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62"/>
  </p:notesMasterIdLst>
  <p:sldIdLst>
    <p:sldId id="256" r:id="rId6"/>
    <p:sldId id="258" r:id="rId7"/>
    <p:sldId id="410" r:id="rId8"/>
    <p:sldId id="259" r:id="rId9"/>
    <p:sldId id="388" r:id="rId10"/>
    <p:sldId id="387" r:id="rId11"/>
    <p:sldId id="386" r:id="rId12"/>
    <p:sldId id="262" r:id="rId13"/>
    <p:sldId id="411" r:id="rId14"/>
    <p:sldId id="440" r:id="rId15"/>
    <p:sldId id="412" r:id="rId16"/>
    <p:sldId id="441" r:id="rId17"/>
    <p:sldId id="430" r:id="rId18"/>
    <p:sldId id="442" r:id="rId19"/>
    <p:sldId id="312" r:id="rId20"/>
    <p:sldId id="413" r:id="rId21"/>
    <p:sldId id="443" r:id="rId22"/>
    <p:sldId id="438" r:id="rId23"/>
    <p:sldId id="444" r:id="rId24"/>
    <p:sldId id="425" r:id="rId25"/>
    <p:sldId id="445" r:id="rId26"/>
    <p:sldId id="426" r:id="rId27"/>
    <p:sldId id="446" r:id="rId28"/>
    <p:sldId id="427" r:id="rId29"/>
    <p:sldId id="447" r:id="rId30"/>
    <p:sldId id="428" r:id="rId31"/>
    <p:sldId id="448" r:id="rId32"/>
    <p:sldId id="431" r:id="rId33"/>
    <p:sldId id="449" r:id="rId34"/>
    <p:sldId id="433" r:id="rId35"/>
    <p:sldId id="450" r:id="rId36"/>
    <p:sldId id="434" r:id="rId37"/>
    <p:sldId id="451" r:id="rId38"/>
    <p:sldId id="435" r:id="rId39"/>
    <p:sldId id="452" r:id="rId40"/>
    <p:sldId id="436" r:id="rId41"/>
    <p:sldId id="453" r:id="rId42"/>
    <p:sldId id="437" r:id="rId43"/>
    <p:sldId id="454" r:id="rId44"/>
    <p:sldId id="439" r:id="rId45"/>
    <p:sldId id="455" r:id="rId46"/>
    <p:sldId id="414" r:id="rId47"/>
    <p:sldId id="456" r:id="rId48"/>
    <p:sldId id="416" r:id="rId49"/>
    <p:sldId id="457" r:id="rId50"/>
    <p:sldId id="417" r:id="rId51"/>
    <p:sldId id="458" r:id="rId52"/>
    <p:sldId id="418" r:id="rId53"/>
    <p:sldId id="459" r:id="rId54"/>
    <p:sldId id="423" r:id="rId55"/>
    <p:sldId id="460" r:id="rId56"/>
    <p:sldId id="424" r:id="rId57"/>
    <p:sldId id="461" r:id="rId58"/>
    <p:sldId id="307" r:id="rId59"/>
    <p:sldId id="308" r:id="rId60"/>
    <p:sldId id="306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 varScale="1">
        <p:scale>
          <a:sx n="82" d="100"/>
          <a:sy n="82" d="100"/>
        </p:scale>
        <p:origin x="5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61" Type="http://schemas.openxmlformats.org/officeDocument/2006/relationships/slide" Target="slides/slide56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65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Fully Virtualized mode, and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Paravirtualized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mode </a:t>
            </a:r>
          </a:p>
          <a:p>
            <a:pPr marL="0" algn="l" defTabSz="914400" rtl="0" eaLnBrk="1" latinLnBrk="0" hangingPunct="1"/>
            <a:r>
              <a:rPr lang="en-GB" sz="1200" dirty="0" smtClean="0"/>
              <a:t>Production Checkpoints and Standard Checkpoints </a:t>
            </a:r>
          </a:p>
          <a:p>
            <a:pPr marL="0" algn="l" defTabSz="914400" rtl="0" eaLnBrk="1" latinLnBrk="0" hangingPunct="1"/>
            <a:r>
              <a:rPr lang="en-GB" sz="1200" dirty="0" smtClean="0"/>
              <a:t>Virtualization Service Providers (VSP) and Virtualization Service Consumers (VSC) </a:t>
            </a:r>
          </a:p>
          <a:p>
            <a:pPr marL="0" algn="l" defTabSz="914400" rtl="0" eaLnBrk="1" latinLnBrk="0" hangingPunct="1"/>
            <a:r>
              <a:rPr lang="en-GB" sz="1200" dirty="0" smtClean="0"/>
              <a:t>Hypervisor and Root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Nested virtualization </a:t>
            </a:r>
          </a:p>
          <a:p>
            <a:pPr marL="0" algn="l" defTabSz="914400" rtl="0" eaLnBrk="1" latinLnBrk="0" hangingPunct="1"/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26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b="1" dirty="0" smtClean="0">
                <a:latin typeface="Arial" panose="020B0604020202020204" pitchFamily="34" charset="0"/>
              </a:rPr>
              <a:t>Physical components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Data store: Stores the AD DS information. This is a file on each domain controller.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 Controller Server and read-only domain controller (RODC): Contains a copy of AD DS database.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Global catalog servers: Host the global catalog, which is a partial, read-only copy of all the domain naming contexts in the forest. A global catalog speeds up searches for objects that might be attached to other domain controllers in the forest.</a:t>
            </a:r>
          </a:p>
          <a:p>
            <a:pPr eaLnBrk="1" hangingPunct="1"/>
            <a:endParaRPr lang="en-US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en-US" b="1" dirty="0" smtClean="0">
                <a:latin typeface="Arial" panose="020B0604020202020204" pitchFamily="34" charset="0"/>
              </a:rPr>
              <a:t>Logical components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Partitions: Various partitions exist in AD DS: domain directory, configuration directory, schema directory, global catalog, application directory.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Schema: Defines the list of attributes which all objects in the AD DS can have.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Domains: logical, administrative boundary for users and computers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 Trees: Collection of domain controllers that share a common root domain.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Forests: Collections of domains that share a common AD DS.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Sites: Collections of users, groups, computers as defined by their physical locations. Useful in planning administrative tasks such as replication of the AD DS.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OUs: Organizes the elements found at a give site or domain for the purposes of securing them more selectively.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7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b="1" dirty="0" smtClean="0">
                <a:latin typeface="Arial" panose="020B0604020202020204" pitchFamily="34" charset="0"/>
              </a:rPr>
              <a:t>Physical components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Data store: Stores the AD DS information. This is a file on each domain controller.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 Controller Server and read-only domain controller (RODC): Contains a copy of AD DS database.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Global catalog servers: Host the global catalog, which is a partial, read-only copy of all the domain naming contexts in the forest. A global catalog speeds up searches for objects that might be attached to other domain controllers in the forest.</a:t>
            </a:r>
          </a:p>
          <a:p>
            <a:pPr eaLnBrk="1" hangingPunct="1"/>
            <a:endParaRPr lang="en-US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en-US" b="1" dirty="0" smtClean="0">
                <a:latin typeface="Arial" panose="020B0604020202020204" pitchFamily="34" charset="0"/>
              </a:rPr>
              <a:t>Logical components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Partitions: Various partitions exist in AD DS: domain directory, configuration directory, schema directory, global catalog, application directory.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Schema: Defines the list of attributes which all objects in the AD DS can have.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Domains: logical, administrative boundary for users and computers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Domain Trees: Collection of domain controllers that share a common root domain.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Forests: Collections of domains that share a common AD DS.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Sites: Collections of users, groups, computers as defined by their physical locations. Useful in planning administrative tasks such as replication of the AD DS.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anose="020B0604020202020204" pitchFamily="34" charset="0"/>
              </a:rPr>
              <a:t> OUs: Organizes the elements found at a give site or domain for the purposes of securing them more selectively.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7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1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1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lee.cobley@uwtsd.ac.uk" TargetMode="External"/><Relationship Id="rId3" Type="http://schemas.openxmlformats.org/officeDocument/2006/relationships/image" Target="../media/image3.jpeg"/><Relationship Id="rId7" Type="http://schemas.openxmlformats.org/officeDocument/2006/relationships/hyperlink" Target="mailto:n.Kaliyamurth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3.png"/><Relationship Id="rId18" Type="http://schemas.openxmlformats.org/officeDocument/2006/relationships/image" Target="../media/image36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24.emf"/><Relationship Id="rId17" Type="http://schemas.openxmlformats.org/officeDocument/2006/relationships/image" Target="../media/image35.png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3.bin"/><Relationship Id="rId1" Type="http://schemas.openxmlformats.org/officeDocument/2006/relationships/vmlDrawing" Target="../drawings/vmlDrawing1.vml"/><Relationship Id="rId6" Type="http://schemas.openxmlformats.org/officeDocument/2006/relationships/image" Target="../media/image28.png"/><Relationship Id="rId11" Type="http://schemas.openxmlformats.org/officeDocument/2006/relationships/oleObject" Target="../embeddings/oleObject1.bin"/><Relationship Id="rId5" Type="http://schemas.openxmlformats.org/officeDocument/2006/relationships/image" Target="../media/image27.png"/><Relationship Id="rId15" Type="http://schemas.openxmlformats.org/officeDocument/2006/relationships/image" Target="../media/image34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oleObject" Target="../embeddings/oleObject2.bin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3.png"/><Relationship Id="rId18" Type="http://schemas.openxmlformats.org/officeDocument/2006/relationships/image" Target="../media/image36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24.emf"/><Relationship Id="rId17" Type="http://schemas.openxmlformats.org/officeDocument/2006/relationships/image" Target="../media/image35.png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6.bin"/><Relationship Id="rId1" Type="http://schemas.openxmlformats.org/officeDocument/2006/relationships/vmlDrawing" Target="../drawings/vmlDrawing2.vml"/><Relationship Id="rId6" Type="http://schemas.openxmlformats.org/officeDocument/2006/relationships/image" Target="../media/image28.png"/><Relationship Id="rId11" Type="http://schemas.openxmlformats.org/officeDocument/2006/relationships/oleObject" Target="../embeddings/oleObject4.bin"/><Relationship Id="rId5" Type="http://schemas.openxmlformats.org/officeDocument/2006/relationships/image" Target="../media/image27.png"/><Relationship Id="rId15" Type="http://schemas.openxmlformats.org/officeDocument/2006/relationships/image" Target="../media/image34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oleObject" Target="../embeddings/oleObject5.bin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ortal.azure.com/#blade/Microsoft_Azure_Education/EducationMenuBlade/software" TargetMode="Externa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4912" y="1732809"/>
            <a:ext cx="569072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 smtClean="0">
                <a:solidFill>
                  <a:schemeClr val="accent2"/>
                </a:solidFill>
              </a:rPr>
              <a:t>Directory Services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Network Operating Systems and </a:t>
            </a:r>
            <a:r>
              <a:rPr lang="en-GB" sz="2400" i="1" dirty="0" smtClean="0">
                <a:solidFill>
                  <a:schemeClr val="bg1"/>
                </a:solidFill>
              </a:rPr>
              <a:t>Services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(ACCA5023)</a:t>
            </a:r>
            <a:endParaRPr lang="en-GB" sz="18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34043" y="3428831"/>
            <a:ext cx="332014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Kaliyamurthy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7"/>
              </a:rPr>
              <a:t>n.Kaliyamurthy@uwtsd.ac.uk</a:t>
            </a:r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&amp;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Lee Cobley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8"/>
              </a:rPr>
              <a:t>lee.cobley@uwtsd.ac.uk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Introducing Windows </a:t>
            </a:r>
            <a:r>
              <a:rPr lang="en-GB" dirty="0"/>
              <a:t>Server </a:t>
            </a:r>
            <a:endParaRPr lang="en-GB" dirty="0" smtClean="0"/>
          </a:p>
          <a:p>
            <a:pPr lvl="1"/>
            <a:r>
              <a:rPr lang="en-GB" dirty="0" smtClean="0"/>
              <a:t>Understanding Networks</a:t>
            </a:r>
          </a:p>
          <a:p>
            <a:pPr lvl="1"/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Architectures</a:t>
            </a:r>
          </a:p>
          <a:p>
            <a:pPr lvl="1"/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Servers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Operating </a:t>
            </a:r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000" dirty="0"/>
              <a:t>Knowledge and understanding</a:t>
            </a:r>
          </a:p>
          <a:p>
            <a:pPr marL="685800" lvl="1" algn="just"/>
            <a:r>
              <a:rPr lang="en-GB" sz="1600" dirty="0"/>
              <a:t>Server virtualization and its modes, </a:t>
            </a:r>
          </a:p>
          <a:p>
            <a:pPr marL="685800" lvl="1" algn="just"/>
            <a:r>
              <a:rPr lang="en-GB" sz="1600" dirty="0"/>
              <a:t>Hyper-V architecture and its installation requirements, </a:t>
            </a:r>
          </a:p>
          <a:p>
            <a:pPr marL="685800" lvl="1" algn="just"/>
            <a:r>
              <a:rPr lang="en-GB" sz="1600" dirty="0"/>
              <a:t>Nested virtualization</a:t>
            </a:r>
          </a:p>
          <a:p>
            <a:pPr marL="685800" lvl="1" algn="just"/>
            <a:r>
              <a:rPr lang="en-GB" sz="1600" dirty="0"/>
              <a:t>Hyper-V manager,</a:t>
            </a:r>
          </a:p>
          <a:p>
            <a:pPr marL="685800" lvl="1" algn="just"/>
            <a:r>
              <a:rPr lang="en-GB" sz="1600" dirty="0"/>
              <a:t>Checkpoints, </a:t>
            </a:r>
          </a:p>
          <a:p>
            <a:pPr marL="685800" lvl="1" algn="just"/>
            <a:r>
              <a:rPr lang="en-GB" sz="1600" dirty="0"/>
              <a:t>VHD and VHDX formats, </a:t>
            </a:r>
          </a:p>
          <a:p>
            <a:pPr marL="685800" lvl="1" algn="just"/>
            <a:r>
              <a:rPr lang="en-GB" sz="1600" dirty="0"/>
              <a:t>P2V &amp; V2P,</a:t>
            </a:r>
          </a:p>
          <a:p>
            <a:pPr algn="just"/>
            <a:r>
              <a:rPr lang="en-GB" sz="2000" dirty="0"/>
              <a:t>Enable virtualization on a server and run VMs., </a:t>
            </a:r>
          </a:p>
          <a:p>
            <a:pPr algn="just"/>
            <a:r>
              <a:rPr lang="en-GB" sz="2000" dirty="0"/>
              <a:t>Create and configure VHDs, </a:t>
            </a:r>
          </a:p>
          <a:p>
            <a:pPr algn="just"/>
            <a:r>
              <a:rPr lang="en-GB" sz="2000" dirty="0"/>
              <a:t>Manage a VMs' virtual memory, </a:t>
            </a:r>
          </a:p>
          <a:p>
            <a:pPr algn="just"/>
            <a:r>
              <a:rPr lang="en-GB" sz="2000" dirty="0"/>
              <a:t>Set up virtual networks, </a:t>
            </a:r>
          </a:p>
          <a:p>
            <a:pPr algn="just"/>
            <a:r>
              <a:rPr lang="en-GB" sz="2000" dirty="0"/>
              <a:t>Install the Hyper-V role.</a:t>
            </a:r>
          </a:p>
        </p:txBody>
      </p:sp>
    </p:spTree>
    <p:extLst>
      <p:ext uri="{BB962C8B-B14F-4D97-AF65-F5344CB8AC3E}">
        <p14:creationId xmlns:p14="http://schemas.microsoft.com/office/powerpoint/2010/main" val="175386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Setting up the virtual network </a:t>
            </a:r>
            <a:r>
              <a:rPr lang="en-US" sz="2800" i="1" dirty="0" smtClean="0"/>
              <a:t>(</a:t>
            </a:r>
            <a:r>
              <a:rPr lang="en-GB" sz="2800" i="1" u="sng" dirty="0" smtClean="0"/>
              <a:t>Building a virtual LAN using a type 2 hypervisor program)</a:t>
            </a:r>
            <a:endParaRPr lang="en-GB" i="1" u="sng" dirty="0" smtClean="0"/>
          </a:p>
          <a:p>
            <a:pPr lvl="1"/>
            <a:r>
              <a:rPr lang="en-US" sz="2400" dirty="0" smtClean="0"/>
              <a:t>Download all executables </a:t>
            </a:r>
          </a:p>
          <a:p>
            <a:pPr lvl="1"/>
            <a:r>
              <a:rPr lang="en-GB" dirty="0" smtClean="0"/>
              <a:t>Design and build</a:t>
            </a:r>
          </a:p>
          <a:p>
            <a:pPr lvl="2"/>
            <a:r>
              <a:rPr lang="en-GB" dirty="0" smtClean="0"/>
              <a:t>Install all </a:t>
            </a:r>
            <a:r>
              <a:rPr lang="en-GB" dirty="0"/>
              <a:t>operating systems </a:t>
            </a:r>
          </a:p>
          <a:p>
            <a:pPr lvl="2"/>
            <a:r>
              <a:rPr lang="en-GB" dirty="0" smtClean="0"/>
              <a:t>Configure Networks.</a:t>
            </a:r>
          </a:p>
          <a:p>
            <a:pPr lvl="1"/>
            <a:r>
              <a:rPr lang="en-GB" dirty="0" smtClean="0"/>
              <a:t>Test </a:t>
            </a:r>
            <a:r>
              <a:rPr lang="en-GB" dirty="0"/>
              <a:t>connectivity and demonstrate successful ‘pings’.</a:t>
            </a:r>
            <a:endParaRPr lang="en-US" sz="6000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6651"/>
            <a:ext cx="10972800" cy="3917032"/>
          </a:xfrm>
        </p:spPr>
        <p:txBody>
          <a:bodyPr>
            <a:noAutofit/>
          </a:bodyPr>
          <a:lstStyle/>
          <a:p>
            <a:r>
              <a:rPr lang="en-GB" sz="1600" dirty="0" smtClean="0"/>
              <a:t>Document with necessary steps. </a:t>
            </a:r>
          </a:p>
          <a:p>
            <a:pPr lvl="1"/>
            <a:r>
              <a:rPr lang="en-GB" sz="1400" dirty="0" smtClean="0"/>
              <a:t>Have you included appropriate screenshots?</a:t>
            </a:r>
          </a:p>
          <a:p>
            <a:pPr lvl="1"/>
            <a:r>
              <a:rPr lang="en-GB" sz="1400" dirty="0" smtClean="0"/>
              <a:t>Have you explained them in the current speech?</a:t>
            </a:r>
          </a:p>
          <a:p>
            <a:pPr lvl="1"/>
            <a:r>
              <a:rPr lang="en-GB" sz="1400" dirty="0" smtClean="0"/>
              <a:t>Have you numbered your screenshot images, so that it is easy to follow?</a:t>
            </a:r>
          </a:p>
          <a:p>
            <a:pPr lvl="1"/>
            <a:r>
              <a:rPr lang="en-GB" sz="1400" dirty="0" smtClean="0"/>
              <a:t>Have you added Chapters/ Topics for each category of your screenshots?</a:t>
            </a:r>
          </a:p>
          <a:p>
            <a:endParaRPr lang="en-GB" sz="1600" dirty="0" smtClean="0"/>
          </a:p>
          <a:p>
            <a:r>
              <a:rPr lang="en-GB" sz="1600" dirty="0" smtClean="0"/>
              <a:t>Write your observations.</a:t>
            </a:r>
          </a:p>
          <a:p>
            <a:pPr lvl="1"/>
            <a:r>
              <a:rPr lang="en-GB" sz="1400" dirty="0" smtClean="0"/>
              <a:t>Are your observations documented using IEEE format?</a:t>
            </a:r>
          </a:p>
          <a:p>
            <a:pPr lvl="1"/>
            <a:r>
              <a:rPr lang="en-GB" sz="1400" dirty="0" smtClean="0"/>
              <a:t>Is your documentation formatted professionally?</a:t>
            </a:r>
          </a:p>
          <a:p>
            <a:pPr lvl="1"/>
            <a:r>
              <a:rPr lang="en-GB" sz="1400" dirty="0" smtClean="0"/>
              <a:t>Have you included Heading/Chapters/Figures/ Tables?</a:t>
            </a:r>
          </a:p>
          <a:p>
            <a:pPr lvl="1"/>
            <a:r>
              <a:rPr lang="en-GB" sz="1400" dirty="0" smtClean="0"/>
              <a:t>Have you numbered them so that the flow is easy to follow?</a:t>
            </a:r>
          </a:p>
          <a:p>
            <a:pPr lvl="1"/>
            <a:r>
              <a:rPr lang="en-GB" sz="1400" dirty="0" smtClean="0"/>
              <a:t>Have you referenced your observations with academic credible literatures?</a:t>
            </a:r>
          </a:p>
          <a:p>
            <a:pPr lvl="1"/>
            <a:r>
              <a:rPr lang="en-GB" sz="1400" dirty="0" smtClean="0"/>
              <a:t>Are those literatures in-text cited</a:t>
            </a:r>
            <a:r>
              <a:rPr lang="en-GB" sz="1400" dirty="0"/>
              <a:t> </a:t>
            </a:r>
            <a:r>
              <a:rPr lang="en-GB" sz="1400" dirty="0" smtClean="0"/>
              <a:t>and are those literatures recent one?</a:t>
            </a:r>
          </a:p>
          <a:p>
            <a:pPr lvl="1"/>
            <a:endParaRPr lang="en-GB" sz="1400" dirty="0" smtClean="0"/>
          </a:p>
          <a:p>
            <a:r>
              <a:rPr lang="en-GB" sz="1600" dirty="0" smtClean="0"/>
              <a:t>Plagiarism. </a:t>
            </a:r>
          </a:p>
          <a:p>
            <a:pPr lvl="1"/>
            <a:r>
              <a:rPr lang="en-GB" sz="1400" dirty="0" smtClean="0"/>
              <a:t>Did you check your work for plagiarism? </a:t>
            </a:r>
          </a:p>
          <a:p>
            <a:pPr lvl="1"/>
            <a:r>
              <a:rPr lang="en-GB" sz="1400" dirty="0" smtClean="0"/>
              <a:t>If the plagiarism is more than 15%, did you rewrite?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8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What’s your response? Type in Chat…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are the virtualization modes in Hyper-V ?</a:t>
            </a:r>
          </a:p>
          <a:p>
            <a:r>
              <a:rPr lang="en-GB" sz="2400" dirty="0" smtClean="0"/>
              <a:t>What are the checkpoint </a:t>
            </a:r>
            <a:r>
              <a:rPr lang="en-GB" sz="2400" dirty="0"/>
              <a:t>types in </a:t>
            </a:r>
            <a:r>
              <a:rPr lang="en-GB" sz="2400" dirty="0" smtClean="0"/>
              <a:t>Hyper-V ?</a:t>
            </a:r>
            <a:endParaRPr lang="en-GB" sz="2400" dirty="0"/>
          </a:p>
          <a:p>
            <a:r>
              <a:rPr lang="en-GB" sz="2400" dirty="0" smtClean="0"/>
              <a:t>Which components enable </a:t>
            </a:r>
            <a:r>
              <a:rPr lang="en-GB" sz="2400" dirty="0"/>
              <a:t>communication between the root portion and the branch </a:t>
            </a:r>
            <a:r>
              <a:rPr lang="en-GB" sz="2400" dirty="0" smtClean="0"/>
              <a:t>OSes </a:t>
            </a:r>
            <a:r>
              <a:rPr lang="en-GB" sz="2400" dirty="0"/>
              <a:t>through logical channels for communication known as </a:t>
            </a:r>
            <a:r>
              <a:rPr lang="en-GB" sz="2400" dirty="0" err="1" smtClean="0"/>
              <a:t>Vmbus</a:t>
            </a:r>
            <a:r>
              <a:rPr lang="en-GB" sz="2400" dirty="0" smtClean="0"/>
              <a:t> ?</a:t>
            </a:r>
          </a:p>
          <a:p>
            <a:r>
              <a:rPr lang="en-GB" sz="2400" dirty="0" smtClean="0"/>
              <a:t>What are the elements </a:t>
            </a:r>
            <a:r>
              <a:rPr lang="en-GB" sz="2400" dirty="0"/>
              <a:t>of </a:t>
            </a:r>
            <a:r>
              <a:rPr lang="en-GB" sz="2400" dirty="0" smtClean="0"/>
              <a:t>Hyper-V architecture?</a:t>
            </a:r>
            <a:endParaRPr lang="en-GB" sz="2400" dirty="0"/>
          </a:p>
          <a:p>
            <a:r>
              <a:rPr lang="en-GB" sz="2400" dirty="0" smtClean="0"/>
              <a:t>The concept where, the </a:t>
            </a:r>
            <a:r>
              <a:rPr lang="en-GB" sz="2400" dirty="0"/>
              <a:t>server's hardware can run the Hyper-V inside a VM, which itself runs on a Hyper-V too </a:t>
            </a:r>
            <a:r>
              <a:rPr lang="en-GB" sz="2400" dirty="0" smtClean="0"/>
              <a:t>is called</a:t>
            </a:r>
            <a:endParaRPr lang="en-GB" sz="2400" dirty="0"/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048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GB" b="1" dirty="0" smtClean="0"/>
              <a:t>Directory Services</a:t>
            </a:r>
            <a:r>
              <a:rPr lang="en-GB" b="1" dirty="0"/>
              <a:t> </a:t>
            </a:r>
            <a:endParaRPr lang="en-GB" b="1" dirty="0" smtClean="0"/>
          </a:p>
          <a:p>
            <a:pPr lvl="1" algn="just"/>
            <a:r>
              <a:rPr lang="en-GB" dirty="0" smtClean="0"/>
              <a:t>Understand the Active Directory Infrastructure</a:t>
            </a:r>
          </a:p>
          <a:p>
            <a:pPr lvl="1" algn="just"/>
            <a:r>
              <a:rPr lang="en-GB" dirty="0" smtClean="0"/>
              <a:t>Understand the DNS</a:t>
            </a:r>
          </a:p>
          <a:p>
            <a:pPr lvl="1" algn="just"/>
            <a:r>
              <a:rPr lang="en-GB" dirty="0" smtClean="0"/>
              <a:t>Understand OUs and Containers</a:t>
            </a:r>
          </a:p>
          <a:p>
            <a:pPr lvl="1" algn="just"/>
            <a:r>
              <a:rPr lang="en-GB" dirty="0" smtClean="0"/>
              <a:t>Understand Accounts and Groups</a:t>
            </a:r>
          </a:p>
          <a:p>
            <a:pPr lvl="1" algn="just"/>
            <a:endParaRPr lang="en-GB" dirty="0"/>
          </a:p>
          <a:p>
            <a:pPr algn="just"/>
            <a:r>
              <a:rPr lang="en-GB" dirty="0" smtClean="0"/>
              <a:t>This Lecture continues next week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Install AD, DNS roles in Server 2019 and prompt the server to a Domain Controller (DC)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Windows Pro OS Host Min 8 GB Ram, 500 GB HDD, Internet, VMs – Alternately, Completed Worksheet 1 Setup</a:t>
            </a:r>
          </a:p>
          <a:p>
            <a:pPr lvl="1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– Active Directory: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Autofit/>
          </a:bodyPr>
          <a:lstStyle/>
          <a:p>
            <a:pPr lvl="1" algn="just"/>
            <a:r>
              <a:rPr lang="en-GB" dirty="0"/>
              <a:t>A collection of </a:t>
            </a:r>
            <a:r>
              <a:rPr lang="en-GB" dirty="0" smtClean="0"/>
              <a:t>one of  more services including Server Roles, its features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pPr lvl="1" algn="just"/>
            <a:endParaRPr lang="en-GB" dirty="0" smtClean="0"/>
          </a:p>
          <a:p>
            <a:pPr lvl="1" algn="just"/>
            <a:r>
              <a:rPr lang="en-GB" dirty="0" smtClean="0"/>
              <a:t>There are three main operations</a:t>
            </a:r>
          </a:p>
          <a:p>
            <a:pPr lvl="2" algn="just"/>
            <a:r>
              <a:rPr lang="en-GB" dirty="0" smtClean="0"/>
              <a:t>One is to </a:t>
            </a:r>
            <a:r>
              <a:rPr lang="en-GB" b="1" dirty="0" smtClean="0"/>
              <a:t>manage </a:t>
            </a:r>
            <a:r>
              <a:rPr lang="en-GB" b="1" dirty="0"/>
              <a:t>identity </a:t>
            </a:r>
            <a:r>
              <a:rPr lang="en-GB" b="1" dirty="0" smtClean="0"/>
              <a:t>of the resources</a:t>
            </a:r>
            <a:r>
              <a:rPr lang="en-GB" dirty="0" smtClean="0"/>
              <a:t> on the network. </a:t>
            </a:r>
            <a:endParaRPr lang="en-GB" dirty="0"/>
          </a:p>
          <a:p>
            <a:pPr lvl="2" algn="just"/>
            <a:r>
              <a:rPr lang="en-GB" dirty="0" smtClean="0"/>
              <a:t>Two is to </a:t>
            </a:r>
            <a:r>
              <a:rPr lang="en-GB" b="1" dirty="0" smtClean="0"/>
              <a:t>facilitate access to and for the resources </a:t>
            </a:r>
            <a:r>
              <a:rPr lang="en-GB" dirty="0"/>
              <a:t>on a </a:t>
            </a:r>
            <a:r>
              <a:rPr lang="en-GB" dirty="0" smtClean="0"/>
              <a:t>network.</a:t>
            </a:r>
          </a:p>
          <a:p>
            <a:pPr lvl="2" algn="just"/>
            <a:r>
              <a:rPr lang="en-GB" dirty="0" smtClean="0"/>
              <a:t>The Third is to Centrally manage the network.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– Active Directory: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51562" y="3366023"/>
            <a:ext cx="2176201" cy="1707746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976987" y="1341693"/>
              <a:ext cx="1055076" cy="487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Domain Services</a:t>
              </a:r>
              <a:endParaRPr lang="en-US" sz="1400" b="1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859066" y="1864913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Internal Accounts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Authorization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Authentication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9640516" y="1360623"/>
            <a:ext cx="2143889" cy="1892846"/>
            <a:chOff x="5997940" y="2127626"/>
            <a:chExt cx="1668168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2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Federation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006604" y="2624992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Network Access for External Resources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5008756" y="1199547"/>
            <a:ext cx="2174487" cy="1713406"/>
            <a:chOff x="9895820" y="2118596"/>
            <a:chExt cx="167683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6" name="Rounded Rectangle 19"/>
            <p:cNvSpPr/>
            <p:nvPr/>
          </p:nvSpPr>
          <p:spPr>
            <a:xfrm>
              <a:off x="9895820" y="2118596"/>
              <a:ext cx="1676832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002062" y="2134203"/>
              <a:ext cx="1464379" cy="2489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Certificate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937198" y="2576217"/>
              <a:ext cx="1590622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Non-Repudiation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981111" y="1661337"/>
            <a:ext cx="2184066" cy="159213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752847" y="4464126"/>
              <a:ext cx="1366876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Rights Management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55669" y="5098606"/>
              <a:ext cx="1501954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Content Security and Control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551726" y="3363193"/>
            <a:ext cx="2178966" cy="1713406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4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752846" y="4464126"/>
              <a:ext cx="1277017" cy="48618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Lightweight Directory Services</a:t>
              </a:r>
              <a:endParaRPr lang="en-US" sz="1400" b="1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55669" y="5098606"/>
              <a:ext cx="1501954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Application Templates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76420" y="3904466"/>
            <a:ext cx="2155055" cy="1714828"/>
            <a:chOff x="7674771" y="3393229"/>
            <a:chExt cx="2028092" cy="132668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28" name="Group 27"/>
            <p:cNvGrpSpPr/>
            <p:nvPr/>
          </p:nvGrpSpPr>
          <p:grpSpPr>
            <a:xfrm>
              <a:off x="7674772" y="3393229"/>
              <a:ext cx="2028091" cy="1326683"/>
              <a:chOff x="7770783" y="3862767"/>
              <a:chExt cx="2028091" cy="1326683"/>
            </a:xfrm>
            <a:grpFill/>
          </p:grpSpPr>
          <p:sp>
            <p:nvSpPr>
              <p:cNvPr id="30" name="Rounded Rectangle 55"/>
              <p:cNvSpPr/>
              <p:nvPr/>
            </p:nvSpPr>
            <p:spPr>
              <a:xfrm>
                <a:off x="7770783" y="3862767"/>
                <a:ext cx="2018961" cy="1326683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7770783" y="3862767"/>
                <a:ext cx="2028091" cy="338554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 smtClean="0">
                    <a:latin typeface="Segoe UI" panose="020B0502040204020203" pitchFamily="34" charset="0"/>
                    <a:cs typeface="Segoe UI" panose="020B0502040204020203" pitchFamily="34" charset="0"/>
                  </a:rPr>
                  <a:t>Active Directory</a:t>
                </a:r>
                <a:endParaRPr lang="en-US" sz="1600" dirty="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7674771" y="3745820"/>
              <a:ext cx="2021678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Access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Centralized Management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36" y="129774"/>
            <a:ext cx="1847574" cy="739030"/>
          </a:xfrm>
          <a:prstGeom prst="rect">
            <a:avLst/>
          </a:prstGeom>
        </p:spPr>
      </p:pic>
      <p:sp>
        <p:nvSpPr>
          <p:cNvPr id="40" name="Line Callout 1 (Border and Accent Bar) 39"/>
          <p:cNvSpPr/>
          <p:nvPr/>
        </p:nvSpPr>
        <p:spPr>
          <a:xfrm>
            <a:off x="10428448" y="4477790"/>
            <a:ext cx="1651577" cy="1057030"/>
          </a:xfrm>
          <a:prstGeom prst="accentBorderCallout1">
            <a:avLst>
              <a:gd name="adj1" fmla="val 18750"/>
              <a:gd name="adj2" fmla="val -8333"/>
              <a:gd name="adj3" fmla="val 19958"/>
              <a:gd name="adj4" fmla="val -158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Users, Computers, </a:t>
            </a:r>
            <a:r>
              <a:rPr lang="en-US" dirty="0" smtClean="0"/>
              <a:t>Policies</a:t>
            </a:r>
            <a:endParaRPr lang="en-GB" dirty="0"/>
          </a:p>
        </p:txBody>
      </p:sp>
      <p:sp>
        <p:nvSpPr>
          <p:cNvPr id="41" name="Line Callout 1 (Border and Accent Bar) 40"/>
          <p:cNvSpPr/>
          <p:nvPr/>
        </p:nvSpPr>
        <p:spPr>
          <a:xfrm>
            <a:off x="7085511" y="2123806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Service, </a:t>
            </a:r>
            <a:endParaRPr lang="en-US" dirty="0" smtClean="0"/>
          </a:p>
          <a:p>
            <a:pPr marL="0" lvl="1"/>
            <a:r>
              <a:rPr lang="en-US" dirty="0" smtClean="0"/>
              <a:t>Client</a:t>
            </a:r>
            <a:r>
              <a:rPr lang="en-US" dirty="0"/>
              <a:t>, Server </a:t>
            </a:r>
            <a:endParaRPr lang="en-US" dirty="0" smtClean="0"/>
          </a:p>
          <a:p>
            <a:pPr marL="0" lvl="1"/>
            <a:r>
              <a:rPr lang="en-US" dirty="0" smtClean="0"/>
              <a:t>User </a:t>
            </a:r>
            <a:r>
              <a:rPr lang="en-US" dirty="0"/>
              <a:t>identification</a:t>
            </a:r>
          </a:p>
        </p:txBody>
      </p:sp>
      <p:sp>
        <p:nvSpPr>
          <p:cNvPr id="42" name="Line Callout 1 (Border and Accent Bar) 41"/>
          <p:cNvSpPr/>
          <p:nvPr/>
        </p:nvSpPr>
        <p:spPr>
          <a:xfrm>
            <a:off x="10138714" y="2629878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-75601"/>
              <a:gd name="adj4" fmla="val -9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Resource access across traditional </a:t>
            </a:r>
            <a:r>
              <a:rPr lang="en-US" dirty="0" smtClean="0"/>
              <a:t>boundaries</a:t>
            </a:r>
            <a:endParaRPr lang="en-US" dirty="0"/>
          </a:p>
        </p:txBody>
      </p:sp>
      <p:sp>
        <p:nvSpPr>
          <p:cNvPr id="44" name="Line Callout 1 (Border and Accent Bar) 43"/>
          <p:cNvSpPr/>
          <p:nvPr/>
        </p:nvSpPr>
        <p:spPr>
          <a:xfrm>
            <a:off x="3318170" y="1989865"/>
            <a:ext cx="1448623" cy="1044616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Maintain security of data</a:t>
            </a:r>
          </a:p>
        </p:txBody>
      </p:sp>
      <p:sp>
        <p:nvSpPr>
          <p:cNvPr id="45" name="Line Callout 1 (Border and Accent Bar) 44"/>
          <p:cNvSpPr/>
          <p:nvPr/>
        </p:nvSpPr>
        <p:spPr>
          <a:xfrm>
            <a:off x="676200" y="4393509"/>
            <a:ext cx="1448623" cy="1044616"/>
          </a:xfrm>
          <a:prstGeom prst="accentBorderCallout1">
            <a:avLst>
              <a:gd name="adj1" fmla="val 27911"/>
              <a:gd name="adj2" fmla="val 112773"/>
              <a:gd name="adj3" fmla="val 27071"/>
              <a:gd name="adj4" fmla="val 234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 smtClean="0"/>
              <a:t>Access the directory services data</a:t>
            </a:r>
            <a:endParaRPr lang="en-US" dirty="0"/>
          </a:p>
        </p:txBody>
      </p:sp>
      <p:sp>
        <p:nvSpPr>
          <p:cNvPr id="46" name="Line Callout 3 (Border and Accent Bar) 45"/>
          <p:cNvSpPr/>
          <p:nvPr/>
        </p:nvSpPr>
        <p:spPr>
          <a:xfrm>
            <a:off x="5176420" y="2519086"/>
            <a:ext cx="1616148" cy="1245883"/>
          </a:xfrm>
          <a:prstGeom prst="accent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125764"/>
              <a:gd name="adj8" fmla="val 15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400" dirty="0" smtClean="0"/>
              <a:t>Kerberos securely authenticates and proves the identity between users and servers on the network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187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– Active Directory: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51562" y="3366023"/>
            <a:ext cx="2176201" cy="1707746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976987" y="1341693"/>
              <a:ext cx="1055076" cy="487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Domain Services</a:t>
              </a:r>
              <a:endParaRPr lang="en-US" sz="1400" b="1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859066" y="1864913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Internal Accounts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Authorization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Authentication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9640516" y="1360623"/>
            <a:ext cx="2143889" cy="1892846"/>
            <a:chOff x="5997940" y="2127626"/>
            <a:chExt cx="1668168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2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Federation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006604" y="2624992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Network Access for External Resources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5008756" y="1199547"/>
            <a:ext cx="2174487" cy="1713406"/>
            <a:chOff x="9895820" y="2118596"/>
            <a:chExt cx="167683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6" name="Rounded Rectangle 19"/>
            <p:cNvSpPr/>
            <p:nvPr/>
          </p:nvSpPr>
          <p:spPr>
            <a:xfrm>
              <a:off x="9895820" y="2118596"/>
              <a:ext cx="1676832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002062" y="2134203"/>
              <a:ext cx="1464379" cy="2489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Certificate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937198" y="2576217"/>
              <a:ext cx="1590622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Non-Repudiation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981111" y="1661337"/>
            <a:ext cx="2184066" cy="159213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752847" y="4464126"/>
              <a:ext cx="1366876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Rights Management Services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55669" y="5098606"/>
              <a:ext cx="1501954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Content Security and Control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551726" y="3363193"/>
            <a:ext cx="2178966" cy="1713406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4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752846" y="4464126"/>
              <a:ext cx="1277017" cy="48618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Lightweight Directory Services</a:t>
              </a:r>
              <a:endParaRPr lang="en-US" sz="1400" b="1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55669" y="5098606"/>
              <a:ext cx="1501954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Application Templates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76420" y="3904466"/>
            <a:ext cx="2155055" cy="1714828"/>
            <a:chOff x="7674771" y="3393229"/>
            <a:chExt cx="2028092" cy="132668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28" name="Group 27"/>
            <p:cNvGrpSpPr/>
            <p:nvPr/>
          </p:nvGrpSpPr>
          <p:grpSpPr>
            <a:xfrm>
              <a:off x="7674772" y="3393229"/>
              <a:ext cx="2028091" cy="1326683"/>
              <a:chOff x="7770783" y="3862767"/>
              <a:chExt cx="2028091" cy="1326683"/>
            </a:xfrm>
            <a:grpFill/>
          </p:grpSpPr>
          <p:sp>
            <p:nvSpPr>
              <p:cNvPr id="30" name="Rounded Rectangle 55"/>
              <p:cNvSpPr/>
              <p:nvPr/>
            </p:nvSpPr>
            <p:spPr>
              <a:xfrm>
                <a:off x="7770783" y="3862767"/>
                <a:ext cx="2018961" cy="1326683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7770783" y="3862767"/>
                <a:ext cx="2028091" cy="338554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 smtClean="0">
                    <a:latin typeface="Segoe UI" panose="020B0502040204020203" pitchFamily="34" charset="0"/>
                    <a:cs typeface="Segoe UI" panose="020B0502040204020203" pitchFamily="34" charset="0"/>
                  </a:rPr>
                  <a:t>Active Directory</a:t>
                </a:r>
                <a:endParaRPr lang="en-US" sz="1600" dirty="0"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7674771" y="3745820"/>
              <a:ext cx="2021678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Access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Centralized Management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36" y="129774"/>
            <a:ext cx="1847574" cy="739030"/>
          </a:xfrm>
          <a:prstGeom prst="rect">
            <a:avLst/>
          </a:prstGeom>
        </p:spPr>
      </p:pic>
      <p:sp>
        <p:nvSpPr>
          <p:cNvPr id="40" name="Line Callout 1 (Border and Accent Bar) 39"/>
          <p:cNvSpPr/>
          <p:nvPr/>
        </p:nvSpPr>
        <p:spPr>
          <a:xfrm>
            <a:off x="10428448" y="4477790"/>
            <a:ext cx="1651577" cy="1057030"/>
          </a:xfrm>
          <a:prstGeom prst="accentBorderCallout1">
            <a:avLst>
              <a:gd name="adj1" fmla="val 18750"/>
              <a:gd name="adj2" fmla="val -8333"/>
              <a:gd name="adj3" fmla="val 19958"/>
              <a:gd name="adj4" fmla="val -158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Users, Computers, </a:t>
            </a:r>
            <a:r>
              <a:rPr lang="en-US" dirty="0" smtClean="0"/>
              <a:t>Policies</a:t>
            </a:r>
            <a:endParaRPr lang="en-GB" dirty="0"/>
          </a:p>
        </p:txBody>
      </p:sp>
      <p:sp>
        <p:nvSpPr>
          <p:cNvPr id="41" name="Line Callout 1 (Border and Accent Bar) 40"/>
          <p:cNvSpPr/>
          <p:nvPr/>
        </p:nvSpPr>
        <p:spPr>
          <a:xfrm>
            <a:off x="7085511" y="2123806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Service, </a:t>
            </a:r>
            <a:endParaRPr lang="en-US" dirty="0" smtClean="0"/>
          </a:p>
          <a:p>
            <a:pPr marL="0" lvl="1"/>
            <a:r>
              <a:rPr lang="en-US" dirty="0" smtClean="0"/>
              <a:t>Client</a:t>
            </a:r>
            <a:r>
              <a:rPr lang="en-US" dirty="0"/>
              <a:t>, Server </a:t>
            </a:r>
            <a:endParaRPr lang="en-US" dirty="0" smtClean="0"/>
          </a:p>
          <a:p>
            <a:pPr marL="0" lvl="1"/>
            <a:r>
              <a:rPr lang="en-US" dirty="0" smtClean="0"/>
              <a:t>User </a:t>
            </a:r>
            <a:r>
              <a:rPr lang="en-US" dirty="0"/>
              <a:t>identification</a:t>
            </a:r>
          </a:p>
        </p:txBody>
      </p:sp>
      <p:sp>
        <p:nvSpPr>
          <p:cNvPr id="42" name="Line Callout 1 (Border and Accent Bar) 41"/>
          <p:cNvSpPr/>
          <p:nvPr/>
        </p:nvSpPr>
        <p:spPr>
          <a:xfrm>
            <a:off x="10138714" y="2629878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-75601"/>
              <a:gd name="adj4" fmla="val -9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Resource access across traditional </a:t>
            </a:r>
            <a:r>
              <a:rPr lang="en-US" dirty="0" smtClean="0"/>
              <a:t>boundaries</a:t>
            </a:r>
            <a:endParaRPr lang="en-US" dirty="0"/>
          </a:p>
        </p:txBody>
      </p:sp>
      <p:sp>
        <p:nvSpPr>
          <p:cNvPr id="44" name="Line Callout 1 (Border and Accent Bar) 43"/>
          <p:cNvSpPr/>
          <p:nvPr/>
        </p:nvSpPr>
        <p:spPr>
          <a:xfrm>
            <a:off x="3318170" y="1989865"/>
            <a:ext cx="1448623" cy="1044616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Maintain security of data</a:t>
            </a:r>
          </a:p>
        </p:txBody>
      </p:sp>
      <p:sp>
        <p:nvSpPr>
          <p:cNvPr id="45" name="Line Callout 1 (Border and Accent Bar) 44"/>
          <p:cNvSpPr/>
          <p:nvPr/>
        </p:nvSpPr>
        <p:spPr>
          <a:xfrm>
            <a:off x="676200" y="4393509"/>
            <a:ext cx="1448623" cy="1044616"/>
          </a:xfrm>
          <a:prstGeom prst="accentBorderCallout1">
            <a:avLst>
              <a:gd name="adj1" fmla="val 27911"/>
              <a:gd name="adj2" fmla="val 112773"/>
              <a:gd name="adj3" fmla="val 27071"/>
              <a:gd name="adj4" fmla="val 234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 smtClean="0"/>
              <a:t>Access the directory services data</a:t>
            </a:r>
            <a:endParaRPr lang="en-US" dirty="0"/>
          </a:p>
        </p:txBody>
      </p:sp>
      <p:sp>
        <p:nvSpPr>
          <p:cNvPr id="46" name="Line Callout 3 (Border and Accent Bar) 45"/>
          <p:cNvSpPr/>
          <p:nvPr/>
        </p:nvSpPr>
        <p:spPr>
          <a:xfrm>
            <a:off x="5176420" y="2519086"/>
            <a:ext cx="1616148" cy="1245883"/>
          </a:xfrm>
          <a:prstGeom prst="accent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125764"/>
              <a:gd name="adj8" fmla="val 15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400" dirty="0" smtClean="0"/>
              <a:t>Kerberos securely authenticates and proves the identity between users and servers on the network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187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 smtClean="0"/>
              <a:t>Active </a:t>
            </a:r>
            <a:r>
              <a:rPr lang="en-GB" dirty="0"/>
              <a:t>Directory Domain </a:t>
            </a:r>
            <a:r>
              <a:rPr lang="en-GB" dirty="0" smtClean="0"/>
              <a:t>Services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 directory service is </a:t>
            </a:r>
            <a:r>
              <a:rPr lang="en-US" dirty="0" smtClean="0"/>
              <a:t>the combination of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directory information source </a:t>
            </a:r>
            <a:r>
              <a:rPr lang="en-US" dirty="0" smtClean="0"/>
              <a:t>&amp;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service that </a:t>
            </a:r>
            <a:r>
              <a:rPr lang="en-US" dirty="0" smtClean="0"/>
              <a:t>the information offers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which in turn makes them </a:t>
            </a:r>
            <a:r>
              <a:rPr lang="en-US" b="1" i="1" u="sng" dirty="0" smtClean="0"/>
              <a:t>available </a:t>
            </a:r>
            <a:r>
              <a:rPr lang="en-US" b="1" i="1" u="sng" dirty="0"/>
              <a:t>and usable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Typical/ Old School Example: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A </a:t>
            </a:r>
            <a:r>
              <a:rPr lang="en-GB" dirty="0"/>
              <a:t>phone book…</a:t>
            </a:r>
          </a:p>
        </p:txBody>
      </p:sp>
    </p:spTree>
    <p:extLst>
      <p:ext uri="{BB962C8B-B14F-4D97-AF65-F5344CB8AC3E}">
        <p14:creationId xmlns:p14="http://schemas.microsoft.com/office/powerpoint/2010/main" val="328556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 smtClean="0"/>
              <a:t>Active </a:t>
            </a:r>
            <a:r>
              <a:rPr lang="en-GB" dirty="0"/>
              <a:t>Directory Domain </a:t>
            </a:r>
            <a:r>
              <a:rPr lang="en-GB" dirty="0" smtClean="0"/>
              <a:t>Services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 directory service is </a:t>
            </a:r>
            <a:r>
              <a:rPr lang="en-US" dirty="0" smtClean="0"/>
              <a:t>the combination of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directory information source </a:t>
            </a:r>
            <a:r>
              <a:rPr lang="en-US" dirty="0" smtClean="0"/>
              <a:t>&amp;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service that </a:t>
            </a:r>
            <a:r>
              <a:rPr lang="en-US" dirty="0" smtClean="0"/>
              <a:t>the information offers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 smtClean="0"/>
              <a:t>which in turn makes them </a:t>
            </a:r>
            <a:r>
              <a:rPr lang="en-US" b="1" i="1" u="sng" dirty="0" smtClean="0"/>
              <a:t>available </a:t>
            </a:r>
            <a:r>
              <a:rPr lang="en-US" b="1" i="1" u="sng" dirty="0"/>
              <a:t>and usable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Typical/ Old School Example: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A </a:t>
            </a:r>
            <a:r>
              <a:rPr lang="en-GB" dirty="0"/>
              <a:t>phone book…</a:t>
            </a:r>
          </a:p>
        </p:txBody>
      </p:sp>
    </p:spTree>
    <p:extLst>
      <p:ext uri="{BB962C8B-B14F-4D97-AF65-F5344CB8AC3E}">
        <p14:creationId xmlns:p14="http://schemas.microsoft.com/office/powerpoint/2010/main" val="328556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The Network Management (for managing user and group accounts) could be achieved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in a Single location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With a set of tools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Capable of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assigning access to shared network resources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Directory service for AD DS enabled applications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Configuring security policies to all users and computers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Group policies to manage user desktops and security settings 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21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The Network Management (for managing user and group accounts) could be achieved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in a Single location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With a set of tools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Capable of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assigning access to shared network resources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Directory service for AD DS enabled applications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Configuring security policies to all users and computers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cs typeface="Segoe UI Light" panose="020B0502040204020203" pitchFamily="34" charset="0"/>
              </a:rPr>
              <a:t>Group policies to manage user desktops and security settings 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21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0" name="Group 4"/>
          <p:cNvGrpSpPr/>
          <p:nvPr/>
        </p:nvGrpSpPr>
        <p:grpSpPr>
          <a:xfrm>
            <a:off x="3711600" y="3794697"/>
            <a:ext cx="2177883" cy="1669082"/>
            <a:chOff x="9895820" y="2118596"/>
            <a:chExt cx="170088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" name="Rounded Rectangle 19"/>
            <p:cNvSpPr/>
            <p:nvPr/>
          </p:nvSpPr>
          <p:spPr>
            <a:xfrm>
              <a:off x="9895820" y="2118596"/>
              <a:ext cx="170088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6"/>
            <p:cNvSpPr txBox="1"/>
            <p:nvPr/>
          </p:nvSpPr>
          <p:spPr>
            <a:xfrm>
              <a:off x="10002063" y="2134203"/>
              <a:ext cx="1496112" cy="29358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Windows Client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16" name="TextBox 7"/>
            <p:cNvSpPr txBox="1"/>
            <p:nvPr/>
          </p:nvSpPr>
          <p:spPr>
            <a:xfrm>
              <a:off x="9924894" y="2443739"/>
              <a:ext cx="1659504" cy="738664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err="1" smtClean="0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32" name="Group 8"/>
          <p:cNvGrpSpPr/>
          <p:nvPr/>
        </p:nvGrpSpPr>
        <p:grpSpPr>
          <a:xfrm>
            <a:off x="8840279" y="1565329"/>
            <a:ext cx="2177884" cy="1757069"/>
            <a:chOff x="5655668" y="4464126"/>
            <a:chExt cx="1558802" cy="1729035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9" name="Rounded Rectangle 47"/>
            <p:cNvSpPr/>
            <p:nvPr/>
          </p:nvSpPr>
          <p:spPr>
            <a:xfrm>
              <a:off x="5655668" y="4464126"/>
              <a:ext cx="155880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10"/>
            <p:cNvSpPr txBox="1"/>
            <p:nvPr/>
          </p:nvSpPr>
          <p:spPr>
            <a:xfrm>
              <a:off x="5752846" y="4464126"/>
              <a:ext cx="1210629" cy="30777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Applications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31" name="TextBox 11"/>
            <p:cNvSpPr txBox="1"/>
            <p:nvPr/>
          </p:nvSpPr>
          <p:spPr>
            <a:xfrm>
              <a:off x="5684092" y="4808166"/>
              <a:ext cx="1501954" cy="1384995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Server </a:t>
              </a:r>
              <a:r>
                <a:rPr lang="en-US" sz="1400" dirty="0" err="1" smtClean="0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sz="1400" dirty="0" smtClean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SSO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App-Specific Directory Info</a:t>
              </a:r>
            </a:p>
          </p:txBody>
        </p:sp>
      </p:grpSp>
      <p:grpSp>
        <p:nvGrpSpPr>
          <p:cNvPr id="42" name="Group 12"/>
          <p:cNvGrpSpPr/>
          <p:nvPr/>
        </p:nvGrpSpPr>
        <p:grpSpPr>
          <a:xfrm>
            <a:off x="9555840" y="3784074"/>
            <a:ext cx="2177884" cy="166908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3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14"/>
            <p:cNvSpPr txBox="1"/>
            <p:nvPr/>
          </p:nvSpPr>
          <p:spPr>
            <a:xfrm>
              <a:off x="5752847" y="4464126"/>
              <a:ext cx="1300417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Network Devices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QoS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Policy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Security </a:t>
              </a:r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Policy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45" name="Group 16"/>
          <p:cNvGrpSpPr/>
          <p:nvPr/>
        </p:nvGrpSpPr>
        <p:grpSpPr>
          <a:xfrm>
            <a:off x="5889483" y="1565329"/>
            <a:ext cx="2177883" cy="1669082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3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TextBox 18"/>
            <p:cNvSpPr txBox="1"/>
            <p:nvPr/>
          </p:nvSpPr>
          <p:spPr>
            <a:xfrm>
              <a:off x="7918026" y="1421669"/>
              <a:ext cx="1541582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Windows Server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 smtClean="0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Printers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Shares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49" name="Group 20"/>
          <p:cNvGrpSpPr/>
          <p:nvPr/>
        </p:nvGrpSpPr>
        <p:grpSpPr>
          <a:xfrm>
            <a:off x="3095128" y="1609733"/>
            <a:ext cx="2189253" cy="1666917"/>
            <a:chOff x="5997940" y="2127626"/>
            <a:chExt cx="1668168" cy="1666917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6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TextBox 2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Windows User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48" name="TextBox 23"/>
            <p:cNvSpPr txBox="1"/>
            <p:nvPr/>
          </p:nvSpPr>
          <p:spPr>
            <a:xfrm>
              <a:off x="6006604" y="2624992"/>
              <a:ext cx="1659504" cy="1169551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Account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Privileges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Profiles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53" name="Group 24"/>
          <p:cNvGrpSpPr/>
          <p:nvPr/>
        </p:nvGrpSpPr>
        <p:grpSpPr>
          <a:xfrm>
            <a:off x="6681120" y="3794697"/>
            <a:ext cx="2159159" cy="1658459"/>
            <a:chOff x="5642527" y="4464126"/>
            <a:chExt cx="1515096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5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26"/>
            <p:cNvSpPr txBox="1"/>
            <p:nvPr/>
          </p:nvSpPr>
          <p:spPr>
            <a:xfrm>
              <a:off x="5752847" y="44641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Email Servers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52" name="TextBox 27"/>
            <p:cNvSpPr txBox="1"/>
            <p:nvPr/>
          </p:nvSpPr>
          <p:spPr>
            <a:xfrm>
              <a:off x="5642527" y="4783138"/>
              <a:ext cx="1501954" cy="95410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Mailbox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smtClean="0">
                  <a:latin typeface="Segoe UI" panose="020B0502040204020203" pitchFamily="34" charset="0"/>
                  <a:cs typeface="Segoe UI" panose="020B0502040204020203" pitchFamily="34" charset="0"/>
                </a:rPr>
                <a:t>Address Book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sp>
        <p:nvSpPr>
          <p:cNvPr id="54" name="TextBox 33"/>
          <p:cNvSpPr txBox="1"/>
          <p:nvPr/>
        </p:nvSpPr>
        <p:spPr>
          <a:xfrm>
            <a:off x="179301" y="2645026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Active Directory Domain Services</a:t>
            </a:r>
          </a:p>
          <a:p>
            <a:endParaRPr lang="en-US" b="1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55" name="Straight Connector 35"/>
          <p:cNvCxnSpPr/>
          <p:nvPr/>
        </p:nvCxnSpPr>
        <p:spPr>
          <a:xfrm>
            <a:off x="2907349" y="3495534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ectangle 36"/>
          <p:cNvSpPr/>
          <p:nvPr/>
        </p:nvSpPr>
        <p:spPr>
          <a:xfrm>
            <a:off x="81368" y="1268101"/>
            <a:ext cx="23582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Centralized directory </a:t>
            </a:r>
          </a:p>
        </p:txBody>
      </p:sp>
      <p:sp>
        <p:nvSpPr>
          <p:cNvPr id="57" name="Rectangle 37"/>
          <p:cNvSpPr/>
          <p:nvPr/>
        </p:nvSpPr>
        <p:spPr>
          <a:xfrm>
            <a:off x="81368" y="1744131"/>
            <a:ext cx="23968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Single sign-on access 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8" name="Rectangle 38"/>
          <p:cNvSpPr/>
          <p:nvPr/>
        </p:nvSpPr>
        <p:spPr>
          <a:xfrm>
            <a:off x="81368" y="2220161"/>
            <a:ext cx="2130711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Integrated security </a:t>
            </a:r>
          </a:p>
        </p:txBody>
      </p:sp>
      <p:sp>
        <p:nvSpPr>
          <p:cNvPr id="59" name="Rectangle 39"/>
          <p:cNvSpPr/>
          <p:nvPr/>
        </p:nvSpPr>
        <p:spPr>
          <a:xfrm>
            <a:off x="179301" y="4568288"/>
            <a:ext cx="1279517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Scalability </a:t>
            </a:r>
          </a:p>
        </p:txBody>
      </p:sp>
      <p:sp>
        <p:nvSpPr>
          <p:cNvPr id="60" name="Rectangle 40"/>
          <p:cNvSpPr/>
          <p:nvPr/>
        </p:nvSpPr>
        <p:spPr>
          <a:xfrm>
            <a:off x="173979" y="4950037"/>
            <a:ext cx="3554435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Common management interface  </a:t>
            </a:r>
          </a:p>
        </p:txBody>
      </p:sp>
    </p:spTree>
    <p:extLst>
      <p:ext uri="{BB962C8B-B14F-4D97-AF65-F5344CB8AC3E}">
        <p14:creationId xmlns:p14="http://schemas.microsoft.com/office/powerpoint/2010/main" val="383419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Scalable, secure, and manageable infrastructure for user and resource management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stores and manages information about network resources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support for directory-enabled applications such as Microsoft® Exchange Server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allows for centralized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81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Scalable, secure, and manageable infrastructure for user and resource management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stores and manages information about network resources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support for directory-enabled applications such as Microsoft® Exchange Server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allows for centralized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81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LDAP is used to access the directory services data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Kerberos securely authenticates and proves the identity between users and servers on the network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DNS translates the Domain names into IP Addresses.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2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LDAP is used to access the directory services data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Kerberos securely authenticates and proves the identity between users and servers on the network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 smtClean="0"/>
              <a:t>DNS translates the Domain names into IP Addresses.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20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15" y="274638"/>
            <a:ext cx="11986211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Lightweight Directory Services</a:t>
            </a:r>
          </a:p>
        </p:txBody>
      </p:sp>
      <p:sp>
        <p:nvSpPr>
          <p:cNvPr id="14" name="Rounded Rectangle 51"/>
          <p:cNvSpPr/>
          <p:nvPr/>
        </p:nvSpPr>
        <p:spPr>
          <a:xfrm>
            <a:off x="9457468" y="4249982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Email </a:t>
            </a: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Servers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Mailbox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2" name="Rounded Rectangle 17"/>
          <p:cNvSpPr/>
          <p:nvPr/>
        </p:nvSpPr>
        <p:spPr>
          <a:xfrm>
            <a:off x="5261732" y="1660520"/>
            <a:ext cx="2668197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Windows </a:t>
            </a: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User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Account Information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Privileges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Policies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79301" y="2645026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Active Directory LD Services</a:t>
            </a:r>
          </a:p>
          <a:p>
            <a:endParaRPr lang="en-US" b="1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2907349" y="3495534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17"/>
          <p:cNvSpPr/>
          <p:nvPr/>
        </p:nvSpPr>
        <p:spPr>
          <a:xfrm>
            <a:off x="8436893" y="1138646"/>
            <a:ext cx="3322175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Application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Server </a:t>
            </a: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35" name="Rounded Rectangle 51"/>
          <p:cNvSpPr/>
          <p:nvPr/>
        </p:nvSpPr>
        <p:spPr>
          <a:xfrm>
            <a:off x="6701280" y="3679267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Network Devices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QoS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300" y="4615585"/>
            <a:ext cx="63496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AD LDS is a </a:t>
            </a:r>
            <a:r>
              <a:rPr lang="en-US" b="1" dirty="0"/>
              <a:t>hierarchical file-based directory store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AD LDS is both the </a:t>
            </a:r>
            <a:r>
              <a:rPr lang="en-US" b="1" dirty="0"/>
              <a:t>directory information source and the service that makes the information available and usable</a:t>
            </a:r>
          </a:p>
        </p:txBody>
      </p:sp>
    </p:spTree>
    <p:extLst>
      <p:ext uri="{BB962C8B-B14F-4D97-AF65-F5344CB8AC3E}">
        <p14:creationId xmlns:p14="http://schemas.microsoft.com/office/powerpoint/2010/main" val="249534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15" y="274638"/>
            <a:ext cx="11986211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Lightweight Directory Services</a:t>
            </a:r>
          </a:p>
        </p:txBody>
      </p:sp>
      <p:sp>
        <p:nvSpPr>
          <p:cNvPr id="14" name="Rounded Rectangle 51"/>
          <p:cNvSpPr/>
          <p:nvPr/>
        </p:nvSpPr>
        <p:spPr>
          <a:xfrm>
            <a:off x="9457468" y="4249982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Email </a:t>
            </a: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Servers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Mailbox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2" name="Rounded Rectangle 17"/>
          <p:cNvSpPr/>
          <p:nvPr/>
        </p:nvSpPr>
        <p:spPr>
          <a:xfrm>
            <a:off x="5261732" y="1660520"/>
            <a:ext cx="2668197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Windows </a:t>
            </a: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User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Account Information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Privileges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Policies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79301" y="2645026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Active Directory LD Services</a:t>
            </a:r>
          </a:p>
          <a:p>
            <a:endParaRPr lang="en-US" b="1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2907349" y="3495534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17"/>
          <p:cNvSpPr/>
          <p:nvPr/>
        </p:nvSpPr>
        <p:spPr>
          <a:xfrm>
            <a:off x="8436893" y="1138646"/>
            <a:ext cx="3322175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Application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Server </a:t>
            </a: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35" name="Rounded Rectangle 51"/>
          <p:cNvSpPr/>
          <p:nvPr/>
        </p:nvSpPr>
        <p:spPr>
          <a:xfrm>
            <a:off x="6701280" y="3679267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Network Devices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QoS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300" y="4615585"/>
            <a:ext cx="63496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AD LDS is a </a:t>
            </a:r>
            <a:r>
              <a:rPr lang="en-US" b="1" dirty="0"/>
              <a:t>hierarchical file-based directory store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/>
              <a:t>AD LDS is both the </a:t>
            </a:r>
            <a:r>
              <a:rPr lang="en-US" b="1" dirty="0"/>
              <a:t>directory information source and the service that makes the information available and usable</a:t>
            </a:r>
          </a:p>
        </p:txBody>
      </p:sp>
    </p:spTree>
    <p:extLst>
      <p:ext uri="{BB962C8B-B14F-4D97-AF65-F5344CB8AC3E}">
        <p14:creationId xmlns:p14="http://schemas.microsoft.com/office/powerpoint/2010/main" val="249534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LDS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Lightweight Directory Access Protocol (LDAP)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Directory service that provides </a:t>
            </a:r>
            <a:r>
              <a:rPr lang="en-US" b="1" i="1" dirty="0"/>
              <a:t>flexible support for directory-enabled applications, without the dependencies and domain-related restrictions of AD DS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 </a:t>
            </a:r>
            <a:r>
              <a:rPr lang="en-US" b="1" i="1" dirty="0"/>
              <a:t>directory services for directory-enabled applications without incurring the overhead of domains and forests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no requirement for a </a:t>
            </a:r>
            <a:r>
              <a:rPr lang="en-US" b="1" i="1" dirty="0"/>
              <a:t>single schema throughout a forest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60761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LDS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Lightweight Directory Access Protocol (LDAP)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Directory service that provides </a:t>
            </a:r>
            <a:r>
              <a:rPr lang="en-US" b="1" i="1" dirty="0"/>
              <a:t>flexible support for directory-enabled applications, without the dependencies and domain-related restrictions of AD DS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 </a:t>
            </a:r>
            <a:r>
              <a:rPr lang="en-US" b="1" i="1" dirty="0"/>
              <a:t>directory services for directory-enabled applications without incurring the overhead of domains and forests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no requirement for a </a:t>
            </a:r>
            <a:r>
              <a:rPr lang="en-US" b="1" i="1" dirty="0"/>
              <a:t>single schema throughout a forest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60761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LDAP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Lightweight Directory Access Protocol (LDAP) </a:t>
            </a:r>
            <a:endParaRPr 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X.500 </a:t>
            </a:r>
            <a:r>
              <a:rPr lang="en-US" dirty="0"/>
              <a:t>Standard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Based on TCP/IP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A method for accessing, searching, and modifying a </a:t>
            </a:r>
            <a:br>
              <a:rPr lang="en-US" dirty="0"/>
            </a:br>
            <a:r>
              <a:rPr lang="en-US" dirty="0"/>
              <a:t>directory service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A client-server model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US" dirty="0"/>
          </a:p>
          <a:p>
            <a:pPr algn="just">
              <a:buFont typeface="Wingdings" panose="05000000000000000000" pitchFamily="2" charset="2"/>
              <a:buChar char="§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17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II 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LDAP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Lightweight Directory Access Protocol (LDAP) </a:t>
            </a:r>
            <a:endParaRPr lang="en-US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X.500 </a:t>
            </a:r>
            <a:r>
              <a:rPr lang="en-US" dirty="0"/>
              <a:t>Standard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Based on TCP/IP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A method for accessing, searching, and modifying a </a:t>
            </a:r>
            <a:br>
              <a:rPr lang="en-US" dirty="0"/>
            </a:br>
            <a:r>
              <a:rPr lang="en-US" dirty="0"/>
              <a:t>directory service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A client-server model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US" dirty="0"/>
          </a:p>
          <a:p>
            <a:pPr algn="just">
              <a:buFont typeface="Wingdings" panose="05000000000000000000" pitchFamily="2" charset="2"/>
              <a:buChar char="§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17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Authentication &amp; Authorization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Authentication: Verification – Local vs Network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Authorization: The authenticated user’s permission to execute the required task.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</a:rPr>
              <a:t>SECURITY IDENTIFIER (SID)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</a:rPr>
              <a:t>ACCESS CONTROL LIST (ACL)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 </a:t>
            </a:r>
            <a:r>
              <a:rPr lang="en-US" sz="1800" i="1" dirty="0">
                <a:latin typeface="+mj-lt"/>
              </a:rPr>
              <a:t>discretionary access control list </a:t>
            </a:r>
            <a:r>
              <a:rPr lang="en-US" sz="1800" dirty="0">
                <a:latin typeface="+mj-lt"/>
              </a:rPr>
              <a:t>(DACL) identifies the security principals that are allowed or denied access to an object.  </a:t>
            </a:r>
            <a:endParaRPr lang="en-US" sz="18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When </a:t>
            </a:r>
            <a:r>
              <a:rPr lang="en-US" sz="1400" dirty="0">
                <a:latin typeface="+mj-lt"/>
              </a:rPr>
              <a:t>a person or process tries to access an object, the system checks the ACEs in the object's DACL to determine whether to grant access to it. </a:t>
            </a:r>
            <a:endParaRPr lang="en-US" sz="14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If </a:t>
            </a:r>
            <a:r>
              <a:rPr lang="en-US" sz="1400" dirty="0">
                <a:latin typeface="+mj-lt"/>
              </a:rPr>
              <a:t>the object does not have a DACL, the system grants full access to everyone. </a:t>
            </a:r>
            <a:endParaRPr lang="en-US" sz="14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If </a:t>
            </a:r>
            <a:r>
              <a:rPr lang="en-US" sz="1400" dirty="0">
                <a:latin typeface="+mj-lt"/>
              </a:rPr>
              <a:t>the object's DACL has no ACEs, the system denies all attempts to access the object because the DACL does not allow any access rights. </a:t>
            </a:r>
            <a:endParaRPr lang="en-US" sz="1400" dirty="0" smtClean="0">
              <a:latin typeface="+mj-lt"/>
            </a:endParaRP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 </a:t>
            </a:r>
            <a:r>
              <a:rPr lang="en-US" sz="1800" i="1" dirty="0">
                <a:latin typeface="+mj-lt"/>
              </a:rPr>
              <a:t>system access control list</a:t>
            </a:r>
            <a:r>
              <a:rPr lang="en-US" sz="1800" dirty="0">
                <a:latin typeface="+mj-lt"/>
              </a:rPr>
              <a:t> (SACL) enables administrators to log attempts to access a secured object.  </a:t>
            </a:r>
            <a:endParaRPr lang="en-US" sz="18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Each </a:t>
            </a:r>
            <a:r>
              <a:rPr lang="en-US" sz="1400" dirty="0">
                <a:latin typeface="+mj-lt"/>
              </a:rPr>
              <a:t>ACE specifies the types of access attempts by a specified principal that cause the system to generate a record in the security event log. An ACE in a SACL can generate audit records when an access attempt fails, when it succeeds, or both.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>
              <a:latin typeface="+mj-lt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7903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Active Directory: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Authentication &amp; Authorization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Authentication: Verification – Local vs Network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Authorization: The authenticated user’s permission to execute the required task.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</a:rPr>
              <a:t>SECURITY IDENTIFIER (SID)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</a:rPr>
              <a:t>ACCESS CONTROL LIST (ACL)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 </a:t>
            </a:r>
            <a:r>
              <a:rPr lang="en-US" sz="1800" i="1" dirty="0">
                <a:latin typeface="+mj-lt"/>
              </a:rPr>
              <a:t>discretionary access control list </a:t>
            </a:r>
            <a:r>
              <a:rPr lang="en-US" sz="1800" dirty="0">
                <a:latin typeface="+mj-lt"/>
              </a:rPr>
              <a:t>(DACL) identifies the security principals that are allowed or denied access to an object.  </a:t>
            </a:r>
            <a:endParaRPr lang="en-US" sz="18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When </a:t>
            </a:r>
            <a:r>
              <a:rPr lang="en-US" sz="1400" dirty="0">
                <a:latin typeface="+mj-lt"/>
              </a:rPr>
              <a:t>a person or process tries to access an object, the system checks the ACEs in the object's DACL to determine whether to grant access to it. </a:t>
            </a:r>
            <a:endParaRPr lang="en-US" sz="14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If </a:t>
            </a:r>
            <a:r>
              <a:rPr lang="en-US" sz="1400" dirty="0">
                <a:latin typeface="+mj-lt"/>
              </a:rPr>
              <a:t>the object does not have a DACL, the system grants full access to everyone. </a:t>
            </a:r>
            <a:endParaRPr lang="en-US" sz="14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If </a:t>
            </a:r>
            <a:r>
              <a:rPr lang="en-US" sz="1400" dirty="0">
                <a:latin typeface="+mj-lt"/>
              </a:rPr>
              <a:t>the object's DACL has no ACEs, the system denies all attempts to access the object because the DACL does not allow any access rights. </a:t>
            </a:r>
            <a:endParaRPr lang="en-US" sz="1400" dirty="0" smtClean="0">
              <a:latin typeface="+mj-lt"/>
            </a:endParaRP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</a:rPr>
              <a:t>A </a:t>
            </a:r>
            <a:r>
              <a:rPr lang="en-US" sz="1800" i="1" dirty="0">
                <a:latin typeface="+mj-lt"/>
              </a:rPr>
              <a:t>system access control list</a:t>
            </a:r>
            <a:r>
              <a:rPr lang="en-US" sz="1800" dirty="0">
                <a:latin typeface="+mj-lt"/>
              </a:rPr>
              <a:t> (SACL) enables administrators to log attempts to access a secured object.  </a:t>
            </a:r>
            <a:endParaRPr lang="en-US" sz="1800" dirty="0" smtClean="0">
              <a:latin typeface="+mj-lt"/>
            </a:endParaRPr>
          </a:p>
          <a:p>
            <a:pPr lvl="3" algn="just">
              <a:buFont typeface="Wingdings" panose="05000000000000000000" pitchFamily="2" charset="2"/>
              <a:buChar char="§"/>
            </a:pPr>
            <a:r>
              <a:rPr lang="en-US" sz="1400" dirty="0" smtClean="0">
                <a:latin typeface="+mj-lt"/>
              </a:rPr>
              <a:t>Each </a:t>
            </a:r>
            <a:r>
              <a:rPr lang="en-US" sz="1400" dirty="0">
                <a:latin typeface="+mj-lt"/>
              </a:rPr>
              <a:t>ACE specifies the types of access attempts by a specified principal that cause the system to generate a record in the security event log. An ACE in a SACL can generate audit records when an access attempt fails, when it succeeds, or both.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>
              <a:latin typeface="+mj-lt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7903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2"/>
          <p:cNvSpPr>
            <a:spLocks noChangeArrowheads="1"/>
          </p:cNvSpPr>
          <p:nvPr/>
        </p:nvSpPr>
        <p:spPr bwMode="auto">
          <a:xfrm>
            <a:off x="2095076" y="1203235"/>
            <a:ext cx="8220075" cy="418465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EEEFD7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>
            <a:outerShdw dist="35921" dir="2700000" algn="ctr" rotWithShape="0">
              <a:srgbClr val="ADADAD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US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2647525" y="3405097"/>
            <a:ext cx="3524250" cy="2122488"/>
          </a:xfrm>
          <a:prstGeom prst="rect">
            <a:avLst/>
          </a:prstGeom>
          <a:gradFill rotWithShape="1">
            <a:gsLst>
              <a:gs pos="0">
                <a:srgbClr val="97DFC1"/>
              </a:gs>
              <a:gs pos="100000">
                <a:srgbClr val="DAF4E9"/>
              </a:gs>
            </a:gsLst>
            <a:lin ang="2700000" scaled="1"/>
          </a:gradFill>
          <a:ln w="9525" algn="ctr">
            <a:solidFill>
              <a:srgbClr val="333333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166688" indent="-166688">
              <a:lnSpc>
                <a:spcPct val="90000"/>
              </a:lnSpc>
              <a:spcBef>
                <a:spcPct val="40000"/>
              </a:spcBef>
              <a:buSzPct val="80000"/>
              <a:buBlip>
                <a:blip r:embed="rId2"/>
              </a:buBlip>
              <a:defRPr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AD DS domain controller records must be registered in DNS to enable other domain controllers and client computers to locate the domain controllers</a:t>
            </a:r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6298776" y="1209586"/>
            <a:ext cx="3630613" cy="2039937"/>
            <a:chOff x="4594225" y="1366838"/>
            <a:chExt cx="3630613" cy="2039937"/>
          </a:xfrm>
        </p:grpSpPr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4594225" y="1366838"/>
              <a:ext cx="3630613" cy="2039937"/>
            </a:xfrm>
            <a:prstGeom prst="rect">
              <a:avLst/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domain names must be DNS domain names</a:t>
              </a:r>
            </a:p>
          </p:txBody>
        </p:sp>
        <p:pic>
          <p:nvPicPr>
            <p:cNvPr id="9" name="Picture 3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18275" y="1974850"/>
              <a:ext cx="1452563" cy="1284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0" name="Text Box 34"/>
            <p:cNvSpPr txBox="1">
              <a:spLocks noChangeArrowheads="1"/>
            </p:cNvSpPr>
            <p:nvPr/>
          </p:nvSpPr>
          <p:spPr bwMode="auto">
            <a:xfrm>
              <a:off x="6572250" y="2386013"/>
              <a:ext cx="1325563" cy="449262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2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DNS Domain Name</a:t>
              </a:r>
              <a:endParaRPr lang="en-US" sz="1200" b="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1" name="Picture 3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66000" y="2949575"/>
              <a:ext cx="527050" cy="3444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grpSp>
        <p:nvGrpSpPr>
          <p:cNvPr id="12" name="Group 21"/>
          <p:cNvGrpSpPr>
            <a:grpSpLocks/>
          </p:cNvGrpSpPr>
          <p:nvPr/>
        </p:nvGrpSpPr>
        <p:grpSpPr bwMode="auto">
          <a:xfrm>
            <a:off x="2664988" y="1209586"/>
            <a:ext cx="3506787" cy="2039937"/>
            <a:chOff x="960438" y="1366838"/>
            <a:chExt cx="3506787" cy="2039937"/>
          </a:xfrm>
        </p:grpSpPr>
        <p:sp>
          <p:nvSpPr>
            <p:cNvPr id="13" name="AutoShape 4"/>
            <p:cNvSpPr>
              <a:spLocks noChangeArrowheads="1"/>
            </p:cNvSpPr>
            <p:nvPr/>
          </p:nvSpPr>
          <p:spPr bwMode="auto">
            <a:xfrm>
              <a:off x="960438" y="1366838"/>
              <a:ext cx="3506787" cy="2039937"/>
            </a:xfrm>
            <a:prstGeom prst="rect">
              <a:avLst/>
            </a:prstGeom>
            <a:gradFill rotWithShape="1">
              <a:gsLst>
                <a:gs pos="0">
                  <a:srgbClr val="B395D8"/>
                </a:gs>
                <a:gs pos="100000">
                  <a:srgbClr val="DFD2EE"/>
                </a:gs>
              </a:gsLst>
              <a:lin ang="2700000" scaled="1"/>
            </a:gradFill>
            <a:ln w="9525" algn="ctr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requires a DNS infrastructure</a:t>
              </a:r>
            </a:p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defRPr/>
              </a:pPr>
              <a:endParaRPr lang="en-US" sz="160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4" name="Picture 4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947988" y="2093913"/>
              <a:ext cx="1130300" cy="12684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5" name="Text Box 39"/>
            <p:cNvSpPr txBox="1">
              <a:spLocks noChangeArrowheads="1"/>
            </p:cNvSpPr>
            <p:nvPr/>
          </p:nvSpPr>
          <p:spPr bwMode="auto">
            <a:xfrm>
              <a:off x="2832100" y="3013075"/>
              <a:ext cx="674688" cy="2524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400">
                  <a:latin typeface="Segoe UI Light" panose="020B0502040204020203" pitchFamily="34" charset="0"/>
                  <a:cs typeface="Segoe UI Light" panose="020B0502040204020203" pitchFamily="34" charset="0"/>
                </a:rPr>
                <a:t>DNS</a:t>
              </a:r>
              <a:endParaRPr lang="en-US" sz="14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grpSp>
          <p:nvGrpSpPr>
            <p:cNvPr id="16" name="Group 44"/>
            <p:cNvGrpSpPr>
              <a:grpSpLocks/>
            </p:cNvGrpSpPr>
            <p:nvPr/>
          </p:nvGrpSpPr>
          <p:grpSpPr bwMode="auto">
            <a:xfrm>
              <a:off x="3151188" y="1930400"/>
              <a:ext cx="755650" cy="666750"/>
              <a:chOff x="-1172" y="457"/>
              <a:chExt cx="476" cy="420"/>
            </a:xfrm>
          </p:grpSpPr>
          <p:pic>
            <p:nvPicPr>
              <p:cNvPr id="17" name="Picture 41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-1172" y="457"/>
                <a:ext cx="476" cy="42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18" name="Picture 42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36" y="620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Group 23"/>
          <p:cNvGrpSpPr>
            <a:grpSpLocks/>
          </p:cNvGrpSpPr>
          <p:nvPr/>
        </p:nvGrpSpPr>
        <p:grpSpPr bwMode="auto">
          <a:xfrm>
            <a:off x="6298776" y="3405097"/>
            <a:ext cx="3694113" cy="2254250"/>
            <a:chOff x="4594225" y="3562350"/>
            <a:chExt cx="3694113" cy="2254250"/>
          </a:xfrm>
        </p:grpSpPr>
        <p:sp>
          <p:nvSpPr>
            <p:cNvPr id="20" name="AutoShape 7"/>
            <p:cNvSpPr>
              <a:spLocks noChangeArrowheads="1"/>
            </p:cNvSpPr>
            <p:nvPr/>
          </p:nvSpPr>
          <p:spPr bwMode="auto">
            <a:xfrm>
              <a:off x="4594225" y="3562350"/>
              <a:ext cx="3630613" cy="2103438"/>
            </a:xfrm>
            <a:prstGeom prst="rect">
              <a:avLst/>
            </a:prstGeom>
            <a:gradFill rotWithShape="1">
              <a:gsLst>
                <a:gs pos="0">
                  <a:srgbClr val="D5D69C"/>
                </a:gs>
                <a:gs pos="100000">
                  <a:srgbClr val="EEEFD7"/>
                </a:gs>
              </a:gsLst>
              <a:lin ang="2700000" scaled="1"/>
            </a:gra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>
                  <a:latin typeface="Segoe UI Light" panose="020B0502040204020203" pitchFamily="34" charset="0"/>
                  <a:cs typeface="Segoe UI Light" panose="020B0502040204020203" pitchFamily="34" charset="0"/>
                </a:rPr>
                <a:t>DNS zones can be stored in AD DS as Active Directory integrated zones</a:t>
              </a:r>
            </a:p>
          </p:txBody>
        </p:sp>
        <p:grpSp>
          <p:nvGrpSpPr>
            <p:cNvPr id="21" name="Group 50"/>
            <p:cNvGrpSpPr>
              <a:grpSpLocks/>
            </p:cNvGrpSpPr>
            <p:nvPr/>
          </p:nvGrpSpPr>
          <p:grpSpPr bwMode="auto">
            <a:xfrm>
              <a:off x="6783388" y="4494213"/>
              <a:ext cx="1504950" cy="1322387"/>
              <a:chOff x="-1648" y="1123"/>
              <a:chExt cx="948" cy="833"/>
            </a:xfrm>
          </p:grpSpPr>
          <p:pic>
            <p:nvPicPr>
              <p:cNvPr id="22" name="Picture 47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-1648" y="1123"/>
                <a:ext cx="938" cy="82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23" name="Picture 48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19" y="1747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4" name="Group 49"/>
              <p:cNvGrpSpPr>
                <a:grpSpLocks/>
              </p:cNvGrpSpPr>
              <p:nvPr/>
            </p:nvGrpSpPr>
            <p:grpSpPr bwMode="auto">
              <a:xfrm>
                <a:off x="-1429" y="1412"/>
                <a:ext cx="511" cy="373"/>
                <a:chOff x="-1159" y="2866"/>
                <a:chExt cx="511" cy="373"/>
              </a:xfrm>
            </p:grpSpPr>
            <p:pic>
              <p:nvPicPr>
                <p:cNvPr id="25" name="Picture 45"/>
                <p:cNvPicPr>
                  <a:picLocks noChangeAspect="1" noChangeArrowheads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-1159" y="2866"/>
                  <a:ext cx="485" cy="37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>
                  <a:outerShdw dist="35921" dir="2700000" algn="ctr" rotWithShape="0">
                    <a:srgbClr val="AFAFAF"/>
                  </a:outerShdw>
                </a:effectLst>
              </p:spPr>
            </p:pic>
            <p:sp>
              <p:nvSpPr>
                <p:cNvPr id="26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-1083" y="2907"/>
                  <a:ext cx="435" cy="25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anchor="ctr"/>
                <a:lstStyle>
                  <a:lvl1pPr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1pPr>
                  <a:lvl2pPr marL="742950" indent="-28575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2pPr>
                  <a:lvl3pPr marL="11430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3pPr>
                  <a:lvl4pPr marL="16002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4pPr>
                  <a:lvl5pPr marL="20574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9pPr>
                </a:lstStyle>
                <a:p>
                  <a:r>
                    <a:rPr lang="en-GB" sz="1400" b="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DNS Zone</a:t>
                  </a:r>
                  <a:endParaRPr lang="en-US" sz="1400" b="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2"/>
          <p:cNvSpPr>
            <a:spLocks noChangeArrowheads="1"/>
          </p:cNvSpPr>
          <p:nvPr/>
        </p:nvSpPr>
        <p:spPr bwMode="auto">
          <a:xfrm>
            <a:off x="2095076" y="1203235"/>
            <a:ext cx="8220075" cy="418465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EEEFD7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>
            <a:outerShdw dist="35921" dir="2700000" algn="ctr" rotWithShape="0">
              <a:srgbClr val="ADADAD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US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2647525" y="3405097"/>
            <a:ext cx="3524250" cy="2122488"/>
          </a:xfrm>
          <a:prstGeom prst="rect">
            <a:avLst/>
          </a:prstGeom>
          <a:gradFill rotWithShape="1">
            <a:gsLst>
              <a:gs pos="0">
                <a:srgbClr val="97DFC1"/>
              </a:gs>
              <a:gs pos="100000">
                <a:srgbClr val="DAF4E9"/>
              </a:gs>
            </a:gsLst>
            <a:lin ang="2700000" scaled="1"/>
          </a:gradFill>
          <a:ln w="9525" algn="ctr">
            <a:solidFill>
              <a:srgbClr val="333333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166688" indent="-166688">
              <a:lnSpc>
                <a:spcPct val="90000"/>
              </a:lnSpc>
              <a:spcBef>
                <a:spcPct val="40000"/>
              </a:spcBef>
              <a:buSzPct val="80000"/>
              <a:buBlip>
                <a:blip r:embed="rId2"/>
              </a:buBlip>
              <a:defRPr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AD DS domain controller records must be registered in DNS to enable other domain controllers and client computers to locate the domain controllers</a:t>
            </a:r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6298776" y="1209586"/>
            <a:ext cx="3630613" cy="2039937"/>
            <a:chOff x="4594225" y="1366838"/>
            <a:chExt cx="3630613" cy="2039937"/>
          </a:xfrm>
        </p:grpSpPr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4594225" y="1366838"/>
              <a:ext cx="3630613" cy="2039937"/>
            </a:xfrm>
            <a:prstGeom prst="rect">
              <a:avLst/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domain names must be DNS domain names</a:t>
              </a:r>
            </a:p>
          </p:txBody>
        </p:sp>
        <p:pic>
          <p:nvPicPr>
            <p:cNvPr id="9" name="Picture 3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18275" y="1974850"/>
              <a:ext cx="1452563" cy="1284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0" name="Text Box 34"/>
            <p:cNvSpPr txBox="1">
              <a:spLocks noChangeArrowheads="1"/>
            </p:cNvSpPr>
            <p:nvPr/>
          </p:nvSpPr>
          <p:spPr bwMode="auto">
            <a:xfrm>
              <a:off x="6572250" y="2386013"/>
              <a:ext cx="1325563" cy="449262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2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DNS Domain Name</a:t>
              </a:r>
              <a:endParaRPr lang="en-US" sz="1200" b="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1" name="Picture 3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66000" y="2949575"/>
              <a:ext cx="527050" cy="3444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grpSp>
        <p:nvGrpSpPr>
          <p:cNvPr id="12" name="Group 21"/>
          <p:cNvGrpSpPr>
            <a:grpSpLocks/>
          </p:cNvGrpSpPr>
          <p:nvPr/>
        </p:nvGrpSpPr>
        <p:grpSpPr bwMode="auto">
          <a:xfrm>
            <a:off x="2664988" y="1209586"/>
            <a:ext cx="3506787" cy="2039937"/>
            <a:chOff x="960438" y="1366838"/>
            <a:chExt cx="3506787" cy="2039937"/>
          </a:xfrm>
        </p:grpSpPr>
        <p:sp>
          <p:nvSpPr>
            <p:cNvPr id="13" name="AutoShape 4"/>
            <p:cNvSpPr>
              <a:spLocks noChangeArrowheads="1"/>
            </p:cNvSpPr>
            <p:nvPr/>
          </p:nvSpPr>
          <p:spPr bwMode="auto">
            <a:xfrm>
              <a:off x="960438" y="1366838"/>
              <a:ext cx="3506787" cy="2039937"/>
            </a:xfrm>
            <a:prstGeom prst="rect">
              <a:avLst/>
            </a:prstGeom>
            <a:gradFill rotWithShape="1">
              <a:gsLst>
                <a:gs pos="0">
                  <a:srgbClr val="B395D8"/>
                </a:gs>
                <a:gs pos="100000">
                  <a:srgbClr val="DFD2EE"/>
                </a:gs>
              </a:gsLst>
              <a:lin ang="2700000" scaled="1"/>
            </a:gradFill>
            <a:ln w="9525" algn="ctr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requires a DNS infrastructure</a:t>
              </a:r>
            </a:p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defRPr/>
              </a:pPr>
              <a:endParaRPr lang="en-US" sz="160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4" name="Picture 4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947988" y="2093913"/>
              <a:ext cx="1130300" cy="12684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5" name="Text Box 39"/>
            <p:cNvSpPr txBox="1">
              <a:spLocks noChangeArrowheads="1"/>
            </p:cNvSpPr>
            <p:nvPr/>
          </p:nvSpPr>
          <p:spPr bwMode="auto">
            <a:xfrm>
              <a:off x="2832100" y="3013075"/>
              <a:ext cx="674688" cy="2524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400">
                  <a:latin typeface="Segoe UI Light" panose="020B0502040204020203" pitchFamily="34" charset="0"/>
                  <a:cs typeface="Segoe UI Light" panose="020B0502040204020203" pitchFamily="34" charset="0"/>
                </a:rPr>
                <a:t>DNS</a:t>
              </a:r>
              <a:endParaRPr lang="en-US" sz="14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grpSp>
          <p:nvGrpSpPr>
            <p:cNvPr id="16" name="Group 44"/>
            <p:cNvGrpSpPr>
              <a:grpSpLocks/>
            </p:cNvGrpSpPr>
            <p:nvPr/>
          </p:nvGrpSpPr>
          <p:grpSpPr bwMode="auto">
            <a:xfrm>
              <a:off x="3151188" y="1930400"/>
              <a:ext cx="755650" cy="666750"/>
              <a:chOff x="-1172" y="457"/>
              <a:chExt cx="476" cy="420"/>
            </a:xfrm>
          </p:grpSpPr>
          <p:pic>
            <p:nvPicPr>
              <p:cNvPr id="17" name="Picture 41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-1172" y="457"/>
                <a:ext cx="476" cy="42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18" name="Picture 42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36" y="620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Group 23"/>
          <p:cNvGrpSpPr>
            <a:grpSpLocks/>
          </p:cNvGrpSpPr>
          <p:nvPr/>
        </p:nvGrpSpPr>
        <p:grpSpPr bwMode="auto">
          <a:xfrm>
            <a:off x="6298776" y="3405097"/>
            <a:ext cx="3694113" cy="2254250"/>
            <a:chOff x="4594225" y="3562350"/>
            <a:chExt cx="3694113" cy="2254250"/>
          </a:xfrm>
        </p:grpSpPr>
        <p:sp>
          <p:nvSpPr>
            <p:cNvPr id="20" name="AutoShape 7"/>
            <p:cNvSpPr>
              <a:spLocks noChangeArrowheads="1"/>
            </p:cNvSpPr>
            <p:nvPr/>
          </p:nvSpPr>
          <p:spPr bwMode="auto">
            <a:xfrm>
              <a:off x="4594225" y="3562350"/>
              <a:ext cx="3630613" cy="2103438"/>
            </a:xfrm>
            <a:prstGeom prst="rect">
              <a:avLst/>
            </a:prstGeom>
            <a:gradFill rotWithShape="1">
              <a:gsLst>
                <a:gs pos="0">
                  <a:srgbClr val="D5D69C"/>
                </a:gs>
                <a:gs pos="100000">
                  <a:srgbClr val="EEEFD7"/>
                </a:gs>
              </a:gsLst>
              <a:lin ang="2700000" scaled="1"/>
            </a:gra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>
                  <a:latin typeface="Segoe UI Light" panose="020B0502040204020203" pitchFamily="34" charset="0"/>
                  <a:cs typeface="Segoe UI Light" panose="020B0502040204020203" pitchFamily="34" charset="0"/>
                </a:rPr>
                <a:t>DNS zones can be stored in AD DS as Active Directory integrated zones</a:t>
              </a:r>
            </a:p>
          </p:txBody>
        </p:sp>
        <p:grpSp>
          <p:nvGrpSpPr>
            <p:cNvPr id="21" name="Group 50"/>
            <p:cNvGrpSpPr>
              <a:grpSpLocks/>
            </p:cNvGrpSpPr>
            <p:nvPr/>
          </p:nvGrpSpPr>
          <p:grpSpPr bwMode="auto">
            <a:xfrm>
              <a:off x="6783388" y="4494213"/>
              <a:ext cx="1504950" cy="1322387"/>
              <a:chOff x="-1648" y="1123"/>
              <a:chExt cx="948" cy="833"/>
            </a:xfrm>
          </p:grpSpPr>
          <p:pic>
            <p:nvPicPr>
              <p:cNvPr id="22" name="Picture 47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-1648" y="1123"/>
                <a:ext cx="938" cy="82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23" name="Picture 48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19" y="1747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4" name="Group 49"/>
              <p:cNvGrpSpPr>
                <a:grpSpLocks/>
              </p:cNvGrpSpPr>
              <p:nvPr/>
            </p:nvGrpSpPr>
            <p:grpSpPr bwMode="auto">
              <a:xfrm>
                <a:off x="-1429" y="1412"/>
                <a:ext cx="511" cy="373"/>
                <a:chOff x="-1159" y="2866"/>
                <a:chExt cx="511" cy="373"/>
              </a:xfrm>
            </p:grpSpPr>
            <p:pic>
              <p:nvPicPr>
                <p:cNvPr id="25" name="Picture 45"/>
                <p:cNvPicPr>
                  <a:picLocks noChangeAspect="1" noChangeArrowheads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-1159" y="2866"/>
                  <a:ext cx="485" cy="37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>
                  <a:outerShdw dist="35921" dir="2700000" algn="ctr" rotWithShape="0">
                    <a:srgbClr val="AFAFAF"/>
                  </a:outerShdw>
                </a:effectLst>
              </p:spPr>
            </p:pic>
            <p:sp>
              <p:nvSpPr>
                <p:cNvPr id="26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-1083" y="2907"/>
                  <a:ext cx="435" cy="25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anchor="ctr"/>
                <a:lstStyle>
                  <a:lvl1pPr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1pPr>
                  <a:lvl2pPr marL="742950" indent="-28575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2pPr>
                  <a:lvl3pPr marL="11430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3pPr>
                  <a:lvl4pPr marL="16002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4pPr>
                  <a:lvl5pPr marL="20574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9pPr>
                </a:lstStyle>
                <a:p>
                  <a:r>
                    <a:rPr lang="en-GB" sz="1400" b="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DNS Zone</a:t>
                  </a:r>
                  <a:endParaRPr lang="en-US" sz="1400" b="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Physical Components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Data store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Domain controllers 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Global catalog server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Read-Only Domain Controller (RODC)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Logical Components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Partitions and Schema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Domains and Domain </a:t>
            </a:r>
            <a:r>
              <a:rPr lang="en-US" sz="1800" dirty="0">
                <a:latin typeface="+mj-lt"/>
                <a:cs typeface="Segoe UI Light" panose="020B0502040204020203" pitchFamily="34" charset="0"/>
              </a:rPr>
              <a:t>trees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Forests and Sites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Organizational units (OUs)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4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Physical Components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Data store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b="1" u="sng" dirty="0">
                <a:latin typeface="+mj-lt"/>
                <a:cs typeface="Segoe UI Light" panose="020B0502040204020203" pitchFamily="34" charset="0"/>
              </a:rPr>
              <a:t>Domain controllers 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Global catalog server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Read-Only Domain Controller (RODC)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Logical Components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Partitions and Schema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Domains and Domain </a:t>
            </a:r>
            <a:r>
              <a:rPr lang="en-US" sz="1800" dirty="0">
                <a:latin typeface="+mj-lt"/>
                <a:cs typeface="Segoe UI Light" panose="020B0502040204020203" pitchFamily="34" charset="0"/>
              </a:rPr>
              <a:t>trees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Forests and Sites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Organizational units (OUs)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4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Domain Controller </a:t>
            </a:r>
            <a:r>
              <a:rPr lang="en-US" sz="1800" i="1" dirty="0" smtClean="0">
                <a:latin typeface="+mj-lt"/>
                <a:cs typeface="Segoe UI Light" panose="020B0502040204020203" pitchFamily="34" charset="0"/>
              </a:rPr>
              <a:t>A </a:t>
            </a:r>
            <a:r>
              <a:rPr lang="en-US" sz="1800" i="1" dirty="0">
                <a:latin typeface="+mj-lt"/>
                <a:cs typeface="Segoe UI Light" panose="020B0502040204020203" pitchFamily="34" charset="0"/>
              </a:rPr>
              <a:t>domain controller is a server with the AD DS server role installed that has specifically been promoted to a domain controller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Host a copy of the AD DS directory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store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Provide authentication and authorization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services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Replicate updates to other domain controllers in the domain and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Allow administrative access to manage user accounts and network resources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 smtClean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The AD DS data store </a:t>
            </a:r>
            <a:r>
              <a:rPr lang="en-US" sz="1800" dirty="0">
                <a:latin typeface="+mj-lt"/>
                <a:cs typeface="Segoe UI Light" panose="020B0502040204020203" pitchFamily="34" charset="0"/>
              </a:rPr>
              <a:t>contains the database files and processes that store and manage directory information for users, services, and applications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b="1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27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214" y="1290047"/>
            <a:ext cx="11394558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Domain Controller </a:t>
            </a:r>
            <a:r>
              <a:rPr lang="en-US" sz="1800" i="1" dirty="0" smtClean="0">
                <a:latin typeface="+mj-lt"/>
                <a:cs typeface="Segoe UI Light" panose="020B0502040204020203" pitchFamily="34" charset="0"/>
              </a:rPr>
              <a:t>A </a:t>
            </a:r>
            <a:r>
              <a:rPr lang="en-US" sz="1800" i="1" dirty="0">
                <a:latin typeface="+mj-lt"/>
                <a:cs typeface="Segoe UI Light" panose="020B0502040204020203" pitchFamily="34" charset="0"/>
              </a:rPr>
              <a:t>domain controller is a server with the AD DS server role installed that has specifically been promoted to a domain controller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Host a copy of the AD DS directory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store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Provide authentication and authorization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services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Replicate updates to other domain controllers in the domain and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Allow administrative access to manage user accounts and network resources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 smtClean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The AD DS data store </a:t>
            </a:r>
            <a:r>
              <a:rPr lang="en-US" sz="1800" dirty="0">
                <a:latin typeface="+mj-lt"/>
                <a:cs typeface="Segoe UI Light" panose="020B0502040204020203" pitchFamily="34" charset="0"/>
              </a:rPr>
              <a:t>contains the database files and processes that store and manage directory information for users, services, and applications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§"/>
            </a:pPr>
            <a:endParaRPr lang="en-US" sz="1800" b="1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27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49" y="1350002"/>
            <a:ext cx="4371395" cy="42576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2090" y="2947444"/>
            <a:ext cx="1028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DOMAIN</a:t>
            </a:r>
            <a:endParaRPr lang="en-GB" dirty="0"/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5429535" y="1417638"/>
            <a:ext cx="638195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Domains are used to group and manage objects in an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organization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An administrative boundary for applying policies to groups of objects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 replication boundary for replicating data between domain controllers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An authentication and authorization boundary that provides a way to limit the scope of access to resources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4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3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749" y="1350002"/>
            <a:ext cx="4371395" cy="42576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2090" y="2947444"/>
            <a:ext cx="1028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DOMAIN</a:t>
            </a:r>
            <a:endParaRPr lang="en-GB" dirty="0"/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5429535" y="1417638"/>
            <a:ext cx="638195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Domains are used to group and manage objects in an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organization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An administrative boundary for applying policies to groups of objects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 replication boundary for replicating data between domain controllers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An authentication and authorization boundary that provides a way to limit the scope of access to resources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4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3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  <p:pic>
        <p:nvPicPr>
          <p:cNvPr id="29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00" y="1308332"/>
            <a:ext cx="3859748" cy="4212848"/>
          </a:xfrm>
        </p:spPr>
      </p:pic>
      <p:sp>
        <p:nvSpPr>
          <p:cNvPr id="30" name="TextBox 29"/>
          <p:cNvSpPr txBox="1"/>
          <p:nvPr/>
        </p:nvSpPr>
        <p:spPr>
          <a:xfrm>
            <a:off x="1639834" y="361561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TREE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95297" y="1417638"/>
            <a:ext cx="7216188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A domain tree is a hierarchy of domains in AD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DS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contiguous namespace with the parent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domain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Can have additional child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By default create a two-way transitive trust with other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A forest is a collection of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one </a:t>
            </a:r>
            <a:r>
              <a:rPr lang="en-US" sz="1800" b="1" dirty="0">
                <a:latin typeface="+mj-lt"/>
                <a:cs typeface="Segoe UI Light" panose="020B0502040204020203" pitchFamily="34" charset="0"/>
              </a:rPr>
              <a:t>or more domain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trees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schema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configuration partition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global catalog to enable searching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Enable trusts between all domains in the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the Enterprise Admins and Schema Admins groups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2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62" y="107108"/>
            <a:ext cx="1847574" cy="739030"/>
          </a:xfrm>
          <a:prstGeom prst="rect">
            <a:avLst/>
          </a:prstGeom>
        </p:spPr>
      </p:pic>
      <p:pic>
        <p:nvPicPr>
          <p:cNvPr id="29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00" y="1308332"/>
            <a:ext cx="3859748" cy="4212848"/>
          </a:xfrm>
        </p:spPr>
      </p:pic>
      <p:sp>
        <p:nvSpPr>
          <p:cNvPr id="30" name="TextBox 29"/>
          <p:cNvSpPr txBox="1"/>
          <p:nvPr/>
        </p:nvSpPr>
        <p:spPr>
          <a:xfrm>
            <a:off x="1639834" y="361561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TREE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95297" y="1417638"/>
            <a:ext cx="7216188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A domain tree is a hierarchy of domains in AD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DS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contiguous namespace with the parent </a:t>
            </a: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domain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Can have additional child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By default create a two-way transitive trust with other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latin typeface="+mj-lt"/>
                <a:cs typeface="Segoe UI Light" panose="020B0502040204020203" pitchFamily="34" charset="0"/>
              </a:rPr>
              <a:t>A forest is a collection of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one </a:t>
            </a:r>
            <a:r>
              <a:rPr lang="en-US" sz="1800" b="1" dirty="0">
                <a:latin typeface="+mj-lt"/>
                <a:cs typeface="Segoe UI Light" panose="020B0502040204020203" pitchFamily="34" charset="0"/>
              </a:rPr>
              <a:t>or more domain </a:t>
            </a: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trees</a:t>
            </a:r>
            <a:endParaRPr lang="en-US" sz="1800" b="1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schema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configuration partition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a common global catalog to enable searching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Enable trusts between all domains in the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latin typeface="+mj-lt"/>
                <a:cs typeface="Segoe UI Light" panose="020B0502040204020203" pitchFamily="34" charset="0"/>
              </a:rPr>
              <a:t>Share the Enterprise Admins and Schema Admins groups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2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29584" y="1417638"/>
            <a:ext cx="11381901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OUs are Active Directory containers that can contain users, groups, computers, and other </a:t>
            </a:r>
            <a:r>
              <a:rPr lang="en-US" sz="1800" b="1" dirty="0" err="1" smtClean="0">
                <a:cs typeface="Segoe UI Light" panose="020B0502040204020203" pitchFamily="34" charset="0"/>
              </a:rPr>
              <a:t>Ous</a:t>
            </a:r>
            <a:endParaRPr lang="en-US" sz="1800" b="1" dirty="0" smtClean="0"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Represent your organization hierarchically and logically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Manage a collection of objects in a consistent way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Delegate permissions to administer groups of objects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Apply policies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9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29584" y="1417638"/>
            <a:ext cx="11381901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OUs are Active Directory containers that can contain users, groups, computers, and other </a:t>
            </a:r>
            <a:r>
              <a:rPr lang="en-US" sz="1800" b="1" dirty="0" err="1" smtClean="0">
                <a:cs typeface="Segoe UI Light" panose="020B0502040204020203" pitchFamily="34" charset="0"/>
              </a:rPr>
              <a:t>Ous</a:t>
            </a:r>
            <a:endParaRPr lang="en-US" sz="1800" b="1" dirty="0" smtClean="0"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Represent your organization hierarchically and logically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Manage a collection of objects in a consistent way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Delegate permissions to administer groups of objects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Apply policies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9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17310" y="1417638"/>
            <a:ext cx="11394175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Active Directory is managed by the Microsoft Management Console (mmc.exe)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Active Directory Administrative Center (</a:t>
            </a:r>
            <a:r>
              <a:rPr lang="cy-GB" sz="1800" dirty="0" smtClean="0">
                <a:latin typeface="+mj-lt"/>
                <a:cs typeface="Segoe UI Light" panose="020B0502040204020203" pitchFamily="34" charset="0"/>
              </a:rPr>
              <a:t>dsac.exe)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Users and Computers (</a:t>
            </a:r>
            <a:r>
              <a:rPr lang="en-US" sz="1800" dirty="0" err="1" smtClean="0">
                <a:cs typeface="Segoe UI Light" panose="020B0502040204020203" pitchFamily="34" charset="0"/>
              </a:rPr>
              <a:t>dsa.msc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Domains and Trusts (</a:t>
            </a:r>
            <a:r>
              <a:rPr lang="en-US" sz="1800" dirty="0" err="1" smtClean="0">
                <a:cs typeface="Segoe UI Light" panose="020B0502040204020203" pitchFamily="34" charset="0"/>
              </a:rPr>
              <a:t>domain.msc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</a:t>
            </a:r>
            <a:r>
              <a:rPr lang="en-US" sz="1800" dirty="0" smtClean="0">
                <a:cs typeface="Segoe UI Light" panose="020B0502040204020203" pitchFamily="34" charset="0"/>
              </a:rPr>
              <a:t>Sites and Services (</a:t>
            </a:r>
            <a:r>
              <a:rPr lang="en-US" sz="1800" dirty="0" err="1" smtClean="0">
                <a:cs typeface="Segoe UI Light" panose="020B0502040204020203" pitchFamily="34" charset="0"/>
              </a:rPr>
              <a:t>dssite.msc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module for Windows </a:t>
            </a:r>
            <a:r>
              <a:rPr lang="en-US" sz="1800" dirty="0" err="1" smtClean="0">
                <a:cs typeface="Segoe UI Light" panose="020B0502040204020203" pitchFamily="34" charset="0"/>
              </a:rPr>
              <a:t>Powershell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72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17310" y="1417638"/>
            <a:ext cx="11394175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b="1" dirty="0" smtClean="0">
                <a:latin typeface="+mj-lt"/>
                <a:cs typeface="Segoe UI Light" panose="020B0502040204020203" pitchFamily="34" charset="0"/>
              </a:rPr>
              <a:t>Active Directory is managed by the Microsoft Management Console (mmc.exe)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 smtClean="0">
                <a:latin typeface="+mj-lt"/>
                <a:cs typeface="Segoe UI Light" panose="020B0502040204020203" pitchFamily="34" charset="0"/>
              </a:rPr>
              <a:t>Active Directory Administrative Center (</a:t>
            </a:r>
            <a:r>
              <a:rPr lang="cy-GB" sz="1800" dirty="0" smtClean="0">
                <a:latin typeface="+mj-lt"/>
                <a:cs typeface="Segoe UI Light" panose="020B0502040204020203" pitchFamily="34" charset="0"/>
              </a:rPr>
              <a:t>dsac.exe)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Users and Computers (</a:t>
            </a:r>
            <a:r>
              <a:rPr lang="en-US" sz="1800" dirty="0" err="1" smtClean="0">
                <a:cs typeface="Segoe UI Light" panose="020B0502040204020203" pitchFamily="34" charset="0"/>
              </a:rPr>
              <a:t>dsa.msc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Domains and Trusts (</a:t>
            </a:r>
            <a:r>
              <a:rPr lang="en-US" sz="1800" dirty="0" err="1" smtClean="0">
                <a:cs typeface="Segoe UI Light" panose="020B0502040204020203" pitchFamily="34" charset="0"/>
              </a:rPr>
              <a:t>domain.msc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</a:t>
            </a:r>
            <a:r>
              <a:rPr lang="en-US" sz="1800" dirty="0" smtClean="0">
                <a:cs typeface="Segoe UI Light" panose="020B0502040204020203" pitchFamily="34" charset="0"/>
              </a:rPr>
              <a:t>Sites and Services (</a:t>
            </a:r>
            <a:r>
              <a:rPr lang="en-US" sz="1800" dirty="0" err="1" smtClean="0">
                <a:cs typeface="Segoe UI Light" panose="020B0502040204020203" pitchFamily="34" charset="0"/>
              </a:rPr>
              <a:t>dssite.msc</a:t>
            </a:r>
            <a:r>
              <a:rPr lang="en-US" sz="1800" dirty="0" smtClean="0">
                <a:cs typeface="Segoe UI Light" panose="020B0502040204020203" pitchFamily="34" charset="0"/>
              </a:rPr>
              <a:t>)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</a:t>
            </a:r>
            <a:r>
              <a:rPr lang="en-US" sz="1800" dirty="0" smtClean="0">
                <a:cs typeface="Segoe UI Light" panose="020B0502040204020203" pitchFamily="34" charset="0"/>
              </a:rPr>
              <a:t>Directory module for Windows </a:t>
            </a:r>
            <a:r>
              <a:rPr lang="en-US" sz="1800" dirty="0" err="1" smtClean="0">
                <a:cs typeface="Segoe UI Light" panose="020B0502040204020203" pitchFamily="34" charset="0"/>
              </a:rPr>
              <a:t>Powershell</a:t>
            </a:r>
            <a:endParaRPr lang="en-US" sz="1800" dirty="0">
              <a:latin typeface="+mj-lt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72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6237767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AD CS is the Microsoft implementation of Public Key Infrastructure (PKI)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PKI is a set of hardware, software, people, policies, and procedures needed to create, manage, distribute, use, store, and revoke digital certificates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6847367" y="1271857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 smtClean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  <a:endPara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 smtClean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  <a:endPara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 smtClean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  <a:endPara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 smtClean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  <a:endPara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617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6237767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AD CS is the Microsoft implementation of Public Key Infrastructure (PKI)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PKI is a set of hardware, software, people, policies, and procedures needed to create, manage, distribute, use, store, and revoke digital certificates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6847367" y="1271857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 smtClean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  <a:endPara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 smtClean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  <a:endPara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 smtClean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  <a:endParaRPr lang="en-US" sz="1200" dirty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 smtClean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  <a:endPara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 smtClean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  <a:endPara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  <a:endParaRPr lang="en-US" sz="1200" dirty="0">
                  <a:solidFill>
                    <a:schemeClr val="tx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 smtClean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  <a:endParaRPr lang="en-US" sz="1200" dirty="0">
                  <a:solidFill>
                    <a:schemeClr val="tx1"/>
                  </a:solidFill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617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marL="371475" indent="-285750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</a:rPr>
              <a:t>AD CS provides customizable services for issuing and managing digital </a:t>
            </a:r>
            <a:r>
              <a:rPr lang="en-US" sz="1800" b="1" dirty="0" smtClean="0">
                <a:latin typeface="+mj-lt"/>
              </a:rPr>
              <a:t>certificates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Certification </a:t>
            </a:r>
            <a:r>
              <a:rPr lang="en-US" sz="1800" b="1" dirty="0">
                <a:latin typeface="+mj-lt"/>
                <a:cs typeface="Segoe UI" panose="020B0502040204020203" pitchFamily="34" charset="0"/>
              </a:rPr>
              <a:t>authorities (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CAs)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CAs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issue certificates to users, computers, and services, and manage certificate validity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CA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enrollment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Web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enrollment allows users to connect to a CA by means of a Web browser in order to request certificates and retrieve certificate revocation lists (CRLs)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Online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Responder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Online Responder service sends a signed response containing requested certificate status information to clients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Network Device Enrollment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</a:t>
            </a:r>
            <a:r>
              <a:rPr lang="en-US" sz="1400" b="1" dirty="0" smtClean="0">
                <a:latin typeface="+mj-lt"/>
                <a:cs typeface="Segoe UI" panose="020B0502040204020203" pitchFamily="34" charset="0"/>
              </a:rPr>
              <a:t>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Network Device Enrollment Service allows network devices to obtain certificates when they don’t have domain accounts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Certificate Enrollment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Certificate Enrollment Web Service allows for certificate enrollment by users and computers using SSL to enables policy-based certificate enrollment for disconnected or non-domain-joined computers and users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Certificate Enrollment Policy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Delivers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certificate enrollment policy information to computers and users to enable the Certificate Enrollment Web Service</a:t>
            </a:r>
            <a:endParaRPr lang="en-GB" sz="1800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5467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marL="371475" indent="-285750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</a:rPr>
              <a:t>AD CS provides customizable services for issuing and managing digital </a:t>
            </a:r>
            <a:r>
              <a:rPr lang="en-US" sz="1800" b="1" dirty="0" smtClean="0">
                <a:latin typeface="+mj-lt"/>
              </a:rPr>
              <a:t>certificates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Certification </a:t>
            </a:r>
            <a:r>
              <a:rPr lang="en-US" sz="1800" b="1" dirty="0">
                <a:latin typeface="+mj-lt"/>
                <a:cs typeface="Segoe UI" panose="020B0502040204020203" pitchFamily="34" charset="0"/>
              </a:rPr>
              <a:t>authorities (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CAs)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CAs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issue certificates to users, computers, and services, and manage certificate validity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CA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enrollment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Web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enrollment allows users to connect to a CA by means of a Web browser in order to request certificates and retrieve certificate revocation lists (CRLs)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Online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Responder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Online Responder service sends a signed response containing requested certificate status information to clients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Network Device Enrollment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</a:t>
            </a:r>
            <a:r>
              <a:rPr lang="en-US" sz="1400" b="1" dirty="0" smtClean="0">
                <a:latin typeface="+mj-lt"/>
                <a:cs typeface="Segoe UI" panose="020B0502040204020203" pitchFamily="34" charset="0"/>
              </a:rPr>
              <a:t>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Network Device Enrollment Service allows network devices to obtain certificates when they don’t have domain accounts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Certificate Enrollment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The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Certificate Enrollment Web Service allows for certificate enrollment by users and computers using SSL to enables policy-based certificate enrollment for disconnected or non-domain-joined computers and users</a:t>
            </a:r>
          </a:p>
          <a:p>
            <a:pPr marL="771525" lvl="1" algn="just">
              <a:buFont typeface="Wingdings" panose="05000000000000000000" pitchFamily="2" charset="2"/>
              <a:buChar char="§"/>
            </a:pPr>
            <a:r>
              <a:rPr lang="en-US" sz="1800" b="1" dirty="0">
                <a:latin typeface="+mj-lt"/>
                <a:cs typeface="Segoe UI" panose="020B0502040204020203" pitchFamily="34" charset="0"/>
              </a:rPr>
              <a:t>Certificate Enrollment Policy Web </a:t>
            </a:r>
            <a:r>
              <a:rPr lang="en-US" sz="1800" b="1" dirty="0" smtClean="0">
                <a:latin typeface="+mj-lt"/>
                <a:cs typeface="Segoe UI" panose="020B0502040204020203" pitchFamily="34" charset="0"/>
              </a:rPr>
              <a:t>Service </a:t>
            </a:r>
            <a:r>
              <a:rPr lang="en-US" sz="1800" i="1" dirty="0" smtClean="0">
                <a:latin typeface="+mj-lt"/>
                <a:cs typeface="Segoe UI" panose="020B0502040204020203" pitchFamily="34" charset="0"/>
              </a:rPr>
              <a:t>Delivers </a:t>
            </a:r>
            <a:r>
              <a:rPr lang="en-US" sz="1800" i="1" dirty="0">
                <a:latin typeface="+mj-lt"/>
                <a:cs typeface="Segoe UI" panose="020B0502040204020203" pitchFamily="34" charset="0"/>
              </a:rPr>
              <a:t>certificate enrollment policy information to computers and users to enable the Certificate Enrollment Web Service</a:t>
            </a:r>
            <a:endParaRPr lang="en-GB" sz="1800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5467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00" y="2004357"/>
            <a:ext cx="3913202" cy="261321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 smtClean="0"/>
              <a:t>Software Component </a:t>
            </a:r>
            <a:r>
              <a:rPr lang="en-US" dirty="0"/>
              <a:t>that facilitates the cross-organizational access of systems and applications</a:t>
            </a:r>
            <a:endParaRPr lang="en-GB" dirty="0"/>
          </a:p>
        </p:txBody>
      </p:sp>
      <p:grpSp>
        <p:nvGrpSpPr>
          <p:cNvPr id="39" name="Group 38"/>
          <p:cNvGrpSpPr/>
          <p:nvPr/>
        </p:nvGrpSpPr>
        <p:grpSpPr>
          <a:xfrm>
            <a:off x="3944679" y="1406194"/>
            <a:ext cx="7841989" cy="4133370"/>
            <a:chOff x="442912" y="1467643"/>
            <a:chExt cx="8266591" cy="4539457"/>
          </a:xfrm>
        </p:grpSpPr>
        <p:pic>
          <p:nvPicPr>
            <p:cNvPr id="40" name="Picture 5" descr="Interne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3388" y="2784475"/>
              <a:ext cx="981075" cy="973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Oval 6"/>
            <p:cNvSpPr>
              <a:spLocks noChangeArrowheads="1"/>
            </p:cNvSpPr>
            <p:nvPr/>
          </p:nvSpPr>
          <p:spPr bwMode="auto">
            <a:xfrm>
              <a:off x="6076473" y="1490663"/>
              <a:ext cx="2633030" cy="3536950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2" name="AutoShape 8"/>
            <p:cNvSpPr>
              <a:spLocks noChangeArrowheads="1"/>
            </p:cNvSpPr>
            <p:nvPr/>
          </p:nvSpPr>
          <p:spPr bwMode="auto">
            <a:xfrm>
              <a:off x="7212099" y="2474999"/>
              <a:ext cx="1025525" cy="544512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Web Server</a:t>
              </a:r>
            </a:p>
          </p:txBody>
        </p:sp>
        <p:sp>
          <p:nvSpPr>
            <p:cNvPr id="43" name="Oval 9"/>
            <p:cNvSpPr>
              <a:spLocks noChangeArrowheads="1"/>
            </p:cNvSpPr>
            <p:nvPr/>
          </p:nvSpPr>
          <p:spPr bwMode="auto">
            <a:xfrm>
              <a:off x="442912" y="1467643"/>
              <a:ext cx="2775519" cy="3559969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44" name="Picture 10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675" y="2438400"/>
              <a:ext cx="550863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12" descr="Serve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1697" y="1654997"/>
              <a:ext cx="655638" cy="77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16"/>
            <p:cNvSpPr>
              <a:spLocks noChangeArrowheads="1"/>
            </p:cNvSpPr>
            <p:nvPr/>
          </p:nvSpPr>
          <p:spPr bwMode="auto">
            <a:xfrm>
              <a:off x="6622256" y="4036191"/>
              <a:ext cx="1525587" cy="769938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sp>
          <p:nvSpPr>
            <p:cNvPr id="47" name="AutoShape 17"/>
            <p:cNvSpPr>
              <a:spLocks noChangeArrowheads="1"/>
            </p:cNvSpPr>
            <p:nvPr/>
          </p:nvSpPr>
          <p:spPr bwMode="auto">
            <a:xfrm>
              <a:off x="712788" y="5281613"/>
              <a:ext cx="2298700" cy="5857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Partner Organization</a:t>
              </a:r>
            </a:p>
          </p:txBody>
        </p:sp>
        <p:sp>
          <p:nvSpPr>
            <p:cNvPr id="48" name="AutoShape 18"/>
            <p:cNvSpPr>
              <a:spLocks noChangeArrowheads="1"/>
            </p:cNvSpPr>
            <p:nvPr/>
          </p:nvSpPr>
          <p:spPr bwMode="auto">
            <a:xfrm>
              <a:off x="6335713" y="5141913"/>
              <a:ext cx="2114550" cy="8651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Partner Organization</a:t>
              </a:r>
            </a:p>
          </p:txBody>
        </p:sp>
        <p:pic>
          <p:nvPicPr>
            <p:cNvPr id="49" name="Picture 20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5155" y="3157538"/>
              <a:ext cx="776287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" name="Picture 21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39" y="3127376"/>
              <a:ext cx="776288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AutoShape 22"/>
            <p:cNvSpPr>
              <a:spLocks noChangeArrowheads="1"/>
            </p:cNvSpPr>
            <p:nvPr/>
          </p:nvSpPr>
          <p:spPr bwMode="auto">
            <a:xfrm>
              <a:off x="1469006" y="4013950"/>
              <a:ext cx="1530350" cy="769937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pic>
          <p:nvPicPr>
            <p:cNvPr id="52" name="Picture 2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009365" y="1893579"/>
              <a:ext cx="781050" cy="6889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53" name="Picture 27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413648" y="2480865"/>
              <a:ext cx="587375" cy="3841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54" name="AutoShape 28"/>
            <p:cNvSpPr>
              <a:spLocks noChangeArrowheads="1"/>
            </p:cNvSpPr>
            <p:nvPr/>
          </p:nvSpPr>
          <p:spPr bwMode="auto">
            <a:xfrm>
              <a:off x="1539874" y="1804569"/>
              <a:ext cx="1009650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l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</a:t>
              </a:r>
            </a:p>
          </p:txBody>
        </p:sp>
        <p:pic>
          <p:nvPicPr>
            <p:cNvPr id="55" name="Picture 29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738" y="2432050"/>
              <a:ext cx="550862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Line 30"/>
            <p:cNvSpPr>
              <a:spLocks noChangeShapeType="1"/>
            </p:cNvSpPr>
            <p:nvPr/>
          </p:nvSpPr>
          <p:spPr bwMode="auto">
            <a:xfrm flipH="1">
              <a:off x="2989263" y="3305175"/>
              <a:ext cx="3341687" cy="17463"/>
            </a:xfrm>
            <a:prstGeom prst="line">
              <a:avLst/>
            </a:prstGeom>
            <a:noFill/>
            <a:ln w="282575">
              <a:solidFill>
                <a:srgbClr val="339966"/>
              </a:solidFill>
              <a:round/>
              <a:headEnd/>
              <a:tailEnd type="triangle" w="sm" len="sm"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182880" rIns="182880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AutoShape 31"/>
            <p:cNvSpPr>
              <a:spLocks noChangeArrowheads="1"/>
            </p:cNvSpPr>
            <p:nvPr/>
          </p:nvSpPr>
          <p:spPr bwMode="auto">
            <a:xfrm>
              <a:off x="3498850" y="3156286"/>
              <a:ext cx="2605088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solidFill>
                    <a:schemeClr val="bg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Trust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00" y="2004357"/>
            <a:ext cx="3913202" cy="261321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 smtClean="0"/>
              <a:t>Software Component </a:t>
            </a:r>
            <a:r>
              <a:rPr lang="en-US" dirty="0"/>
              <a:t>that facilitates the cross-organizational access of systems and applications</a:t>
            </a:r>
            <a:endParaRPr lang="en-GB" dirty="0"/>
          </a:p>
        </p:txBody>
      </p:sp>
      <p:grpSp>
        <p:nvGrpSpPr>
          <p:cNvPr id="39" name="Group 38"/>
          <p:cNvGrpSpPr/>
          <p:nvPr/>
        </p:nvGrpSpPr>
        <p:grpSpPr>
          <a:xfrm>
            <a:off x="3944679" y="1406194"/>
            <a:ext cx="7841989" cy="4133370"/>
            <a:chOff x="442912" y="1467643"/>
            <a:chExt cx="8266591" cy="4539457"/>
          </a:xfrm>
        </p:grpSpPr>
        <p:pic>
          <p:nvPicPr>
            <p:cNvPr id="40" name="Picture 5" descr="Interne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3388" y="2784475"/>
              <a:ext cx="981075" cy="973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Oval 6"/>
            <p:cNvSpPr>
              <a:spLocks noChangeArrowheads="1"/>
            </p:cNvSpPr>
            <p:nvPr/>
          </p:nvSpPr>
          <p:spPr bwMode="auto">
            <a:xfrm>
              <a:off x="6076473" y="1490663"/>
              <a:ext cx="2633030" cy="3536950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2" name="AutoShape 8"/>
            <p:cNvSpPr>
              <a:spLocks noChangeArrowheads="1"/>
            </p:cNvSpPr>
            <p:nvPr/>
          </p:nvSpPr>
          <p:spPr bwMode="auto">
            <a:xfrm>
              <a:off x="7212099" y="2474999"/>
              <a:ext cx="1025525" cy="544512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Web Server</a:t>
              </a:r>
            </a:p>
          </p:txBody>
        </p:sp>
        <p:sp>
          <p:nvSpPr>
            <p:cNvPr id="43" name="Oval 9"/>
            <p:cNvSpPr>
              <a:spLocks noChangeArrowheads="1"/>
            </p:cNvSpPr>
            <p:nvPr/>
          </p:nvSpPr>
          <p:spPr bwMode="auto">
            <a:xfrm>
              <a:off x="442912" y="1467643"/>
              <a:ext cx="2775519" cy="3559969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44" name="Picture 10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675" y="2438400"/>
              <a:ext cx="550863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12" descr="Serve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1697" y="1654997"/>
              <a:ext cx="655638" cy="77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16"/>
            <p:cNvSpPr>
              <a:spLocks noChangeArrowheads="1"/>
            </p:cNvSpPr>
            <p:nvPr/>
          </p:nvSpPr>
          <p:spPr bwMode="auto">
            <a:xfrm>
              <a:off x="6622256" y="4036191"/>
              <a:ext cx="1525587" cy="769938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sp>
          <p:nvSpPr>
            <p:cNvPr id="47" name="AutoShape 17"/>
            <p:cNvSpPr>
              <a:spLocks noChangeArrowheads="1"/>
            </p:cNvSpPr>
            <p:nvPr/>
          </p:nvSpPr>
          <p:spPr bwMode="auto">
            <a:xfrm>
              <a:off x="712788" y="5281613"/>
              <a:ext cx="2298700" cy="5857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Partner Organization</a:t>
              </a:r>
            </a:p>
          </p:txBody>
        </p:sp>
        <p:sp>
          <p:nvSpPr>
            <p:cNvPr id="48" name="AutoShape 18"/>
            <p:cNvSpPr>
              <a:spLocks noChangeArrowheads="1"/>
            </p:cNvSpPr>
            <p:nvPr/>
          </p:nvSpPr>
          <p:spPr bwMode="auto">
            <a:xfrm>
              <a:off x="6335713" y="5141913"/>
              <a:ext cx="2114550" cy="8651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Partner Organization</a:t>
              </a:r>
            </a:p>
          </p:txBody>
        </p:sp>
        <p:pic>
          <p:nvPicPr>
            <p:cNvPr id="49" name="Picture 20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5155" y="3157538"/>
              <a:ext cx="776287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" name="Picture 21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39" y="3127376"/>
              <a:ext cx="776288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AutoShape 22"/>
            <p:cNvSpPr>
              <a:spLocks noChangeArrowheads="1"/>
            </p:cNvSpPr>
            <p:nvPr/>
          </p:nvSpPr>
          <p:spPr bwMode="auto">
            <a:xfrm>
              <a:off x="1469006" y="4013950"/>
              <a:ext cx="1530350" cy="769937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pic>
          <p:nvPicPr>
            <p:cNvPr id="52" name="Picture 2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009365" y="1893579"/>
              <a:ext cx="781050" cy="6889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53" name="Picture 27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413648" y="2480865"/>
              <a:ext cx="587375" cy="3841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54" name="AutoShape 28"/>
            <p:cNvSpPr>
              <a:spLocks noChangeArrowheads="1"/>
            </p:cNvSpPr>
            <p:nvPr/>
          </p:nvSpPr>
          <p:spPr bwMode="auto">
            <a:xfrm>
              <a:off x="1539874" y="1804569"/>
              <a:ext cx="1009650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l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</a:t>
              </a:r>
            </a:p>
          </p:txBody>
        </p:sp>
        <p:pic>
          <p:nvPicPr>
            <p:cNvPr id="55" name="Picture 29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738" y="2432050"/>
              <a:ext cx="550862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Line 30"/>
            <p:cNvSpPr>
              <a:spLocks noChangeShapeType="1"/>
            </p:cNvSpPr>
            <p:nvPr/>
          </p:nvSpPr>
          <p:spPr bwMode="auto">
            <a:xfrm flipH="1">
              <a:off x="2989263" y="3305175"/>
              <a:ext cx="3341687" cy="17463"/>
            </a:xfrm>
            <a:prstGeom prst="line">
              <a:avLst/>
            </a:prstGeom>
            <a:noFill/>
            <a:ln w="282575">
              <a:solidFill>
                <a:srgbClr val="339966"/>
              </a:solidFill>
              <a:round/>
              <a:headEnd/>
              <a:tailEnd type="triangle" w="sm" len="sm"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182880" rIns="182880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AutoShape 31"/>
            <p:cNvSpPr>
              <a:spLocks noChangeArrowheads="1"/>
            </p:cNvSpPr>
            <p:nvPr/>
          </p:nvSpPr>
          <p:spPr bwMode="auto">
            <a:xfrm>
              <a:off x="3498850" y="3156286"/>
              <a:ext cx="2605088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solidFill>
                    <a:schemeClr val="bg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Trust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The AD FS server role provides simplified, secured identity federation and Web single sign-on (SSO) capabilities.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enables the creation of trust relationships between two organizations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access to applications between organizations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Single Sign-on (SSO) between two different directories for Web-based </a:t>
            </a:r>
            <a:r>
              <a:rPr lang="en-US" dirty="0" smtClean="0"/>
              <a:t>applications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3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The AD FS server role provides simplified, secured identity federation and Web single sign-on (SSO) capabilities.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enables the creation of trust relationships between two organizations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access to applications between organizations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provides Single Sign-on (SSO) between two different directories for Web-based </a:t>
            </a:r>
            <a:r>
              <a:rPr lang="en-US" dirty="0" smtClean="0"/>
              <a:t>applications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3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Active Directory: Rights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00" y="2004357"/>
            <a:ext cx="5979162" cy="261321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/>
              <a:t>Active Directory Rights Management Services (AD RMS) is an information protection technology that works with applications to safeguard digital information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6342558" y="1240555"/>
            <a:ext cx="5470029" cy="4430748"/>
            <a:chOff x="930275" y="1190625"/>
            <a:chExt cx="7259638" cy="4919663"/>
          </a:xfrm>
        </p:grpSpPr>
        <p:grpSp>
          <p:nvGrpSpPr>
            <p:cNvPr id="24" name="Group 7"/>
            <p:cNvGrpSpPr>
              <a:grpSpLocks/>
            </p:cNvGrpSpPr>
            <p:nvPr/>
          </p:nvGrpSpPr>
          <p:grpSpPr bwMode="auto">
            <a:xfrm rot="8159454">
              <a:off x="2155825" y="2768600"/>
              <a:ext cx="1874838" cy="495300"/>
              <a:chOff x="2016" y="705"/>
              <a:chExt cx="2009" cy="3430"/>
            </a:xfrm>
          </p:grpSpPr>
          <p:sp>
            <p:nvSpPr>
              <p:cNvPr id="79" name="Line 8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80" name="Text Box 9"/>
              <p:cNvSpPr txBox="1">
                <a:spLocks noChangeArrowheads="1"/>
              </p:cNvSpPr>
              <p:nvPr/>
            </p:nvSpPr>
            <p:spPr bwMode="auto">
              <a:xfrm rot="21375864">
                <a:off x="2867" y="705"/>
                <a:ext cx="435" cy="34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vert="eaVert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25" name="Picture 10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081463" y="1190625"/>
              <a:ext cx="976312" cy="11477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26" name="Text Box 13"/>
            <p:cNvSpPr txBox="1">
              <a:spLocks noChangeArrowheads="1"/>
            </p:cNvSpPr>
            <p:nvPr/>
          </p:nvSpPr>
          <p:spPr bwMode="auto">
            <a:xfrm>
              <a:off x="4197876" y="2433322"/>
              <a:ext cx="115041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RMS Server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27" name="Picture 40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409700" y="4022725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8" name="Picture 43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784975" y="4051300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9" name="Picture 41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630988" y="4322763"/>
              <a:ext cx="784225" cy="12350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0" name="Picture 42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130300" y="4287838"/>
              <a:ext cx="822325" cy="12954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1" name="Picture 44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508250" y="2903538"/>
              <a:ext cx="704850" cy="6762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32" name="Group 46"/>
            <p:cNvGrpSpPr>
              <a:grpSpLocks/>
            </p:cNvGrpSpPr>
            <p:nvPr/>
          </p:nvGrpSpPr>
          <p:grpSpPr bwMode="auto">
            <a:xfrm>
              <a:off x="2835275" y="4503738"/>
              <a:ext cx="3546475" cy="312737"/>
              <a:chOff x="2016" y="705"/>
              <a:chExt cx="2009" cy="2173"/>
            </a:xfrm>
          </p:grpSpPr>
          <p:sp>
            <p:nvSpPr>
              <p:cNvPr id="77" name="Line 4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8" name="Text Box 48"/>
              <p:cNvSpPr txBox="1">
                <a:spLocks noChangeArrowheads="1"/>
              </p:cNvSpPr>
              <p:nvPr/>
            </p:nvSpPr>
            <p:spPr bwMode="auto">
              <a:xfrm rot="-224136">
                <a:off x="2861" y="705"/>
                <a:ext cx="434" cy="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33" name="Text Box 51"/>
            <p:cNvSpPr txBox="1">
              <a:spLocks noChangeArrowheads="1"/>
            </p:cNvSpPr>
            <p:nvPr/>
          </p:nvSpPr>
          <p:spPr bwMode="auto">
            <a:xfrm>
              <a:off x="930275" y="5475288"/>
              <a:ext cx="197107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Information Author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sp>
          <p:nvSpPr>
            <p:cNvPr id="34" name="Text Box 52"/>
            <p:cNvSpPr txBox="1">
              <a:spLocks noChangeArrowheads="1"/>
            </p:cNvSpPr>
            <p:nvPr/>
          </p:nvSpPr>
          <p:spPr bwMode="auto">
            <a:xfrm>
              <a:off x="6630988" y="5545137"/>
              <a:ext cx="1426059" cy="441325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Recipient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5" name="Group 53"/>
            <p:cNvGrpSpPr>
              <a:grpSpLocks/>
            </p:cNvGrpSpPr>
            <p:nvPr/>
          </p:nvGrpSpPr>
          <p:grpSpPr bwMode="auto">
            <a:xfrm rot="2648721">
              <a:off x="4926013" y="3117850"/>
              <a:ext cx="1874837" cy="312738"/>
              <a:chOff x="2016" y="672"/>
              <a:chExt cx="2009" cy="2166"/>
            </a:xfrm>
          </p:grpSpPr>
          <p:sp>
            <p:nvSpPr>
              <p:cNvPr id="75" name="Line 54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6" name="Text Box 55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36" name="Group 56"/>
            <p:cNvGrpSpPr>
              <a:grpSpLocks/>
            </p:cNvGrpSpPr>
            <p:nvPr/>
          </p:nvGrpSpPr>
          <p:grpSpPr bwMode="auto">
            <a:xfrm rot="-8151633">
              <a:off x="5235575" y="2763838"/>
              <a:ext cx="1874838" cy="312737"/>
              <a:chOff x="2016" y="672"/>
              <a:chExt cx="2009" cy="2166"/>
            </a:xfrm>
          </p:grpSpPr>
          <p:sp>
            <p:nvSpPr>
              <p:cNvPr id="73" name="Line 5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4" name="Text Box 58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37" name="Picture 71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348288" y="1822450"/>
              <a:ext cx="596900" cy="5730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8" name="Picture 73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5778500" y="1714500"/>
              <a:ext cx="549275" cy="520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58" name="Group 95"/>
            <p:cNvGrpSpPr>
              <a:grpSpLocks/>
            </p:cNvGrpSpPr>
            <p:nvPr/>
          </p:nvGrpSpPr>
          <p:grpSpPr bwMode="auto">
            <a:xfrm>
              <a:off x="1884363" y="3822700"/>
              <a:ext cx="561975" cy="857250"/>
              <a:chOff x="1143" y="2627"/>
              <a:chExt cx="354" cy="540"/>
            </a:xfrm>
          </p:grpSpPr>
          <p:pic>
            <p:nvPicPr>
              <p:cNvPr id="70" name="Picture 94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71" name="Object 87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052" name="Visio" r:id="rId11" imgW="1400251" imgH="1400251" progId="Visio.Drawing.11">
                      <p:embed/>
                    </p:oleObj>
                  </mc:Choice>
                  <mc:Fallback>
                    <p:oleObj name="Visio" r:id="rId11" imgW="1400251" imgH="1400251" progId="Visio.Drawing.11">
                      <p:embed/>
                      <p:pic>
                        <p:nvPicPr>
                          <p:cNvPr id="137" name="Object 8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2" name="Picture 91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grpSp>
          <p:nvGrpSpPr>
            <p:cNvPr id="59" name="Group 96"/>
            <p:cNvGrpSpPr>
              <a:grpSpLocks/>
            </p:cNvGrpSpPr>
            <p:nvPr/>
          </p:nvGrpSpPr>
          <p:grpSpPr bwMode="auto">
            <a:xfrm>
              <a:off x="4286250" y="4660900"/>
              <a:ext cx="561975" cy="857250"/>
              <a:chOff x="1143" y="2627"/>
              <a:chExt cx="354" cy="540"/>
            </a:xfrm>
          </p:grpSpPr>
          <p:pic>
            <p:nvPicPr>
              <p:cNvPr id="67" name="Picture 97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8" name="Object 98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053" name="Visio" r:id="rId14" imgW="1400251" imgH="1400251" progId="Visio.Drawing.11">
                      <p:embed/>
                    </p:oleObj>
                  </mc:Choice>
                  <mc:Fallback>
                    <p:oleObj name="Visio" r:id="rId14" imgW="1400251" imgH="1400251" progId="Visio.Drawing.11">
                      <p:embed/>
                      <p:pic>
                        <p:nvPicPr>
                          <p:cNvPr id="141" name="Object 9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9" name="Picture 99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0" name="Picture 17"/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4670425" y="5033963"/>
              <a:ext cx="393700" cy="6318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61" name="Group 100"/>
            <p:cNvGrpSpPr>
              <a:grpSpLocks/>
            </p:cNvGrpSpPr>
            <p:nvPr/>
          </p:nvGrpSpPr>
          <p:grpSpPr bwMode="auto">
            <a:xfrm>
              <a:off x="7375525" y="3792538"/>
              <a:ext cx="561975" cy="857250"/>
              <a:chOff x="1143" y="2627"/>
              <a:chExt cx="354" cy="540"/>
            </a:xfrm>
          </p:grpSpPr>
          <p:pic>
            <p:nvPicPr>
              <p:cNvPr id="64" name="Picture 101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5" name="Object 102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054" name="Visio" r:id="rId16" imgW="1400251" imgH="1400251" progId="Visio.Drawing.11">
                      <p:embed/>
                    </p:oleObj>
                  </mc:Choice>
                  <mc:Fallback>
                    <p:oleObj name="Visio" r:id="rId16" imgW="1400251" imgH="1400251" progId="Visio.Drawing.11">
                      <p:embed/>
                      <p:pic>
                        <p:nvPicPr>
                          <p:cNvPr id="146" name="Object 10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6" name="Picture 103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2" name="Picture 50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7762875" y="4006850"/>
              <a:ext cx="427038" cy="647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63" name="Picture 105"/>
            <p:cNvPicPr>
              <a:picLocks noChangeAspect="1" noChangeArrowheads="1"/>
            </p:cNvPicPr>
            <p:nvPr/>
          </p:nvPicPr>
          <p:blipFill>
            <a:blip r:embed="rId18"/>
            <a:srcRect/>
            <a:stretch>
              <a:fillRect/>
            </a:stretch>
          </p:blipFill>
          <p:spPr bwMode="auto">
            <a:xfrm>
              <a:off x="5872163" y="3209925"/>
              <a:ext cx="423862" cy="6905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Active Directory: Rights </a:t>
            </a:r>
            <a:r>
              <a:rPr lang="en-US" dirty="0" err="1" smtClean="0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00" y="2004357"/>
            <a:ext cx="5979162" cy="261321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/>
              <a:t>Active Directory Rights Management Services (AD RMS) is an information protection technology that works with applications to safeguard digital information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6342558" y="1240555"/>
            <a:ext cx="5470029" cy="4430748"/>
            <a:chOff x="930275" y="1190625"/>
            <a:chExt cx="7259638" cy="4919663"/>
          </a:xfrm>
        </p:grpSpPr>
        <p:grpSp>
          <p:nvGrpSpPr>
            <p:cNvPr id="24" name="Group 7"/>
            <p:cNvGrpSpPr>
              <a:grpSpLocks/>
            </p:cNvGrpSpPr>
            <p:nvPr/>
          </p:nvGrpSpPr>
          <p:grpSpPr bwMode="auto">
            <a:xfrm rot="8159454">
              <a:off x="2155825" y="2768600"/>
              <a:ext cx="1874838" cy="495300"/>
              <a:chOff x="2016" y="705"/>
              <a:chExt cx="2009" cy="3430"/>
            </a:xfrm>
          </p:grpSpPr>
          <p:sp>
            <p:nvSpPr>
              <p:cNvPr id="79" name="Line 8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80" name="Text Box 9"/>
              <p:cNvSpPr txBox="1">
                <a:spLocks noChangeArrowheads="1"/>
              </p:cNvSpPr>
              <p:nvPr/>
            </p:nvSpPr>
            <p:spPr bwMode="auto">
              <a:xfrm rot="21375864">
                <a:off x="2867" y="705"/>
                <a:ext cx="435" cy="34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vert="eaVert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25" name="Picture 10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081463" y="1190625"/>
              <a:ext cx="976312" cy="11477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26" name="Text Box 13"/>
            <p:cNvSpPr txBox="1">
              <a:spLocks noChangeArrowheads="1"/>
            </p:cNvSpPr>
            <p:nvPr/>
          </p:nvSpPr>
          <p:spPr bwMode="auto">
            <a:xfrm>
              <a:off x="4197876" y="2433322"/>
              <a:ext cx="115041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RMS Server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27" name="Picture 40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409700" y="4022725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8" name="Picture 43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784975" y="4051300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9" name="Picture 41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630988" y="4322763"/>
              <a:ext cx="784225" cy="12350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0" name="Picture 42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130300" y="4287838"/>
              <a:ext cx="822325" cy="12954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1" name="Picture 44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508250" y="2903538"/>
              <a:ext cx="704850" cy="6762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32" name="Group 46"/>
            <p:cNvGrpSpPr>
              <a:grpSpLocks/>
            </p:cNvGrpSpPr>
            <p:nvPr/>
          </p:nvGrpSpPr>
          <p:grpSpPr bwMode="auto">
            <a:xfrm>
              <a:off x="2835275" y="4503738"/>
              <a:ext cx="3546475" cy="312737"/>
              <a:chOff x="2016" y="705"/>
              <a:chExt cx="2009" cy="2173"/>
            </a:xfrm>
          </p:grpSpPr>
          <p:sp>
            <p:nvSpPr>
              <p:cNvPr id="77" name="Line 4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8" name="Text Box 48"/>
              <p:cNvSpPr txBox="1">
                <a:spLocks noChangeArrowheads="1"/>
              </p:cNvSpPr>
              <p:nvPr/>
            </p:nvSpPr>
            <p:spPr bwMode="auto">
              <a:xfrm rot="-224136">
                <a:off x="2861" y="705"/>
                <a:ext cx="434" cy="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33" name="Text Box 51"/>
            <p:cNvSpPr txBox="1">
              <a:spLocks noChangeArrowheads="1"/>
            </p:cNvSpPr>
            <p:nvPr/>
          </p:nvSpPr>
          <p:spPr bwMode="auto">
            <a:xfrm>
              <a:off x="930275" y="5475288"/>
              <a:ext cx="197107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Information Author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sp>
          <p:nvSpPr>
            <p:cNvPr id="34" name="Text Box 52"/>
            <p:cNvSpPr txBox="1">
              <a:spLocks noChangeArrowheads="1"/>
            </p:cNvSpPr>
            <p:nvPr/>
          </p:nvSpPr>
          <p:spPr bwMode="auto">
            <a:xfrm>
              <a:off x="6630988" y="5545137"/>
              <a:ext cx="1426059" cy="441325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Recipient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5" name="Group 53"/>
            <p:cNvGrpSpPr>
              <a:grpSpLocks/>
            </p:cNvGrpSpPr>
            <p:nvPr/>
          </p:nvGrpSpPr>
          <p:grpSpPr bwMode="auto">
            <a:xfrm rot="2648721">
              <a:off x="4926013" y="3117850"/>
              <a:ext cx="1874837" cy="312738"/>
              <a:chOff x="2016" y="672"/>
              <a:chExt cx="2009" cy="2166"/>
            </a:xfrm>
          </p:grpSpPr>
          <p:sp>
            <p:nvSpPr>
              <p:cNvPr id="75" name="Line 54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6" name="Text Box 55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36" name="Group 56"/>
            <p:cNvGrpSpPr>
              <a:grpSpLocks/>
            </p:cNvGrpSpPr>
            <p:nvPr/>
          </p:nvGrpSpPr>
          <p:grpSpPr bwMode="auto">
            <a:xfrm rot="-8151633">
              <a:off x="5235575" y="2763838"/>
              <a:ext cx="1874838" cy="312737"/>
              <a:chOff x="2016" y="672"/>
              <a:chExt cx="2009" cy="2166"/>
            </a:xfrm>
          </p:grpSpPr>
          <p:sp>
            <p:nvSpPr>
              <p:cNvPr id="73" name="Line 5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4" name="Text Box 58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37" name="Picture 71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348288" y="1822450"/>
              <a:ext cx="596900" cy="5730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8" name="Picture 73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5778500" y="1714500"/>
              <a:ext cx="549275" cy="520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58" name="Group 95"/>
            <p:cNvGrpSpPr>
              <a:grpSpLocks/>
            </p:cNvGrpSpPr>
            <p:nvPr/>
          </p:nvGrpSpPr>
          <p:grpSpPr bwMode="auto">
            <a:xfrm>
              <a:off x="1884363" y="3822700"/>
              <a:ext cx="561975" cy="857250"/>
              <a:chOff x="1143" y="2627"/>
              <a:chExt cx="354" cy="540"/>
            </a:xfrm>
          </p:grpSpPr>
          <p:pic>
            <p:nvPicPr>
              <p:cNvPr id="70" name="Picture 94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71" name="Object 87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047" name="Visio" r:id="rId11" imgW="1400251" imgH="1400251" progId="Visio.Drawing.11">
                      <p:embed/>
                    </p:oleObj>
                  </mc:Choice>
                  <mc:Fallback>
                    <p:oleObj name="Visio" r:id="rId11" imgW="1400251" imgH="1400251" progId="Visio.Drawing.11">
                      <p:embed/>
                      <p:pic>
                        <p:nvPicPr>
                          <p:cNvPr id="137" name="Object 8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2" name="Picture 91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grpSp>
          <p:nvGrpSpPr>
            <p:cNvPr id="59" name="Group 96"/>
            <p:cNvGrpSpPr>
              <a:grpSpLocks/>
            </p:cNvGrpSpPr>
            <p:nvPr/>
          </p:nvGrpSpPr>
          <p:grpSpPr bwMode="auto">
            <a:xfrm>
              <a:off x="4286250" y="4660900"/>
              <a:ext cx="561975" cy="857250"/>
              <a:chOff x="1143" y="2627"/>
              <a:chExt cx="354" cy="540"/>
            </a:xfrm>
          </p:grpSpPr>
          <p:pic>
            <p:nvPicPr>
              <p:cNvPr id="67" name="Picture 97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8" name="Object 98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048" name="Visio" r:id="rId14" imgW="1400251" imgH="1400251" progId="Visio.Drawing.11">
                      <p:embed/>
                    </p:oleObj>
                  </mc:Choice>
                  <mc:Fallback>
                    <p:oleObj name="Visio" r:id="rId14" imgW="1400251" imgH="1400251" progId="Visio.Drawing.11">
                      <p:embed/>
                      <p:pic>
                        <p:nvPicPr>
                          <p:cNvPr id="141" name="Object 9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9" name="Picture 99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0" name="Picture 17"/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4670425" y="5033963"/>
              <a:ext cx="393700" cy="6318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61" name="Group 100"/>
            <p:cNvGrpSpPr>
              <a:grpSpLocks/>
            </p:cNvGrpSpPr>
            <p:nvPr/>
          </p:nvGrpSpPr>
          <p:grpSpPr bwMode="auto">
            <a:xfrm>
              <a:off x="7375525" y="3792538"/>
              <a:ext cx="561975" cy="857250"/>
              <a:chOff x="1143" y="2627"/>
              <a:chExt cx="354" cy="540"/>
            </a:xfrm>
          </p:grpSpPr>
          <p:pic>
            <p:nvPicPr>
              <p:cNvPr id="64" name="Picture 101"/>
              <p:cNvPicPr>
                <a:picLocks noChangeAspect="1" noChangeArrowheads="1"/>
              </p:cNvPicPr>
              <p:nvPr/>
            </p:nvPicPr>
            <p:blipFill>
              <a:blip r:embed="rId10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5" name="Object 102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049" name="Visio" r:id="rId16" imgW="1400251" imgH="1400251" progId="Visio.Drawing.11">
                      <p:embed/>
                    </p:oleObj>
                  </mc:Choice>
                  <mc:Fallback>
                    <p:oleObj name="Visio" r:id="rId16" imgW="1400251" imgH="1400251" progId="Visio.Drawing.11">
                      <p:embed/>
                      <p:pic>
                        <p:nvPicPr>
                          <p:cNvPr id="146" name="Object 10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6" name="Picture 103"/>
              <p:cNvPicPr>
                <a:picLocks noChangeAspect="1" noChangeArrowheads="1"/>
              </p:cNvPicPr>
              <p:nvPr/>
            </p:nvPicPr>
            <p:blipFill>
              <a:blip r:embed="rId13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2" name="Picture 50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7762875" y="4006850"/>
              <a:ext cx="427038" cy="647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63" name="Picture 105"/>
            <p:cNvPicPr>
              <a:picLocks noChangeAspect="1" noChangeArrowheads="1"/>
            </p:cNvPicPr>
            <p:nvPr/>
          </p:nvPicPr>
          <p:blipFill>
            <a:blip r:embed="rId18"/>
            <a:srcRect/>
            <a:stretch>
              <a:fillRect/>
            </a:stretch>
          </p:blipFill>
          <p:spPr bwMode="auto">
            <a:xfrm>
              <a:off x="5872163" y="3209925"/>
              <a:ext cx="423862" cy="6905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Active Directory: Rights </a:t>
            </a:r>
            <a:r>
              <a:rPr lang="en-US" dirty="0" err="1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Allows individuals and administrators to specify access permissions to documents, workbooks, and presentations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prevent sensitive information from being printed, forwarded, or copied by unauthorized people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access and usage restrictions are enforced no matter where the information is located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39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Active Directory: Rights </a:t>
            </a:r>
            <a:r>
              <a:rPr lang="en-US" dirty="0" err="1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1492066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Allows individuals and administrators to specify access permissions to documents, workbooks, and presentations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prevent sensitive information from being printed, forwarded, or copied by unauthorized people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dirty="0"/>
              <a:t>access and usage restrictions are enforced no matter where the information is located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39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41" y="1272289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600" dirty="0" smtClean="0"/>
              <a:t>Active Directory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b="1" dirty="0" smtClean="0"/>
              <a:t>Rights </a:t>
            </a:r>
            <a:r>
              <a:rPr lang="en-GB" sz="1600" b="1" dirty="0"/>
              <a:t>Management </a:t>
            </a:r>
            <a:r>
              <a:rPr lang="en-GB" sz="1600" b="1" dirty="0" smtClean="0"/>
              <a:t>Services, Certificate Services, Federation Services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b="1" dirty="0"/>
              <a:t>Lightweight Directory </a:t>
            </a:r>
            <a:r>
              <a:rPr lang="en-GB" sz="1600" b="1" dirty="0" smtClean="0"/>
              <a:t>Services, Authentication </a:t>
            </a:r>
            <a:r>
              <a:rPr lang="en-GB" sz="1600" b="1" dirty="0"/>
              <a:t>&amp; </a:t>
            </a:r>
            <a:r>
              <a:rPr lang="en-GB" sz="1600" b="1" dirty="0" smtClean="0"/>
              <a:t>Authorization, DNS</a:t>
            </a:r>
            <a:endParaRPr lang="en-GB" sz="1600" b="1" dirty="0"/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b="1" dirty="0"/>
              <a:t>Domain Services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/>
              <a:t>Manageability</a:t>
            </a:r>
            <a:endParaRPr lang="en-GB" sz="1600" dirty="0"/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/>
              <a:t>Security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/>
              <a:t>Interoperability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/>
              <a:t>Physical and Logical Components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b="1" dirty="0"/>
              <a:t>Domain Controller 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sz="1600" dirty="0"/>
              <a:t>DOMAINS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sz="1600" dirty="0"/>
              <a:t>TREE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sz="1600" dirty="0"/>
              <a:t>FOREST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sz="1600" dirty="0"/>
              <a:t>OUs are Active Directory containers that can contain users, groups, computers, and other </a:t>
            </a:r>
            <a:r>
              <a:rPr lang="en-GB" sz="1600" dirty="0" err="1" smtClean="0"/>
              <a:t>Ous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323836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Prepare for Worksheet 1 and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Design, build </a:t>
            </a:r>
            <a:r>
              <a:rPr lang="en-GB" sz="2400" dirty="0"/>
              <a:t>and </a:t>
            </a:r>
            <a:r>
              <a:rPr lang="en-GB" sz="2400" dirty="0" smtClean="0"/>
              <a:t>test successful connectivity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Document (as per academic standards) your observations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Links: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Virtual Box: </a:t>
            </a:r>
            <a:r>
              <a:rPr lang="en-GB" sz="1600" dirty="0">
                <a:hlinkClick r:id="rId2"/>
              </a:rPr>
              <a:t>https://www.virtualbox.org/wiki/Downloads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Windows </a:t>
            </a:r>
            <a:r>
              <a:rPr lang="en-GB" sz="2400" dirty="0"/>
              <a:t>Server 2019 (64-bit) : </a:t>
            </a:r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://www.microsoft.com/en-us/evalcenter</a:t>
            </a:r>
            <a:r>
              <a:rPr lang="en-GB" sz="1600" dirty="0" smtClean="0">
                <a:hlinkClick r:id="rId3"/>
              </a:rPr>
              <a:t>/</a:t>
            </a:r>
            <a:endParaRPr lang="en-GB" sz="1600" dirty="0" smtClean="0"/>
          </a:p>
          <a:p>
            <a:pPr marL="0" indent="0">
              <a:buNone/>
            </a:pPr>
            <a:r>
              <a:rPr lang="en-GB" sz="1800" b="1" i="1" dirty="0" smtClean="0"/>
              <a:t>Use Uni. Login for below links</a:t>
            </a:r>
            <a:endParaRPr lang="en-GB" sz="24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Microsoft Azure : </a:t>
            </a:r>
            <a:r>
              <a:rPr lang="en-GB" sz="1600" dirty="0" smtClean="0">
                <a:hlinkClick r:id="rId4" tooltip="https://portal.azure.com/#blade/microsoft_azure_education/educationmenublade/software"/>
              </a:rPr>
              <a:t>https</a:t>
            </a:r>
            <a:r>
              <a:rPr lang="en-GB" sz="1600" dirty="0">
                <a:hlinkClick r:id="rId4" tooltip="https://portal.azure.com/#blade/microsoft_azure_education/educationmenublade/software"/>
              </a:rPr>
              <a:t>://portal.azure.com/#blade/Microsoft_Azure_Education/EducationMenuBlade/software</a:t>
            </a:r>
            <a:endParaRPr lang="en-GB" sz="1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Access </a:t>
            </a:r>
            <a:r>
              <a:rPr lang="en-GB" sz="2400" dirty="0" err="1" smtClean="0"/>
              <a:t>Labstat</a:t>
            </a:r>
            <a:r>
              <a:rPr lang="en-GB" sz="2400" dirty="0" smtClean="0"/>
              <a:t>: </a:t>
            </a:r>
            <a:r>
              <a:rPr lang="en-GB" sz="1600" dirty="0" smtClean="0"/>
              <a:t>Document available in Moodle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</a:t>
            </a:r>
            <a:r>
              <a:rPr lang="en-GB" sz="1400" i="1" dirty="0" smtClean="0"/>
              <a:t>A </a:t>
            </a:r>
            <a:r>
              <a:rPr lang="en-GB" sz="1400" i="1" dirty="0"/>
              <a:t>beginner's guide to managing and administering Windows Server environments, </a:t>
            </a:r>
            <a:r>
              <a:rPr lang="en-GB" sz="1400" i="1" dirty="0" smtClean="0"/>
              <a:t>2nd </a:t>
            </a:r>
            <a:r>
              <a:rPr lang="en-GB" sz="1400" i="1" dirty="0"/>
              <a:t>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</a:t>
            </a:r>
            <a:r>
              <a:rPr lang="en-GB" sz="1400" i="1" dirty="0" smtClean="0"/>
              <a:t>. </a:t>
            </a:r>
          </a:p>
          <a:p>
            <a:endParaRPr lang="en-GB" sz="1400" i="1" dirty="0"/>
          </a:p>
          <a:p>
            <a:r>
              <a:rPr lang="en-GB" sz="1400" b="1" dirty="0" smtClean="0"/>
              <a:t>Links referred </a:t>
            </a:r>
            <a:r>
              <a:rPr lang="en-GB" sz="1400" dirty="0" smtClean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Microsoft Virtual Academy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0506BB8-97B4-4019-A3DC-26A9000DDA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784A0D-8321-4F8B-95FC-C0E8611C2B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40FAC8-B8BA-482A-9A60-D5DDC882F965}">
  <ds:schemaRefs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2547</TotalTime>
  <Words>4170</Words>
  <Application>Microsoft Office PowerPoint</Application>
  <PresentationFormat>Widescreen</PresentationFormat>
  <Paragraphs>593</Paragraphs>
  <Slides>56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7" baseType="lpstr">
      <vt:lpstr>Arial</vt:lpstr>
      <vt:lpstr>Calibri</vt:lpstr>
      <vt:lpstr>Calibri Light</vt:lpstr>
      <vt:lpstr>Myriad Pro</vt:lpstr>
      <vt:lpstr>Segoe UI</vt:lpstr>
      <vt:lpstr>Segoe UI Light</vt:lpstr>
      <vt:lpstr>Segoe UI Semibold</vt:lpstr>
      <vt:lpstr>Wingdings</vt:lpstr>
      <vt:lpstr>Office Theme</vt:lpstr>
      <vt:lpstr>20140311PresentationUWTSDTemplate</vt:lpstr>
      <vt:lpstr>Visio</vt:lpstr>
      <vt:lpstr>Directory Services Network Operating Systems and Services (ACCA5023)</vt:lpstr>
      <vt:lpstr>So far…</vt:lpstr>
      <vt:lpstr>So far…</vt:lpstr>
      <vt:lpstr>Did you complete the task?</vt:lpstr>
      <vt:lpstr>Checklist</vt:lpstr>
      <vt:lpstr>What’s your response? Type in Chat…</vt:lpstr>
      <vt:lpstr>Today’s objective….</vt:lpstr>
      <vt:lpstr>I – Active Directory: Introduction</vt:lpstr>
      <vt:lpstr>I – Active Directory: Introduction</vt:lpstr>
      <vt:lpstr>I – Active Directory: Introduction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Lightweight Directory Services</vt:lpstr>
      <vt:lpstr>II – Active Directory: Lightweight Directory Services</vt:lpstr>
      <vt:lpstr>II – Active Directory: LDS</vt:lpstr>
      <vt:lpstr>II – Active Directory: LDS</vt:lpstr>
      <vt:lpstr>II – Active Directory: LDAP</vt:lpstr>
      <vt:lpstr>II – Active Directory: LDAP</vt:lpstr>
      <vt:lpstr>II – Active Directory:  Authentication &amp; Authorization</vt:lpstr>
      <vt:lpstr>II – Active Directory:  Authentication &amp; Authorization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III – Active Directory: Certificate Services</vt:lpstr>
      <vt:lpstr>III – Active Directory: Certificate Services</vt:lpstr>
      <vt:lpstr>III – Active Directory: Certificate Services</vt:lpstr>
      <vt:lpstr>III – Active Directory: Certificate Services</vt:lpstr>
      <vt:lpstr>IV – Active Directory: Federation Services</vt:lpstr>
      <vt:lpstr>IV – Active Directory: Federation Services</vt:lpstr>
      <vt:lpstr>IV – Active Directory: Federation Services</vt:lpstr>
      <vt:lpstr>IV – Active Directory: Federation Services</vt:lpstr>
      <vt:lpstr>V – Active Directory: Rights Mgt Services</vt:lpstr>
      <vt:lpstr>V – Active Directory: Rights Mgt Services</vt:lpstr>
      <vt:lpstr>V – Active Directory: Rights Mgt Services</vt:lpstr>
      <vt:lpstr>V – Active Directory: Rights Mgt Services</vt:lpstr>
      <vt:lpstr>Summary 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</dc:title>
  <dc:creator>Nitheesh Kaliyamurthy</dc:creator>
  <cp:lastModifiedBy>Nitheesh Kaliyamurthy</cp:lastModifiedBy>
  <cp:revision>121</cp:revision>
  <dcterms:created xsi:type="dcterms:W3CDTF">2021-01-24T11:35:55Z</dcterms:created>
  <dcterms:modified xsi:type="dcterms:W3CDTF">2021-02-12T04:33:54Z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