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96" r:id="rId2"/>
    <p:sldId id="326" r:id="rId3"/>
    <p:sldId id="258" r:id="rId4"/>
    <p:sldId id="295" r:id="rId5"/>
    <p:sldId id="259" r:id="rId6"/>
    <p:sldId id="260" r:id="rId7"/>
    <p:sldId id="261" r:id="rId8"/>
    <p:sldId id="262" r:id="rId9"/>
    <p:sldId id="291" r:id="rId10"/>
    <p:sldId id="263" r:id="rId11"/>
    <p:sldId id="265" r:id="rId12"/>
    <p:sldId id="292" r:id="rId13"/>
    <p:sldId id="290" r:id="rId14"/>
    <p:sldId id="266" r:id="rId15"/>
    <p:sldId id="267" r:id="rId16"/>
    <p:sldId id="299" r:id="rId17"/>
    <p:sldId id="269" r:id="rId18"/>
    <p:sldId id="270" r:id="rId19"/>
    <p:sldId id="272" r:id="rId20"/>
    <p:sldId id="300" r:id="rId21"/>
    <p:sldId id="301" r:id="rId22"/>
    <p:sldId id="316" r:id="rId23"/>
    <p:sldId id="321" r:id="rId24"/>
    <p:sldId id="303" r:id="rId25"/>
    <p:sldId id="322" r:id="rId26"/>
    <p:sldId id="323" r:id="rId27"/>
    <p:sldId id="317" r:id="rId28"/>
    <p:sldId id="324" r:id="rId29"/>
    <p:sldId id="318" r:id="rId30"/>
    <p:sldId id="319" r:id="rId31"/>
    <p:sldId id="320" r:id="rId32"/>
    <p:sldId id="314" r:id="rId33"/>
    <p:sldId id="304" r:id="rId34"/>
    <p:sldId id="305" r:id="rId35"/>
    <p:sldId id="306" r:id="rId36"/>
    <p:sldId id="307" r:id="rId37"/>
    <p:sldId id="298" r:id="rId38"/>
    <p:sldId id="311" r:id="rId39"/>
    <p:sldId id="273" r:id="rId40"/>
    <p:sldId id="31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2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8B395459-825C-4862-83FC-1FE8F7E94486}"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B395459-825C-4862-83FC-1FE8F7E9448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B395459-825C-4862-83FC-1FE8F7E94486}"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B395459-825C-4862-83FC-1FE8F7E9448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B395459-825C-4862-83FC-1FE8F7E9448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B395459-825C-4862-83FC-1FE8F7E9448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B395459-825C-4862-83FC-1FE8F7E94486}"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B395459-825C-4862-83FC-1FE8F7E9448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B395459-825C-4862-83FC-1FE8F7E94486}"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B395459-825C-4862-83FC-1FE8F7E9448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A55A0DA-9BCB-455E-AA0E-16CF2F985FD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B395459-825C-4862-83FC-1FE8F7E9448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0A55A0DA-9BCB-455E-AA0E-16CF2F985FD5}" type="datetimeFigureOut">
              <a:rPr lang="en-GB" smtClean="0"/>
              <a:pPr/>
              <a:t>16/10/2017</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8B395459-825C-4862-83FC-1FE8F7E94486}"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usinessdictionary.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learnmarketing.net/smart.jpg"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www.learnmarketing.net/smart.htm" TargetMode="Externa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learnmarketing.net/smart.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tutor2u.net/business/gcse/organisation_stakeholders_ethics.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tutor2u.net/business/gcse/organisation_stakeholders_ethics.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tutor2u.net/business/gcse/organisation_stakeholders_ethics.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tutor2u.net/business/gcse/organisation_stakeholders_ethics.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smartdraw.com/specials/images/examples/balanced-scorecard-example-bank.png" TargetMode="External"/><Relationship Id="rId2" Type="http://schemas.openxmlformats.org/officeDocument/2006/relationships/hyperlink" Target="http://www.smartdraw.com/specials/images/examples/balanced-scorecard-example-template.png" TargetMode="External"/><Relationship Id="rId1" Type="http://schemas.openxmlformats.org/officeDocument/2006/relationships/slideLayout" Target="../slideLayouts/slideLayout2.xml"/><Relationship Id="rId6" Type="http://schemas.openxmlformats.org/officeDocument/2006/relationships/hyperlink" Target="http://www.thepalladiumgroup.com/knowledgeobjectrepository/sample%20balanced%20scorecard.pdf" TargetMode="External"/><Relationship Id="rId5" Type="http://schemas.openxmlformats.org/officeDocument/2006/relationships/hyperlink" Target="http://maaw.info/images/FederalProcurementScorecard.gif" TargetMode="External"/><Relationship Id="rId4" Type="http://schemas.openxmlformats.org/officeDocument/2006/relationships/hyperlink" Target="http://www.smartdraw.com/specials/images/examples/balanced-scorecard-example-strategy.png"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youtube.com/watch?v=M_IlOlywryw" TargetMode="External"/><Relationship Id="rId2" Type="http://schemas.openxmlformats.org/officeDocument/2006/relationships/hyperlink" Target="http://www.smartdraw.com/specials/balanced-scorecard-software.htm" TargetMode="External"/><Relationship Id="rId1" Type="http://schemas.openxmlformats.org/officeDocument/2006/relationships/slideLayout" Target="../slideLayouts/slideLayout2.xml"/><Relationship Id="rId5" Type="http://schemas.openxmlformats.org/officeDocument/2006/relationships/hyperlink" Target="http://www.balancedscorecard.org/Portals/0/images/Pyramid.jpg" TargetMode="External"/><Relationship Id="rId4" Type="http://schemas.openxmlformats.org/officeDocument/2006/relationships/hyperlink" Target="http://www.businessballs.com/balanced_scorecard.htm"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klipfolio.com/resources/kpi-examples" TargetMode="External"/><Relationship Id="rId2" Type="http://schemas.openxmlformats.org/officeDocument/2006/relationships/hyperlink" Target="http://www.klipfolio.com/products/default" TargetMode="External"/><Relationship Id="rId1" Type="http://schemas.openxmlformats.org/officeDocument/2006/relationships/slideLayout" Target="../slideLayouts/slideLayout2.xml"/><Relationship Id="rId4" Type="http://schemas.openxmlformats.org/officeDocument/2006/relationships/hyperlink" Target="http://www.klipfolio.com/clients/profile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youtube.com/watch?v=NCta6j5_FdM" TargetMode="External"/><Relationship Id="rId2" Type="http://schemas.openxmlformats.org/officeDocument/2006/relationships/hyperlink" Target="http://www.youtube.com/watch?v=GgagjGs2n8A"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finbrain-itc.be/v2/UserFiles/Image/balanced-scorecard-pyramid2.jpg"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youtube.com/watch?v=CFkyEi099Zc" TargetMode="External"/><Relationship Id="rId2" Type="http://schemas.openxmlformats.org/officeDocument/2006/relationships/hyperlink" Target="http://www.youtube.com/watch?v=AdXt8BfiGJg&amp;list=TLpK2qPzt7ibf4if_wdJCtmWTLmM2ILx4K"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smartdraw.com/specials/images/examples/balanced-scorecard-example-bank.png" TargetMode="External"/><Relationship Id="rId2" Type="http://schemas.openxmlformats.org/officeDocument/2006/relationships/hyperlink" Target="http://www.smartdraw.com/specials/images/examples/balanced-scorecard-example-template.png" TargetMode="External"/><Relationship Id="rId1" Type="http://schemas.openxmlformats.org/officeDocument/2006/relationships/slideLayout" Target="../slideLayouts/slideLayout2.xml"/><Relationship Id="rId6" Type="http://schemas.openxmlformats.org/officeDocument/2006/relationships/hyperlink" Target="http://www.thepalladiumgroup.com/knowledgeobjectrepository/sample%20balanced%20scorecard.pdf" TargetMode="External"/><Relationship Id="rId5" Type="http://schemas.openxmlformats.org/officeDocument/2006/relationships/hyperlink" Target="http://maaw.info/images/FederalProcurementScorecard.gif" TargetMode="External"/><Relationship Id="rId4" Type="http://schemas.openxmlformats.org/officeDocument/2006/relationships/hyperlink" Target="http://www.smartdraw.com/specials/images/examples/balanced-scorecard-example-strategy.png"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businesscasestudies.co.uk/ikea/swot-analysis-and-sustainable-business-planning/#axzz2iMGHBS8X" TargetMode="External"/><Relationship Id="rId2" Type="http://schemas.openxmlformats.org/officeDocument/2006/relationships/hyperlink" Target="http://businesscasestudies.co.uk/leyland-trucks/continuous-improvement-within-an-organisation/#axzz2iMGHBS8X" TargetMode="External"/><Relationship Id="rId1" Type="http://schemas.openxmlformats.org/officeDocument/2006/relationships/slideLayout" Target="../slideLayouts/slideLayout2.xml"/><Relationship Id="rId4" Type="http://schemas.openxmlformats.org/officeDocument/2006/relationships/hyperlink" Target="http://businesscasestudies.co.uk/cima/improving-strategic-decision-making/#axzz2iMGHBS8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smtClean="0"/>
              <a:t>Question?</a:t>
            </a:r>
          </a:p>
        </p:txBody>
      </p:sp>
      <p:sp>
        <p:nvSpPr>
          <p:cNvPr id="35843" name="Content Placeholder 2"/>
          <p:cNvSpPr>
            <a:spLocks noGrp="1"/>
          </p:cNvSpPr>
          <p:nvPr>
            <p:ph idx="1"/>
          </p:nvPr>
        </p:nvSpPr>
        <p:spPr/>
        <p:txBody>
          <a:bodyPr/>
          <a:lstStyle/>
          <a:p>
            <a:r>
              <a:rPr lang="en-GB" altLang="en-US" dirty="0"/>
              <a:t>Research document and cite a definition </a:t>
            </a:r>
            <a:r>
              <a:rPr lang="en-GB" altLang="en-US" dirty="0" smtClean="0"/>
              <a:t>of</a:t>
            </a:r>
            <a:r>
              <a:rPr lang="en-GB" altLang="en-US" dirty="0" smtClean="0"/>
              <a:t> </a:t>
            </a:r>
            <a:r>
              <a:rPr lang="en-GB" b="1" dirty="0" smtClean="0"/>
              <a:t>SMART Business Objectives</a:t>
            </a:r>
            <a:r>
              <a:rPr lang="en-GB" dirty="0" smtClean="0"/>
              <a:t>?</a:t>
            </a:r>
            <a:endParaRPr lang="en-GB" sz="2400"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2708920"/>
            <a:ext cx="2576329" cy="2605168"/>
          </a:xfrm>
          <a:prstGeom prst="rect">
            <a:avLst/>
          </a:prstGeom>
        </p:spPr>
      </p:pic>
    </p:spTree>
    <p:extLst>
      <p:ext uri="{BB962C8B-B14F-4D97-AF65-F5344CB8AC3E}">
        <p14:creationId xmlns:p14="http://schemas.microsoft.com/office/powerpoint/2010/main" val="687632552"/>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smtClean="0"/>
              <a:t>Objectives?</a:t>
            </a:r>
          </a:p>
        </p:txBody>
      </p:sp>
      <p:sp>
        <p:nvSpPr>
          <p:cNvPr id="33795" name="Content Placeholder 2"/>
          <p:cNvSpPr>
            <a:spLocks noGrp="1"/>
          </p:cNvSpPr>
          <p:nvPr>
            <p:ph idx="1"/>
          </p:nvPr>
        </p:nvSpPr>
        <p:spPr/>
        <p:txBody>
          <a:bodyPr/>
          <a:lstStyle/>
          <a:p>
            <a:r>
              <a:rPr lang="en-GB" altLang="en-US" sz="2800" dirty="0" smtClean="0"/>
              <a:t>Research document and cite </a:t>
            </a:r>
            <a:r>
              <a:rPr lang="en-GB" altLang="en-US" sz="2800" b="1" dirty="0" smtClean="0"/>
              <a:t>Example</a:t>
            </a:r>
            <a:r>
              <a:rPr lang="en-GB" altLang="en-US" sz="2800" dirty="0" smtClean="0"/>
              <a:t> SMART </a:t>
            </a:r>
            <a:r>
              <a:rPr lang="en-GB" altLang="en-US" sz="2800" dirty="0" smtClean="0"/>
              <a:t>Business </a:t>
            </a:r>
            <a:r>
              <a:rPr lang="en-GB" altLang="en-US" sz="2800" dirty="0" smtClean="0"/>
              <a:t>Objectives?</a:t>
            </a:r>
            <a:endParaRPr lang="en-GB" altLang="en-US" sz="2800"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920" y="2745792"/>
            <a:ext cx="2211868" cy="2204616"/>
          </a:xfrm>
          <a:prstGeom prst="rect">
            <a:avLst/>
          </a:prstGeom>
        </p:spPr>
      </p:pic>
    </p:spTree>
    <p:extLst>
      <p:ext uri="{BB962C8B-B14F-4D97-AF65-F5344CB8AC3E}">
        <p14:creationId xmlns:p14="http://schemas.microsoft.com/office/powerpoint/2010/main" val="26319289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dirty="0" err="1" smtClean="0"/>
              <a:t>Bg</a:t>
            </a:r>
            <a:r>
              <a:rPr lang="en-GB" dirty="0" smtClean="0"/>
              <a:t>: Objectives defined:</a:t>
            </a:r>
          </a:p>
        </p:txBody>
      </p:sp>
      <p:sp>
        <p:nvSpPr>
          <p:cNvPr id="36867" name="Content Placeholder 2"/>
          <p:cNvSpPr>
            <a:spLocks noGrp="1"/>
          </p:cNvSpPr>
          <p:nvPr>
            <p:ph idx="1"/>
          </p:nvPr>
        </p:nvSpPr>
        <p:spPr>
          <a:xfrm>
            <a:off x="900113" y="1700213"/>
            <a:ext cx="8243887" cy="4114800"/>
          </a:xfrm>
        </p:spPr>
        <p:txBody>
          <a:bodyPr/>
          <a:lstStyle/>
          <a:p>
            <a:r>
              <a:rPr lang="en-GB" sz="2400" dirty="0" smtClean="0"/>
              <a:t>An objective is something we </a:t>
            </a:r>
            <a:r>
              <a:rPr lang="en-GB" sz="2400" b="1" dirty="0" smtClean="0"/>
              <a:t>aim</a:t>
            </a:r>
            <a:r>
              <a:rPr lang="en-GB" sz="2400" dirty="0" smtClean="0"/>
              <a:t> to achieve within an expected timeframe and with available resources. </a:t>
            </a:r>
          </a:p>
          <a:p>
            <a:pPr>
              <a:buFont typeface="Wingdings" pitchFamily="2" charset="2"/>
              <a:buNone/>
            </a:pPr>
            <a:endParaRPr lang="en-GB" sz="2400" dirty="0" smtClean="0"/>
          </a:p>
          <a:p>
            <a:r>
              <a:rPr lang="en-GB" sz="2400" dirty="0" smtClean="0"/>
              <a:t>An objective is created from and more specific than the ‘</a:t>
            </a:r>
            <a:r>
              <a:rPr lang="en-GB" sz="2400" b="1" dirty="0" smtClean="0"/>
              <a:t>Mission</a:t>
            </a:r>
            <a:r>
              <a:rPr lang="en-GB" sz="2400" dirty="0" smtClean="0"/>
              <a:t>’ of a Person/Organisation.</a:t>
            </a:r>
          </a:p>
          <a:p>
            <a:endParaRPr lang="en-GB" sz="2400" dirty="0" smtClean="0"/>
          </a:p>
          <a:p>
            <a:r>
              <a:rPr lang="en-GB" sz="2400" dirty="0" smtClean="0"/>
              <a:t>A Mission statement can be divided up into many ‘Objectives’ which are allocated to departments/people to achieve.</a:t>
            </a:r>
          </a:p>
        </p:txBody>
      </p:sp>
      <p:sp>
        <p:nvSpPr>
          <p:cNvPr id="36868" name="TextBox 3"/>
          <p:cNvSpPr txBox="1">
            <a:spLocks noChangeArrowheads="1"/>
          </p:cNvSpPr>
          <p:nvPr/>
        </p:nvSpPr>
        <p:spPr bwMode="auto">
          <a:xfrm>
            <a:off x="0" y="6669088"/>
            <a:ext cx="8027988" cy="215900"/>
          </a:xfrm>
          <a:prstGeom prst="rect">
            <a:avLst/>
          </a:prstGeom>
          <a:noFill/>
          <a:ln w="9525">
            <a:noFill/>
            <a:miter lim="800000"/>
            <a:headEnd/>
            <a:tailEnd/>
          </a:ln>
        </p:spPr>
        <p:txBody>
          <a:bodyPr>
            <a:spAutoFit/>
          </a:bodyPr>
          <a:lstStyle/>
          <a:p>
            <a:r>
              <a:rPr lang="en-GB" sz="800"/>
              <a:t>Based on: </a:t>
            </a:r>
            <a:r>
              <a:rPr lang="en-GB" sz="800">
                <a:hlinkClick r:id="rId2"/>
              </a:rPr>
              <a:t>http://www.businessdictionary.com</a:t>
            </a:r>
            <a:r>
              <a:rPr lang="en-GB" sz="800"/>
              <a:t> </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Bg</a:t>
            </a:r>
            <a:r>
              <a:rPr lang="en-GB" dirty="0" smtClean="0"/>
              <a:t>: SMART Objectives</a:t>
            </a:r>
            <a:endParaRPr lang="en-GB" dirty="0"/>
          </a:p>
        </p:txBody>
      </p:sp>
      <p:sp>
        <p:nvSpPr>
          <p:cNvPr id="3" name="Content Placeholder 2"/>
          <p:cNvSpPr>
            <a:spLocks noGrp="1"/>
          </p:cNvSpPr>
          <p:nvPr>
            <p:ph idx="1"/>
          </p:nvPr>
        </p:nvSpPr>
        <p:spPr>
          <a:xfrm>
            <a:off x="1435608" y="1447800"/>
            <a:ext cx="7600888" cy="4800600"/>
          </a:xfrm>
        </p:spPr>
        <p:txBody>
          <a:bodyPr>
            <a:normAutofit fontScale="92500" lnSpcReduction="10000"/>
          </a:bodyPr>
          <a:lstStyle/>
          <a:p>
            <a:r>
              <a:rPr lang="en-GB" sz="3000" dirty="0" smtClean="0"/>
              <a:t>Clear Objectives generally adhere to the SMART acronym (specific, measurable, attainable and achievable, realistic and resourced, time-bound). </a:t>
            </a:r>
          </a:p>
          <a:p>
            <a:r>
              <a:rPr lang="en-GB" sz="3000" dirty="0" smtClean="0"/>
              <a:t>Objectives help </a:t>
            </a:r>
            <a:r>
              <a:rPr lang="en-GB" sz="3000" dirty="0" smtClean="0"/>
              <a:t>you / Management prioritise </a:t>
            </a:r>
            <a:r>
              <a:rPr lang="en-GB" sz="3000" dirty="0" smtClean="0"/>
              <a:t>work, monitor progress and </a:t>
            </a:r>
            <a:r>
              <a:rPr lang="en-GB" sz="3000" dirty="0" smtClean="0"/>
              <a:t>celebrate achievements</a:t>
            </a:r>
            <a:r>
              <a:rPr lang="en-GB" sz="3000" dirty="0" smtClean="0"/>
              <a:t>. </a:t>
            </a:r>
          </a:p>
          <a:p>
            <a:r>
              <a:rPr lang="en-GB" sz="3000" dirty="0" smtClean="0"/>
              <a:t>Keeping objectives SMART help people focus on what’s important and what needs to be done. It makes achieving objectives real and puts the possibility within everyone’s grasp + we all love that feeling of achievement.</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dirty="0" err="1" smtClean="0"/>
              <a:t>Bg</a:t>
            </a:r>
            <a:r>
              <a:rPr lang="en-GB" dirty="0" smtClean="0"/>
              <a:t>: Make each Objective SMART</a:t>
            </a:r>
          </a:p>
        </p:txBody>
      </p:sp>
      <p:pic>
        <p:nvPicPr>
          <p:cNvPr id="37891" name="Picture 2" descr="http://www.learnmarketing.net/smart.jpg"/>
          <p:cNvPicPr>
            <a:picLocks noChangeAspect="1" noChangeArrowheads="1"/>
          </p:cNvPicPr>
          <p:nvPr/>
        </p:nvPicPr>
        <p:blipFill>
          <a:blip r:embed="rId2" cstate="print"/>
          <a:srcRect/>
          <a:stretch>
            <a:fillRect/>
          </a:stretch>
        </p:blipFill>
        <p:spPr bwMode="auto">
          <a:xfrm>
            <a:off x="5292080" y="2159000"/>
            <a:ext cx="3770958" cy="3214688"/>
          </a:xfrm>
          <a:prstGeom prst="rect">
            <a:avLst/>
          </a:prstGeom>
          <a:noFill/>
          <a:ln w="9525">
            <a:noFill/>
            <a:miter lim="800000"/>
            <a:headEnd/>
            <a:tailEnd/>
          </a:ln>
        </p:spPr>
      </p:pic>
      <p:sp>
        <p:nvSpPr>
          <p:cNvPr id="37892" name="TextBox 4"/>
          <p:cNvSpPr txBox="1">
            <a:spLocks noChangeArrowheads="1"/>
          </p:cNvSpPr>
          <p:nvPr/>
        </p:nvSpPr>
        <p:spPr bwMode="auto">
          <a:xfrm>
            <a:off x="6073775" y="6669088"/>
            <a:ext cx="2386013" cy="215900"/>
          </a:xfrm>
          <a:prstGeom prst="rect">
            <a:avLst/>
          </a:prstGeom>
          <a:noFill/>
          <a:ln w="9525">
            <a:noFill/>
            <a:miter lim="800000"/>
            <a:headEnd/>
            <a:tailEnd/>
          </a:ln>
        </p:spPr>
        <p:txBody>
          <a:bodyPr wrap="none">
            <a:spAutoFit/>
          </a:bodyPr>
          <a:lstStyle/>
          <a:p>
            <a:r>
              <a:rPr lang="en-GB" sz="800"/>
              <a:t>Source: </a:t>
            </a:r>
            <a:r>
              <a:rPr lang="en-GB" sz="800">
                <a:hlinkClick r:id="rId3"/>
              </a:rPr>
              <a:t>http://www.learnmarketing.net/smart.jpg</a:t>
            </a:r>
            <a:endParaRPr lang="en-GB" sz="800"/>
          </a:p>
        </p:txBody>
      </p:sp>
      <p:pic>
        <p:nvPicPr>
          <p:cNvPr id="37893" name="Picture 2"/>
          <p:cNvPicPr>
            <a:picLocks noChangeAspect="1" noChangeArrowheads="1"/>
          </p:cNvPicPr>
          <p:nvPr/>
        </p:nvPicPr>
        <p:blipFill>
          <a:blip r:embed="rId4" cstate="print"/>
          <a:srcRect l="14893" t="21375" r="54932" b="22871"/>
          <a:stretch>
            <a:fillRect/>
          </a:stretch>
        </p:blipFill>
        <p:spPr bwMode="auto">
          <a:xfrm>
            <a:off x="1043930" y="1557338"/>
            <a:ext cx="4248150" cy="4906962"/>
          </a:xfrm>
          <a:prstGeom prst="rect">
            <a:avLst/>
          </a:prstGeom>
          <a:noFill/>
          <a:ln w="9525">
            <a:noFill/>
            <a:miter lim="800000"/>
            <a:headEnd/>
            <a:tailEnd/>
          </a:ln>
        </p:spPr>
      </p:pic>
      <p:sp>
        <p:nvSpPr>
          <p:cNvPr id="37894" name="TextBox 4"/>
          <p:cNvSpPr txBox="1">
            <a:spLocks noChangeArrowheads="1"/>
          </p:cNvSpPr>
          <p:nvPr/>
        </p:nvSpPr>
        <p:spPr bwMode="auto">
          <a:xfrm>
            <a:off x="1311275" y="6670675"/>
            <a:ext cx="2108200" cy="214313"/>
          </a:xfrm>
          <a:prstGeom prst="rect">
            <a:avLst/>
          </a:prstGeom>
          <a:noFill/>
          <a:ln w="9525">
            <a:noFill/>
            <a:miter lim="800000"/>
            <a:headEnd/>
            <a:tailEnd/>
          </a:ln>
        </p:spPr>
        <p:txBody>
          <a:bodyPr wrap="none">
            <a:spAutoFit/>
          </a:bodyPr>
          <a:lstStyle/>
          <a:p>
            <a:r>
              <a:rPr lang="en-GB" sz="800">
                <a:hlinkClick r:id="rId5"/>
              </a:rPr>
              <a:t>http://www.learnmarketing.net/smart.htm</a:t>
            </a:r>
            <a:endParaRPr lang="en-GB" sz="80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dirty="0" err="1" smtClean="0"/>
              <a:t>Bg</a:t>
            </a:r>
            <a:r>
              <a:rPr lang="en-GB" dirty="0" smtClean="0"/>
              <a:t>: Or even SMART’ER’</a:t>
            </a:r>
          </a:p>
        </p:txBody>
      </p:sp>
      <p:sp>
        <p:nvSpPr>
          <p:cNvPr id="38915" name="Content Placeholder 2"/>
          <p:cNvSpPr>
            <a:spLocks noGrp="1"/>
          </p:cNvSpPr>
          <p:nvPr>
            <p:ph idx="1"/>
          </p:nvPr>
        </p:nvSpPr>
        <p:spPr/>
        <p:txBody>
          <a:bodyPr>
            <a:normAutofit lnSpcReduction="10000"/>
          </a:bodyPr>
          <a:lstStyle/>
          <a:p>
            <a:pPr>
              <a:buFont typeface="Wingdings" pitchFamily="2" charset="2"/>
              <a:buNone/>
            </a:pPr>
            <a:r>
              <a:rPr lang="en-GB" sz="2400" dirty="0" smtClean="0"/>
              <a:t>SMART Objectives can also be </a:t>
            </a:r>
          </a:p>
          <a:p>
            <a:r>
              <a:rPr lang="en-GB" sz="2400" dirty="0" smtClean="0"/>
              <a:t>Enjoyable :-) &amp;</a:t>
            </a:r>
          </a:p>
          <a:p>
            <a:r>
              <a:rPr lang="en-GB" sz="2400" dirty="0" smtClean="0"/>
              <a:t>Rewarding.</a:t>
            </a:r>
          </a:p>
          <a:p>
            <a:pPr lvl="1"/>
            <a:r>
              <a:rPr lang="en-GB" sz="2400" dirty="0" smtClean="0"/>
              <a:t>A sense of achievement is gained when we complete Objectives in a SMART manner.</a:t>
            </a:r>
          </a:p>
          <a:p>
            <a:pPr lvl="1"/>
            <a:r>
              <a:rPr lang="en-GB" sz="2400" dirty="0" smtClean="0"/>
              <a:t>Organisations with SMART Objectives aim to support their employees with the resources and co-ordination they need to achieve their goals.</a:t>
            </a:r>
          </a:p>
          <a:p>
            <a:pPr lvl="1"/>
            <a:r>
              <a:rPr lang="en-GB" sz="2400" dirty="0" smtClean="0"/>
              <a:t>Achieving objectives/goals are then appropriately rewarded with financial and non-financial means.</a:t>
            </a:r>
          </a:p>
          <a:p>
            <a:pPr lvl="1"/>
            <a:r>
              <a:rPr lang="en-GB" sz="2400" b="1" dirty="0" smtClean="0"/>
              <a:t>Job Satisfaction </a:t>
            </a:r>
            <a:r>
              <a:rPr lang="en-GB" sz="2400" dirty="0" smtClean="0"/>
              <a:t>and </a:t>
            </a:r>
            <a:r>
              <a:rPr lang="en-GB" sz="2400" b="1" dirty="0" smtClean="0"/>
              <a:t>Employee Engagement</a:t>
            </a:r>
            <a:r>
              <a:rPr lang="en-GB" sz="2400" dirty="0" smtClean="0"/>
              <a:t> can be increased with SMART objectives.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275" y="476672"/>
            <a:ext cx="2283391" cy="2245122"/>
          </a:xfrm>
          <a:prstGeom prst="rect">
            <a:avLst/>
          </a:prstGeom>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143000" y="357188"/>
            <a:ext cx="8001000" cy="1143000"/>
          </a:xfrm>
        </p:spPr>
        <p:txBody>
          <a:bodyPr>
            <a:normAutofit fontScale="90000"/>
          </a:bodyPr>
          <a:lstStyle/>
          <a:p>
            <a:pPr eaLnBrk="1" hangingPunct="1"/>
            <a:r>
              <a:rPr lang="en-GB" dirty="0" err="1" smtClean="0"/>
              <a:t>Bg</a:t>
            </a:r>
            <a:r>
              <a:rPr lang="en-GB" dirty="0" smtClean="0"/>
              <a:t>: Guidelines for creating Objectives:</a:t>
            </a:r>
          </a:p>
        </p:txBody>
      </p:sp>
      <p:sp>
        <p:nvSpPr>
          <p:cNvPr id="39939" name="Rectangle 3"/>
          <p:cNvSpPr>
            <a:spLocks noGrp="1" noChangeArrowheads="1"/>
          </p:cNvSpPr>
          <p:nvPr>
            <p:ph idx="1"/>
          </p:nvPr>
        </p:nvSpPr>
        <p:spPr>
          <a:xfrm>
            <a:off x="1043608" y="1600200"/>
            <a:ext cx="7927354" cy="3844925"/>
          </a:xfrm>
        </p:spPr>
        <p:txBody>
          <a:bodyPr/>
          <a:lstStyle/>
          <a:p>
            <a:pPr eaLnBrk="1" hangingPunct="1">
              <a:buFont typeface="Wingdings" pitchFamily="2" charset="2"/>
              <a:buNone/>
            </a:pPr>
            <a:r>
              <a:rPr lang="en-GB" sz="2400" dirty="0" smtClean="0">
                <a:latin typeface="Arial" charset="0"/>
                <a:cs typeface="Arial" charset="0"/>
              </a:rPr>
              <a:t>	Similar to the creation of the Organisation's Mission statement, when creating Objectives it can be useful to list </a:t>
            </a:r>
            <a:r>
              <a:rPr lang="en-GB" sz="2400" b="1" dirty="0" smtClean="0">
                <a:latin typeface="Arial" charset="0"/>
                <a:cs typeface="Arial" charset="0"/>
              </a:rPr>
              <a:t>3 phrases to describe the ideal business from each stakeholder:</a:t>
            </a:r>
          </a:p>
          <a:p>
            <a:pPr eaLnBrk="1" hangingPunct="1">
              <a:buFont typeface="Wingdings" pitchFamily="2" charset="2"/>
              <a:buNone/>
            </a:pPr>
            <a:endParaRPr lang="en-GB" sz="2400" dirty="0" smtClean="0">
              <a:latin typeface="Arial" charset="0"/>
              <a:cs typeface="Arial" charset="0"/>
            </a:endParaRPr>
          </a:p>
          <a:p>
            <a:pPr eaLnBrk="1" hangingPunct="1"/>
            <a:r>
              <a:rPr lang="en-GB" sz="2400" b="1" dirty="0" smtClean="0">
                <a:latin typeface="Arial" charset="0"/>
                <a:cs typeface="Arial" charset="0"/>
              </a:rPr>
              <a:t>Customers viewpoint</a:t>
            </a:r>
            <a:r>
              <a:rPr lang="en-GB" sz="2400" dirty="0" smtClean="0">
                <a:latin typeface="Arial" charset="0"/>
                <a:cs typeface="Arial" charset="0"/>
              </a:rPr>
              <a:t>?</a:t>
            </a:r>
          </a:p>
          <a:p>
            <a:pPr eaLnBrk="1" hangingPunct="1"/>
            <a:r>
              <a:rPr lang="en-GB" sz="2400" b="1" dirty="0" smtClean="0">
                <a:latin typeface="Arial" charset="0"/>
                <a:cs typeface="Arial" charset="0"/>
              </a:rPr>
              <a:t>Employees viewpoint?</a:t>
            </a:r>
          </a:p>
          <a:p>
            <a:pPr eaLnBrk="1" hangingPunct="1"/>
            <a:r>
              <a:rPr lang="en-GB" sz="2400" b="1" dirty="0" smtClean="0">
                <a:latin typeface="Arial" charset="0"/>
                <a:cs typeface="Arial" charset="0"/>
              </a:rPr>
              <a:t>Managements viewpoint?</a:t>
            </a:r>
            <a:endParaRPr lang="en-GB" sz="2400" dirty="0" smtClean="0">
              <a:latin typeface="Arial" charset="0"/>
              <a:cs typeface="Arial" charset="0"/>
            </a:endParaRP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116013" y="301625"/>
            <a:ext cx="8027987" cy="1143000"/>
          </a:xfrm>
        </p:spPr>
        <p:txBody>
          <a:bodyPr>
            <a:normAutofit/>
          </a:bodyPr>
          <a:lstStyle/>
          <a:p>
            <a:r>
              <a:rPr lang="en-GB" dirty="0" err="1" smtClean="0"/>
              <a:t>Bg</a:t>
            </a:r>
            <a:r>
              <a:rPr lang="en-GB" dirty="0" smtClean="0"/>
              <a:t>: Examples of SMART objectives:</a:t>
            </a:r>
          </a:p>
        </p:txBody>
      </p:sp>
      <p:sp>
        <p:nvSpPr>
          <p:cNvPr id="40963" name="Content Placeholder 2"/>
          <p:cNvSpPr>
            <a:spLocks noGrp="1"/>
          </p:cNvSpPr>
          <p:nvPr>
            <p:ph idx="1"/>
          </p:nvPr>
        </p:nvSpPr>
        <p:spPr>
          <a:xfrm>
            <a:off x="1042988" y="1844675"/>
            <a:ext cx="7777162" cy="4114800"/>
          </a:xfrm>
        </p:spPr>
        <p:txBody>
          <a:bodyPr>
            <a:normAutofit/>
          </a:bodyPr>
          <a:lstStyle/>
          <a:p>
            <a:r>
              <a:rPr lang="en-GB" sz="2000" b="1" smtClean="0"/>
              <a:t>Satisfaction: </a:t>
            </a:r>
            <a:r>
              <a:rPr lang="en-GB" sz="2000" smtClean="0"/>
              <a:t>One objective could be to increase customer satisfaction by 5% next year, another to increase employee satisfaction by 10% next year.</a:t>
            </a:r>
          </a:p>
          <a:p>
            <a:r>
              <a:rPr lang="en-GB" sz="2000" b="1" smtClean="0"/>
              <a:t>Health &amp; Safety: </a:t>
            </a:r>
            <a:r>
              <a:rPr lang="en-GB" sz="2000" smtClean="0"/>
              <a:t>To reduce workplace accidents by 15% next year.</a:t>
            </a:r>
          </a:p>
          <a:p>
            <a:r>
              <a:rPr lang="en-GB" sz="2000" b="1" smtClean="0"/>
              <a:t>To innovate</a:t>
            </a:r>
            <a:r>
              <a:rPr lang="en-GB" sz="2000" smtClean="0"/>
              <a:t>: to diversify into new products to continue growth.</a:t>
            </a:r>
          </a:p>
          <a:p>
            <a:r>
              <a:rPr lang="en-GB" sz="2000" b="1" smtClean="0"/>
              <a:t>Market share objectives</a:t>
            </a:r>
            <a:r>
              <a:rPr lang="en-GB" sz="2000" smtClean="0"/>
              <a:t>: Objectives can be set to achieve a certain level of market share within a specified time. E.g. Increase 3% market share in the mobile phone industry over the next 2 years.</a:t>
            </a:r>
          </a:p>
          <a:p>
            <a:r>
              <a:rPr lang="en-GB" sz="2000" b="1" smtClean="0"/>
              <a:t>To increase profit</a:t>
            </a:r>
            <a:r>
              <a:rPr lang="en-GB" sz="2000" smtClean="0"/>
              <a:t>: A financial and marketing objective maybe to increase sales 10% next year.</a:t>
            </a:r>
          </a:p>
          <a:p>
            <a:endParaRPr lang="en-GB" sz="2000" smtClean="0"/>
          </a:p>
        </p:txBody>
      </p:sp>
      <p:sp>
        <p:nvSpPr>
          <p:cNvPr id="40964" name="TextBox 3"/>
          <p:cNvSpPr txBox="1">
            <a:spLocks noChangeArrowheads="1"/>
          </p:cNvSpPr>
          <p:nvPr/>
        </p:nvSpPr>
        <p:spPr bwMode="auto">
          <a:xfrm>
            <a:off x="0" y="6670675"/>
            <a:ext cx="2035175" cy="214313"/>
          </a:xfrm>
          <a:prstGeom prst="rect">
            <a:avLst/>
          </a:prstGeom>
          <a:noFill/>
          <a:ln w="9525">
            <a:noFill/>
            <a:miter lim="800000"/>
            <a:headEnd/>
            <a:tailEnd/>
          </a:ln>
        </p:spPr>
        <p:txBody>
          <a:bodyPr wrap="none">
            <a:spAutoFit/>
          </a:bodyPr>
          <a:lstStyle/>
          <a:p>
            <a:r>
              <a:rPr lang="en-GB" sz="800">
                <a:hlinkClick r:id="rId2"/>
              </a:rPr>
              <a:t>http://www.learnmarketing.net/smart.htm</a:t>
            </a:r>
            <a:endParaRPr lang="en-GB" sz="80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 What are Stakeholders?</a:t>
            </a:r>
            <a:endParaRPr lang="en-GB" dirty="0"/>
          </a:p>
        </p:txBody>
      </p:sp>
      <p:sp>
        <p:nvSpPr>
          <p:cNvPr id="3" name="Content Placeholder 2"/>
          <p:cNvSpPr>
            <a:spLocks noGrp="1"/>
          </p:cNvSpPr>
          <p:nvPr>
            <p:ph idx="1"/>
          </p:nvPr>
        </p:nvSpPr>
        <p:spPr/>
        <p:txBody>
          <a:bodyPr/>
          <a:lstStyle/>
          <a:p>
            <a:r>
              <a:rPr lang="en-GB" dirty="0" smtClean="0"/>
              <a:t>Research and document a definition of  </a:t>
            </a:r>
            <a:r>
              <a:rPr lang="en-GB" b="1" dirty="0" smtClean="0"/>
              <a:t>Stakeholders</a:t>
            </a:r>
            <a:r>
              <a:rPr lang="en-GB" dirty="0" smtClean="0"/>
              <a:t>?</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24328" y="260649"/>
            <a:ext cx="1403659" cy="120437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2708920"/>
            <a:ext cx="6715125" cy="3819525"/>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dirty="0" err="1" smtClean="0"/>
              <a:t>Bg</a:t>
            </a:r>
            <a:r>
              <a:rPr lang="en-GB" dirty="0" smtClean="0"/>
              <a:t>: Stakeholders &amp; Objectives:</a:t>
            </a:r>
          </a:p>
        </p:txBody>
      </p:sp>
      <p:sp>
        <p:nvSpPr>
          <p:cNvPr id="41987" name="Content Placeholder 2"/>
          <p:cNvSpPr>
            <a:spLocks noGrp="1"/>
          </p:cNvSpPr>
          <p:nvPr>
            <p:ph idx="1"/>
          </p:nvPr>
        </p:nvSpPr>
        <p:spPr>
          <a:xfrm>
            <a:off x="971550" y="1557338"/>
            <a:ext cx="7704138" cy="4824412"/>
          </a:xfrm>
        </p:spPr>
        <p:txBody>
          <a:bodyPr/>
          <a:lstStyle/>
          <a:p>
            <a:r>
              <a:rPr lang="en-GB" sz="2000" smtClean="0"/>
              <a:t>A stakeholder is any individual or organisation that is affected by the activities of a business.</a:t>
            </a:r>
          </a:p>
          <a:p>
            <a:r>
              <a:rPr lang="en-GB" sz="2000" b="1" smtClean="0"/>
              <a:t>Management and employees</a:t>
            </a:r>
            <a:r>
              <a:rPr lang="en-GB" sz="2000" smtClean="0"/>
              <a:t> – will be interested in their job security, prospects, pay and working conditions. They may also be shareholders and interested in dividends and share value.</a:t>
            </a:r>
          </a:p>
          <a:p>
            <a:r>
              <a:rPr lang="en-GB" sz="2000" b="1" smtClean="0"/>
              <a:t>Shareholders</a:t>
            </a:r>
            <a:r>
              <a:rPr lang="en-GB" sz="2000" smtClean="0"/>
              <a:t> – will be interested in their dividends (payments to shareholders) and capital growth (value) of their shares.</a:t>
            </a:r>
          </a:p>
          <a:p>
            <a:r>
              <a:rPr lang="en-GB" sz="2000" b="1" smtClean="0"/>
              <a:t>Customers – </a:t>
            </a:r>
            <a:r>
              <a:rPr lang="en-GB" sz="2000" smtClean="0"/>
              <a:t>Quality of products and customer service.</a:t>
            </a:r>
          </a:p>
          <a:p>
            <a:r>
              <a:rPr lang="en-GB" sz="2000" b="1" smtClean="0"/>
              <a:t>Suppliers</a:t>
            </a:r>
            <a:r>
              <a:rPr lang="en-GB" sz="2000" smtClean="0"/>
              <a:t> – Assistance with Quality control, production and require payment.</a:t>
            </a:r>
          </a:p>
          <a:p>
            <a:r>
              <a:rPr lang="en-GB" sz="2000" b="1" smtClean="0"/>
              <a:t>Banks and other financial organisations</a:t>
            </a:r>
            <a:r>
              <a:rPr lang="en-GB" sz="2000" smtClean="0"/>
              <a:t> who lend money to the business will require re-payment.</a:t>
            </a:r>
          </a:p>
        </p:txBody>
      </p:sp>
      <p:sp>
        <p:nvSpPr>
          <p:cNvPr id="41988" name="TextBox 3"/>
          <p:cNvSpPr txBox="1">
            <a:spLocks noChangeArrowheads="1"/>
          </p:cNvSpPr>
          <p:nvPr/>
        </p:nvSpPr>
        <p:spPr bwMode="auto">
          <a:xfrm>
            <a:off x="0" y="6669088"/>
            <a:ext cx="3384550" cy="215900"/>
          </a:xfrm>
          <a:prstGeom prst="rect">
            <a:avLst/>
          </a:prstGeom>
          <a:noFill/>
          <a:ln w="9525">
            <a:noFill/>
            <a:miter lim="800000"/>
            <a:headEnd/>
            <a:tailEnd/>
          </a:ln>
        </p:spPr>
        <p:txBody>
          <a:bodyPr wrap="none">
            <a:spAutoFit/>
          </a:bodyPr>
          <a:lstStyle/>
          <a:p>
            <a:r>
              <a:rPr lang="en-GB" sz="800">
                <a:hlinkClick r:id="rId2"/>
              </a:rPr>
              <a:t>http://tutor2u.net/business/gcse/organisation_stakeholders_ethics.htm</a:t>
            </a:r>
            <a:endParaRPr lang="en-GB" sz="80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dirty="0" err="1" smtClean="0"/>
              <a:t>Bg</a:t>
            </a:r>
            <a:r>
              <a:rPr lang="en-GB" dirty="0" smtClean="0"/>
              <a:t>: Stakeholders cont....</a:t>
            </a:r>
          </a:p>
        </p:txBody>
      </p:sp>
      <p:sp>
        <p:nvSpPr>
          <p:cNvPr id="44035" name="Content Placeholder 2"/>
          <p:cNvSpPr>
            <a:spLocks noGrp="1"/>
          </p:cNvSpPr>
          <p:nvPr>
            <p:ph idx="1"/>
          </p:nvPr>
        </p:nvSpPr>
        <p:spPr>
          <a:xfrm>
            <a:off x="1116013" y="1827213"/>
            <a:ext cx="7567612" cy="4114800"/>
          </a:xfrm>
        </p:spPr>
        <p:txBody>
          <a:bodyPr/>
          <a:lstStyle/>
          <a:p>
            <a:r>
              <a:rPr lang="en-GB" sz="2000" b="1" dirty="0" smtClean="0"/>
              <a:t>Government</a:t>
            </a:r>
            <a:r>
              <a:rPr lang="en-GB" sz="2000" dirty="0" smtClean="0"/>
              <a:t> – value the Business adding value to the economy and can provide grants (e.g. Business start-up grants) but will require PAYE Income Tax: Pay As You Earn is the system that HM Revenue &amp; Customs (HMRC) uses to collect Income Tax and National Insurance contributions (NICs) from Organisation’s employees who pay as they earn it.</a:t>
            </a:r>
          </a:p>
          <a:p>
            <a:r>
              <a:rPr lang="en-GB" sz="2000" b="1" dirty="0" smtClean="0"/>
              <a:t>Trade Unions</a:t>
            </a:r>
            <a:r>
              <a:rPr lang="en-GB" sz="2000" dirty="0" smtClean="0"/>
              <a:t> –represent the interests of the workers.</a:t>
            </a:r>
          </a:p>
          <a:p>
            <a:r>
              <a:rPr lang="en-GB" sz="2000" b="1" dirty="0" smtClean="0"/>
              <a:t>Pressure Groups </a:t>
            </a:r>
            <a:r>
              <a:rPr lang="en-GB" sz="2000" dirty="0" smtClean="0"/>
              <a:t>– are interested in whether the business is acting appropriately towards their area of interest e.g. Green Peace.</a:t>
            </a:r>
          </a:p>
          <a:p>
            <a:endParaRPr lang="en-GB" sz="2000" dirty="0" smtClean="0"/>
          </a:p>
        </p:txBody>
      </p:sp>
      <p:sp>
        <p:nvSpPr>
          <p:cNvPr id="44036" name="TextBox 3"/>
          <p:cNvSpPr txBox="1">
            <a:spLocks noChangeArrowheads="1"/>
          </p:cNvSpPr>
          <p:nvPr/>
        </p:nvSpPr>
        <p:spPr bwMode="auto">
          <a:xfrm>
            <a:off x="0" y="6670675"/>
            <a:ext cx="3384550" cy="214313"/>
          </a:xfrm>
          <a:prstGeom prst="rect">
            <a:avLst/>
          </a:prstGeom>
          <a:noFill/>
          <a:ln w="9525">
            <a:noFill/>
            <a:miter lim="800000"/>
            <a:headEnd/>
            <a:tailEnd/>
          </a:ln>
        </p:spPr>
        <p:txBody>
          <a:bodyPr wrap="none">
            <a:spAutoFit/>
          </a:bodyPr>
          <a:lstStyle/>
          <a:p>
            <a:r>
              <a:rPr lang="en-GB" sz="800">
                <a:hlinkClick r:id="rId2"/>
              </a:rPr>
              <a:t>http://tutor2u.net/business/gcse/organisation_stakeholders_ethics.htm</a:t>
            </a:r>
            <a:endParaRPr lang="en-GB" sz="80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 Responsible behaviour?</a:t>
            </a:r>
            <a:endParaRPr lang="en-GB" u="sng" dirty="0"/>
          </a:p>
        </p:txBody>
      </p:sp>
      <p:sp>
        <p:nvSpPr>
          <p:cNvPr id="3" name="Content Placeholder 2"/>
          <p:cNvSpPr>
            <a:spLocks noGrp="1"/>
          </p:cNvSpPr>
          <p:nvPr>
            <p:ph idx="1"/>
          </p:nvPr>
        </p:nvSpPr>
        <p:spPr/>
        <p:txBody>
          <a:bodyPr/>
          <a:lstStyle/>
          <a:p>
            <a:r>
              <a:rPr lang="en-GB" dirty="0" smtClean="0"/>
              <a:t>What is Social responsibility?</a:t>
            </a:r>
          </a:p>
          <a:p>
            <a:r>
              <a:rPr lang="en-GB" dirty="0" smtClean="0"/>
              <a:t>What is Corporate Social Responsibility? </a:t>
            </a:r>
            <a:r>
              <a:rPr lang="en-GB" sz="1800" dirty="0" smtClean="0"/>
              <a:t>Document your answer.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2781672"/>
            <a:ext cx="2814574" cy="3565128"/>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GB" sz="4000" dirty="0" err="1" smtClean="0">
                <a:solidFill>
                  <a:schemeClr val="tx1"/>
                </a:solidFill>
              </a:rPr>
              <a:t>Bg</a:t>
            </a:r>
            <a:r>
              <a:rPr lang="en-GB" sz="4000" dirty="0" smtClean="0">
                <a:solidFill>
                  <a:schemeClr val="tx1"/>
                </a:solidFill>
              </a:rPr>
              <a:t>: Social responsibility</a:t>
            </a:r>
            <a:endParaRPr lang="en-GB" dirty="0" smtClean="0"/>
          </a:p>
        </p:txBody>
      </p:sp>
      <p:sp>
        <p:nvSpPr>
          <p:cNvPr id="50179" name="Content Placeholder 2"/>
          <p:cNvSpPr>
            <a:spLocks noGrp="1"/>
          </p:cNvSpPr>
          <p:nvPr>
            <p:ph idx="1"/>
          </p:nvPr>
        </p:nvSpPr>
        <p:spPr>
          <a:xfrm>
            <a:off x="971550" y="1557338"/>
            <a:ext cx="8172450" cy="4114800"/>
          </a:xfrm>
        </p:spPr>
        <p:txBody>
          <a:bodyPr/>
          <a:lstStyle/>
          <a:p>
            <a:pPr>
              <a:buNone/>
            </a:pPr>
            <a:r>
              <a:rPr lang="en-GB" sz="2000" b="1" dirty="0" smtClean="0"/>
              <a:t>	Social responsibility </a:t>
            </a:r>
            <a:r>
              <a:rPr lang="en-GB" sz="2000" dirty="0" smtClean="0"/>
              <a:t>is the duty and obligation of a business to it’s stakeholders and to provide them with e.g.</a:t>
            </a:r>
            <a:br>
              <a:rPr lang="en-GB" sz="2000" dirty="0" smtClean="0"/>
            </a:br>
            <a:endParaRPr lang="en-GB" sz="800" dirty="0" smtClean="0"/>
          </a:p>
          <a:p>
            <a:r>
              <a:rPr lang="en-GB" sz="2000" b="1" dirty="0" smtClean="0"/>
              <a:t>Shareholder: </a:t>
            </a:r>
            <a:r>
              <a:rPr lang="en-GB" sz="2000" dirty="0" smtClean="0"/>
              <a:t>Good return on investment</a:t>
            </a:r>
          </a:p>
          <a:p>
            <a:r>
              <a:rPr lang="en-GB" sz="2000" b="1" dirty="0" smtClean="0"/>
              <a:t>Employee: </a:t>
            </a:r>
            <a:r>
              <a:rPr lang="en-GB" sz="2000" dirty="0" smtClean="0"/>
              <a:t>Good pay and working conditions</a:t>
            </a:r>
          </a:p>
          <a:p>
            <a:r>
              <a:rPr lang="en-GB" sz="2000" b="1" dirty="0" smtClean="0"/>
              <a:t>Supplier: </a:t>
            </a:r>
            <a:r>
              <a:rPr lang="en-GB" sz="2000" dirty="0" smtClean="0"/>
              <a:t>Regular business and prompt payment</a:t>
            </a:r>
          </a:p>
          <a:p>
            <a:r>
              <a:rPr lang="en-GB" sz="2000" b="1" dirty="0" smtClean="0"/>
              <a:t>Customer: </a:t>
            </a:r>
            <a:r>
              <a:rPr lang="en-GB" sz="2000" dirty="0" smtClean="0"/>
              <a:t>Fair price and a safe good quality product</a:t>
            </a:r>
          </a:p>
          <a:p>
            <a:r>
              <a:rPr lang="en-GB" sz="2000" b="1" dirty="0" smtClean="0"/>
              <a:t>Local community: </a:t>
            </a:r>
            <a:r>
              <a:rPr lang="en-GB" sz="2000" dirty="0" smtClean="0"/>
              <a:t>Jobs and community activities, schemes to add value such as sponsoring community events.</a:t>
            </a:r>
          </a:p>
          <a:p>
            <a:r>
              <a:rPr lang="en-GB" sz="2000" b="1" dirty="0" smtClean="0"/>
              <a:t>Government: </a:t>
            </a:r>
            <a:r>
              <a:rPr lang="en-GB" sz="2000" dirty="0" smtClean="0"/>
              <a:t>Employment for local community</a:t>
            </a:r>
          </a:p>
          <a:p>
            <a:r>
              <a:rPr lang="en-GB" sz="2000" b="1" dirty="0" smtClean="0"/>
              <a:t>Environment: </a:t>
            </a:r>
            <a:r>
              <a:rPr lang="en-GB" sz="2000" dirty="0" smtClean="0"/>
              <a:t>Less pollution.</a:t>
            </a:r>
          </a:p>
          <a:p>
            <a:pPr>
              <a:buFont typeface="Wingdings" pitchFamily="2" charset="2"/>
              <a:buNone/>
            </a:pPr>
            <a:endParaRPr lang="en-GB" sz="800" dirty="0" smtClean="0"/>
          </a:p>
        </p:txBody>
      </p:sp>
      <p:sp>
        <p:nvSpPr>
          <p:cNvPr id="50180" name="TextBox 3"/>
          <p:cNvSpPr txBox="1">
            <a:spLocks noChangeArrowheads="1"/>
          </p:cNvSpPr>
          <p:nvPr/>
        </p:nvSpPr>
        <p:spPr bwMode="auto">
          <a:xfrm>
            <a:off x="0" y="6669088"/>
            <a:ext cx="3384550" cy="215900"/>
          </a:xfrm>
          <a:prstGeom prst="rect">
            <a:avLst/>
          </a:prstGeom>
          <a:noFill/>
          <a:ln w="9525">
            <a:noFill/>
            <a:miter lim="800000"/>
            <a:headEnd/>
            <a:tailEnd/>
          </a:ln>
        </p:spPr>
        <p:txBody>
          <a:bodyPr wrap="none">
            <a:spAutoFit/>
          </a:bodyPr>
          <a:lstStyle/>
          <a:p>
            <a:r>
              <a:rPr lang="en-GB" sz="800">
                <a:hlinkClick r:id="rId2"/>
              </a:rPr>
              <a:t>http://tutor2u.net/business/gcse/organisation_stakeholders_ethics.htm</a:t>
            </a:r>
            <a:endParaRPr lang="en-GB" sz="80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dirty="0" err="1" smtClean="0"/>
              <a:t>Bg</a:t>
            </a:r>
            <a:r>
              <a:rPr lang="en-GB" dirty="0" smtClean="0"/>
              <a:t>: Business Ethics</a:t>
            </a:r>
          </a:p>
        </p:txBody>
      </p:sp>
      <p:sp>
        <p:nvSpPr>
          <p:cNvPr id="45059" name="Content Placeholder 2"/>
          <p:cNvSpPr>
            <a:spLocks noGrp="1"/>
          </p:cNvSpPr>
          <p:nvPr>
            <p:ph idx="1"/>
          </p:nvPr>
        </p:nvSpPr>
        <p:spPr>
          <a:xfrm>
            <a:off x="971600" y="1557338"/>
            <a:ext cx="7993013" cy="4114800"/>
          </a:xfrm>
        </p:spPr>
        <p:txBody>
          <a:bodyPr>
            <a:normAutofit fontScale="92500" lnSpcReduction="10000"/>
          </a:bodyPr>
          <a:lstStyle/>
          <a:p>
            <a:r>
              <a:rPr lang="en-GB" sz="2000" b="1" dirty="0" smtClean="0"/>
              <a:t>Social responsibility </a:t>
            </a:r>
            <a:r>
              <a:rPr lang="en-GB" sz="2000" dirty="0" smtClean="0"/>
              <a:t>often comes under </a:t>
            </a:r>
            <a:r>
              <a:rPr lang="en-GB" sz="2000" b="1" dirty="0" smtClean="0"/>
              <a:t>‘Business ethics’</a:t>
            </a:r>
            <a:r>
              <a:rPr lang="en-GB" sz="2000" dirty="0" smtClean="0"/>
              <a:t> (aka corporate ethics or professional ethics) is a form ethics that examines ethical principles and behaviour that arise in the business environment. </a:t>
            </a:r>
          </a:p>
          <a:p>
            <a:r>
              <a:rPr lang="en-GB" sz="2000" dirty="0" smtClean="0"/>
              <a:t>It </a:t>
            </a:r>
            <a:r>
              <a:rPr lang="en-GB" sz="2000" b="1" dirty="0" smtClean="0"/>
              <a:t>applies to all aspects of individual and organisation behaviour</a:t>
            </a:r>
            <a:r>
              <a:rPr lang="en-GB" sz="2000" dirty="0" smtClean="0"/>
              <a:t>.</a:t>
            </a:r>
          </a:p>
          <a:p>
            <a:r>
              <a:rPr lang="en-GB" sz="2000" dirty="0" smtClean="0"/>
              <a:t>Interest in business ethics accelerated dramatically during the </a:t>
            </a:r>
            <a:r>
              <a:rPr lang="en-GB" sz="2000" b="1" dirty="0" smtClean="0"/>
              <a:t>1980s and 1990s</a:t>
            </a:r>
            <a:r>
              <a:rPr lang="en-GB" sz="2000" dirty="0" smtClean="0"/>
              <a:t>, both within major corporations and within academia. </a:t>
            </a:r>
          </a:p>
          <a:p>
            <a:r>
              <a:rPr lang="en-GB" sz="2000" dirty="0" smtClean="0"/>
              <a:t>Today most major corporations promote their commitment to non-economic values under headings such as ethics codes and </a:t>
            </a:r>
            <a:r>
              <a:rPr lang="en-GB" sz="2000" b="1" dirty="0" smtClean="0"/>
              <a:t>social responsibility.</a:t>
            </a:r>
          </a:p>
          <a:p>
            <a:r>
              <a:rPr lang="en-GB" sz="2000" b="1" dirty="0" smtClean="0"/>
              <a:t>Governments</a:t>
            </a:r>
            <a:r>
              <a:rPr lang="en-GB" sz="2000" dirty="0" smtClean="0"/>
              <a:t> use laws and regulations to point business behaviour in beneficial directions. </a:t>
            </a:r>
          </a:p>
          <a:p>
            <a:r>
              <a:rPr lang="en-GB" sz="2000" b="1" dirty="0" smtClean="0"/>
              <a:t>Business Organisations </a:t>
            </a:r>
            <a:r>
              <a:rPr lang="en-GB" sz="2000" dirty="0" smtClean="0"/>
              <a:t>create ‘Codes of Conduct’ aka ‘Ethical behaviour policies’ to improve Individual &amp; Organisational behaviour.</a:t>
            </a:r>
            <a:endParaRPr lang="en-GB" sz="2000" b="1" dirty="0" smtClean="0"/>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1116012" y="301625"/>
            <a:ext cx="8064500" cy="1143000"/>
          </a:xfrm>
        </p:spPr>
        <p:txBody>
          <a:bodyPr>
            <a:normAutofit/>
          </a:bodyPr>
          <a:lstStyle/>
          <a:p>
            <a:r>
              <a:rPr lang="en-GB" dirty="0" err="1" smtClean="0"/>
              <a:t>Bg</a:t>
            </a:r>
            <a:r>
              <a:rPr lang="en-GB" dirty="0" smtClean="0"/>
              <a:t>: Corporate Social Responsibility</a:t>
            </a:r>
          </a:p>
        </p:txBody>
      </p:sp>
      <p:sp>
        <p:nvSpPr>
          <p:cNvPr id="46083" name="Content Placeholder 2"/>
          <p:cNvSpPr>
            <a:spLocks noGrp="1"/>
          </p:cNvSpPr>
          <p:nvPr>
            <p:ph idx="1"/>
          </p:nvPr>
        </p:nvSpPr>
        <p:spPr>
          <a:xfrm>
            <a:off x="900113" y="1700212"/>
            <a:ext cx="7993062" cy="5157787"/>
          </a:xfrm>
        </p:spPr>
        <p:txBody>
          <a:bodyPr>
            <a:normAutofit/>
          </a:bodyPr>
          <a:lstStyle/>
          <a:p>
            <a:r>
              <a:rPr lang="en-GB" sz="1800" b="1" dirty="0" smtClean="0"/>
              <a:t>Corporate social responsibility</a:t>
            </a:r>
            <a:r>
              <a:rPr lang="en-GB" sz="1800" dirty="0" smtClean="0"/>
              <a:t> (</a:t>
            </a:r>
            <a:r>
              <a:rPr lang="en-GB" sz="1800" b="1" dirty="0" smtClean="0"/>
              <a:t>CSR) </a:t>
            </a:r>
            <a:r>
              <a:rPr lang="en-GB" sz="1800" dirty="0" smtClean="0"/>
              <a:t>also called </a:t>
            </a:r>
            <a:r>
              <a:rPr lang="en-GB" sz="1800" b="1" dirty="0"/>
              <a:t>C</a:t>
            </a:r>
            <a:r>
              <a:rPr lang="en-GB" sz="1800" b="1" dirty="0" smtClean="0"/>
              <a:t>orporate Conscience</a:t>
            </a:r>
            <a:r>
              <a:rPr lang="en-GB" sz="1800" dirty="0" smtClean="0"/>
              <a:t>) is a form of corporate </a:t>
            </a:r>
            <a:r>
              <a:rPr lang="en-GB" sz="1800" b="1" dirty="0" smtClean="0"/>
              <a:t>self-regulation</a:t>
            </a:r>
            <a:r>
              <a:rPr lang="en-GB" sz="1800" dirty="0" smtClean="0"/>
              <a:t>.</a:t>
            </a:r>
          </a:p>
          <a:p>
            <a:r>
              <a:rPr lang="en-GB" sz="1800" b="1" dirty="0" smtClean="0"/>
              <a:t>Legal and Ethical </a:t>
            </a:r>
            <a:r>
              <a:rPr lang="en-GB" sz="1800" dirty="0" smtClean="0"/>
              <a:t>considerations</a:t>
            </a:r>
            <a:r>
              <a:rPr lang="en-GB" sz="1800" b="1" dirty="0" smtClean="0"/>
              <a:t> </a:t>
            </a:r>
            <a:r>
              <a:rPr lang="en-GB" sz="1800" dirty="0" smtClean="0"/>
              <a:t>should always be considered when setting Corporate strategy at all levels of the business organisation.</a:t>
            </a:r>
          </a:p>
          <a:p>
            <a:r>
              <a:rPr lang="en-GB" sz="1800" dirty="0" smtClean="0"/>
              <a:t>CSR is where a business monitors and ensures its active compliance with regulatory/legal and ethical standards.</a:t>
            </a:r>
          </a:p>
          <a:p>
            <a:r>
              <a:rPr lang="en-GB" sz="1800" dirty="0" smtClean="0"/>
              <a:t>CSR encourage a positive impact through Organisation/business activities on all stakeholders including the environment, consumers, employees, communities,  and all other members of the public.</a:t>
            </a:r>
          </a:p>
          <a:p>
            <a:r>
              <a:rPr lang="en-GB" sz="1800" dirty="0" smtClean="0"/>
              <a:t>The term "corporate social responsibility" came into common use in the late 1960s and early 1970s after many multinational corporations formed the term </a:t>
            </a:r>
            <a:r>
              <a:rPr lang="en-GB" sz="1800" b="1" dirty="0" smtClean="0"/>
              <a:t>stakeholder</a:t>
            </a:r>
            <a:r>
              <a:rPr lang="en-GB" sz="1800" dirty="0" smtClean="0"/>
              <a:t>, meaning those on whom an organization's activities have an impact.</a:t>
            </a:r>
          </a:p>
          <a:p>
            <a:r>
              <a:rPr lang="en-GB" sz="1800" dirty="0" smtClean="0"/>
              <a:t>CSR considerations inform an </a:t>
            </a:r>
            <a:r>
              <a:rPr lang="en-GB" sz="1800" b="1" dirty="0" smtClean="0"/>
              <a:t>organization's mission </a:t>
            </a:r>
            <a:r>
              <a:rPr lang="en-GB" sz="1800" dirty="0" smtClean="0"/>
              <a:t>and</a:t>
            </a:r>
            <a:r>
              <a:rPr lang="en-GB" sz="1800" b="1" dirty="0" smtClean="0"/>
              <a:t> </a:t>
            </a:r>
            <a:r>
              <a:rPr lang="en-GB" sz="1800" dirty="0" smtClean="0"/>
              <a:t>‘</a:t>
            </a:r>
            <a:r>
              <a:rPr lang="en-GB" sz="1800" b="1" dirty="0" smtClean="0"/>
              <a:t>it’s Values</a:t>
            </a:r>
            <a:r>
              <a:rPr lang="en-GB" sz="1800" dirty="0" smtClean="0"/>
              <a:t>’ i.e. what the company stands for, and guide it’s behaviour, operations and decision making.</a:t>
            </a:r>
          </a:p>
          <a:p>
            <a:endParaRPr lang="en-GB" sz="1800" dirty="0" smtClean="0"/>
          </a:p>
          <a:p>
            <a:endParaRPr lang="en-GB" sz="1800" dirty="0" smtClean="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Q. What is</a:t>
            </a:r>
            <a:r>
              <a:rPr lang="en-GB" dirty="0">
                <a:solidFill>
                  <a:schemeClr val="tx1"/>
                </a:solidFill>
              </a:rPr>
              <a:t> </a:t>
            </a:r>
            <a:r>
              <a:rPr lang="en-GB" dirty="0" smtClean="0"/>
              <a:t>the ‘</a:t>
            </a:r>
            <a:r>
              <a:rPr lang="en-GB" dirty="0" smtClean="0">
                <a:solidFill>
                  <a:schemeClr val="tx1"/>
                </a:solidFill>
              </a:rPr>
              <a:t>Triple Bottom Line’?</a:t>
            </a:r>
            <a:endParaRPr lang="en-GB" dirty="0"/>
          </a:p>
        </p:txBody>
      </p:sp>
      <p:sp>
        <p:nvSpPr>
          <p:cNvPr id="3" name="Content Placeholder 2"/>
          <p:cNvSpPr>
            <a:spLocks noGrp="1"/>
          </p:cNvSpPr>
          <p:nvPr>
            <p:ph idx="1"/>
          </p:nvPr>
        </p:nvSpPr>
        <p:spPr/>
        <p:txBody>
          <a:bodyPr/>
          <a:lstStyle/>
          <a:p>
            <a:r>
              <a:rPr lang="en-GB" dirty="0" smtClean="0"/>
              <a:t>Research and document your answer? – What is TBL?</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67465" y="2564904"/>
            <a:ext cx="3034365" cy="4052044"/>
          </a:xfrm>
          <a:prstGeom prst="rect">
            <a:avLst/>
          </a:prstGeom>
        </p:spPr>
      </p:pic>
    </p:spTree>
    <p:extLst>
      <p:ext uri="{BB962C8B-B14F-4D97-AF65-F5344CB8AC3E}">
        <p14:creationId xmlns:p14="http://schemas.microsoft.com/office/powerpoint/2010/main" val="13841568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dirty="0" err="1" smtClean="0">
                <a:solidFill>
                  <a:schemeClr val="tx1"/>
                </a:solidFill>
              </a:rPr>
              <a:t>Bg</a:t>
            </a:r>
            <a:r>
              <a:rPr lang="en-GB" dirty="0" smtClean="0">
                <a:solidFill>
                  <a:schemeClr val="tx1"/>
                </a:solidFill>
              </a:rPr>
              <a:t>: Triple bottom line (TBL)</a:t>
            </a:r>
            <a:endParaRPr lang="en-GB" dirty="0" smtClean="0"/>
          </a:p>
        </p:txBody>
      </p:sp>
      <p:sp>
        <p:nvSpPr>
          <p:cNvPr id="48131" name="Content Placeholder 2"/>
          <p:cNvSpPr>
            <a:spLocks noGrp="1"/>
          </p:cNvSpPr>
          <p:nvPr>
            <p:ph idx="1"/>
          </p:nvPr>
        </p:nvSpPr>
        <p:spPr>
          <a:xfrm>
            <a:off x="899592" y="1827213"/>
            <a:ext cx="7993583" cy="4114800"/>
          </a:xfrm>
        </p:spPr>
        <p:txBody>
          <a:bodyPr>
            <a:normAutofit lnSpcReduction="10000"/>
          </a:bodyPr>
          <a:lstStyle/>
          <a:p>
            <a:r>
              <a:rPr lang="en-GB" sz="2000" dirty="0" smtClean="0"/>
              <a:t>In traditional business accounting, the "</a:t>
            </a:r>
            <a:r>
              <a:rPr lang="en-GB" sz="2000" b="1" dirty="0" smtClean="0"/>
              <a:t>bottom line</a:t>
            </a:r>
            <a:r>
              <a:rPr lang="en-GB" sz="2000" dirty="0" smtClean="0"/>
              <a:t>" refers to the sum of </a:t>
            </a:r>
            <a:r>
              <a:rPr lang="en-GB" sz="2000" b="1" dirty="0" smtClean="0"/>
              <a:t>revenue minus expenses</a:t>
            </a:r>
            <a:r>
              <a:rPr lang="en-GB" sz="2000" dirty="0" smtClean="0"/>
              <a:t>, which is either "loss" if negative, or "profit" if positive.</a:t>
            </a:r>
          </a:p>
          <a:p>
            <a:r>
              <a:rPr lang="en-GB" sz="2000" dirty="0" smtClean="0"/>
              <a:t>Over the last 50 years, environmentalists and social justice advocates have strived to bring a broader definition of the "bottom line" into public consciousness, by introducing </a:t>
            </a:r>
            <a:r>
              <a:rPr lang="en-GB" sz="2000" b="1" dirty="0" smtClean="0"/>
              <a:t>full cost accounting</a:t>
            </a:r>
            <a:r>
              <a:rPr lang="en-GB" sz="2000" dirty="0" smtClean="0"/>
              <a:t>. </a:t>
            </a:r>
          </a:p>
          <a:p>
            <a:r>
              <a:rPr lang="en-GB" sz="2000" b="1" dirty="0" smtClean="0"/>
              <a:t>Environmental Full cost accounting</a:t>
            </a:r>
            <a:r>
              <a:rPr lang="en-GB" sz="2000" dirty="0" smtClean="0"/>
              <a:t> (EFCA) generally refers to the process of collecting and presenting information — about environmental, social, and economic costs and benefits/advantages (collectively known as the "</a:t>
            </a:r>
            <a:r>
              <a:rPr lang="en-GB" sz="2000" b="1" dirty="0" smtClean="0"/>
              <a:t>triple bottom line</a:t>
            </a:r>
            <a:r>
              <a:rPr lang="en-GB" sz="2000" dirty="0" smtClean="0"/>
              <a:t>") - for each business proposal/undertaking.</a:t>
            </a:r>
          </a:p>
          <a:p>
            <a:r>
              <a:rPr lang="en-GB" sz="2000" b="1" dirty="0" smtClean="0"/>
              <a:t>Public sector organizations </a:t>
            </a:r>
            <a:r>
              <a:rPr lang="en-GB" sz="2000" dirty="0" smtClean="0"/>
              <a:t>(the United Nations for example) adhere to the </a:t>
            </a:r>
            <a:r>
              <a:rPr lang="en-GB" sz="2000" b="1" dirty="0" smtClean="0"/>
              <a:t>triple bottom line (TBL).</a:t>
            </a:r>
            <a:endParaRPr lang="en-GB" sz="2000" dirty="0" smtClean="0"/>
          </a:p>
          <a:p>
            <a:endParaRPr lang="en-GB" sz="2000" dirty="0" smtClean="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dirty="0" err="1" smtClean="0"/>
              <a:t>Bg</a:t>
            </a:r>
            <a:r>
              <a:rPr lang="en-GB" dirty="0" smtClean="0"/>
              <a:t>: CSR &amp; TBL </a:t>
            </a:r>
          </a:p>
        </p:txBody>
      </p:sp>
      <p:sp>
        <p:nvSpPr>
          <p:cNvPr id="49155" name="Content Placeholder 2"/>
          <p:cNvSpPr>
            <a:spLocks noGrp="1"/>
          </p:cNvSpPr>
          <p:nvPr>
            <p:ph idx="1"/>
          </p:nvPr>
        </p:nvSpPr>
        <p:spPr>
          <a:xfrm>
            <a:off x="1043607" y="1412776"/>
            <a:ext cx="7921005" cy="5040560"/>
          </a:xfrm>
        </p:spPr>
        <p:txBody>
          <a:bodyPr>
            <a:normAutofit/>
          </a:bodyPr>
          <a:lstStyle/>
          <a:p>
            <a:r>
              <a:rPr lang="en-GB" sz="1800" dirty="0" smtClean="0"/>
              <a:t>For example, if a corporation shows a monetary profit, but their asbestos mine causes thousands of deaths from asbestosis, and their copper mine pollutes a river, and the government ends up spending taxpayer money on health care and river clean-up, how do we perform a full </a:t>
            </a:r>
            <a:r>
              <a:rPr lang="en-GB" sz="1800" b="1" dirty="0" smtClean="0"/>
              <a:t> </a:t>
            </a:r>
            <a:r>
              <a:rPr lang="en-GB" sz="1800" dirty="0" smtClean="0"/>
              <a:t>cost benefit analysis (CBA). </a:t>
            </a:r>
          </a:p>
          <a:p>
            <a:r>
              <a:rPr lang="en-GB" sz="1800" dirty="0" smtClean="0"/>
              <a:t>CBA is a systematic process for calculating and comparing benefits and costs of a project.</a:t>
            </a:r>
          </a:p>
          <a:p>
            <a:r>
              <a:rPr lang="en-GB" sz="1800" dirty="0" smtClean="0"/>
              <a:t>The concept of a </a:t>
            </a:r>
            <a:r>
              <a:rPr lang="en-GB" sz="1800" b="1" dirty="0" smtClean="0"/>
              <a:t>triple bottom line</a:t>
            </a:r>
            <a:r>
              <a:rPr lang="en-GB" sz="1800" dirty="0" smtClean="0"/>
              <a:t> (abbreviated as </a:t>
            </a:r>
            <a:r>
              <a:rPr lang="en-GB" sz="1800" b="1" dirty="0" smtClean="0"/>
              <a:t>TBL</a:t>
            </a:r>
            <a:r>
              <a:rPr lang="en-GB" sz="1800" dirty="0" smtClean="0"/>
              <a:t> adds two more "bottom lines";  S</a:t>
            </a:r>
            <a:r>
              <a:rPr lang="en-GB" sz="1800" b="1" dirty="0" smtClean="0"/>
              <a:t>ocial and Environmental concerns</a:t>
            </a:r>
            <a:r>
              <a:rPr lang="en-GB" sz="1800" dirty="0" smtClean="0"/>
              <a:t>. The three together are often paraphrased as "</a:t>
            </a:r>
            <a:r>
              <a:rPr lang="en-GB" sz="1800" b="1" dirty="0" smtClean="0"/>
              <a:t>Profit, People, Planet</a:t>
            </a:r>
            <a:r>
              <a:rPr lang="en-GB" sz="1800" dirty="0" smtClean="0"/>
              <a:t>", or referred to as "the three pillars").  This became the dominant approach to </a:t>
            </a:r>
            <a:r>
              <a:rPr lang="en-GB" sz="1800" b="1" dirty="0" smtClean="0"/>
              <a:t>public sector full cost accounting</a:t>
            </a:r>
            <a:r>
              <a:rPr lang="en-GB" sz="1800" dirty="0" smtClean="0"/>
              <a:t>. </a:t>
            </a:r>
          </a:p>
          <a:p>
            <a:r>
              <a:rPr lang="en-GB" sz="1800" dirty="0" smtClean="0"/>
              <a:t>In the </a:t>
            </a:r>
            <a:r>
              <a:rPr lang="en-GB" sz="1800" b="1" dirty="0" smtClean="0"/>
              <a:t>private sector </a:t>
            </a:r>
            <a:r>
              <a:rPr lang="en-GB" sz="1800" dirty="0" smtClean="0"/>
              <a:t>today,  a commitment to corporate social responsibility (CSR) implies a commitment to some form of TBL reporting.</a:t>
            </a:r>
          </a:p>
          <a:p>
            <a:endParaRPr lang="en-GB" sz="1800" dirty="0" smtClean="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1116013" y="301625"/>
            <a:ext cx="7567612" cy="1143000"/>
          </a:xfrm>
        </p:spPr>
        <p:txBody>
          <a:bodyPr/>
          <a:lstStyle/>
          <a:p>
            <a:r>
              <a:rPr lang="en-GB" dirty="0" err="1" smtClean="0"/>
              <a:t>Bg</a:t>
            </a:r>
            <a:r>
              <a:rPr lang="en-GB" dirty="0" smtClean="0"/>
              <a:t>: Example ‘Ethical’ Objectives:</a:t>
            </a:r>
          </a:p>
        </p:txBody>
      </p:sp>
      <p:sp>
        <p:nvSpPr>
          <p:cNvPr id="51203" name="Content Placeholder 2"/>
          <p:cNvSpPr>
            <a:spLocks noGrp="1"/>
          </p:cNvSpPr>
          <p:nvPr>
            <p:ph idx="1"/>
          </p:nvPr>
        </p:nvSpPr>
        <p:spPr>
          <a:xfrm>
            <a:off x="900113" y="1628775"/>
            <a:ext cx="8243887" cy="4114800"/>
          </a:xfrm>
        </p:spPr>
        <p:txBody>
          <a:bodyPr>
            <a:normAutofit fontScale="92500" lnSpcReduction="10000"/>
          </a:bodyPr>
          <a:lstStyle/>
          <a:p>
            <a:pPr>
              <a:buFont typeface="Wingdings" pitchFamily="2" charset="2"/>
              <a:buNone/>
            </a:pPr>
            <a:endParaRPr lang="en-GB" sz="1100" b="1" dirty="0" smtClean="0"/>
          </a:p>
          <a:p>
            <a:pPr>
              <a:buFont typeface="Wingdings" pitchFamily="2" charset="2"/>
              <a:buNone/>
            </a:pPr>
            <a:r>
              <a:rPr lang="en-GB" sz="2000" b="1" dirty="0" smtClean="0"/>
              <a:t>Some examples of ethical objectives/policies are:</a:t>
            </a:r>
          </a:p>
          <a:p>
            <a:r>
              <a:rPr lang="en-GB" sz="2000" dirty="0" smtClean="0"/>
              <a:t>Equal pay and working conditions for all staff.</a:t>
            </a:r>
          </a:p>
          <a:p>
            <a:r>
              <a:rPr lang="en-GB" sz="2000" dirty="0" smtClean="0"/>
              <a:t>Disposal of waste safely and in an environmentally friendly manner</a:t>
            </a:r>
          </a:p>
          <a:p>
            <a:r>
              <a:rPr lang="en-GB" sz="2000" dirty="0" smtClean="0"/>
              <a:t>Using non-toxic high quality components in the production of their products.</a:t>
            </a:r>
          </a:p>
          <a:p>
            <a:r>
              <a:rPr lang="en-GB" sz="2000" dirty="0" smtClean="0"/>
              <a:t>Reduce pollution by using non-fossil fuels.</a:t>
            </a:r>
          </a:p>
          <a:p>
            <a:r>
              <a:rPr lang="en-GB" sz="2000" dirty="0" smtClean="0"/>
              <a:t>Sponsoring local charity events.</a:t>
            </a:r>
          </a:p>
          <a:p>
            <a:r>
              <a:rPr lang="en-GB" sz="2000" dirty="0" smtClean="0"/>
              <a:t>Trading fairly with developing countries.</a:t>
            </a:r>
          </a:p>
          <a:p>
            <a:pPr>
              <a:buNone/>
            </a:pPr>
            <a:r>
              <a:rPr lang="en-GB" sz="2000" dirty="0" smtClean="0"/>
              <a:t/>
            </a:r>
            <a:br>
              <a:rPr lang="en-GB" sz="2000" dirty="0" smtClean="0"/>
            </a:br>
            <a:r>
              <a:rPr lang="en-GB" sz="2000" dirty="0" smtClean="0"/>
              <a:t>Notes:</a:t>
            </a:r>
          </a:p>
          <a:p>
            <a:r>
              <a:rPr lang="en-GB" sz="1500" dirty="0" smtClean="0"/>
              <a:t>Ethics refers to the </a:t>
            </a:r>
            <a:r>
              <a:rPr lang="en-GB" sz="1500" b="1" dirty="0" smtClean="0"/>
              <a:t>moral rights and wrongs of any decision a business makes</a:t>
            </a:r>
            <a:r>
              <a:rPr lang="en-GB" sz="1500" dirty="0" smtClean="0"/>
              <a:t>. </a:t>
            </a:r>
          </a:p>
          <a:p>
            <a:r>
              <a:rPr lang="en-GB" sz="1500" dirty="0" smtClean="0"/>
              <a:t>Businesses may adopt ethical objectives and policies because they believe in them, because they have to (law) or they believe that by showing they are ethical, they improve their sales.</a:t>
            </a:r>
          </a:p>
          <a:p>
            <a:endParaRPr lang="en-GB" sz="2000" dirty="0" smtClean="0"/>
          </a:p>
        </p:txBody>
      </p:sp>
      <p:sp>
        <p:nvSpPr>
          <p:cNvPr id="51204" name="TextBox 3"/>
          <p:cNvSpPr txBox="1">
            <a:spLocks noChangeArrowheads="1"/>
          </p:cNvSpPr>
          <p:nvPr/>
        </p:nvSpPr>
        <p:spPr bwMode="auto">
          <a:xfrm>
            <a:off x="0" y="6669088"/>
            <a:ext cx="3384550" cy="215900"/>
          </a:xfrm>
          <a:prstGeom prst="rect">
            <a:avLst/>
          </a:prstGeom>
          <a:noFill/>
          <a:ln w="9525">
            <a:noFill/>
            <a:miter lim="800000"/>
            <a:headEnd/>
            <a:tailEnd/>
          </a:ln>
        </p:spPr>
        <p:txBody>
          <a:bodyPr wrap="none">
            <a:spAutoFit/>
          </a:bodyPr>
          <a:lstStyle/>
          <a:p>
            <a:r>
              <a:rPr lang="en-GB" sz="800">
                <a:hlinkClick r:id="rId2"/>
              </a:rPr>
              <a:t>http://tutor2u.net/business/gcse/organisation_stakeholders_ethics.htm</a:t>
            </a:r>
            <a:endParaRPr lang="en-GB" sz="80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Activity - </a:t>
            </a:r>
            <a:r>
              <a:rPr lang="en-GB" b="1" dirty="0"/>
              <a:t>Ethical </a:t>
            </a:r>
            <a:r>
              <a:rPr lang="en-GB" b="1" dirty="0" smtClean="0"/>
              <a:t>Objectives</a:t>
            </a:r>
            <a:endParaRPr lang="en-GB" dirty="0"/>
          </a:p>
        </p:txBody>
      </p:sp>
      <p:sp>
        <p:nvSpPr>
          <p:cNvPr id="3" name="Content Placeholder 2"/>
          <p:cNvSpPr>
            <a:spLocks noGrp="1"/>
          </p:cNvSpPr>
          <p:nvPr>
            <p:ph idx="1"/>
          </p:nvPr>
        </p:nvSpPr>
        <p:spPr/>
        <p:txBody>
          <a:bodyPr/>
          <a:lstStyle/>
          <a:p>
            <a:r>
              <a:rPr lang="en-GB" dirty="0" smtClean="0"/>
              <a:t>Research and find example </a:t>
            </a:r>
            <a:r>
              <a:rPr lang="en-GB" dirty="0" smtClean="0"/>
              <a:t>‘</a:t>
            </a:r>
            <a:r>
              <a:rPr lang="en-GB" b="1" dirty="0" smtClean="0"/>
              <a:t>Ethical business objectives</a:t>
            </a:r>
            <a:r>
              <a:rPr lang="en-GB" dirty="0" smtClean="0"/>
              <a:t>’?</a:t>
            </a:r>
            <a:endParaRPr lang="en-GB" sz="1800" dirty="0"/>
          </a:p>
          <a:p>
            <a:pPr marL="596646" indent="-514350">
              <a:buFont typeface="+mj-lt"/>
              <a:buAutoNum type="arabicPeriod"/>
            </a:pPr>
            <a:endParaRPr lang="en-GB" sz="1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2419350"/>
            <a:ext cx="3810000" cy="2857500"/>
          </a:xfrm>
          <a:prstGeom prst="rect">
            <a:avLst/>
          </a:prstGeom>
        </p:spPr>
      </p:pic>
    </p:spTree>
    <p:extLst>
      <p:ext uri="{BB962C8B-B14F-4D97-AF65-F5344CB8AC3E}">
        <p14:creationId xmlns:p14="http://schemas.microsoft.com/office/powerpoint/2010/main" val="35399713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Balanced Scorecard?</a:t>
            </a:r>
            <a:endParaRPr lang="en-GB" dirty="0"/>
          </a:p>
        </p:txBody>
      </p:sp>
      <p:sp>
        <p:nvSpPr>
          <p:cNvPr id="3" name="Content Placeholder 2"/>
          <p:cNvSpPr>
            <a:spLocks noGrp="1"/>
          </p:cNvSpPr>
          <p:nvPr>
            <p:ph idx="1"/>
          </p:nvPr>
        </p:nvSpPr>
        <p:spPr>
          <a:xfrm>
            <a:off x="1435608" y="1447800"/>
            <a:ext cx="7708392" cy="4800600"/>
          </a:xfrm>
        </p:spPr>
        <p:txBody>
          <a:bodyPr/>
          <a:lstStyle/>
          <a:p>
            <a:r>
              <a:rPr lang="en-GB" dirty="0" smtClean="0"/>
              <a:t>Q. Research and document a definition of the ‘</a:t>
            </a:r>
            <a:r>
              <a:rPr lang="en-GB" b="1" dirty="0" smtClean="0"/>
              <a:t>Balanced scorecard</a:t>
            </a:r>
            <a:r>
              <a:rPr lang="en-GB" dirty="0" smtClean="0"/>
              <a:t>’?</a:t>
            </a:r>
          </a:p>
          <a:p>
            <a:r>
              <a:rPr lang="en-GB" dirty="0" smtClean="0"/>
              <a:t>Q. </a:t>
            </a:r>
            <a:r>
              <a:rPr lang="en-GB" dirty="0"/>
              <a:t>Research and document </a:t>
            </a:r>
            <a:r>
              <a:rPr lang="en-GB" dirty="0" smtClean="0"/>
              <a:t>an </a:t>
            </a:r>
            <a:r>
              <a:rPr lang="en-GB" b="1" dirty="0" smtClean="0"/>
              <a:t>illustration</a:t>
            </a:r>
            <a:r>
              <a:rPr lang="en-GB" dirty="0" smtClean="0"/>
              <a:t> of </a:t>
            </a:r>
            <a:r>
              <a:rPr lang="en-GB" dirty="0"/>
              <a:t>the ‘Balanced scorecard’?</a:t>
            </a:r>
          </a:p>
          <a:p>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2946" y="3933056"/>
            <a:ext cx="4403404" cy="2066335"/>
          </a:xfrm>
          <a:prstGeom prst="rect">
            <a:avLst/>
          </a:prstGeom>
        </p:spPr>
      </p:pic>
    </p:spTree>
    <p:extLst>
      <p:ext uri="{BB962C8B-B14F-4D97-AF65-F5344CB8AC3E}">
        <p14:creationId xmlns:p14="http://schemas.microsoft.com/office/powerpoint/2010/main" val="24935017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Original Balanced </a:t>
            </a:r>
            <a:r>
              <a:rPr lang="en-GB" dirty="0"/>
              <a:t>Scorecard</a:t>
            </a:r>
          </a:p>
        </p:txBody>
      </p:sp>
      <p:pic>
        <p:nvPicPr>
          <p:cNvPr id="1026" name="Picture 2" descr="http://maaw.info/images/BalancedScorecardFramework.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0014" y="1628800"/>
            <a:ext cx="6096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073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Balanced </a:t>
            </a:r>
            <a:r>
              <a:rPr lang="en-GB" dirty="0" smtClean="0"/>
              <a:t>Scorecard?</a:t>
            </a:r>
            <a:endParaRPr lang="en-GB" dirty="0"/>
          </a:p>
        </p:txBody>
      </p:sp>
      <p:sp>
        <p:nvSpPr>
          <p:cNvPr id="3" name="Content Placeholder 2"/>
          <p:cNvSpPr>
            <a:spLocks noGrp="1"/>
          </p:cNvSpPr>
          <p:nvPr>
            <p:ph idx="1"/>
          </p:nvPr>
        </p:nvSpPr>
        <p:spPr/>
        <p:txBody>
          <a:bodyPr/>
          <a:lstStyle/>
          <a:p>
            <a:r>
              <a:rPr lang="en-GB" dirty="0" smtClean="0"/>
              <a:t>Q. Research document and cite an </a:t>
            </a:r>
            <a:r>
              <a:rPr lang="en-GB" b="1" dirty="0" smtClean="0"/>
              <a:t>Example</a:t>
            </a:r>
            <a:r>
              <a:rPr lang="en-GB" dirty="0" smtClean="0"/>
              <a:t> </a:t>
            </a:r>
            <a:r>
              <a:rPr lang="en-GB" dirty="0" smtClean="0"/>
              <a:t>Balanced scorecard?</a:t>
            </a:r>
            <a:endParaRPr lang="en-GB" dirty="0" smtClean="0"/>
          </a:p>
          <a:p>
            <a:pPr marL="82296" indent="0">
              <a:buNone/>
            </a:pPr>
            <a:endParaRPr lang="en-GB" dirty="0"/>
          </a:p>
        </p:txBody>
      </p:sp>
    </p:spTree>
    <p:extLst>
      <p:ext uri="{BB962C8B-B14F-4D97-AF65-F5344CB8AC3E}">
        <p14:creationId xmlns:p14="http://schemas.microsoft.com/office/powerpoint/2010/main" val="300452099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r>
              <a:rPr lang="en-GB" u="sng" dirty="0" err="1" smtClean="0"/>
              <a:t>Bg</a:t>
            </a:r>
            <a:r>
              <a:rPr lang="en-GB" u="sng" dirty="0" smtClean="0"/>
              <a:t>: BSC </a:t>
            </a:r>
            <a:r>
              <a:rPr lang="en-GB" u="sng" dirty="0" smtClean="0"/>
              <a:t>Example</a:t>
            </a:r>
            <a:endParaRPr lang="en-GB" u="sng" dirty="0" smtClean="0"/>
          </a:p>
        </p:txBody>
      </p:sp>
      <p:sp>
        <p:nvSpPr>
          <p:cNvPr id="64515" name="Content Placeholder 2"/>
          <p:cNvSpPr>
            <a:spLocks noGrp="1"/>
          </p:cNvSpPr>
          <p:nvPr>
            <p:ph idx="1"/>
          </p:nvPr>
        </p:nvSpPr>
        <p:spPr>
          <a:xfrm>
            <a:off x="1187450" y="1412776"/>
            <a:ext cx="7705725" cy="4529237"/>
          </a:xfrm>
        </p:spPr>
        <p:txBody>
          <a:bodyPr>
            <a:normAutofit/>
          </a:bodyPr>
          <a:lstStyle/>
          <a:p>
            <a:r>
              <a:rPr lang="en-GB" sz="2200" dirty="0" smtClean="0"/>
              <a:t>BSC Template: </a:t>
            </a:r>
            <a:r>
              <a:rPr lang="en-GB" sz="2200" dirty="0" smtClean="0">
                <a:hlinkClick r:id="rId2"/>
              </a:rPr>
              <a:t>http://www.smartdraw.com/specials/images/examples/balanced-scorecard-example-template.png</a:t>
            </a:r>
            <a:endParaRPr lang="en-GB" sz="2200" dirty="0" smtClean="0"/>
          </a:p>
          <a:p>
            <a:r>
              <a:rPr lang="en-GB" sz="2200" dirty="0" smtClean="0"/>
              <a:t>Simple BSC Table format: </a:t>
            </a:r>
            <a:r>
              <a:rPr lang="en-GB" sz="2200" dirty="0" smtClean="0">
                <a:hlinkClick r:id="rId3"/>
              </a:rPr>
              <a:t>Smith National Bank</a:t>
            </a:r>
            <a:endParaRPr lang="en-GB" sz="2200" dirty="0" smtClean="0"/>
          </a:p>
          <a:p>
            <a:r>
              <a:rPr lang="en-GB" sz="2200" dirty="0" smtClean="0"/>
              <a:t>BSC Diagram format: </a:t>
            </a:r>
            <a:r>
              <a:rPr lang="en-GB" sz="2200" dirty="0" smtClean="0">
                <a:hlinkClick r:id="rId4"/>
              </a:rPr>
              <a:t>to establish Objectives</a:t>
            </a:r>
            <a:r>
              <a:rPr lang="en-GB" sz="2200" dirty="0" smtClean="0"/>
              <a:t> next to include </a:t>
            </a:r>
            <a:r>
              <a:rPr lang="en-GB" sz="2200" dirty="0" smtClean="0">
                <a:hlinkClick r:id="rId5"/>
              </a:rPr>
              <a:t>measures</a:t>
            </a:r>
            <a:r>
              <a:rPr lang="en-GB" sz="2200" dirty="0" smtClean="0"/>
              <a:t>.</a:t>
            </a:r>
          </a:p>
          <a:p>
            <a:r>
              <a:rPr lang="en-GB" sz="2200" dirty="0" smtClean="0"/>
              <a:t>Notice the measured performance of each FY Financial Year: </a:t>
            </a:r>
            <a:r>
              <a:rPr lang="en-GB" sz="2200" dirty="0" smtClean="0">
                <a:hlinkClick r:id="rId6"/>
              </a:rPr>
              <a:t>Sample BSC</a:t>
            </a:r>
            <a:r>
              <a:rPr lang="en-GB" sz="2200" dirty="0" smtClean="0"/>
              <a:t>.</a:t>
            </a:r>
          </a:p>
          <a:p>
            <a:r>
              <a:rPr lang="en-GB" sz="2200" dirty="0" smtClean="0"/>
              <a:t>Note: Although the Balanced Scorecard has become very popular, there is no single version of the model that has been universally accepted. The diversity and unique requirements of different enterprises suggest that </a:t>
            </a:r>
            <a:r>
              <a:rPr lang="en-GB" sz="2200" b="1" dirty="0" smtClean="0"/>
              <a:t>no one-size-will fit-all</a:t>
            </a:r>
            <a:r>
              <a:rPr lang="en-GB" sz="2200" dirty="0" smtClean="0"/>
              <a:t>.</a:t>
            </a:r>
          </a:p>
        </p:txBody>
      </p:sp>
    </p:spTree>
    <p:extLst>
      <p:ext uri="{BB962C8B-B14F-4D97-AF65-F5344CB8AC3E}">
        <p14:creationId xmlns:p14="http://schemas.microsoft.com/office/powerpoint/2010/main" val="2409909582"/>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lstStyle/>
          <a:p>
            <a:r>
              <a:rPr lang="en-GB" dirty="0" smtClean="0"/>
              <a:t>BSC Example Software</a:t>
            </a:r>
          </a:p>
        </p:txBody>
      </p:sp>
      <p:sp>
        <p:nvSpPr>
          <p:cNvPr id="65539" name="Content Placeholder 2"/>
          <p:cNvSpPr>
            <a:spLocks noGrp="1"/>
          </p:cNvSpPr>
          <p:nvPr>
            <p:ph idx="1"/>
          </p:nvPr>
        </p:nvSpPr>
        <p:spPr/>
        <p:txBody>
          <a:bodyPr/>
          <a:lstStyle/>
          <a:p>
            <a:r>
              <a:rPr lang="en-GB" dirty="0" smtClean="0">
                <a:hlinkClick r:id="rId2"/>
              </a:rPr>
              <a:t>http://www.smartdraw.com/specials/balanced-scorecard-software.htm</a:t>
            </a:r>
            <a:endParaRPr lang="en-GB" dirty="0" smtClean="0"/>
          </a:p>
        </p:txBody>
      </p:sp>
      <p:sp>
        <p:nvSpPr>
          <p:cNvPr id="4" name="Title 1"/>
          <p:cNvSpPr txBox="1">
            <a:spLocks/>
          </p:cNvSpPr>
          <p:nvPr/>
        </p:nvSpPr>
        <p:spPr bwMode="auto">
          <a:xfrm>
            <a:off x="1146175" y="2646363"/>
            <a:ext cx="7997825" cy="782637"/>
          </a:xfrm>
          <a:prstGeom prst="rect">
            <a:avLst/>
          </a:prstGeom>
          <a:noFill/>
          <a:ln w="9525">
            <a:noFill/>
            <a:miter lim="800000"/>
            <a:headEnd/>
            <a:tailEnd/>
          </a:ln>
        </p:spPr>
        <p:txBody>
          <a:bodyPr anchor="b"/>
          <a:lstStyle/>
          <a:p>
            <a:pPr eaLnBrk="0" hangingPunct="0">
              <a:defRPr/>
            </a:pPr>
            <a:r>
              <a:rPr lang="en-GB" sz="3600" u="sng" kern="0" dirty="0">
                <a:solidFill>
                  <a:schemeClr val="tx2"/>
                </a:solidFill>
                <a:latin typeface="+mj-lt"/>
                <a:ea typeface="+mj-ea"/>
                <a:cs typeface="+mj-cs"/>
              </a:rPr>
              <a:t>Fore more information about BSC:</a:t>
            </a:r>
          </a:p>
        </p:txBody>
      </p:sp>
      <p:sp>
        <p:nvSpPr>
          <p:cNvPr id="5" name="Content Placeholder 2"/>
          <p:cNvSpPr txBox="1">
            <a:spLocks/>
          </p:cNvSpPr>
          <p:nvPr/>
        </p:nvSpPr>
        <p:spPr bwMode="auto">
          <a:xfrm>
            <a:off x="1403350" y="3645024"/>
            <a:ext cx="7313613" cy="2241550"/>
          </a:xfrm>
          <a:prstGeom prst="rect">
            <a:avLst/>
          </a:prstGeom>
          <a:noFill/>
          <a:ln w="9525">
            <a:noFill/>
            <a:miter lim="800000"/>
            <a:headEnd/>
            <a:tailEnd/>
          </a:ln>
        </p:spPr>
        <p:txBody>
          <a:bodyPr/>
          <a:lstStyle/>
          <a:p>
            <a:pPr marL="342900" indent="-342900" eaLnBrk="0" hangingPunct="0">
              <a:spcBef>
                <a:spcPct val="20000"/>
              </a:spcBef>
              <a:buClr>
                <a:schemeClr val="tx2"/>
              </a:buClr>
              <a:buSzPct val="70000"/>
              <a:buFont typeface="Wingdings" pitchFamily="2" charset="2"/>
              <a:buChar char="¡"/>
              <a:defRPr/>
            </a:pPr>
            <a:r>
              <a:rPr lang="en-GB" sz="2900" kern="0" dirty="0">
                <a:hlinkClick r:id="rId3"/>
              </a:rPr>
              <a:t>Video Overview of the BSC</a:t>
            </a:r>
            <a:endParaRPr lang="en-GB" sz="2900" kern="0" dirty="0">
              <a:latin typeface="+mn-lt"/>
              <a:hlinkClick r:id="rId4"/>
            </a:endParaRPr>
          </a:p>
          <a:p>
            <a:pPr marL="342900" indent="-342900" eaLnBrk="0" hangingPunct="0">
              <a:spcBef>
                <a:spcPct val="20000"/>
              </a:spcBef>
              <a:buClr>
                <a:schemeClr val="tx2"/>
              </a:buClr>
              <a:buSzPct val="70000"/>
              <a:buFont typeface="Wingdings" pitchFamily="2" charset="2"/>
              <a:buChar char="¡"/>
              <a:defRPr/>
            </a:pPr>
            <a:r>
              <a:rPr lang="en-GB" sz="2900" kern="0" dirty="0">
                <a:latin typeface="+mn-lt"/>
                <a:hlinkClick r:id="rId4"/>
              </a:rPr>
              <a:t>http://www.businessballs.com/balanced_scorecard.htm</a:t>
            </a:r>
            <a:endParaRPr lang="en-GB" sz="2900" kern="0" dirty="0">
              <a:latin typeface="+mn-lt"/>
              <a:hlinkClick r:id="rId5"/>
            </a:endParaRPr>
          </a:p>
          <a:p>
            <a:pPr marL="342900" indent="-342900" eaLnBrk="0" hangingPunct="0">
              <a:spcBef>
                <a:spcPct val="20000"/>
              </a:spcBef>
              <a:buClr>
                <a:schemeClr val="tx2"/>
              </a:buClr>
              <a:buSzPct val="70000"/>
              <a:buFont typeface="Wingdings" pitchFamily="2" charset="2"/>
              <a:buChar char="¡"/>
              <a:defRPr/>
            </a:pPr>
            <a:r>
              <a:rPr lang="en-GB" sz="2900" kern="0" dirty="0">
                <a:latin typeface="+mn-lt"/>
                <a:hlinkClick r:id="rId5"/>
              </a:rPr>
              <a:t>http://www.balancedscorecard.org/Portals/0/images/Pyramid.jpg</a:t>
            </a:r>
            <a:endParaRPr lang="en-GB" sz="2900" kern="0" dirty="0">
              <a:latin typeface="+mn-lt"/>
            </a:endParaRPr>
          </a:p>
        </p:txBody>
      </p:sp>
    </p:spTree>
    <p:extLst>
      <p:ext uri="{BB962C8B-B14F-4D97-AF65-F5344CB8AC3E}">
        <p14:creationId xmlns:p14="http://schemas.microsoft.com/office/powerpoint/2010/main" val="366710252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lstStyle/>
          <a:p>
            <a:r>
              <a:rPr lang="en-GB" dirty="0" smtClean="0"/>
              <a:t>Software Solution:</a:t>
            </a:r>
          </a:p>
        </p:txBody>
      </p:sp>
      <p:sp>
        <p:nvSpPr>
          <p:cNvPr id="3" name="Content Placeholder 2"/>
          <p:cNvSpPr>
            <a:spLocks noGrp="1"/>
          </p:cNvSpPr>
          <p:nvPr>
            <p:ph idx="1"/>
          </p:nvPr>
        </p:nvSpPr>
        <p:spPr/>
        <p:txBody>
          <a:bodyPr/>
          <a:lstStyle/>
          <a:p>
            <a:pPr marL="514350" indent="-514350">
              <a:buFont typeface="+mj-lt"/>
              <a:buAutoNum type="arabicPeriod"/>
              <a:defRPr/>
            </a:pPr>
            <a:r>
              <a:rPr lang="en-GB" dirty="0" smtClean="0">
                <a:hlinkClick r:id="rId2"/>
              </a:rPr>
              <a:t>Klipfolio: Kpi Dashboard</a:t>
            </a:r>
            <a:r>
              <a:rPr lang="en-GB" dirty="0" smtClean="0"/>
              <a:t>.</a:t>
            </a:r>
          </a:p>
          <a:p>
            <a:pPr marL="514350" indent="-514350">
              <a:buFont typeface="+mj-lt"/>
              <a:buAutoNum type="arabicPeriod"/>
              <a:defRPr/>
            </a:pPr>
            <a:r>
              <a:rPr lang="en-GB" dirty="0" smtClean="0">
                <a:hlinkClick r:id="rId3"/>
              </a:rPr>
              <a:t>Kpi Examples &amp; Templates</a:t>
            </a:r>
            <a:r>
              <a:rPr lang="en-GB" dirty="0" smtClean="0"/>
              <a:t>.</a:t>
            </a:r>
          </a:p>
          <a:p>
            <a:pPr marL="514350" indent="-514350">
              <a:buFont typeface="+mj-lt"/>
              <a:buAutoNum type="arabicPeriod"/>
              <a:defRPr/>
            </a:pPr>
            <a:r>
              <a:rPr lang="en-GB" dirty="0" smtClean="0">
                <a:hlinkClick r:id="rId4"/>
              </a:rPr>
              <a:t>Kpi Dashboard Case-studies</a:t>
            </a:r>
            <a:r>
              <a:rPr lang="en-GB" dirty="0" smtClean="0"/>
              <a:t>.</a:t>
            </a:r>
          </a:p>
          <a:p>
            <a:pPr>
              <a:defRPr/>
            </a:pPr>
            <a:endParaRPr lang="en-GB" dirty="0" smtClean="0"/>
          </a:p>
          <a:p>
            <a:pPr>
              <a:defRPr/>
            </a:pPr>
            <a:endParaRPr lang="en-GB" dirty="0"/>
          </a:p>
        </p:txBody>
      </p:sp>
    </p:spTree>
    <p:extLst>
      <p:ext uri="{BB962C8B-B14F-4D97-AF65-F5344CB8AC3E}">
        <p14:creationId xmlns:p14="http://schemas.microsoft.com/office/powerpoint/2010/main" val="3814680608"/>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KPIs?</a:t>
            </a:r>
            <a:endParaRPr lang="en-GB" dirty="0"/>
          </a:p>
        </p:txBody>
      </p:sp>
      <p:sp>
        <p:nvSpPr>
          <p:cNvPr id="3" name="Content Placeholder 2"/>
          <p:cNvSpPr>
            <a:spLocks noGrp="1"/>
          </p:cNvSpPr>
          <p:nvPr>
            <p:ph idx="1"/>
          </p:nvPr>
        </p:nvSpPr>
        <p:spPr/>
        <p:txBody>
          <a:bodyPr/>
          <a:lstStyle/>
          <a:p>
            <a:r>
              <a:rPr lang="en-GB" dirty="0" smtClean="0"/>
              <a:t>Q. Research and document a definition of  ‘</a:t>
            </a:r>
            <a:r>
              <a:rPr lang="en-GB" b="1" dirty="0" smtClean="0"/>
              <a:t>Key Performance indicator</a:t>
            </a:r>
            <a:r>
              <a:rPr lang="en-GB" dirty="0" smtClean="0"/>
              <a: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4164" y="2988664"/>
            <a:ext cx="2398426" cy="171887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9563" y="2988664"/>
            <a:ext cx="1933575" cy="1933575"/>
          </a:xfrm>
          <a:prstGeom prst="rect">
            <a:avLst/>
          </a:prstGeom>
        </p:spPr>
      </p:pic>
    </p:spTree>
    <p:extLst>
      <p:ext uri="{BB962C8B-B14F-4D97-AF65-F5344CB8AC3E}">
        <p14:creationId xmlns:p14="http://schemas.microsoft.com/office/powerpoint/2010/main" val="38948886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r>
              <a:rPr lang="en-GB" dirty="0" err="1" smtClean="0"/>
              <a:t>Bg</a:t>
            </a:r>
            <a:r>
              <a:rPr lang="en-GB" dirty="0" smtClean="0"/>
              <a:t>: </a:t>
            </a:r>
            <a:r>
              <a:rPr lang="en-GB" dirty="0" err="1" smtClean="0"/>
              <a:t>Kpi</a:t>
            </a:r>
            <a:r>
              <a:rPr lang="en-GB" dirty="0" smtClean="0"/>
              <a:t> </a:t>
            </a:r>
            <a:r>
              <a:rPr lang="en-GB" dirty="0" smtClean="0"/>
              <a:t>Video Overview</a:t>
            </a:r>
          </a:p>
        </p:txBody>
      </p:sp>
      <p:sp>
        <p:nvSpPr>
          <p:cNvPr id="69635" name="Content Placeholder 2"/>
          <p:cNvSpPr>
            <a:spLocks noGrp="1"/>
          </p:cNvSpPr>
          <p:nvPr>
            <p:ph idx="1"/>
          </p:nvPr>
        </p:nvSpPr>
        <p:spPr/>
        <p:txBody>
          <a:bodyPr/>
          <a:lstStyle/>
          <a:p>
            <a:pPr marL="514350" indent="-514350">
              <a:buFont typeface="Arial" charset="0"/>
              <a:buAutoNum type="arabicPeriod"/>
            </a:pPr>
            <a:r>
              <a:rPr lang="en-GB" dirty="0" err="1" smtClean="0">
                <a:hlinkClick r:id="rId2"/>
              </a:rPr>
              <a:t>Kpi</a:t>
            </a:r>
            <a:r>
              <a:rPr lang="en-GB" dirty="0" smtClean="0">
                <a:hlinkClick r:id="rId2"/>
              </a:rPr>
              <a:t> Dashboard</a:t>
            </a:r>
            <a:endParaRPr lang="en-GB" dirty="0" smtClean="0"/>
          </a:p>
          <a:p>
            <a:pPr marL="514350" indent="-514350">
              <a:buFont typeface="Arial" charset="0"/>
              <a:buAutoNum type="arabicPeriod"/>
            </a:pPr>
            <a:r>
              <a:rPr lang="en-GB" dirty="0" smtClean="0">
                <a:hlinkClick r:id="rId3"/>
              </a:rPr>
              <a:t>How to Develop Key Performance Indicators (KPIs)</a:t>
            </a:r>
            <a:endParaRPr lang="en-GB" dirty="0" smtClean="0"/>
          </a:p>
        </p:txBody>
      </p:sp>
    </p:spTree>
    <p:extLst>
      <p:ext uri="{BB962C8B-B14F-4D97-AF65-F5344CB8AC3E}">
        <p14:creationId xmlns:p14="http://schemas.microsoft.com/office/powerpoint/2010/main" val="1749977461"/>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1370012" y="301625"/>
            <a:ext cx="7773987" cy="1143000"/>
          </a:xfrm>
        </p:spPr>
        <p:txBody>
          <a:bodyPr>
            <a:normAutofit fontScale="90000"/>
          </a:bodyPr>
          <a:lstStyle/>
          <a:p>
            <a:r>
              <a:rPr lang="en-GB" dirty="0" err="1" smtClean="0">
                <a:solidFill>
                  <a:schemeClr val="tx1"/>
                </a:solidFill>
              </a:rPr>
              <a:t>Bg</a:t>
            </a:r>
            <a:r>
              <a:rPr lang="en-GB" dirty="0" smtClean="0">
                <a:solidFill>
                  <a:schemeClr val="tx1"/>
                </a:solidFill>
              </a:rPr>
              <a:t>: Key Performance indicators (KPIs)</a:t>
            </a:r>
            <a:endParaRPr lang="en-GB" dirty="0" smtClean="0"/>
          </a:p>
        </p:txBody>
      </p:sp>
      <p:sp>
        <p:nvSpPr>
          <p:cNvPr id="66563" name="Content Placeholder 2"/>
          <p:cNvSpPr>
            <a:spLocks noGrp="1"/>
          </p:cNvSpPr>
          <p:nvPr>
            <p:ph idx="1"/>
          </p:nvPr>
        </p:nvSpPr>
        <p:spPr>
          <a:xfrm>
            <a:off x="900113" y="1484784"/>
            <a:ext cx="8064500" cy="4457229"/>
          </a:xfrm>
        </p:spPr>
        <p:txBody>
          <a:bodyPr>
            <a:noAutofit/>
          </a:bodyPr>
          <a:lstStyle/>
          <a:p>
            <a:r>
              <a:rPr lang="en-GB" sz="2000" dirty="0" smtClean="0"/>
              <a:t>A </a:t>
            </a:r>
            <a:r>
              <a:rPr lang="en-GB" sz="2000" b="1" dirty="0" smtClean="0"/>
              <a:t>key performance indicator</a:t>
            </a:r>
            <a:r>
              <a:rPr lang="en-GB" sz="2000" dirty="0" smtClean="0"/>
              <a:t> (</a:t>
            </a:r>
            <a:r>
              <a:rPr lang="en-GB" sz="2000" b="1" dirty="0" smtClean="0"/>
              <a:t>KPI</a:t>
            </a:r>
            <a:r>
              <a:rPr lang="en-GB" sz="2000" dirty="0" smtClean="0"/>
              <a:t>) is a type of performance measurement.</a:t>
            </a:r>
          </a:p>
          <a:p>
            <a:r>
              <a:rPr lang="en-GB" sz="2000" b="1" dirty="0" smtClean="0"/>
              <a:t>Performance measurement</a:t>
            </a:r>
            <a:r>
              <a:rPr lang="en-GB" sz="2000" dirty="0" smtClean="0"/>
              <a:t> is the process of collecting, analyzing and reporting information regarding the performance of a department, organization, product or component.</a:t>
            </a:r>
          </a:p>
          <a:p>
            <a:r>
              <a:rPr lang="en-GB" sz="2000" b="1" dirty="0" smtClean="0"/>
              <a:t>Key performance indicators </a:t>
            </a:r>
            <a:r>
              <a:rPr lang="en-GB" sz="2000" dirty="0" smtClean="0"/>
              <a:t>(KPIs) are ways to periodically assess the performances of organizations, business units, departments, products etc..</a:t>
            </a:r>
          </a:p>
          <a:p>
            <a:r>
              <a:rPr lang="en-GB" sz="2000" dirty="0" smtClean="0"/>
              <a:t>KPIs are most commonly defined in a way that is understandable, meaningful, and measurable, and can follow the </a:t>
            </a:r>
            <a:r>
              <a:rPr lang="en-GB" sz="2000" b="1" dirty="0" smtClean="0"/>
              <a:t>SMART</a:t>
            </a:r>
            <a:r>
              <a:rPr lang="en-GB" sz="2000" dirty="0" smtClean="0"/>
              <a:t> criteria.</a:t>
            </a:r>
          </a:p>
          <a:p>
            <a:r>
              <a:rPr lang="en-GB" sz="2000" dirty="0" smtClean="0"/>
              <a:t>An organization may use KPIs to evaluate its success, or to evaluate the success of a particular activity in which it is engaged. Such as making progress toward strategic goals or periodic achievement of an operational goal e.g. zero defects, increased customer satisfaction, etc. </a:t>
            </a:r>
          </a:p>
        </p:txBody>
      </p:sp>
    </p:spTree>
    <p:extLst>
      <p:ext uri="{BB962C8B-B14F-4D97-AF65-F5344CB8AC3E}">
        <p14:creationId xmlns:p14="http://schemas.microsoft.com/office/powerpoint/2010/main" val="3136504506"/>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a:xfrm>
            <a:off x="1331640" y="274638"/>
            <a:ext cx="7812360" cy="1143000"/>
          </a:xfrm>
        </p:spPr>
        <p:txBody>
          <a:bodyPr>
            <a:normAutofit fontScale="90000"/>
          </a:bodyPr>
          <a:lstStyle/>
          <a:p>
            <a:r>
              <a:rPr lang="en-GB" dirty="0" err="1" smtClean="0">
                <a:solidFill>
                  <a:schemeClr val="tx1"/>
                </a:solidFill>
              </a:rPr>
              <a:t>Bg</a:t>
            </a:r>
            <a:r>
              <a:rPr lang="en-GB" dirty="0" smtClean="0">
                <a:solidFill>
                  <a:schemeClr val="tx1"/>
                </a:solidFill>
              </a:rPr>
              <a:t>: Key Performance indicators (KPIs)</a:t>
            </a:r>
            <a:endParaRPr lang="en-GB" dirty="0" smtClean="0"/>
          </a:p>
        </p:txBody>
      </p:sp>
      <p:sp>
        <p:nvSpPr>
          <p:cNvPr id="67587" name="Content Placeholder 2"/>
          <p:cNvSpPr>
            <a:spLocks noGrp="1"/>
          </p:cNvSpPr>
          <p:nvPr>
            <p:ph idx="1"/>
          </p:nvPr>
        </p:nvSpPr>
        <p:spPr/>
        <p:txBody>
          <a:bodyPr>
            <a:normAutofit fontScale="92500" lnSpcReduction="20000"/>
          </a:bodyPr>
          <a:lstStyle/>
          <a:p>
            <a:r>
              <a:rPr lang="en-GB" sz="2000" dirty="0" smtClean="0"/>
              <a:t>KPIs evaluate the success of an Organisation’s particular activity. </a:t>
            </a:r>
          </a:p>
          <a:p>
            <a:r>
              <a:rPr lang="en-GB" sz="2000" dirty="0" smtClean="0"/>
              <a:t>And often involves the process of collecting, analyzing and/or reporting information regarding the completion of an activity towards a short-term goal is often simply the repeated, periodic achievement of some operational goal e.g. reduce defects, enhance customer satisfaction, etc.), and sometimes success is defined in terms of making progress toward accomplishing longer-term objectives.</a:t>
            </a:r>
          </a:p>
          <a:p>
            <a:r>
              <a:rPr lang="en-GB" sz="2000" dirty="0" smtClean="0"/>
              <a:t>E.g.  An annual objective may be to increase customers or sales by 12%, a monthly KPI might be to increase customers or sales by 1% each month.</a:t>
            </a:r>
          </a:p>
          <a:p>
            <a:r>
              <a:rPr lang="en-GB" sz="2000" dirty="0" smtClean="0"/>
              <a:t>Choosing the right KPIs relies upon a good understanding of what is important to the organization. </a:t>
            </a:r>
          </a:p>
          <a:p>
            <a:r>
              <a:rPr lang="en-GB" sz="2000" dirty="0" smtClean="0"/>
              <a:t>'What is important' often depends on the department measuring the performance - e.g. the KPIs useful to finance will be quite different from the KPIs assigned to Personnel/HRM.</a:t>
            </a:r>
          </a:p>
          <a:p>
            <a:r>
              <a:rPr lang="en-GB" sz="2000" dirty="0" smtClean="0"/>
              <a:t>A very common way to choose KPIs is to apply a management framework such as the </a:t>
            </a:r>
            <a:r>
              <a:rPr lang="en-GB" sz="2000" b="1" dirty="0" smtClean="0"/>
              <a:t>balanced scorecard</a:t>
            </a:r>
            <a:r>
              <a:rPr lang="en-GB" sz="2000" dirty="0" smtClean="0"/>
              <a:t>.</a:t>
            </a:r>
          </a:p>
          <a:p>
            <a:endParaRPr lang="en-GB" sz="2000" dirty="0" smtClean="0"/>
          </a:p>
        </p:txBody>
      </p:sp>
    </p:spTree>
    <p:extLst>
      <p:ext uri="{BB962C8B-B14F-4D97-AF65-F5344CB8AC3E}">
        <p14:creationId xmlns:p14="http://schemas.microsoft.com/office/powerpoint/2010/main" val="2239434746"/>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1370013" y="188913"/>
            <a:ext cx="7313612" cy="1143000"/>
          </a:xfrm>
        </p:spPr>
        <p:txBody>
          <a:bodyPr>
            <a:normAutofit/>
          </a:bodyPr>
          <a:lstStyle/>
          <a:p>
            <a:r>
              <a:rPr lang="en-GB" altLang="en-US" dirty="0" smtClean="0"/>
              <a:t>Overview – Business Strategy</a:t>
            </a:r>
            <a:r>
              <a:rPr lang="en-GB" altLang="en-US" dirty="0" smtClean="0"/>
              <a:t>:</a:t>
            </a:r>
          </a:p>
        </p:txBody>
      </p:sp>
      <p:pic>
        <p:nvPicPr>
          <p:cNvPr id="48131" name="Picture 2" descr="http://www.finbrain-itc.be/v2/UserFiles/Image/balanced-scorecard-pyramid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2306" y="1196752"/>
            <a:ext cx="7329487"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2" name="TextBox 4"/>
          <p:cNvSpPr txBox="1">
            <a:spLocks noChangeArrowheads="1"/>
          </p:cNvSpPr>
          <p:nvPr/>
        </p:nvSpPr>
        <p:spPr bwMode="auto">
          <a:xfrm>
            <a:off x="0" y="6704013"/>
            <a:ext cx="25209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eaLnBrk="1" hangingPunct="1">
              <a:spcBef>
                <a:spcPct val="0"/>
              </a:spcBef>
              <a:buClrTx/>
              <a:buSzTx/>
              <a:buFontTx/>
              <a:buNone/>
            </a:pPr>
            <a:r>
              <a:rPr lang="en-GB" altLang="en-US" sz="400">
                <a:latin typeface="Arial" panose="020B0604020202020204" pitchFamily="34" charset="0"/>
              </a:rPr>
              <a:t>Ref: </a:t>
            </a:r>
            <a:r>
              <a:rPr lang="en-GB" altLang="en-US" sz="400">
                <a:latin typeface="Arial" panose="020B0604020202020204" pitchFamily="34" charset="0"/>
                <a:hlinkClick r:id="rId3"/>
              </a:rPr>
              <a:t>http://www.finbrain-itc.be/v2/UserFiles/Image/balanced-scorecard-pyramid2.jpg</a:t>
            </a:r>
            <a:endParaRPr lang="en-GB" altLang="en-US" sz="400">
              <a:latin typeface="Arial" panose="020B0604020202020204" pitchFamily="34" charset="0"/>
            </a:endParaRPr>
          </a:p>
        </p:txBody>
      </p:sp>
    </p:spTree>
    <p:extLst>
      <p:ext uri="{BB962C8B-B14F-4D97-AF65-F5344CB8AC3E}">
        <p14:creationId xmlns:p14="http://schemas.microsoft.com/office/powerpoint/2010/main" val="17702008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3" descr="C:\Users\Pamela\AppData\Local\Microsoft\Windows\Temporary Internet Files\Content.IE5\WEAUD3S2\MC900116362[1].wmf"/>
          <p:cNvPicPr>
            <a:picLocks noChangeAspect="1" noChangeArrowheads="1"/>
          </p:cNvPicPr>
          <p:nvPr/>
        </p:nvPicPr>
        <p:blipFill>
          <a:blip r:embed="rId2"/>
          <a:srcRect/>
          <a:stretch>
            <a:fillRect/>
          </a:stretch>
        </p:blipFill>
        <p:spPr bwMode="auto">
          <a:xfrm>
            <a:off x="3923928" y="2996952"/>
            <a:ext cx="1774825" cy="796925"/>
          </a:xfrm>
          <a:prstGeom prst="rect">
            <a:avLst/>
          </a:prstGeom>
          <a:noFill/>
          <a:ln w="9525">
            <a:noFill/>
            <a:miter lim="800000"/>
            <a:headEnd/>
            <a:tailEnd/>
          </a:ln>
        </p:spPr>
      </p:pic>
    </p:spTree>
    <p:extLst>
      <p:ext uri="{BB962C8B-B14F-4D97-AF65-F5344CB8AC3E}">
        <p14:creationId xmlns:p14="http://schemas.microsoft.com/office/powerpoint/2010/main" val="4188879800"/>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1435608" y="274638"/>
            <a:ext cx="7708392" cy="1143000"/>
          </a:xfrm>
        </p:spPr>
        <p:txBody>
          <a:bodyPr>
            <a:normAutofit fontScale="90000"/>
          </a:bodyPr>
          <a:lstStyle/>
          <a:p>
            <a:r>
              <a:rPr lang="en-GB" dirty="0" err="1"/>
              <a:t>Bg</a:t>
            </a:r>
            <a:r>
              <a:rPr lang="en-GB" dirty="0"/>
              <a:t>: </a:t>
            </a:r>
            <a:r>
              <a:rPr lang="en-GB" dirty="0" smtClean="0"/>
              <a:t>Measuring Strategic Performance with the BSC:</a:t>
            </a:r>
          </a:p>
        </p:txBody>
      </p:sp>
      <p:sp>
        <p:nvSpPr>
          <p:cNvPr id="60419" name="Content Placeholder 2"/>
          <p:cNvSpPr>
            <a:spLocks noGrp="1"/>
          </p:cNvSpPr>
          <p:nvPr>
            <p:ph idx="1"/>
          </p:nvPr>
        </p:nvSpPr>
        <p:spPr>
          <a:xfrm>
            <a:off x="1370013" y="1827213"/>
            <a:ext cx="7523162" cy="4114800"/>
          </a:xfrm>
        </p:spPr>
        <p:txBody>
          <a:bodyPr/>
          <a:lstStyle/>
          <a:p>
            <a:r>
              <a:rPr lang="en-GB" sz="2400" dirty="0" smtClean="0"/>
              <a:t>A ’</a:t>
            </a:r>
            <a:r>
              <a:rPr lang="en-GB" sz="2400" b="1" dirty="0" smtClean="0"/>
              <a:t>Balanced Scorecard’</a:t>
            </a:r>
            <a:r>
              <a:rPr lang="en-GB" sz="2400" dirty="0" smtClean="0"/>
              <a:t> </a:t>
            </a:r>
            <a:r>
              <a:rPr lang="en-GB" sz="2400" b="1" dirty="0" smtClean="0"/>
              <a:t>(BSC)</a:t>
            </a:r>
            <a:r>
              <a:rPr lang="en-GB" sz="2400" dirty="0" smtClean="0"/>
              <a:t> is often used to evaluate the overall performance of a business and its progress towards objectives. </a:t>
            </a:r>
          </a:p>
          <a:p>
            <a:r>
              <a:rPr lang="en-GB" sz="2400" dirty="0" smtClean="0"/>
              <a:t>Recent studies and leading management theorists advocate that </a:t>
            </a:r>
            <a:r>
              <a:rPr lang="en-GB" sz="2400" b="1" dirty="0" smtClean="0"/>
              <a:t>strategy needs to start with stakeholders expectations.</a:t>
            </a:r>
          </a:p>
          <a:p>
            <a:r>
              <a:rPr lang="en-GB" sz="2400" dirty="0" smtClean="0"/>
              <a:t>A balanced scorecard allows for this and goes beyond financial measurement alone and can include all key stakeholders.</a:t>
            </a:r>
          </a:p>
        </p:txBody>
      </p:sp>
    </p:spTree>
    <p:extLst>
      <p:ext uri="{BB962C8B-B14F-4D97-AF65-F5344CB8AC3E}">
        <p14:creationId xmlns:p14="http://schemas.microsoft.com/office/powerpoint/2010/main" val="3085756936"/>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normAutofit fontScale="90000"/>
          </a:bodyPr>
          <a:lstStyle/>
          <a:p>
            <a:r>
              <a:rPr lang="en-GB" dirty="0" err="1"/>
              <a:t>Bg</a:t>
            </a:r>
            <a:r>
              <a:rPr lang="en-GB" dirty="0"/>
              <a:t>: </a:t>
            </a:r>
            <a:r>
              <a:rPr lang="en-GB" dirty="0" smtClean="0"/>
              <a:t> The Balanced Scorecard (BSC)</a:t>
            </a:r>
          </a:p>
        </p:txBody>
      </p:sp>
      <p:sp>
        <p:nvSpPr>
          <p:cNvPr id="61443" name="Content Placeholder 2"/>
          <p:cNvSpPr>
            <a:spLocks noGrp="1"/>
          </p:cNvSpPr>
          <p:nvPr>
            <p:ph idx="1"/>
          </p:nvPr>
        </p:nvSpPr>
        <p:spPr>
          <a:xfrm>
            <a:off x="1116013" y="1557338"/>
            <a:ext cx="7777162" cy="4114800"/>
          </a:xfrm>
        </p:spPr>
        <p:txBody>
          <a:bodyPr>
            <a:normAutofit/>
          </a:bodyPr>
          <a:lstStyle/>
          <a:p>
            <a:r>
              <a:rPr lang="en-GB" sz="2000" dirty="0" smtClean="0"/>
              <a:t>The </a:t>
            </a:r>
            <a:r>
              <a:rPr lang="en-GB" sz="2000" b="1" dirty="0" smtClean="0"/>
              <a:t>balanced scorecard</a:t>
            </a:r>
            <a:r>
              <a:rPr lang="en-GB" sz="2000" dirty="0" smtClean="0"/>
              <a:t> (</a:t>
            </a:r>
            <a:r>
              <a:rPr lang="en-GB" sz="2000" b="1" dirty="0" smtClean="0"/>
              <a:t>BSC</a:t>
            </a:r>
            <a:r>
              <a:rPr lang="en-GB" sz="2000" dirty="0" smtClean="0"/>
              <a:t>) is a Simple but effective </a:t>
            </a:r>
            <a:r>
              <a:rPr lang="en-GB" sz="2000" b="1" dirty="0" smtClean="0"/>
              <a:t>strategic performance management tool.</a:t>
            </a:r>
          </a:p>
          <a:p>
            <a:r>
              <a:rPr lang="en-GB" sz="2000" dirty="0" smtClean="0"/>
              <a:t>It’s a semi-standard structured report, that can be used by managers to keep track of and monitor business activities and results.</a:t>
            </a:r>
          </a:p>
          <a:p>
            <a:r>
              <a:rPr lang="en-GB" sz="2000" dirty="0" smtClean="0"/>
              <a:t>The BSC concept as put forth by Drs. </a:t>
            </a:r>
            <a:r>
              <a:rPr lang="en-GB" sz="2000" b="1" dirty="0" smtClean="0"/>
              <a:t>Robert S. Kaplan</a:t>
            </a:r>
            <a:r>
              <a:rPr lang="en-GB" sz="2000" dirty="0" smtClean="0"/>
              <a:t> and </a:t>
            </a:r>
            <a:r>
              <a:rPr lang="en-GB" sz="2000" b="1" dirty="0" smtClean="0"/>
              <a:t>David P. Norton </a:t>
            </a:r>
            <a:r>
              <a:rPr lang="en-GB" sz="2000" dirty="0" smtClean="0"/>
              <a:t>is now seen as a critical</a:t>
            </a:r>
            <a:r>
              <a:rPr lang="en-GB" sz="2000" b="1" dirty="0" smtClean="0"/>
              <a:t> holistic strategic management tool</a:t>
            </a:r>
            <a:r>
              <a:rPr lang="en-GB" sz="2000" dirty="0" smtClean="0"/>
              <a:t>.</a:t>
            </a:r>
          </a:p>
          <a:p>
            <a:r>
              <a:rPr lang="en-GB" sz="2000" dirty="0" smtClean="0"/>
              <a:t>The characteristic of the balanced scorecard is the mixture of </a:t>
            </a:r>
            <a:r>
              <a:rPr lang="en-GB" sz="2000" b="1" dirty="0" smtClean="0"/>
              <a:t>financial and non-financial measures</a:t>
            </a:r>
            <a:r>
              <a:rPr lang="en-GB" sz="2000" dirty="0" smtClean="0"/>
              <a:t>.</a:t>
            </a:r>
          </a:p>
          <a:p>
            <a:r>
              <a:rPr lang="en-GB" sz="2000" dirty="0" smtClean="0"/>
              <a:t>The balanced scorecard must be linked to the </a:t>
            </a:r>
            <a:r>
              <a:rPr lang="en-GB" sz="2000" b="1" dirty="0" smtClean="0"/>
              <a:t>company's vision and mission</a:t>
            </a:r>
            <a:r>
              <a:rPr lang="en-GB" sz="2000" dirty="0" smtClean="0"/>
              <a:t>. These two elements must always be referred to when preparing a balance scorecard.</a:t>
            </a:r>
          </a:p>
          <a:p>
            <a:endParaRPr lang="en-GB" sz="2000" dirty="0" smtClean="0"/>
          </a:p>
        </p:txBody>
      </p:sp>
    </p:spTree>
    <p:extLst>
      <p:ext uri="{BB962C8B-B14F-4D97-AF65-F5344CB8AC3E}">
        <p14:creationId xmlns:p14="http://schemas.microsoft.com/office/powerpoint/2010/main" val="2329504389"/>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r>
              <a:rPr lang="en-GB" dirty="0" err="1"/>
              <a:t>Bg</a:t>
            </a:r>
            <a:r>
              <a:rPr lang="en-GB" dirty="0"/>
              <a:t>: </a:t>
            </a:r>
            <a:r>
              <a:rPr lang="en-GB" dirty="0" smtClean="0"/>
              <a:t>BSC Design:</a:t>
            </a:r>
          </a:p>
        </p:txBody>
      </p:sp>
      <p:sp>
        <p:nvSpPr>
          <p:cNvPr id="3" name="Content Placeholder 2"/>
          <p:cNvSpPr>
            <a:spLocks noGrp="1"/>
          </p:cNvSpPr>
          <p:nvPr>
            <p:ph idx="1"/>
          </p:nvPr>
        </p:nvSpPr>
        <p:spPr>
          <a:xfrm>
            <a:off x="1187450" y="1417638"/>
            <a:ext cx="7956550" cy="4524375"/>
          </a:xfrm>
        </p:spPr>
        <p:txBody>
          <a:bodyPr>
            <a:normAutofit fontScale="92500"/>
          </a:bodyPr>
          <a:lstStyle/>
          <a:p>
            <a:pPr>
              <a:defRPr/>
            </a:pPr>
            <a:r>
              <a:rPr lang="en-GB" sz="2400" dirty="0" smtClean="0"/>
              <a:t>The four steps required to design a balanced scorecard included in </a:t>
            </a:r>
            <a:r>
              <a:rPr lang="en-GB" sz="2400" b="1" dirty="0" smtClean="0"/>
              <a:t>Kaplan &amp; Norton's</a:t>
            </a:r>
            <a:r>
              <a:rPr lang="en-GB" sz="2400" dirty="0" smtClean="0"/>
              <a:t> writing on the subject in the late 1990s:</a:t>
            </a:r>
          </a:p>
          <a:p>
            <a:pPr marL="457200" indent="-457200">
              <a:buFont typeface="+mj-lt"/>
              <a:buAutoNum type="arabicPeriod"/>
              <a:defRPr/>
            </a:pPr>
            <a:r>
              <a:rPr lang="en-GB" sz="2400" b="1" dirty="0" smtClean="0"/>
              <a:t>Translating the vision</a:t>
            </a:r>
            <a:r>
              <a:rPr lang="en-GB" sz="2400" dirty="0" smtClean="0"/>
              <a:t> </a:t>
            </a:r>
            <a:r>
              <a:rPr lang="en-GB" sz="2400" b="1" dirty="0" smtClean="0"/>
              <a:t>into</a:t>
            </a:r>
            <a:r>
              <a:rPr lang="en-GB" sz="2400" dirty="0" smtClean="0"/>
              <a:t> operational goals;</a:t>
            </a:r>
          </a:p>
          <a:p>
            <a:pPr marL="457200" indent="-457200">
              <a:buFont typeface="+mj-lt"/>
              <a:buAutoNum type="arabicPeriod"/>
              <a:defRPr/>
            </a:pPr>
            <a:r>
              <a:rPr lang="en-GB" sz="2400" b="1" dirty="0" smtClean="0"/>
              <a:t>Communicating</a:t>
            </a:r>
            <a:r>
              <a:rPr lang="en-GB" sz="2400" dirty="0" smtClean="0"/>
              <a:t> the vision and link it to individual performance;</a:t>
            </a:r>
          </a:p>
          <a:p>
            <a:pPr marL="457200" indent="-457200">
              <a:buFont typeface="+mj-lt"/>
              <a:buAutoNum type="arabicPeriod"/>
              <a:defRPr/>
            </a:pPr>
            <a:r>
              <a:rPr lang="en-GB" sz="2400" b="1" dirty="0" smtClean="0"/>
              <a:t>Business planning</a:t>
            </a:r>
            <a:r>
              <a:rPr lang="en-GB" sz="2400" dirty="0" smtClean="0"/>
              <a:t>, objective setting and measurement;</a:t>
            </a:r>
          </a:p>
          <a:p>
            <a:pPr marL="457200" indent="-457200">
              <a:buFont typeface="+mj-lt"/>
              <a:buAutoNum type="arabicPeriod"/>
              <a:defRPr/>
            </a:pPr>
            <a:r>
              <a:rPr lang="en-GB" sz="2400" b="1" dirty="0" smtClean="0"/>
              <a:t>Feedback and learning</a:t>
            </a:r>
            <a:r>
              <a:rPr lang="en-GB" sz="2400" dirty="0" smtClean="0"/>
              <a:t>, and adjusting the strategy accordingly.</a:t>
            </a:r>
          </a:p>
          <a:p>
            <a:r>
              <a:rPr lang="en-GB" sz="2400" dirty="0"/>
              <a:t>BSC Video Overview &amp; Example:</a:t>
            </a:r>
            <a:endParaRPr lang="en-GB" sz="2400" dirty="0">
              <a:hlinkClick r:id="rId2"/>
            </a:endParaRPr>
          </a:p>
          <a:p>
            <a:pPr marL="457200" indent="-457200">
              <a:buFont typeface="Arial" charset="0"/>
              <a:buAutoNum type="arabicPeriod"/>
            </a:pPr>
            <a:r>
              <a:rPr lang="en-GB" sz="2400" dirty="0">
                <a:hlinkClick r:id="rId2"/>
              </a:rPr>
              <a:t>BSC Overview</a:t>
            </a:r>
            <a:endParaRPr lang="en-GB" sz="2400" dirty="0"/>
          </a:p>
          <a:p>
            <a:pPr marL="457200" indent="-457200">
              <a:buFont typeface="Arial" charset="0"/>
              <a:buAutoNum type="arabicPeriod"/>
            </a:pPr>
            <a:r>
              <a:rPr lang="en-GB" sz="2400" dirty="0">
                <a:hlinkClick r:id="rId3"/>
              </a:rPr>
              <a:t>BSC illustration and example</a:t>
            </a:r>
            <a:r>
              <a:rPr lang="en-GB" sz="2400" dirty="0"/>
              <a:t>.</a:t>
            </a:r>
          </a:p>
          <a:p>
            <a:pPr marL="457200" indent="-457200">
              <a:defRPr/>
            </a:pPr>
            <a:endParaRPr lang="en-GB" sz="2400" dirty="0" smtClean="0"/>
          </a:p>
          <a:p>
            <a:pPr>
              <a:defRPr/>
            </a:pPr>
            <a:endParaRPr lang="en-GB" sz="2400" dirty="0"/>
          </a:p>
        </p:txBody>
      </p:sp>
    </p:spTree>
    <p:extLst>
      <p:ext uri="{BB962C8B-B14F-4D97-AF65-F5344CB8AC3E}">
        <p14:creationId xmlns:p14="http://schemas.microsoft.com/office/powerpoint/2010/main" val="282352248"/>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r>
              <a:rPr lang="en-GB" dirty="0" err="1" smtClean="0"/>
              <a:t>Bg</a:t>
            </a:r>
            <a:r>
              <a:rPr lang="en-GB" dirty="0" smtClean="0"/>
              <a:t>: BSC Examples</a:t>
            </a:r>
          </a:p>
        </p:txBody>
      </p:sp>
      <p:sp>
        <p:nvSpPr>
          <p:cNvPr id="64515" name="Content Placeholder 2"/>
          <p:cNvSpPr>
            <a:spLocks noGrp="1"/>
          </p:cNvSpPr>
          <p:nvPr>
            <p:ph idx="1"/>
          </p:nvPr>
        </p:nvSpPr>
        <p:spPr>
          <a:xfrm>
            <a:off x="1187450" y="1556792"/>
            <a:ext cx="7705725" cy="4385221"/>
          </a:xfrm>
        </p:spPr>
        <p:txBody>
          <a:bodyPr>
            <a:normAutofit lnSpcReduction="10000"/>
          </a:bodyPr>
          <a:lstStyle/>
          <a:p>
            <a:r>
              <a:rPr lang="en-GB" sz="2200" dirty="0" smtClean="0"/>
              <a:t>BSC Template: </a:t>
            </a:r>
            <a:r>
              <a:rPr lang="en-GB" sz="2200" dirty="0" smtClean="0">
                <a:hlinkClick r:id="rId2"/>
              </a:rPr>
              <a:t>http://www.smartdraw.com/specials/images/examples/balanced-scorecard-example-template.png</a:t>
            </a:r>
            <a:endParaRPr lang="en-GB" sz="2200" dirty="0" smtClean="0"/>
          </a:p>
          <a:p>
            <a:r>
              <a:rPr lang="en-GB" sz="2200" dirty="0" smtClean="0"/>
              <a:t>Simple BSC Table format: </a:t>
            </a:r>
            <a:r>
              <a:rPr lang="en-GB" sz="2200" dirty="0" smtClean="0">
                <a:hlinkClick r:id="rId3"/>
              </a:rPr>
              <a:t>Smith National Bank</a:t>
            </a:r>
            <a:endParaRPr lang="en-GB" sz="2200" dirty="0" smtClean="0"/>
          </a:p>
          <a:p>
            <a:r>
              <a:rPr lang="en-GB" sz="2200" dirty="0" smtClean="0"/>
              <a:t>BSC Diagram format: </a:t>
            </a:r>
            <a:r>
              <a:rPr lang="en-GB" sz="2200" dirty="0" smtClean="0">
                <a:hlinkClick r:id="rId4"/>
              </a:rPr>
              <a:t>to establish Objectives</a:t>
            </a:r>
            <a:r>
              <a:rPr lang="en-GB" sz="2200" dirty="0" smtClean="0"/>
              <a:t> next to include </a:t>
            </a:r>
            <a:r>
              <a:rPr lang="en-GB" sz="2200" dirty="0" smtClean="0">
                <a:hlinkClick r:id="rId5"/>
              </a:rPr>
              <a:t>measures</a:t>
            </a:r>
            <a:r>
              <a:rPr lang="en-GB" sz="2200" dirty="0" smtClean="0"/>
              <a:t>.</a:t>
            </a:r>
          </a:p>
          <a:p>
            <a:r>
              <a:rPr lang="en-GB" sz="2200" dirty="0" smtClean="0"/>
              <a:t>Notice the measured performance of each FY Financial Year: </a:t>
            </a:r>
            <a:r>
              <a:rPr lang="en-GB" sz="2200" dirty="0" smtClean="0">
                <a:hlinkClick r:id="rId6"/>
              </a:rPr>
              <a:t>Sample BSC</a:t>
            </a:r>
            <a:r>
              <a:rPr lang="en-GB" sz="2200" dirty="0" smtClean="0"/>
              <a:t>.</a:t>
            </a:r>
          </a:p>
          <a:p>
            <a:r>
              <a:rPr lang="en-GB" sz="2200" dirty="0" smtClean="0"/>
              <a:t>Note: Although the Balanced Scorecard has become very popular, there is no single version of the model that has been universally accepted. The diversity and unique requirements of different Organisations suggest that </a:t>
            </a:r>
            <a:r>
              <a:rPr lang="en-GB" sz="2200" b="1" smtClean="0"/>
              <a:t>no one-size fits-all</a:t>
            </a:r>
            <a:r>
              <a:rPr lang="en-GB" sz="2200" dirty="0" smtClean="0"/>
              <a:t>.</a:t>
            </a:r>
          </a:p>
        </p:txBody>
      </p:sp>
    </p:spTree>
    <p:extLst>
      <p:ext uri="{BB962C8B-B14F-4D97-AF65-F5344CB8AC3E}">
        <p14:creationId xmlns:p14="http://schemas.microsoft.com/office/powerpoint/2010/main" val="714181109"/>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6" name="Title 1"/>
          <p:cNvSpPr>
            <a:spLocks noGrp="1"/>
          </p:cNvSpPr>
          <p:nvPr>
            <p:ph type="title"/>
          </p:nvPr>
        </p:nvSpPr>
        <p:spPr>
          <a:xfrm>
            <a:off x="971550" y="301625"/>
            <a:ext cx="7993063" cy="1143000"/>
          </a:xfrm>
        </p:spPr>
        <p:txBody>
          <a:bodyPr>
            <a:normAutofit fontScale="90000"/>
          </a:bodyPr>
          <a:lstStyle/>
          <a:p>
            <a:r>
              <a:rPr lang="en-GB" dirty="0" smtClean="0"/>
              <a:t>CSR Corporate Social Responsibility cont...</a:t>
            </a:r>
          </a:p>
        </p:txBody>
      </p:sp>
      <p:sp>
        <p:nvSpPr>
          <p:cNvPr id="47107" name="Content Placeholder 2"/>
          <p:cNvSpPr>
            <a:spLocks noGrp="1"/>
          </p:cNvSpPr>
          <p:nvPr>
            <p:ph idx="1"/>
          </p:nvPr>
        </p:nvSpPr>
        <p:spPr>
          <a:xfrm>
            <a:off x="971550" y="1827213"/>
            <a:ext cx="7712075" cy="4114800"/>
          </a:xfrm>
        </p:spPr>
        <p:txBody>
          <a:bodyPr/>
          <a:lstStyle/>
          <a:p>
            <a:r>
              <a:rPr lang="en-GB" sz="1800" b="1" dirty="0" smtClean="0"/>
              <a:t>ISO 26000</a:t>
            </a:r>
            <a:r>
              <a:rPr lang="en-GB" sz="1800" dirty="0" smtClean="0"/>
              <a:t> (or simply ISO SR, released on 1 November 2010) is the recognized </a:t>
            </a:r>
            <a:r>
              <a:rPr lang="en-GB" sz="1800" b="1" dirty="0" smtClean="0"/>
              <a:t>international standard </a:t>
            </a:r>
            <a:r>
              <a:rPr lang="en-GB" sz="1800" dirty="0" smtClean="0"/>
              <a:t>for CSR.</a:t>
            </a:r>
          </a:p>
          <a:p>
            <a:r>
              <a:rPr lang="en-GB" sz="1800" dirty="0" smtClean="0"/>
              <a:t>This standard offers guidance on socially responsible behaviour and possible actions; it does not contain requirements and, therefore, in contrast to ISO management system standards, is not certifiable.</a:t>
            </a:r>
          </a:p>
          <a:p>
            <a:r>
              <a:rPr lang="en-GB" sz="1800" b="1" dirty="0" smtClean="0"/>
              <a:t>Public sector organizations </a:t>
            </a:r>
            <a:r>
              <a:rPr lang="en-GB" sz="1800" dirty="0" smtClean="0"/>
              <a:t>(the United Nations for example) adhere to the </a:t>
            </a:r>
            <a:r>
              <a:rPr lang="en-GB" sz="1800" b="1" dirty="0" smtClean="0"/>
              <a:t>triple bottom line (TBL).</a:t>
            </a:r>
          </a:p>
          <a:p>
            <a:endParaRPr lang="en-GB" sz="1800" b="1" dirty="0" smtClean="0"/>
          </a:p>
        </p:txBody>
      </p:sp>
    </p:spTree>
    <p:extLst>
      <p:ext uri="{BB962C8B-B14F-4D97-AF65-F5344CB8AC3E}">
        <p14:creationId xmlns:p14="http://schemas.microsoft.com/office/powerpoint/2010/main" val="4172418531"/>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dirty="0" err="1" smtClean="0"/>
              <a:t>Bg</a:t>
            </a:r>
            <a:r>
              <a:rPr lang="en-GB" dirty="0" smtClean="0"/>
              <a:t>: KPI Examples - Marketing</a:t>
            </a:r>
          </a:p>
        </p:txBody>
      </p:sp>
      <p:sp>
        <p:nvSpPr>
          <p:cNvPr id="68611" name="Content Placeholder 2"/>
          <p:cNvSpPr>
            <a:spLocks noGrp="1"/>
          </p:cNvSpPr>
          <p:nvPr>
            <p:ph idx="1"/>
          </p:nvPr>
        </p:nvSpPr>
        <p:spPr>
          <a:xfrm>
            <a:off x="971550" y="1827213"/>
            <a:ext cx="7712075" cy="4114800"/>
          </a:xfrm>
        </p:spPr>
        <p:txBody>
          <a:bodyPr/>
          <a:lstStyle/>
          <a:p>
            <a:r>
              <a:rPr lang="en-GB" sz="1800" smtClean="0"/>
              <a:t>New customers.</a:t>
            </a:r>
          </a:p>
          <a:p>
            <a:r>
              <a:rPr lang="en-GB" sz="1800" smtClean="0"/>
              <a:t>Customer satisfaction.</a:t>
            </a:r>
          </a:p>
          <a:p>
            <a:r>
              <a:rPr lang="en-GB" sz="1800" smtClean="0"/>
              <a:t>Number of enquiries (e.g. About a product).</a:t>
            </a:r>
          </a:p>
          <a:p>
            <a:r>
              <a:rPr lang="en-GB" sz="1800" smtClean="0"/>
              <a:t>Turnover/sales/revenue per product</a:t>
            </a:r>
          </a:p>
          <a:p>
            <a:r>
              <a:rPr lang="en-GB" sz="1800" smtClean="0"/>
              <a:t>Turnover/sales/revenue per customer segment.</a:t>
            </a:r>
          </a:p>
          <a:p>
            <a:pPr>
              <a:buFont typeface="Wingdings" pitchFamily="2" charset="2"/>
              <a:buNone/>
            </a:pPr>
            <a:endParaRPr lang="en-GB" sz="1800" smtClean="0"/>
          </a:p>
          <a:p>
            <a:pPr>
              <a:buFont typeface="Wingdings" pitchFamily="2" charset="2"/>
              <a:buNone/>
            </a:pPr>
            <a:r>
              <a:rPr lang="en-GB" sz="1800" smtClean="0"/>
              <a:t>	Note: These customer KPIs are managed and measured by customer relationship management software i.e. an </a:t>
            </a:r>
            <a:r>
              <a:rPr lang="en-GB" sz="1800" b="1" smtClean="0"/>
              <a:t>e-CRM system</a:t>
            </a:r>
            <a:r>
              <a:rPr lang="en-GB" sz="1800" smtClean="0"/>
              <a:t>.</a:t>
            </a:r>
          </a:p>
        </p:txBody>
      </p:sp>
    </p:spTree>
    <p:extLst>
      <p:ext uri="{BB962C8B-B14F-4D97-AF65-F5344CB8AC3E}">
        <p14:creationId xmlns:p14="http://schemas.microsoft.com/office/powerpoint/2010/main" val="92115090"/>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6" name="Title 1"/>
          <p:cNvSpPr>
            <a:spLocks noGrp="1"/>
          </p:cNvSpPr>
          <p:nvPr>
            <p:ph type="title"/>
          </p:nvPr>
        </p:nvSpPr>
        <p:spPr>
          <a:xfrm>
            <a:off x="1116013" y="301625"/>
            <a:ext cx="7848600" cy="1143000"/>
          </a:xfrm>
        </p:spPr>
        <p:txBody>
          <a:bodyPr>
            <a:normAutofit fontScale="90000"/>
          </a:bodyPr>
          <a:lstStyle/>
          <a:p>
            <a:r>
              <a:rPr lang="en-GB" smtClean="0"/>
              <a:t>Ethics Training: </a:t>
            </a:r>
            <a:br>
              <a:rPr lang="en-GB" smtClean="0"/>
            </a:br>
            <a:r>
              <a:rPr lang="en-GB" smtClean="0"/>
              <a:t>Personal / Employee Development</a:t>
            </a:r>
          </a:p>
        </p:txBody>
      </p:sp>
      <p:sp>
        <p:nvSpPr>
          <p:cNvPr id="52227" name="Content Placeholder 2"/>
          <p:cNvSpPr>
            <a:spLocks noGrp="1"/>
          </p:cNvSpPr>
          <p:nvPr>
            <p:ph idx="1"/>
          </p:nvPr>
        </p:nvSpPr>
        <p:spPr>
          <a:xfrm>
            <a:off x="1259632" y="1628800"/>
            <a:ext cx="7674056" cy="4619600"/>
          </a:xfrm>
        </p:spPr>
        <p:txBody>
          <a:bodyPr/>
          <a:lstStyle/>
          <a:p>
            <a:r>
              <a:rPr lang="en-GB" sz="2000" dirty="0" smtClean="0"/>
              <a:t>The </a:t>
            </a:r>
            <a:r>
              <a:rPr lang="en-GB" sz="2000" b="1" dirty="0" smtClean="0"/>
              <a:t>rise of ethics training </a:t>
            </a:r>
            <a:r>
              <a:rPr lang="en-GB" sz="2000" dirty="0" smtClean="0"/>
              <a:t>inside corporations, some of it required by government regulation, is another driver credited with changing the behaviour and culture of corporations.</a:t>
            </a:r>
          </a:p>
          <a:p>
            <a:r>
              <a:rPr lang="en-GB" sz="2000" dirty="0" smtClean="0"/>
              <a:t>The aim of such training is to help employees make ethical decisions.</a:t>
            </a:r>
          </a:p>
          <a:p>
            <a:r>
              <a:rPr lang="en-GB" sz="2000" dirty="0" smtClean="0"/>
              <a:t>CSR can also help improve the perception of a company among its employees and customers, and can increase motivation, sales and customer retention.</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E-Handout </a:t>
            </a:r>
            <a:r>
              <a:rPr lang="en-GB" smtClean="0"/>
              <a:t>Review Activity:</a:t>
            </a:r>
            <a:endParaRPr lang="en-GB" dirty="0"/>
          </a:p>
        </p:txBody>
      </p:sp>
      <p:sp>
        <p:nvSpPr>
          <p:cNvPr id="3" name="Content Placeholder 2"/>
          <p:cNvSpPr>
            <a:spLocks noGrp="1"/>
          </p:cNvSpPr>
          <p:nvPr>
            <p:ph idx="1"/>
          </p:nvPr>
        </p:nvSpPr>
        <p:spPr/>
        <p:txBody>
          <a:bodyPr>
            <a:normAutofit lnSpcReduction="10000"/>
          </a:bodyPr>
          <a:lstStyle/>
          <a:p>
            <a:r>
              <a:rPr lang="en-GB" dirty="0" smtClean="0"/>
              <a:t>Individually or in small Teams of 2/3 review one of the handouts below, summarise key findings and share your findings with the group next week.</a:t>
            </a:r>
          </a:p>
          <a:p>
            <a:r>
              <a:rPr lang="en-GB" dirty="0" smtClean="0">
                <a:hlinkClick r:id="rId2"/>
              </a:rPr>
              <a:t>Continuous improvement within an organisation - A Leyland Trucks case study</a:t>
            </a:r>
            <a:endParaRPr lang="en-GB" dirty="0" smtClean="0"/>
          </a:p>
          <a:p>
            <a:r>
              <a:rPr lang="en-GB" dirty="0" smtClean="0">
                <a:hlinkClick r:id="rId3"/>
              </a:rPr>
              <a:t>SWOT analysis and sustainable business planning - An IKEA case study</a:t>
            </a:r>
            <a:endParaRPr lang="en-GB" dirty="0" smtClean="0"/>
          </a:p>
          <a:p>
            <a:r>
              <a:rPr lang="en-GB" dirty="0" smtClean="0">
                <a:hlinkClick r:id="rId4"/>
              </a:rPr>
              <a:t>Improving strategic decision making - A CIMA case study</a:t>
            </a:r>
            <a:endParaRPr lang="en-GB" dirty="0"/>
          </a:p>
        </p:txBody>
      </p:sp>
    </p:spTree>
    <p:extLst>
      <p:ext uri="{BB962C8B-B14F-4D97-AF65-F5344CB8AC3E}">
        <p14:creationId xmlns:p14="http://schemas.microsoft.com/office/powerpoint/2010/main" val="12026734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304</TotalTime>
  <Words>1382</Words>
  <Application>Microsoft Office PowerPoint</Application>
  <PresentationFormat>On-screen Show (4:3)</PresentationFormat>
  <Paragraphs>196</Paragraphs>
  <Slides>40</Slides>
  <Notes>0</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Gill Sans MT</vt:lpstr>
      <vt:lpstr>Verdana</vt:lpstr>
      <vt:lpstr>Wingdings</vt:lpstr>
      <vt:lpstr>Wingdings 2</vt:lpstr>
      <vt:lpstr>Solstice</vt:lpstr>
      <vt:lpstr>Question?</vt:lpstr>
      <vt:lpstr>Objectives?</vt:lpstr>
      <vt:lpstr>Bg: Objectives defined:</vt:lpstr>
      <vt:lpstr>Bg: SMART Objectives</vt:lpstr>
      <vt:lpstr>Bg: Make each Objective SMART</vt:lpstr>
      <vt:lpstr>Bg: Or even SMART’ER’</vt:lpstr>
      <vt:lpstr>Bg: Guidelines for creating Objectives:</vt:lpstr>
      <vt:lpstr>Bg: Examples of SMART objectives:</vt:lpstr>
      <vt:lpstr>Q. What are Stakeholders?</vt:lpstr>
      <vt:lpstr>Bg: Stakeholders &amp; Objectives:</vt:lpstr>
      <vt:lpstr>Bg: Stakeholders cont....</vt:lpstr>
      <vt:lpstr>Q. Responsible behaviour?</vt:lpstr>
      <vt:lpstr>Bg: Social responsibility</vt:lpstr>
      <vt:lpstr>Bg: Business Ethics</vt:lpstr>
      <vt:lpstr>Bg: Corporate Social Responsibility</vt:lpstr>
      <vt:lpstr>Q. What is the ‘Triple Bottom Line’?</vt:lpstr>
      <vt:lpstr>Bg: Triple bottom line (TBL)</vt:lpstr>
      <vt:lpstr>Bg: CSR &amp; TBL </vt:lpstr>
      <vt:lpstr>Bg: Example ‘Ethical’ Objectives:</vt:lpstr>
      <vt:lpstr>Activity - Ethical Objectives</vt:lpstr>
      <vt:lpstr>Balanced Scorecard?</vt:lpstr>
      <vt:lpstr>The Original Balanced Scorecard</vt:lpstr>
      <vt:lpstr>Example Balanced Scorecard?</vt:lpstr>
      <vt:lpstr>Bg: BSC Example</vt:lpstr>
      <vt:lpstr>BSC Example Software</vt:lpstr>
      <vt:lpstr>Software Solution:</vt:lpstr>
      <vt:lpstr>KPIs?</vt:lpstr>
      <vt:lpstr>Bg: Kpi Video Overview</vt:lpstr>
      <vt:lpstr>Bg: Key Performance indicators (KPIs)</vt:lpstr>
      <vt:lpstr>Bg: Key Performance indicators (KPIs)</vt:lpstr>
      <vt:lpstr>Overview – Business Strategy:</vt:lpstr>
      <vt:lpstr>PowerPoint Presentation</vt:lpstr>
      <vt:lpstr>Bg: Measuring Strategic Performance with the BSC:</vt:lpstr>
      <vt:lpstr>Bg:  The Balanced Scorecard (BSC)</vt:lpstr>
      <vt:lpstr>Bg: BSC Design:</vt:lpstr>
      <vt:lpstr>Bg: BSC Examples</vt:lpstr>
      <vt:lpstr>CSR Corporate Social Responsibility cont...</vt:lpstr>
      <vt:lpstr>Bg: KPI Examples - Marketing</vt:lpstr>
      <vt:lpstr>Ethics Training:  Personal / Employee Development</vt:lpstr>
      <vt:lpstr>E-Handout Review Activity:</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Question?</dc:title>
  <dc:creator>sc-jw</dc:creator>
  <cp:lastModifiedBy>james williams</cp:lastModifiedBy>
  <cp:revision>42</cp:revision>
  <dcterms:created xsi:type="dcterms:W3CDTF">2013-10-21T12:02:33Z</dcterms:created>
  <dcterms:modified xsi:type="dcterms:W3CDTF">2017-10-16T12:13:34Z</dcterms:modified>
</cp:coreProperties>
</file>