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85" r:id="rId3"/>
    <p:sldId id="279" r:id="rId4"/>
    <p:sldId id="267" r:id="rId5"/>
    <p:sldId id="283" r:id="rId6"/>
    <p:sldId id="268" r:id="rId7"/>
    <p:sldId id="271" r:id="rId8"/>
    <p:sldId id="270" r:id="rId9"/>
    <p:sldId id="291" r:id="rId10"/>
    <p:sldId id="290" r:id="rId11"/>
    <p:sldId id="286" r:id="rId12"/>
    <p:sldId id="284" r:id="rId13"/>
    <p:sldId id="287" r:id="rId14"/>
    <p:sldId id="274" r:id="rId15"/>
    <p:sldId id="288" r:id="rId16"/>
    <p:sldId id="289" r:id="rId17"/>
    <p:sldId id="276" r:id="rId18"/>
    <p:sldId id="275" r:id="rId19"/>
    <p:sldId id="295" r:id="rId20"/>
    <p:sldId id="281" r:id="rId21"/>
    <p:sldId id="294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>
        <p:scale>
          <a:sx n="99" d="100"/>
          <a:sy n="99" d="100"/>
        </p:scale>
        <p:origin x="-120" y="-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AFA832A3-33E3-473D-AE2D-7536E255AEAC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8BC237FE-34DC-416A-9381-03944CD611B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0621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2A3-33E3-473D-AE2D-7536E255AEAC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237FE-34DC-416A-9381-03944CD611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2557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2A3-33E3-473D-AE2D-7536E255AEAC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237FE-34DC-416A-9381-03944CD611BD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52077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2A3-33E3-473D-AE2D-7536E255AEAC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237FE-34DC-416A-9381-03944CD611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417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2A3-33E3-473D-AE2D-7536E255AEAC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237FE-34DC-416A-9381-03944CD611BD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93659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2A3-33E3-473D-AE2D-7536E255AEAC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237FE-34DC-416A-9381-03944CD611BD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2990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2A3-33E3-473D-AE2D-7536E255AEAC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237FE-34DC-416A-9381-03944CD611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8282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2A3-33E3-473D-AE2D-7536E255AEAC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237FE-34DC-416A-9381-03944CD611BD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31575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2A3-33E3-473D-AE2D-7536E255AEAC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237FE-34DC-416A-9381-03944CD611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18849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2A3-33E3-473D-AE2D-7536E255AEAC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237FE-34DC-416A-9381-03944CD611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783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2A3-33E3-473D-AE2D-7536E255AEAC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237FE-34DC-416A-9381-03944CD611B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18642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2A3-33E3-473D-AE2D-7536E255AEAC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237FE-34DC-416A-9381-03944CD611BD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70608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2A3-33E3-473D-AE2D-7536E255AEAC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237FE-34DC-416A-9381-03944CD611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128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2A3-33E3-473D-AE2D-7536E255AEAC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237FE-34DC-416A-9381-03944CD611BD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42577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2A3-33E3-473D-AE2D-7536E255AEAC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237FE-34DC-416A-9381-03944CD611B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93261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2A3-33E3-473D-AE2D-7536E255AEAC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237FE-34DC-416A-9381-03944CD611BD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26710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2A3-33E3-473D-AE2D-7536E255AEAC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237FE-34DC-416A-9381-03944CD611BD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66625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FA832A3-33E3-473D-AE2D-7536E255AEAC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BC237FE-34DC-416A-9381-03944CD611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8624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7951" y="1362267"/>
            <a:ext cx="11822129" cy="4040157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tx1"/>
                </a:solidFill>
              </a:rPr>
              <a:t/>
            </a:r>
            <a:br>
              <a:rPr lang="en-GB" b="1" dirty="0" smtClean="0">
                <a:solidFill>
                  <a:schemeClr val="tx1"/>
                </a:solidFill>
              </a:rPr>
            </a:br>
            <a:r>
              <a:rPr lang="en-GB" b="1" dirty="0" smtClean="0">
                <a:solidFill>
                  <a:schemeClr val="tx1"/>
                </a:solidFill>
              </a:rPr>
              <a:t/>
            </a:r>
            <a:br>
              <a:rPr lang="en-GB" b="1" dirty="0" smtClean="0">
                <a:solidFill>
                  <a:schemeClr val="tx1"/>
                </a:solidFill>
              </a:rPr>
            </a:br>
            <a:r>
              <a:rPr lang="en-GB" b="1" dirty="0">
                <a:solidFill>
                  <a:schemeClr val="tx1"/>
                </a:solidFill>
              </a:rPr>
              <a:t/>
            </a:r>
            <a:br>
              <a:rPr lang="en-GB" b="1" dirty="0">
                <a:solidFill>
                  <a:schemeClr val="tx1"/>
                </a:solidFill>
              </a:rPr>
            </a:br>
            <a:r>
              <a:rPr lang="en-GB" sz="5000" b="1" dirty="0" smtClean="0">
                <a:solidFill>
                  <a:schemeClr val="tx1"/>
                </a:solidFill>
              </a:rPr>
              <a:t>REFERENCE PROPERLY</a:t>
            </a:r>
            <a:br>
              <a:rPr lang="en-GB" sz="5000" b="1" dirty="0" smtClean="0">
                <a:solidFill>
                  <a:schemeClr val="tx1"/>
                </a:solidFill>
              </a:rPr>
            </a:br>
            <a:r>
              <a:rPr lang="en-GB" sz="4400" dirty="0" smtClean="0">
                <a:solidFill>
                  <a:schemeClr val="tx1"/>
                </a:solidFill>
              </a:rPr>
              <a:t>AND AVOID PLAGIARISM</a:t>
            </a:r>
            <a:r>
              <a:rPr lang="en-GB" sz="5000" dirty="0" smtClean="0">
                <a:solidFill>
                  <a:schemeClr val="tx1"/>
                </a:solidFill>
              </a:rPr>
              <a:t/>
            </a:r>
            <a:br>
              <a:rPr lang="en-GB" sz="5000" dirty="0" smtClean="0">
                <a:solidFill>
                  <a:schemeClr val="tx1"/>
                </a:solidFill>
              </a:rPr>
            </a:br>
            <a:r>
              <a:rPr lang="en-GB" sz="5000" dirty="0" smtClean="0">
                <a:solidFill>
                  <a:schemeClr val="tx1"/>
                </a:solidFill>
              </a:rPr>
              <a:t/>
            </a:r>
            <a:br>
              <a:rPr lang="en-GB" sz="5000" dirty="0" smtClean="0">
                <a:solidFill>
                  <a:schemeClr val="tx1"/>
                </a:solidFill>
              </a:rPr>
            </a:br>
            <a:r>
              <a:rPr lang="en-GB" sz="3900" dirty="0" smtClean="0">
                <a:solidFill>
                  <a:schemeClr val="tx1"/>
                </a:solidFill>
              </a:rPr>
              <a:t>Part One</a:t>
            </a:r>
            <a:br>
              <a:rPr lang="en-GB" sz="3900" dirty="0" smtClean="0">
                <a:solidFill>
                  <a:schemeClr val="tx1"/>
                </a:solidFill>
              </a:rPr>
            </a:br>
            <a:r>
              <a:rPr lang="en-GB" sz="3900" b="1" dirty="0" smtClean="0">
                <a:solidFill>
                  <a:schemeClr val="tx1"/>
                </a:solidFill>
              </a:rPr>
              <a:t>Citations </a:t>
            </a:r>
            <a:r>
              <a:rPr lang="en-GB" sz="3900" b="1" dirty="0">
                <a:solidFill>
                  <a:schemeClr val="tx1"/>
                </a:solidFill>
              </a:rPr>
              <a:t/>
            </a:r>
            <a:br>
              <a:rPr lang="en-GB" sz="3900" b="1" dirty="0">
                <a:solidFill>
                  <a:schemeClr val="tx1"/>
                </a:solidFill>
              </a:rPr>
            </a:br>
            <a:r>
              <a:rPr lang="en-GB" sz="3900" i="1" dirty="0" smtClean="0">
                <a:solidFill>
                  <a:schemeClr val="tx1"/>
                </a:solidFill>
              </a:rPr>
              <a:t>Harvard System of Referencing </a:t>
            </a:r>
            <a:endParaRPr lang="en-GB" sz="39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0108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35699" y="785868"/>
            <a:ext cx="10207689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4000" dirty="0" smtClean="0"/>
              <a:t>This PowerPoint will help you prepare </a:t>
            </a:r>
            <a:r>
              <a:rPr lang="en-GB" sz="4000" b="1" dirty="0" smtClean="0"/>
              <a:t>citations</a:t>
            </a:r>
            <a:r>
              <a:rPr lang="en-GB" sz="4000" dirty="0" smtClean="0"/>
              <a:t> following the </a:t>
            </a:r>
            <a:r>
              <a:rPr lang="en-GB" sz="4000" b="1" dirty="0" smtClean="0"/>
              <a:t>Harvard System of Referencing</a:t>
            </a:r>
            <a:r>
              <a:rPr lang="en-GB" sz="4000" dirty="0" smtClean="0"/>
              <a:t>. </a:t>
            </a:r>
          </a:p>
          <a:p>
            <a:pPr algn="just"/>
            <a:endParaRPr lang="en-GB" sz="4000" dirty="0" smtClean="0"/>
          </a:p>
          <a:p>
            <a:pPr algn="just"/>
            <a:r>
              <a:rPr lang="en-GB" sz="4000" dirty="0" smtClean="0"/>
              <a:t>After watching the presentation, do the </a:t>
            </a:r>
            <a:r>
              <a:rPr lang="en-GB" sz="4000" b="1" dirty="0" smtClean="0"/>
              <a:t>activities</a:t>
            </a:r>
            <a:r>
              <a:rPr lang="en-GB" sz="4000" dirty="0" smtClean="0"/>
              <a:t> in the accompanying booklet to practice what has been presented here.</a:t>
            </a:r>
          </a:p>
          <a:p>
            <a:pPr algn="just"/>
            <a:endParaRPr lang="en-GB" sz="4000" dirty="0"/>
          </a:p>
          <a:p>
            <a:pPr algn="just"/>
            <a:r>
              <a:rPr lang="en-GB" sz="4000" dirty="0" smtClean="0"/>
              <a:t>Before starting, remember that …</a:t>
            </a:r>
          </a:p>
          <a:p>
            <a:pPr algn="just"/>
            <a:endParaRPr lang="en-GB" sz="4000" dirty="0"/>
          </a:p>
          <a:p>
            <a:pPr algn="just"/>
            <a:r>
              <a:rPr lang="en-GB" sz="4000" dirty="0" smtClean="0"/>
              <a:t> 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645336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74644" y="1065684"/>
            <a:ext cx="10376453" cy="47705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b="1" dirty="0" smtClean="0"/>
              <a:t>PLAGIARISM</a:t>
            </a:r>
            <a:r>
              <a:rPr lang="en-GB" sz="4000" b="1" dirty="0"/>
              <a:t> </a:t>
            </a:r>
            <a:endParaRPr lang="en-GB" sz="4000" dirty="0"/>
          </a:p>
          <a:p>
            <a:endParaRPr lang="es-ES" sz="3200" dirty="0" smtClean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s-ES" sz="4000" dirty="0" err="1"/>
              <a:t>m</a:t>
            </a:r>
            <a:r>
              <a:rPr lang="es-ES" sz="4000" dirty="0" err="1" smtClean="0"/>
              <a:t>eans</a:t>
            </a:r>
            <a:r>
              <a:rPr lang="es-ES" sz="4000" dirty="0" smtClean="0"/>
              <a:t> </a:t>
            </a:r>
            <a:r>
              <a:rPr lang="es-ES" sz="4000" dirty="0" err="1" smtClean="0"/>
              <a:t>taking</a:t>
            </a:r>
            <a:r>
              <a:rPr lang="es-ES" sz="4000" dirty="0" smtClean="0"/>
              <a:t> </a:t>
            </a:r>
            <a:r>
              <a:rPr lang="es-ES" sz="4000" u="sng" dirty="0" err="1" smtClean="0"/>
              <a:t>somebody</a:t>
            </a:r>
            <a:r>
              <a:rPr lang="es-ES" sz="4000" u="sng" dirty="0" smtClean="0"/>
              <a:t> </a:t>
            </a:r>
            <a:r>
              <a:rPr lang="es-ES" sz="4000" u="sng" dirty="0" err="1" smtClean="0"/>
              <a:t>else’s</a:t>
            </a:r>
            <a:r>
              <a:rPr lang="es-ES" sz="4000" dirty="0" smtClean="0"/>
              <a:t> </a:t>
            </a:r>
            <a:r>
              <a:rPr lang="es-ES" sz="4000" dirty="0" err="1" smtClean="0"/>
              <a:t>work</a:t>
            </a:r>
            <a:r>
              <a:rPr lang="es-ES" sz="4000" dirty="0" smtClean="0"/>
              <a:t> </a:t>
            </a:r>
            <a:r>
              <a:rPr lang="es-ES" sz="4000" dirty="0" err="1" smtClean="0"/>
              <a:t>or</a:t>
            </a:r>
            <a:r>
              <a:rPr lang="es-ES" sz="4000" dirty="0" smtClean="0"/>
              <a:t> ideas and </a:t>
            </a:r>
            <a:r>
              <a:rPr lang="es-ES" sz="4000" dirty="0" err="1" smtClean="0"/>
              <a:t>passing</a:t>
            </a:r>
            <a:r>
              <a:rPr lang="es-ES" sz="4000" dirty="0" smtClean="0"/>
              <a:t> </a:t>
            </a:r>
            <a:r>
              <a:rPr lang="es-ES" sz="4000" dirty="0" err="1" smtClean="0"/>
              <a:t>them</a:t>
            </a:r>
            <a:r>
              <a:rPr lang="es-ES" sz="4000" dirty="0" smtClean="0"/>
              <a:t> off as </a:t>
            </a:r>
            <a:r>
              <a:rPr lang="es-ES" sz="4000" dirty="0" err="1" smtClean="0"/>
              <a:t>your</a:t>
            </a:r>
            <a:r>
              <a:rPr lang="es-ES" sz="4000" dirty="0" smtClean="0"/>
              <a:t> </a:t>
            </a:r>
            <a:r>
              <a:rPr lang="es-ES" sz="4000" dirty="0" err="1" smtClean="0"/>
              <a:t>own</a:t>
            </a:r>
            <a:endParaRPr lang="es-ES" sz="4000" dirty="0" smtClean="0"/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s-ES" sz="4000" dirty="0" smtClean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s-ES" sz="4000" dirty="0" err="1" smtClean="0"/>
              <a:t>is</a:t>
            </a:r>
            <a:r>
              <a:rPr lang="es-ES" sz="4000" dirty="0" smtClean="0"/>
              <a:t> a </a:t>
            </a:r>
            <a:r>
              <a:rPr lang="es-ES" sz="4000" u="sng" dirty="0" err="1" smtClean="0"/>
              <a:t>serious</a:t>
            </a:r>
            <a:r>
              <a:rPr lang="es-ES" sz="4000" dirty="0" smtClean="0"/>
              <a:t> </a:t>
            </a:r>
            <a:r>
              <a:rPr lang="es-ES" sz="4000" dirty="0" err="1" smtClean="0"/>
              <a:t>offence</a:t>
            </a:r>
            <a:r>
              <a:rPr lang="es-ES" sz="4000" dirty="0" smtClean="0"/>
              <a:t> in </a:t>
            </a:r>
            <a:r>
              <a:rPr lang="es-ES" sz="4000" dirty="0" err="1" smtClean="0"/>
              <a:t>academic</a:t>
            </a:r>
            <a:r>
              <a:rPr lang="es-ES" sz="4000" dirty="0" smtClean="0"/>
              <a:t> and profesional </a:t>
            </a:r>
            <a:r>
              <a:rPr lang="es-ES" sz="4000" dirty="0" err="1" smtClean="0"/>
              <a:t>contexts</a:t>
            </a:r>
            <a:endParaRPr lang="es-ES" sz="4000" dirty="0" smtClean="0"/>
          </a:p>
          <a:p>
            <a:endParaRPr lang="es-ES" sz="3200" dirty="0" smtClean="0"/>
          </a:p>
        </p:txBody>
      </p:sp>
    </p:spTree>
    <p:extLst>
      <p:ext uri="{BB962C8B-B14F-4D97-AF65-F5344CB8AC3E}">
        <p14:creationId xmlns:p14="http://schemas.microsoft.com/office/powerpoint/2010/main" val="2923961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041622" y="511938"/>
            <a:ext cx="10192436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en-GB" sz="4000" dirty="0"/>
          </a:p>
          <a:p>
            <a:pPr algn="just"/>
            <a:r>
              <a:rPr lang="en-GB" sz="4000" b="1" dirty="0" smtClean="0"/>
              <a:t>PLAGIARISM</a:t>
            </a:r>
            <a:r>
              <a:rPr lang="en-GB" sz="4000" dirty="0" smtClean="0"/>
              <a:t> can be </a:t>
            </a:r>
            <a:r>
              <a:rPr lang="en-GB" sz="4000" b="1" dirty="0" smtClean="0"/>
              <a:t>AVOIDED</a:t>
            </a:r>
            <a:r>
              <a:rPr lang="en-GB" sz="4000" dirty="0" smtClean="0"/>
              <a:t> by</a:t>
            </a:r>
          </a:p>
          <a:p>
            <a:pPr algn="just"/>
            <a:endParaRPr lang="en-GB" sz="4000" dirty="0" smtClean="0"/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GB" sz="4000" u="sng" dirty="0" smtClean="0"/>
              <a:t>acknowledging</a:t>
            </a:r>
            <a:r>
              <a:rPr lang="en-GB" sz="4000" dirty="0" smtClean="0"/>
              <a:t> that you have used somebody else’s work or ideas </a:t>
            </a:r>
          </a:p>
          <a:p>
            <a:pPr algn="just"/>
            <a:endParaRPr lang="en-GB" sz="4000" dirty="0"/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GB" sz="4000" dirty="0" smtClean="0"/>
              <a:t>making those sources </a:t>
            </a:r>
            <a:r>
              <a:rPr lang="en-GB" sz="4000" u="sng" dirty="0" smtClean="0"/>
              <a:t>traceable</a:t>
            </a:r>
            <a:r>
              <a:rPr lang="en-GB" sz="4000" b="1" dirty="0" smtClean="0"/>
              <a:t> </a:t>
            </a:r>
            <a:r>
              <a:rPr lang="en-GB" sz="4000" dirty="0" smtClean="0"/>
              <a:t>by leading the reader to the original source</a:t>
            </a:r>
            <a:endParaRPr lang="en-GB" sz="4000" dirty="0"/>
          </a:p>
          <a:p>
            <a:pPr algn="just"/>
            <a:endParaRPr lang="en-GB" sz="4000" b="1" dirty="0" smtClean="0"/>
          </a:p>
        </p:txBody>
      </p:sp>
      <p:sp>
        <p:nvSpPr>
          <p:cNvPr id="2" name="Rectangle 1"/>
          <p:cNvSpPr/>
          <p:nvPr/>
        </p:nvSpPr>
        <p:spPr>
          <a:xfrm>
            <a:off x="3295249" y="5501902"/>
            <a:ext cx="5685182" cy="64234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000" b="1" dirty="0" smtClean="0">
                <a:solidFill>
                  <a:srgbClr val="FF0000"/>
                </a:solidFill>
              </a:rPr>
              <a:t>This means REFERENCING.</a:t>
            </a:r>
            <a:endParaRPr lang="en-GB" sz="3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5442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33669" y="991350"/>
            <a:ext cx="10177669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s-ES" sz="4000" b="1" dirty="0"/>
              <a:t>REFERENCING</a:t>
            </a:r>
            <a:r>
              <a:rPr lang="es-ES" sz="4000" dirty="0"/>
              <a:t> </a:t>
            </a:r>
            <a:endParaRPr lang="es-ES" sz="4000" dirty="0" smtClean="0"/>
          </a:p>
          <a:p>
            <a:pPr algn="just"/>
            <a:endParaRPr lang="es-ES" sz="4000" dirty="0" smtClean="0"/>
          </a:p>
          <a:p>
            <a:pPr marL="685800" indent="-685800" algn="just">
              <a:buFont typeface="Wingdings" panose="05000000000000000000" pitchFamily="2" charset="2"/>
              <a:buChar char="Ø"/>
            </a:pPr>
            <a:r>
              <a:rPr lang="en-GB" sz="4000" dirty="0"/>
              <a:t>a</a:t>
            </a:r>
            <a:r>
              <a:rPr lang="en-GB" sz="4000" dirty="0" smtClean="0"/>
              <a:t>llows you to </a:t>
            </a:r>
            <a:r>
              <a:rPr lang="en-GB" sz="4000" u="sng" dirty="0" smtClean="0"/>
              <a:t>acknowledge</a:t>
            </a:r>
            <a:r>
              <a:rPr lang="en-GB" sz="4000" dirty="0" smtClean="0"/>
              <a:t> your sources within the text by using </a:t>
            </a:r>
            <a:r>
              <a:rPr lang="en-GB" sz="4000" u="sng" dirty="0" smtClean="0"/>
              <a:t>citations</a:t>
            </a:r>
          </a:p>
          <a:p>
            <a:pPr algn="just"/>
            <a:endParaRPr lang="en-GB" sz="4000" dirty="0" smtClean="0"/>
          </a:p>
          <a:p>
            <a:pPr marL="685800" indent="-685800" algn="just">
              <a:buFont typeface="Wingdings" panose="05000000000000000000" pitchFamily="2" charset="2"/>
              <a:buChar char="Ø"/>
            </a:pPr>
            <a:r>
              <a:rPr lang="en-GB" sz="4000" dirty="0"/>
              <a:t>a</a:t>
            </a:r>
            <a:r>
              <a:rPr lang="en-GB" sz="4000" dirty="0" smtClean="0"/>
              <a:t>lso allows you to make those sources </a:t>
            </a:r>
            <a:r>
              <a:rPr lang="en-GB" sz="4000" u="sng" dirty="0" smtClean="0"/>
              <a:t>traceable</a:t>
            </a:r>
            <a:r>
              <a:rPr lang="en-GB" sz="4000" dirty="0" smtClean="0"/>
              <a:t> in the </a:t>
            </a:r>
            <a:r>
              <a:rPr lang="en-GB" sz="4000" u="sng" dirty="0" smtClean="0"/>
              <a:t>Reference list/Bibliography</a:t>
            </a:r>
            <a:r>
              <a:rPr lang="en-GB" sz="4000" dirty="0" smtClean="0"/>
              <a:t> by providing their full details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812320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21094" y="580880"/>
            <a:ext cx="10440955" cy="63248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3500" dirty="0" smtClean="0"/>
              <a:t>For example,</a:t>
            </a:r>
          </a:p>
          <a:p>
            <a:pPr algn="just"/>
            <a:endParaRPr lang="en-GB" sz="4000" dirty="0" smtClean="0"/>
          </a:p>
          <a:p>
            <a:pPr algn="just"/>
            <a:r>
              <a:rPr lang="en-GB" sz="3500" dirty="0" smtClean="0"/>
              <a:t>Phillips </a:t>
            </a:r>
            <a:r>
              <a:rPr lang="en-GB" sz="3500" dirty="0"/>
              <a:t>(2014, p32) explains that “referencing must be </a:t>
            </a:r>
            <a:r>
              <a:rPr lang="en-GB" sz="3500" dirty="0" smtClean="0"/>
              <a:t>done consistently </a:t>
            </a:r>
            <a:r>
              <a:rPr lang="en-GB" sz="3500" dirty="0"/>
              <a:t>throughout your </a:t>
            </a:r>
            <a:r>
              <a:rPr lang="en-GB" sz="3500" dirty="0" smtClean="0"/>
              <a:t>work”.</a:t>
            </a:r>
          </a:p>
          <a:p>
            <a:pPr algn="just"/>
            <a:endParaRPr lang="en-GB" sz="3500" dirty="0" smtClean="0"/>
          </a:p>
          <a:p>
            <a:pPr algn="just"/>
            <a:endParaRPr lang="en-GB" sz="3500" dirty="0" smtClean="0"/>
          </a:p>
          <a:p>
            <a:pPr algn="just"/>
            <a:endParaRPr lang="en-GB" sz="3500" dirty="0" smtClean="0"/>
          </a:p>
          <a:p>
            <a:pPr algn="just"/>
            <a:r>
              <a:rPr lang="en-GB" sz="3500" dirty="0" smtClean="0"/>
              <a:t>Phillips</a:t>
            </a:r>
            <a:r>
              <a:rPr lang="en-GB" sz="3500" dirty="0"/>
              <a:t>, M. (2014) </a:t>
            </a:r>
            <a:r>
              <a:rPr lang="en-GB" sz="3500" i="1" dirty="0"/>
              <a:t>How to reference</a:t>
            </a:r>
            <a:r>
              <a:rPr lang="en-GB" sz="3500" dirty="0"/>
              <a:t>, London, Pavilion </a:t>
            </a:r>
            <a:r>
              <a:rPr lang="en-GB" sz="3500" dirty="0" smtClean="0"/>
              <a:t>Press</a:t>
            </a:r>
          </a:p>
          <a:p>
            <a:endParaRPr lang="es-ES" sz="4000" dirty="0" smtClean="0"/>
          </a:p>
          <a:p>
            <a:endParaRPr lang="en-GB" sz="4000" dirty="0" smtClean="0"/>
          </a:p>
          <a:p>
            <a:endParaRPr lang="en-GB" sz="4000" dirty="0" smtClean="0"/>
          </a:p>
        </p:txBody>
      </p:sp>
      <p:sp>
        <p:nvSpPr>
          <p:cNvPr id="16" name="Rectangle 15"/>
          <p:cNvSpPr/>
          <p:nvPr/>
        </p:nvSpPr>
        <p:spPr>
          <a:xfrm>
            <a:off x="2514718" y="5196647"/>
            <a:ext cx="7692886" cy="721099"/>
          </a:xfrm>
          <a:prstGeom prst="rect">
            <a:avLst/>
          </a:prstGeom>
          <a:noFill/>
          <a:ln w="28575"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endParaRPr lang="es-ES" sz="2200" b="1" dirty="0" smtClean="0">
              <a:solidFill>
                <a:schemeClr val="tx1"/>
              </a:solidFill>
            </a:endParaRPr>
          </a:p>
          <a:p>
            <a:pPr algn="just"/>
            <a:r>
              <a:rPr lang="es-ES" sz="2200" b="1" dirty="0" err="1" smtClean="0">
                <a:solidFill>
                  <a:srgbClr val="FF0000"/>
                </a:solidFill>
              </a:rPr>
              <a:t>With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this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reference</a:t>
            </a:r>
            <a:r>
              <a:rPr lang="es-ES" sz="2200" b="1" dirty="0" smtClean="0">
                <a:solidFill>
                  <a:srgbClr val="FF0000"/>
                </a:solidFill>
              </a:rPr>
              <a:t> in </a:t>
            </a:r>
            <a:r>
              <a:rPr lang="es-ES" sz="2200" b="1" dirty="0" err="1" smtClean="0">
                <a:solidFill>
                  <a:srgbClr val="FF0000"/>
                </a:solidFill>
              </a:rPr>
              <a:t>the</a:t>
            </a:r>
            <a:r>
              <a:rPr lang="es-ES" sz="2200" b="1" dirty="0" smtClean="0">
                <a:solidFill>
                  <a:srgbClr val="FF0000"/>
                </a:solidFill>
              </a:rPr>
              <a:t> Reference </a:t>
            </a:r>
            <a:r>
              <a:rPr lang="es-ES" sz="2200" b="1" dirty="0" err="1" smtClean="0">
                <a:solidFill>
                  <a:srgbClr val="FF0000"/>
                </a:solidFill>
              </a:rPr>
              <a:t>list</a:t>
            </a:r>
            <a:r>
              <a:rPr lang="es-ES" sz="2200" b="1" dirty="0" smtClean="0">
                <a:solidFill>
                  <a:srgbClr val="FF0000"/>
                </a:solidFill>
              </a:rPr>
              <a:t>/</a:t>
            </a:r>
            <a:r>
              <a:rPr lang="es-ES" sz="2200" b="1" dirty="0" err="1" smtClean="0">
                <a:solidFill>
                  <a:srgbClr val="FF0000"/>
                </a:solidFill>
              </a:rPr>
              <a:t>Bibliography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you</a:t>
            </a:r>
            <a:r>
              <a:rPr lang="es-ES" sz="2200" b="1" dirty="0" smtClean="0">
                <a:solidFill>
                  <a:srgbClr val="FF0000"/>
                </a:solidFill>
              </a:rPr>
              <a:t> are </a:t>
            </a:r>
            <a:r>
              <a:rPr lang="es-ES" sz="2200" b="1" dirty="0" err="1" smtClean="0">
                <a:solidFill>
                  <a:srgbClr val="FF0000"/>
                </a:solidFill>
              </a:rPr>
              <a:t>providing</a:t>
            </a:r>
            <a:r>
              <a:rPr lang="es-ES" sz="2200" b="1" dirty="0" smtClean="0">
                <a:solidFill>
                  <a:srgbClr val="FF0000"/>
                </a:solidFill>
              </a:rPr>
              <a:t> full </a:t>
            </a:r>
            <a:r>
              <a:rPr lang="es-ES" sz="2200" b="1" dirty="0" err="1" smtClean="0">
                <a:solidFill>
                  <a:srgbClr val="FF0000"/>
                </a:solidFill>
              </a:rPr>
              <a:t>details</a:t>
            </a:r>
            <a:r>
              <a:rPr lang="es-ES" sz="2200" b="1" dirty="0" smtClean="0">
                <a:solidFill>
                  <a:srgbClr val="FF0000"/>
                </a:solidFill>
              </a:rPr>
              <a:t>, </a:t>
            </a:r>
            <a:r>
              <a:rPr lang="es-ES" sz="2200" b="1" dirty="0" err="1" smtClean="0">
                <a:solidFill>
                  <a:srgbClr val="FF0000"/>
                </a:solidFill>
              </a:rPr>
              <a:t>leading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the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reader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to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n-GB" sz="2200" b="1" dirty="0" smtClean="0">
                <a:solidFill>
                  <a:srgbClr val="FF0000"/>
                </a:solidFill>
              </a:rPr>
              <a:t>the original source.</a:t>
            </a:r>
            <a:endParaRPr lang="en-GB" sz="2200" b="1" dirty="0">
              <a:solidFill>
                <a:srgbClr val="FF0000"/>
              </a:solidFill>
            </a:endParaRPr>
          </a:p>
          <a:p>
            <a:pPr algn="just"/>
            <a:endParaRPr lang="en-GB" sz="2000" dirty="0"/>
          </a:p>
        </p:txBody>
      </p:sp>
      <p:sp>
        <p:nvSpPr>
          <p:cNvPr id="18" name="Rectangle 17"/>
          <p:cNvSpPr/>
          <p:nvPr/>
        </p:nvSpPr>
        <p:spPr>
          <a:xfrm>
            <a:off x="2592125" y="2984285"/>
            <a:ext cx="6822219" cy="613679"/>
          </a:xfrm>
          <a:prstGeom prst="rect">
            <a:avLst/>
          </a:prstGeom>
          <a:noFill/>
          <a:ln w="28575"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s-ES" sz="2200" b="1" dirty="0" err="1" smtClean="0">
                <a:solidFill>
                  <a:srgbClr val="FF0000"/>
                </a:solidFill>
              </a:rPr>
              <a:t>With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this</a:t>
            </a:r>
            <a:r>
              <a:rPr lang="es-ES" sz="2200" b="1" dirty="0" smtClean="0">
                <a:solidFill>
                  <a:srgbClr val="FF0000"/>
                </a:solidFill>
              </a:rPr>
              <a:t> CITATION </a:t>
            </a:r>
            <a:r>
              <a:rPr lang="es-ES" sz="2200" b="1" dirty="0" err="1" smtClean="0">
                <a:solidFill>
                  <a:srgbClr val="FF0000"/>
                </a:solidFill>
              </a:rPr>
              <a:t>you</a:t>
            </a:r>
            <a:r>
              <a:rPr lang="es-ES" sz="2200" b="1" dirty="0" smtClean="0">
                <a:solidFill>
                  <a:srgbClr val="FF0000"/>
                </a:solidFill>
              </a:rPr>
              <a:t> are </a:t>
            </a:r>
            <a:r>
              <a:rPr lang="es-ES" sz="2200" b="1" dirty="0" err="1" smtClean="0">
                <a:solidFill>
                  <a:srgbClr val="FF0000"/>
                </a:solidFill>
              </a:rPr>
              <a:t>acknowledging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that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these</a:t>
            </a:r>
            <a:r>
              <a:rPr lang="es-ES" sz="2200" b="1" dirty="0" smtClean="0">
                <a:solidFill>
                  <a:srgbClr val="FF0000"/>
                </a:solidFill>
              </a:rPr>
              <a:t> are </a:t>
            </a:r>
            <a:r>
              <a:rPr lang="es-ES" sz="2200" b="1" dirty="0" err="1" smtClean="0">
                <a:solidFill>
                  <a:srgbClr val="FF0000"/>
                </a:solidFill>
              </a:rPr>
              <a:t>not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your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own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words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or</a:t>
            </a:r>
            <a:r>
              <a:rPr lang="es-ES" sz="2200" b="1" dirty="0" smtClean="0">
                <a:solidFill>
                  <a:srgbClr val="FF0000"/>
                </a:solidFill>
              </a:rPr>
              <a:t> ideas, </a:t>
            </a:r>
            <a:r>
              <a:rPr lang="es-ES" sz="2200" b="1" dirty="0" err="1" smtClean="0">
                <a:solidFill>
                  <a:srgbClr val="FF0000"/>
                </a:solidFill>
              </a:rPr>
              <a:t>but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somebody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else’s</a:t>
            </a:r>
            <a:r>
              <a:rPr lang="es-ES" sz="2200" b="1" dirty="0" smtClean="0">
                <a:solidFill>
                  <a:srgbClr val="FF0000"/>
                </a:solidFill>
              </a:rPr>
              <a:t>.</a:t>
            </a:r>
            <a:endParaRPr lang="en-GB" sz="2200" b="1" dirty="0">
              <a:solidFill>
                <a:srgbClr val="FF0000"/>
              </a:solidFill>
            </a:endParaRPr>
          </a:p>
        </p:txBody>
      </p:sp>
      <p:cxnSp>
        <p:nvCxnSpPr>
          <p:cNvPr id="9" name="Straight Connector 8"/>
          <p:cNvCxnSpPr/>
          <p:nvPr/>
        </p:nvCxnSpPr>
        <p:spPr>
          <a:xfrm flipV="1">
            <a:off x="914400" y="2276669"/>
            <a:ext cx="3489649" cy="1330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914400" y="4905952"/>
            <a:ext cx="9859617" cy="2385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7165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21335" y="1863780"/>
            <a:ext cx="10455965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endParaRPr lang="es-ES" sz="4000" dirty="0" smtClean="0"/>
          </a:p>
          <a:p>
            <a:pPr algn="just"/>
            <a:endParaRPr lang="en-GB" sz="4000" dirty="0" smtClean="0"/>
          </a:p>
          <a:p>
            <a:pPr algn="just"/>
            <a:r>
              <a:rPr lang="en-GB" sz="4000" dirty="0" smtClean="0"/>
              <a:t>Now, let’s get started with </a:t>
            </a:r>
            <a:r>
              <a:rPr lang="en-GB" sz="4000" b="1" dirty="0" smtClean="0"/>
              <a:t>citations</a:t>
            </a:r>
            <a:r>
              <a:rPr lang="en-GB" sz="4000" dirty="0" smtClean="0"/>
              <a:t>!</a:t>
            </a:r>
            <a:endParaRPr lang="en-GB" sz="4000" dirty="0"/>
          </a:p>
          <a:p>
            <a:pPr algn="just"/>
            <a:endParaRPr lang="en-GB" sz="4000" dirty="0"/>
          </a:p>
          <a:p>
            <a:pPr algn="just"/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413785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20567" y="926901"/>
            <a:ext cx="10487608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4000" dirty="0" smtClean="0"/>
              <a:t>The </a:t>
            </a:r>
            <a:r>
              <a:rPr lang="en-GB" sz="4000" u="sng" dirty="0" smtClean="0"/>
              <a:t>purpose</a:t>
            </a:r>
            <a:r>
              <a:rPr lang="en-GB" sz="4000" dirty="0" smtClean="0"/>
              <a:t> of </a:t>
            </a:r>
            <a:r>
              <a:rPr lang="en-GB" sz="4000" b="1" dirty="0" smtClean="0"/>
              <a:t>CITATIONS </a:t>
            </a:r>
            <a:r>
              <a:rPr lang="en-GB" sz="4000" dirty="0" smtClean="0"/>
              <a:t>is to provide basic information about your sources </a:t>
            </a:r>
            <a:r>
              <a:rPr lang="en-GB" sz="4000" u="sng" dirty="0" smtClean="0"/>
              <a:t>within</a:t>
            </a:r>
            <a:r>
              <a:rPr lang="en-GB" sz="4000" dirty="0" smtClean="0"/>
              <a:t> your text (essay, report, </a:t>
            </a:r>
            <a:r>
              <a:rPr lang="en-GB" sz="4000" dirty="0" err="1" smtClean="0"/>
              <a:t>etc</a:t>
            </a:r>
            <a:r>
              <a:rPr lang="en-GB" sz="4000" dirty="0" smtClean="0"/>
              <a:t>).</a:t>
            </a:r>
          </a:p>
          <a:p>
            <a:pPr algn="just"/>
            <a:endParaRPr lang="es-ES" sz="4000" dirty="0"/>
          </a:p>
          <a:p>
            <a:pPr algn="just"/>
            <a:r>
              <a:rPr lang="es-ES" sz="4000" dirty="0" err="1" smtClean="0"/>
              <a:t>They</a:t>
            </a:r>
            <a:r>
              <a:rPr lang="es-ES" sz="4000" dirty="0" smtClean="0"/>
              <a:t> are </a:t>
            </a:r>
            <a:r>
              <a:rPr lang="es-ES" sz="4000" dirty="0" err="1" smtClean="0"/>
              <a:t>presented</a:t>
            </a:r>
            <a:r>
              <a:rPr lang="es-ES" sz="4000" dirty="0" smtClean="0"/>
              <a:t> in </a:t>
            </a:r>
            <a:r>
              <a:rPr lang="es-ES" sz="4000" u="sng" dirty="0" err="1" smtClean="0"/>
              <a:t>brackets</a:t>
            </a:r>
            <a:r>
              <a:rPr lang="es-ES" sz="4000" dirty="0" smtClean="0"/>
              <a:t>.</a:t>
            </a:r>
          </a:p>
          <a:p>
            <a:pPr algn="just"/>
            <a:endParaRPr lang="es-ES" sz="4000" dirty="0"/>
          </a:p>
          <a:p>
            <a:pPr algn="just"/>
            <a:r>
              <a:rPr lang="es-ES" sz="4000" dirty="0" err="1" smtClean="0"/>
              <a:t>They</a:t>
            </a:r>
            <a:r>
              <a:rPr lang="es-ES" sz="4000" dirty="0" smtClean="0"/>
              <a:t> are </a:t>
            </a:r>
            <a:r>
              <a:rPr lang="es-ES" sz="4000" dirty="0" err="1" smtClean="0"/>
              <a:t>included</a:t>
            </a:r>
            <a:r>
              <a:rPr lang="es-ES" sz="4000" dirty="0" smtClean="0"/>
              <a:t> in </a:t>
            </a:r>
            <a:r>
              <a:rPr lang="es-ES" sz="4000" dirty="0" err="1" smtClean="0"/>
              <a:t>the</a:t>
            </a:r>
            <a:r>
              <a:rPr lang="es-ES" sz="4000" dirty="0" smtClean="0"/>
              <a:t> </a:t>
            </a:r>
            <a:r>
              <a:rPr lang="es-ES" sz="4000" dirty="0" err="1" smtClean="0"/>
              <a:t>sentence</a:t>
            </a:r>
            <a:r>
              <a:rPr lang="es-ES" sz="4000" dirty="0"/>
              <a:t>/</a:t>
            </a:r>
            <a:r>
              <a:rPr lang="es-ES" sz="4000" dirty="0" err="1" smtClean="0"/>
              <a:t>paragraph</a:t>
            </a:r>
            <a:r>
              <a:rPr lang="es-ES" sz="4000" dirty="0" smtClean="0"/>
              <a:t> </a:t>
            </a:r>
            <a:r>
              <a:rPr lang="es-ES" sz="4000" dirty="0" err="1" smtClean="0"/>
              <a:t>where</a:t>
            </a:r>
            <a:r>
              <a:rPr lang="es-ES" sz="4000" dirty="0" smtClean="0"/>
              <a:t> </a:t>
            </a:r>
            <a:r>
              <a:rPr lang="es-ES" sz="4000" dirty="0" err="1" smtClean="0"/>
              <a:t>you</a:t>
            </a:r>
            <a:r>
              <a:rPr lang="es-ES" sz="4000" dirty="0" smtClean="0"/>
              <a:t> </a:t>
            </a:r>
            <a:r>
              <a:rPr lang="es-ES" sz="4000" dirty="0" err="1" smtClean="0"/>
              <a:t>present</a:t>
            </a:r>
            <a:r>
              <a:rPr lang="es-ES" sz="4000" dirty="0" smtClean="0"/>
              <a:t> </a:t>
            </a:r>
            <a:r>
              <a:rPr lang="es-ES" sz="4000" dirty="0" err="1" smtClean="0"/>
              <a:t>the</a:t>
            </a:r>
            <a:r>
              <a:rPr lang="es-ES" sz="4000" dirty="0" smtClean="0"/>
              <a:t> </a:t>
            </a:r>
            <a:r>
              <a:rPr lang="es-ES" sz="4000" dirty="0" err="1" smtClean="0"/>
              <a:t>information</a:t>
            </a:r>
            <a:r>
              <a:rPr lang="es-ES" sz="4000" dirty="0" smtClean="0"/>
              <a:t> </a:t>
            </a:r>
            <a:r>
              <a:rPr lang="es-ES" sz="4000" dirty="0" err="1" smtClean="0"/>
              <a:t>which</a:t>
            </a:r>
            <a:r>
              <a:rPr lang="es-ES" sz="4000" dirty="0" smtClean="0"/>
              <a:t> </a:t>
            </a:r>
            <a:r>
              <a:rPr lang="es-ES" sz="4000" dirty="0" err="1" smtClean="0"/>
              <a:t>is</a:t>
            </a:r>
            <a:r>
              <a:rPr lang="es-ES" sz="4000" dirty="0" smtClean="0"/>
              <a:t> </a:t>
            </a:r>
            <a:r>
              <a:rPr lang="es-ES" sz="4000" dirty="0" err="1" smtClean="0"/>
              <a:t>not</a:t>
            </a:r>
            <a:r>
              <a:rPr lang="es-ES" sz="4000" dirty="0" smtClean="0"/>
              <a:t> </a:t>
            </a:r>
            <a:r>
              <a:rPr lang="es-ES" sz="4000" dirty="0" err="1" smtClean="0"/>
              <a:t>your</a:t>
            </a:r>
            <a:r>
              <a:rPr lang="es-ES" sz="4000" dirty="0" smtClean="0"/>
              <a:t> </a:t>
            </a:r>
            <a:r>
              <a:rPr lang="es-ES" sz="4000" dirty="0" err="1" smtClean="0"/>
              <a:t>own</a:t>
            </a:r>
            <a:r>
              <a:rPr lang="es-ES" sz="4000" dirty="0" smtClean="0"/>
              <a:t>.</a:t>
            </a:r>
            <a:endParaRPr lang="en-GB" sz="4000" dirty="0" smtClean="0"/>
          </a:p>
          <a:p>
            <a:pPr algn="just"/>
            <a:endParaRPr lang="es-ES" sz="4000" dirty="0"/>
          </a:p>
          <a:p>
            <a:pPr algn="just"/>
            <a:endParaRPr lang="en-GB" sz="4000" dirty="0" smtClean="0"/>
          </a:p>
          <a:p>
            <a:pPr algn="just"/>
            <a:r>
              <a:rPr lang="en-GB" sz="4000" dirty="0" smtClean="0"/>
              <a:t>  </a:t>
            </a:r>
          </a:p>
          <a:p>
            <a:pPr algn="just"/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900943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01864" y="841573"/>
            <a:ext cx="10122011" cy="62478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4000" b="1" dirty="0" smtClean="0"/>
              <a:t>CITATIONS</a:t>
            </a:r>
            <a:r>
              <a:rPr lang="en-GB" sz="4000" dirty="0" smtClean="0"/>
              <a:t> </a:t>
            </a:r>
            <a:r>
              <a:rPr lang="en-GB" sz="4000" i="1" dirty="0" smtClean="0"/>
              <a:t>normally</a:t>
            </a:r>
            <a:r>
              <a:rPr lang="en-GB" sz="4000" dirty="0" smtClean="0"/>
              <a:t> include </a:t>
            </a:r>
            <a:r>
              <a:rPr lang="en-GB" sz="4000" dirty="0"/>
              <a:t>3 elements:</a:t>
            </a:r>
          </a:p>
          <a:p>
            <a:pPr algn="just"/>
            <a:endParaRPr lang="en-GB" sz="4000" dirty="0"/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000" dirty="0"/>
              <a:t>Author’s surname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000" dirty="0"/>
              <a:t>Year of publication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000" dirty="0"/>
              <a:t>Page number(s) </a:t>
            </a:r>
          </a:p>
          <a:p>
            <a:pPr>
              <a:lnSpc>
                <a:spcPct val="150000"/>
              </a:lnSpc>
            </a:pPr>
            <a:r>
              <a:rPr lang="en-GB" sz="4000" dirty="0"/>
              <a:t>	</a:t>
            </a:r>
            <a:endParaRPr lang="en-GB" sz="4000" b="1" dirty="0"/>
          </a:p>
          <a:p>
            <a:pPr algn="just"/>
            <a:endParaRPr lang="en-GB" sz="4000" dirty="0"/>
          </a:p>
          <a:p>
            <a:pPr algn="just"/>
            <a:endParaRPr lang="en-GB" sz="4000" b="1" dirty="0"/>
          </a:p>
        </p:txBody>
      </p:sp>
      <p:sp>
        <p:nvSpPr>
          <p:cNvPr id="3" name="Rectangle 2"/>
          <p:cNvSpPr/>
          <p:nvPr/>
        </p:nvSpPr>
        <p:spPr>
          <a:xfrm>
            <a:off x="6582949" y="3022105"/>
            <a:ext cx="4540926" cy="116689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endParaRPr lang="en-GB" sz="2200" b="1" dirty="0" smtClean="0">
              <a:solidFill>
                <a:srgbClr val="FF0000"/>
              </a:solidFill>
            </a:endParaRPr>
          </a:p>
          <a:p>
            <a:pPr algn="just"/>
            <a:r>
              <a:rPr lang="en-GB" sz="2200" b="1" dirty="0" smtClean="0">
                <a:solidFill>
                  <a:srgbClr val="FF0000"/>
                </a:solidFill>
              </a:rPr>
              <a:t>These are the basic “ingredients” of a citation. </a:t>
            </a:r>
          </a:p>
          <a:p>
            <a:pPr algn="just"/>
            <a:endParaRPr lang="en-GB" sz="2200" b="1" dirty="0" smtClean="0">
              <a:solidFill>
                <a:srgbClr val="FF0000"/>
              </a:solidFill>
            </a:endParaRPr>
          </a:p>
          <a:p>
            <a:pPr algn="just"/>
            <a:r>
              <a:rPr lang="en-GB" sz="2200" b="1" dirty="0" smtClean="0">
                <a:solidFill>
                  <a:srgbClr val="FF0000"/>
                </a:solidFill>
              </a:rPr>
              <a:t>In some cases this “recipe” might require some adjustments, but for now let’s focus on the THREE BASIC INGREDIENTS. </a:t>
            </a:r>
          </a:p>
          <a:p>
            <a:pPr algn="just"/>
            <a:endParaRPr lang="en-GB" sz="2200" b="1" dirty="0">
              <a:solidFill>
                <a:srgbClr val="FF0000"/>
              </a:solidFill>
            </a:endParaRPr>
          </a:p>
        </p:txBody>
      </p:sp>
      <p:sp>
        <p:nvSpPr>
          <p:cNvPr id="4" name="Right Brace 3"/>
          <p:cNvSpPr/>
          <p:nvPr/>
        </p:nvSpPr>
        <p:spPr>
          <a:xfrm>
            <a:off x="5478449" y="2210463"/>
            <a:ext cx="842838" cy="2790178"/>
          </a:xfrm>
          <a:prstGeom prst="rightBrac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6324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18902" y="1854449"/>
            <a:ext cx="10455965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endParaRPr lang="es-ES" sz="4000" dirty="0" smtClean="0"/>
          </a:p>
          <a:p>
            <a:pPr algn="just"/>
            <a:endParaRPr lang="en-GB" sz="4000" dirty="0" smtClean="0"/>
          </a:p>
          <a:p>
            <a:pPr algn="just"/>
            <a:r>
              <a:rPr lang="en-GB" sz="4000" dirty="0" smtClean="0"/>
              <a:t>Have a look at these basic examples of citations.</a:t>
            </a:r>
            <a:endParaRPr lang="en-GB" sz="4000" dirty="0"/>
          </a:p>
          <a:p>
            <a:pPr algn="just"/>
            <a:endParaRPr lang="en-GB" sz="4000" dirty="0"/>
          </a:p>
          <a:p>
            <a:pPr algn="just"/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397992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06453" y="261574"/>
            <a:ext cx="10241280" cy="49398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en-GB" sz="3500" dirty="0"/>
          </a:p>
          <a:p>
            <a:pPr algn="just"/>
            <a:r>
              <a:rPr lang="en-GB" sz="3500" u="sng" dirty="0"/>
              <a:t>Williams (2009, </a:t>
            </a:r>
            <a:r>
              <a:rPr lang="en-GB" sz="3500" u="sng" dirty="0" smtClean="0"/>
              <a:t>p32)</a:t>
            </a:r>
            <a:r>
              <a:rPr lang="en-GB" sz="3500" dirty="0" smtClean="0"/>
              <a:t> argues that while the web can be a highly valuable source of information it is crucial to evaluate the information you uncover.</a:t>
            </a:r>
            <a:endParaRPr lang="en-GB" sz="3500" dirty="0"/>
          </a:p>
          <a:p>
            <a:pPr algn="just"/>
            <a:endParaRPr lang="en-GB" sz="3500" dirty="0"/>
          </a:p>
          <a:p>
            <a:pPr algn="just"/>
            <a:endParaRPr lang="en-GB" sz="3500" dirty="0" smtClean="0"/>
          </a:p>
          <a:p>
            <a:pPr algn="just"/>
            <a:r>
              <a:rPr lang="en-GB" sz="3500" dirty="0" smtClean="0"/>
              <a:t>It </a:t>
            </a:r>
            <a:r>
              <a:rPr lang="en-GB" sz="3500" dirty="0"/>
              <a:t>has been </a:t>
            </a:r>
            <a:r>
              <a:rPr lang="en-GB" sz="3500" dirty="0" smtClean="0"/>
              <a:t>suggested that while the web can be an invaluable source of information, the user needs to assess its value </a:t>
            </a:r>
            <a:r>
              <a:rPr lang="en-GB" sz="3500" u="sng" dirty="0" smtClean="0"/>
              <a:t>(Williams</a:t>
            </a:r>
            <a:r>
              <a:rPr lang="en-GB" sz="3500" u="sng" dirty="0"/>
              <a:t>, 2009, </a:t>
            </a:r>
            <a:r>
              <a:rPr lang="en-GB" sz="3500" u="sng" dirty="0" smtClean="0"/>
              <a:t>p32).</a:t>
            </a:r>
            <a:endParaRPr lang="en-GB" sz="3500" u="sng" dirty="0"/>
          </a:p>
        </p:txBody>
      </p:sp>
      <p:sp>
        <p:nvSpPr>
          <p:cNvPr id="3" name="Rectangle 2"/>
          <p:cNvSpPr/>
          <p:nvPr/>
        </p:nvSpPr>
        <p:spPr>
          <a:xfrm>
            <a:off x="2445035" y="2574025"/>
            <a:ext cx="7060754" cy="62466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GB" sz="2200" b="1" dirty="0" smtClean="0">
                <a:solidFill>
                  <a:srgbClr val="FF0000"/>
                </a:solidFill>
              </a:rPr>
              <a:t>If you use the author’s surname in your sentence, just include year of publication and page number in brackets. </a:t>
            </a:r>
            <a:endParaRPr lang="en-GB" sz="2200" b="1" dirty="0">
              <a:solidFill>
                <a:srgbClr val="FF0000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445035" y="5296057"/>
            <a:ext cx="7331098" cy="65298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GB" sz="2200" b="1" dirty="0" smtClean="0">
                <a:solidFill>
                  <a:srgbClr val="FF0000"/>
                </a:solidFill>
              </a:rPr>
              <a:t>If you don’t use the author’s surname in the sentence, then include it in brackets as well.</a:t>
            </a:r>
            <a:endParaRPr lang="en-GB" sz="2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5736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86410" y="383234"/>
            <a:ext cx="10133044" cy="54784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en-GB" sz="3500" dirty="0"/>
          </a:p>
          <a:p>
            <a:pPr algn="just"/>
            <a:r>
              <a:rPr lang="en-GB" sz="3500" dirty="0" smtClean="0"/>
              <a:t>Williams </a:t>
            </a:r>
            <a:r>
              <a:rPr lang="en-GB" sz="3500" dirty="0"/>
              <a:t>(2009, p17) states that a “critical approach to reading starts before you have read anything.”</a:t>
            </a:r>
          </a:p>
          <a:p>
            <a:pPr algn="just"/>
            <a:endParaRPr lang="en-GB" sz="3500" dirty="0"/>
          </a:p>
          <a:p>
            <a:pPr algn="just"/>
            <a:endParaRPr lang="en-GB" sz="3500" dirty="0" smtClean="0"/>
          </a:p>
          <a:p>
            <a:pPr algn="just"/>
            <a:endParaRPr lang="en-GB" sz="3500" dirty="0" smtClean="0"/>
          </a:p>
          <a:p>
            <a:pPr algn="just"/>
            <a:endParaRPr lang="en-GB" sz="3500" dirty="0" smtClean="0"/>
          </a:p>
          <a:p>
            <a:pPr algn="just"/>
            <a:r>
              <a:rPr lang="en-GB" sz="3500" dirty="0" smtClean="0"/>
              <a:t>It </a:t>
            </a:r>
            <a:r>
              <a:rPr lang="en-GB" sz="3500" dirty="0"/>
              <a:t>has been stated that approaching reading critically begins before we have actually read anything (Williams, 2009, p17).</a:t>
            </a:r>
          </a:p>
        </p:txBody>
      </p:sp>
      <p:sp>
        <p:nvSpPr>
          <p:cNvPr id="3" name="Rectangle 2"/>
          <p:cNvSpPr/>
          <p:nvPr/>
        </p:nvSpPr>
        <p:spPr>
          <a:xfrm>
            <a:off x="2850382" y="2661362"/>
            <a:ext cx="6993333" cy="92216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GB" sz="2200" b="1" dirty="0" smtClean="0">
                <a:solidFill>
                  <a:srgbClr val="FF0000"/>
                </a:solidFill>
              </a:rPr>
              <a:t>You need a citation regardless of whether you are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GB" sz="2200" b="1" dirty="0">
                <a:solidFill>
                  <a:srgbClr val="FF0000"/>
                </a:solidFill>
              </a:rPr>
              <a:t>q</a:t>
            </a:r>
            <a:r>
              <a:rPr lang="en-GB" sz="2200" b="1" dirty="0" smtClean="0">
                <a:solidFill>
                  <a:srgbClr val="FF0000"/>
                </a:solidFill>
              </a:rPr>
              <a:t>uoting (first example), 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GB" sz="2200" b="1" dirty="0" smtClean="0">
                <a:solidFill>
                  <a:srgbClr val="FF0000"/>
                </a:solidFill>
              </a:rPr>
              <a:t>paraphrasing (second example) 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GB" sz="2200" b="1" dirty="0" smtClean="0">
                <a:solidFill>
                  <a:srgbClr val="FF0000"/>
                </a:solidFill>
              </a:rPr>
              <a:t>or summarising.</a:t>
            </a:r>
            <a:endParaRPr lang="en-GB" sz="2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2893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88443" y="848529"/>
            <a:ext cx="1027624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endParaRPr lang="es-ES" sz="3500" dirty="0" smtClean="0"/>
          </a:p>
          <a:p>
            <a:pPr algn="just"/>
            <a:endParaRPr lang="en-GB" sz="3500" dirty="0" smtClean="0"/>
          </a:p>
          <a:p>
            <a:pPr algn="just"/>
            <a:r>
              <a:rPr lang="en-GB" sz="3500" dirty="0" smtClean="0"/>
              <a:t>Sometimes the basic “recipe” of a citation (author’s surname, year of publication, page number) will vary slightly.</a:t>
            </a:r>
          </a:p>
          <a:p>
            <a:pPr algn="just"/>
            <a:endParaRPr lang="en-GB" sz="3500" dirty="0"/>
          </a:p>
          <a:p>
            <a:pPr algn="just"/>
            <a:r>
              <a:rPr lang="en-GB" sz="3500" dirty="0" smtClean="0"/>
              <a:t>For example, </a:t>
            </a:r>
            <a:endParaRPr lang="en-GB" sz="3500" dirty="0"/>
          </a:p>
          <a:p>
            <a:pPr algn="just"/>
            <a:endParaRPr lang="en-GB" sz="3500" dirty="0"/>
          </a:p>
        </p:txBody>
      </p:sp>
    </p:spTree>
    <p:extLst>
      <p:ext uri="{BB962C8B-B14F-4D97-AF65-F5344CB8AC3E}">
        <p14:creationId xmlns:p14="http://schemas.microsoft.com/office/powerpoint/2010/main" val="3246815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18984" y="39760"/>
            <a:ext cx="10448014" cy="877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endParaRPr lang="en-GB" sz="3600" b="1" dirty="0" smtClean="0"/>
          </a:p>
          <a:p>
            <a:pPr algn="just"/>
            <a:endParaRPr lang="en-GB" sz="3200" u="sng" dirty="0" smtClean="0"/>
          </a:p>
          <a:p>
            <a:pPr algn="just"/>
            <a:endParaRPr lang="en-GB" sz="3200" u="sng" dirty="0" smtClean="0"/>
          </a:p>
          <a:p>
            <a:pPr algn="just"/>
            <a:endParaRPr lang="en-GB" sz="3200" u="sng" dirty="0" smtClean="0"/>
          </a:p>
          <a:p>
            <a:pPr algn="just"/>
            <a:r>
              <a:rPr lang="en-GB" sz="3200" dirty="0" smtClean="0"/>
              <a:t>It is recommended to use quotations sparingly and for a specific purpose (Wilson and Kenny, 2007, p149).</a:t>
            </a:r>
            <a:endParaRPr lang="en-GB" sz="3200" dirty="0"/>
          </a:p>
          <a:p>
            <a:pPr algn="just"/>
            <a:endParaRPr lang="en-GB" sz="3200" u="sng" dirty="0" smtClean="0"/>
          </a:p>
          <a:p>
            <a:pPr algn="just"/>
            <a:endParaRPr lang="en-GB" sz="3200" u="sng" dirty="0" smtClean="0"/>
          </a:p>
          <a:p>
            <a:pPr algn="just"/>
            <a:endParaRPr lang="en-GB" sz="3200" u="sng" dirty="0" smtClean="0"/>
          </a:p>
          <a:p>
            <a:pPr algn="just"/>
            <a:endParaRPr lang="en-GB" sz="3200" dirty="0" smtClean="0"/>
          </a:p>
          <a:p>
            <a:pPr algn="just"/>
            <a:r>
              <a:rPr lang="en-GB" sz="3200" dirty="0" smtClean="0"/>
              <a:t>Williams </a:t>
            </a:r>
            <a:r>
              <a:rPr lang="en-GB" sz="3200" i="1" dirty="0" smtClean="0"/>
              <a:t>et al. </a:t>
            </a:r>
            <a:r>
              <a:rPr lang="en-GB" sz="3200" dirty="0" smtClean="0"/>
              <a:t>(2008, p34) have identified time management as the skill employers value the most.</a:t>
            </a:r>
          </a:p>
          <a:p>
            <a:pPr algn="just"/>
            <a:endParaRPr lang="en-GB" sz="3200" dirty="0" smtClean="0"/>
          </a:p>
          <a:p>
            <a:pPr algn="just"/>
            <a:endParaRPr lang="en-GB" sz="3600" b="1" dirty="0"/>
          </a:p>
          <a:p>
            <a:pPr algn="just"/>
            <a:endParaRPr lang="en-GB" sz="3600" b="1" dirty="0" smtClean="0"/>
          </a:p>
          <a:p>
            <a:pPr algn="just"/>
            <a:endParaRPr lang="en-GB" sz="3600" b="1" dirty="0" smtClean="0"/>
          </a:p>
          <a:p>
            <a:pPr algn="just"/>
            <a:endParaRPr lang="en-GB" sz="3600" b="1" dirty="0"/>
          </a:p>
        </p:txBody>
      </p:sp>
      <p:sp>
        <p:nvSpPr>
          <p:cNvPr id="3" name="Rectangle 2"/>
          <p:cNvSpPr/>
          <p:nvPr/>
        </p:nvSpPr>
        <p:spPr>
          <a:xfrm>
            <a:off x="2767052" y="879046"/>
            <a:ext cx="6440557" cy="70395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rgbClr val="FF0000"/>
                </a:solidFill>
              </a:rPr>
              <a:t>Does your source have two or three authors? </a:t>
            </a:r>
            <a:r>
              <a:rPr lang="en-GB" sz="2400" dirty="0" smtClean="0">
                <a:solidFill>
                  <a:srgbClr val="FF0000"/>
                </a:solidFill>
              </a:rPr>
              <a:t>Include the surnames of ALL the authors.</a:t>
            </a:r>
            <a:endParaRPr lang="en-GB" sz="2400" dirty="0">
              <a:solidFill>
                <a:srgbClr val="FF0000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343769" y="3481441"/>
            <a:ext cx="9287122" cy="106670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rgbClr val="FF0000"/>
                </a:solidFill>
              </a:rPr>
              <a:t>Does your source have more than three authors?</a:t>
            </a:r>
          </a:p>
          <a:p>
            <a:pPr algn="ctr"/>
            <a:r>
              <a:rPr lang="en-GB" sz="2400" b="1" dirty="0" smtClean="0">
                <a:solidFill>
                  <a:srgbClr val="FF0000"/>
                </a:solidFill>
              </a:rPr>
              <a:t> </a:t>
            </a:r>
            <a:r>
              <a:rPr lang="en-GB" sz="2400" dirty="0" smtClean="0">
                <a:solidFill>
                  <a:srgbClr val="FF0000"/>
                </a:solidFill>
              </a:rPr>
              <a:t>Write the surname of the first author and then </a:t>
            </a:r>
            <a:r>
              <a:rPr lang="en-GB" sz="2400" i="1" dirty="0" smtClean="0">
                <a:solidFill>
                  <a:srgbClr val="FF0000"/>
                </a:solidFill>
              </a:rPr>
              <a:t>et al. </a:t>
            </a:r>
            <a:r>
              <a:rPr lang="en-GB" sz="2400" dirty="0" smtClean="0">
                <a:solidFill>
                  <a:srgbClr val="FF0000"/>
                </a:solidFill>
              </a:rPr>
              <a:t>(in italics).</a:t>
            </a:r>
          </a:p>
          <a:p>
            <a:pPr algn="ctr"/>
            <a:r>
              <a:rPr lang="en-GB" sz="2400" i="1" dirty="0" smtClean="0">
                <a:solidFill>
                  <a:srgbClr val="FF0000"/>
                </a:solidFill>
              </a:rPr>
              <a:t>Et al. </a:t>
            </a:r>
            <a:r>
              <a:rPr lang="en-GB" sz="2400" dirty="0" smtClean="0">
                <a:solidFill>
                  <a:srgbClr val="FF0000"/>
                </a:solidFill>
              </a:rPr>
              <a:t>means “and others”.</a:t>
            </a:r>
            <a:endParaRPr lang="en-GB" sz="2400" dirty="0">
              <a:solidFill>
                <a:srgbClr val="FF0000"/>
              </a:solidFill>
            </a:endParaRPr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5983354" y="1583003"/>
            <a:ext cx="7303" cy="502415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H="1">
            <a:off x="5979929" y="4541288"/>
            <a:ext cx="1" cy="514109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8435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212300" y="815084"/>
            <a:ext cx="9725006" cy="10668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rgbClr val="FF0000"/>
                </a:solidFill>
              </a:rPr>
              <a:t>Are you using a source with no named person as author</a:t>
            </a:r>
          </a:p>
          <a:p>
            <a:pPr algn="ctr"/>
            <a:r>
              <a:rPr lang="en-GB" sz="2400" b="1" dirty="0" smtClean="0">
                <a:solidFill>
                  <a:srgbClr val="FF0000"/>
                </a:solidFill>
              </a:rPr>
              <a:t>(e.g. newspaper, webpage or a company document)?</a:t>
            </a:r>
            <a:endParaRPr lang="en-GB" sz="2400" b="1" dirty="0">
              <a:solidFill>
                <a:srgbClr val="FF0000"/>
              </a:solidFill>
            </a:endParaRPr>
          </a:p>
          <a:p>
            <a:pPr algn="ctr"/>
            <a:r>
              <a:rPr lang="en-GB" sz="2400" dirty="0" smtClean="0">
                <a:solidFill>
                  <a:srgbClr val="FF0000"/>
                </a:solidFill>
              </a:rPr>
              <a:t>Write </a:t>
            </a:r>
            <a:r>
              <a:rPr lang="en-GB" sz="2400" dirty="0">
                <a:solidFill>
                  <a:srgbClr val="FF0000"/>
                </a:solidFill>
              </a:rPr>
              <a:t>the title of the </a:t>
            </a:r>
            <a:r>
              <a:rPr lang="en-GB" sz="2400" dirty="0" smtClean="0">
                <a:solidFill>
                  <a:srgbClr val="FF0000"/>
                </a:solidFill>
              </a:rPr>
              <a:t>newspaper/website/company name instead. </a:t>
            </a:r>
            <a:endParaRPr lang="en-GB" sz="2400" dirty="0">
              <a:solidFill>
                <a:srgbClr val="FF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962114" y="1481844"/>
            <a:ext cx="10225378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en-GB" sz="3200" u="sng" dirty="0"/>
          </a:p>
          <a:p>
            <a:pPr algn="just"/>
            <a:endParaRPr lang="en-GB" sz="3200" dirty="0" smtClean="0"/>
          </a:p>
          <a:p>
            <a:pPr algn="just"/>
            <a:r>
              <a:rPr lang="en-GB" sz="3200" dirty="0" smtClean="0"/>
              <a:t>It has been reported that strong growth in emerging markets has boosted Vodafone’s profits (The Week, 2016, p34).</a:t>
            </a:r>
          </a:p>
          <a:p>
            <a:pPr algn="just"/>
            <a:endParaRPr lang="en-GB" sz="3200" dirty="0"/>
          </a:p>
          <a:p>
            <a:pPr algn="just"/>
            <a:r>
              <a:rPr lang="en-GB" sz="3200" dirty="0" smtClean="0"/>
              <a:t>For the second time, Apple has partnered with WWF to protect the planet generating more than $8 million (Apple, 2016, online).</a:t>
            </a:r>
            <a:endParaRPr lang="en-GB" sz="3200" dirty="0"/>
          </a:p>
          <a:p>
            <a:pPr algn="just"/>
            <a:endParaRPr lang="en-GB" sz="3200" dirty="0" smtClean="0"/>
          </a:p>
          <a:p>
            <a:pPr algn="just"/>
            <a:endParaRPr lang="en-GB" sz="3200" u="sng" dirty="0"/>
          </a:p>
          <a:p>
            <a:pPr algn="just"/>
            <a:endParaRPr lang="en-GB" sz="3200" u="sng" dirty="0" smtClean="0"/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5975403" y="1881916"/>
            <a:ext cx="7303" cy="502415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/>
          <p:cNvSpPr/>
          <p:nvPr/>
        </p:nvSpPr>
        <p:spPr>
          <a:xfrm>
            <a:off x="3586044" y="5486407"/>
            <a:ext cx="5383028" cy="50888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200" b="1" dirty="0" smtClean="0">
                <a:solidFill>
                  <a:srgbClr val="FF0000"/>
                </a:solidFill>
              </a:rPr>
              <a:t>Remember NOT to write the web address in the citation, just the website name.</a:t>
            </a:r>
            <a:endParaRPr lang="en-GB" sz="2200" b="1" dirty="0">
              <a:solidFill>
                <a:srgbClr val="FF0000"/>
              </a:solidFill>
            </a:endParaRPr>
          </a:p>
        </p:txBody>
      </p:sp>
      <p:sp>
        <p:nvSpPr>
          <p:cNvPr id="4" name="Oval 3"/>
          <p:cNvSpPr/>
          <p:nvPr/>
        </p:nvSpPr>
        <p:spPr>
          <a:xfrm>
            <a:off x="10034547" y="4373798"/>
            <a:ext cx="1089329" cy="811033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526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0"/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41621" y="2195741"/>
            <a:ext cx="10209475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3200" dirty="0"/>
              <a:t>The Guardian (2012, online) reported that the president of Hungary </a:t>
            </a:r>
            <a:r>
              <a:rPr lang="en-GB" sz="3200" dirty="0" smtClean="0"/>
              <a:t>resigned after being accused of plagiarism. </a:t>
            </a:r>
          </a:p>
          <a:p>
            <a:pPr algn="just"/>
            <a:endParaRPr lang="en-GB" sz="3200" dirty="0" smtClean="0"/>
          </a:p>
          <a:p>
            <a:pPr algn="just"/>
            <a:endParaRPr lang="en-GB" sz="3200" dirty="0"/>
          </a:p>
          <a:p>
            <a:pPr algn="just"/>
            <a:endParaRPr lang="en-GB" sz="3200" dirty="0" smtClean="0"/>
          </a:p>
          <a:p>
            <a:pPr algn="just"/>
            <a:r>
              <a:rPr lang="en-GB" sz="3200" dirty="0" smtClean="0"/>
              <a:t>There </a:t>
            </a:r>
            <a:r>
              <a:rPr lang="en-GB" sz="3200" dirty="0"/>
              <a:t>are over 1,200 McDonald’s restaurants in the UK (McDonald’s, </a:t>
            </a:r>
            <a:r>
              <a:rPr lang="en-GB" sz="3200" dirty="0" err="1"/>
              <a:t>nd</a:t>
            </a:r>
            <a:r>
              <a:rPr lang="en-GB" sz="3200" dirty="0"/>
              <a:t>., online).</a:t>
            </a:r>
          </a:p>
          <a:p>
            <a:pPr algn="just"/>
            <a:endParaRPr lang="en-GB" sz="3200" dirty="0"/>
          </a:p>
        </p:txBody>
      </p:sp>
      <p:sp>
        <p:nvSpPr>
          <p:cNvPr id="3" name="Rectangle 2"/>
          <p:cNvSpPr/>
          <p:nvPr/>
        </p:nvSpPr>
        <p:spPr>
          <a:xfrm>
            <a:off x="1844706" y="912168"/>
            <a:ext cx="8635115" cy="83335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rgbClr val="FF0000"/>
                </a:solidFill>
              </a:rPr>
              <a:t>Are you using an online source with no page numbers available? </a:t>
            </a:r>
          </a:p>
          <a:p>
            <a:pPr algn="ctr"/>
            <a:r>
              <a:rPr lang="en-GB" sz="2400" dirty="0" smtClean="0">
                <a:solidFill>
                  <a:srgbClr val="FF0000"/>
                </a:solidFill>
              </a:rPr>
              <a:t>Write </a:t>
            </a:r>
            <a:r>
              <a:rPr lang="en-GB" sz="2400" i="1" dirty="0">
                <a:solidFill>
                  <a:srgbClr val="FF0000"/>
                </a:solidFill>
              </a:rPr>
              <a:t>online</a:t>
            </a:r>
            <a:r>
              <a:rPr lang="en-GB" sz="2400" dirty="0">
                <a:solidFill>
                  <a:srgbClr val="FF0000"/>
                </a:solidFill>
              </a:rPr>
              <a:t> instead of page </a:t>
            </a:r>
            <a:r>
              <a:rPr lang="en-GB" sz="2400" dirty="0" smtClean="0">
                <a:solidFill>
                  <a:srgbClr val="FF0000"/>
                </a:solidFill>
              </a:rPr>
              <a:t>numbers.</a:t>
            </a:r>
            <a:endParaRPr lang="en-GB" sz="2400" dirty="0">
              <a:solidFill>
                <a:srgbClr val="FF0000"/>
              </a:solidFill>
            </a:endParaRPr>
          </a:p>
        </p:txBody>
      </p:sp>
      <p:cxnSp>
        <p:nvCxnSpPr>
          <p:cNvPr id="4" name="Straight Arrow Connector 3"/>
          <p:cNvCxnSpPr/>
          <p:nvPr/>
        </p:nvCxnSpPr>
        <p:spPr>
          <a:xfrm>
            <a:off x="6150983" y="1737572"/>
            <a:ext cx="7303" cy="502415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/>
          <p:cNvSpPr/>
          <p:nvPr/>
        </p:nvSpPr>
        <p:spPr>
          <a:xfrm>
            <a:off x="3371194" y="3462908"/>
            <a:ext cx="5791468" cy="74448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2400" b="1" dirty="0" smtClean="0">
              <a:solidFill>
                <a:srgbClr val="FF0000"/>
              </a:solidFill>
            </a:endParaRPr>
          </a:p>
          <a:p>
            <a:pPr algn="ctr"/>
            <a:r>
              <a:rPr lang="en-GB" sz="2400" b="1" dirty="0" smtClean="0">
                <a:solidFill>
                  <a:srgbClr val="FF0000"/>
                </a:solidFill>
              </a:rPr>
              <a:t>There is no date of publication available?</a:t>
            </a:r>
            <a:endParaRPr lang="en-GB" sz="2400" b="1" dirty="0">
              <a:solidFill>
                <a:srgbClr val="FF0000"/>
              </a:solidFill>
            </a:endParaRPr>
          </a:p>
          <a:p>
            <a:pPr algn="ctr"/>
            <a:r>
              <a:rPr lang="en-GB" sz="2400" dirty="0" smtClean="0">
                <a:solidFill>
                  <a:srgbClr val="FF0000"/>
                </a:solidFill>
              </a:rPr>
              <a:t>Use </a:t>
            </a:r>
            <a:r>
              <a:rPr lang="en-GB" sz="2400" i="1" dirty="0" err="1" smtClean="0">
                <a:solidFill>
                  <a:srgbClr val="FF0000"/>
                </a:solidFill>
              </a:rPr>
              <a:t>nd</a:t>
            </a:r>
            <a:r>
              <a:rPr lang="en-GB" sz="2400" i="1" dirty="0" smtClean="0">
                <a:solidFill>
                  <a:srgbClr val="FF0000"/>
                </a:solidFill>
              </a:rPr>
              <a:t>.</a:t>
            </a:r>
            <a:r>
              <a:rPr lang="en-GB" sz="2400" dirty="0" smtClean="0">
                <a:solidFill>
                  <a:srgbClr val="FF0000"/>
                </a:solidFill>
              </a:rPr>
              <a:t> instead of year of publication.</a:t>
            </a:r>
            <a:endParaRPr lang="en-GB" sz="2400" dirty="0">
              <a:solidFill>
                <a:srgbClr val="FF0000"/>
              </a:solidFill>
            </a:endParaRPr>
          </a:p>
          <a:p>
            <a:pPr algn="ctr"/>
            <a:endParaRPr lang="en-GB" sz="2400" dirty="0">
              <a:solidFill>
                <a:srgbClr val="FF0000"/>
              </a:solidFill>
            </a:endParaRPr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6146358" y="4207390"/>
            <a:ext cx="7303" cy="502415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9811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26367" y="111526"/>
            <a:ext cx="10170368" cy="92948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en-GB" sz="3200" dirty="0" smtClean="0"/>
          </a:p>
          <a:p>
            <a:pPr algn="just"/>
            <a:endParaRPr lang="en-GB" sz="3200" dirty="0"/>
          </a:p>
          <a:p>
            <a:pPr algn="just"/>
            <a:endParaRPr lang="en-GB" sz="3200" dirty="0" smtClean="0"/>
          </a:p>
          <a:p>
            <a:pPr algn="just"/>
            <a:endParaRPr lang="en-GB" sz="3200" dirty="0" smtClean="0"/>
          </a:p>
          <a:p>
            <a:pPr algn="just"/>
            <a:endParaRPr lang="en-GB" sz="3200" dirty="0"/>
          </a:p>
          <a:p>
            <a:pPr algn="just"/>
            <a:r>
              <a:rPr lang="en-GB" sz="3200" dirty="0" smtClean="0"/>
              <a:t>The higher education sector has recently undertaken job evaluation processes in order to develop a single pay scale (Thompson and Ryan, 2010, p515).</a:t>
            </a:r>
            <a:endParaRPr lang="en-GB" sz="3200" dirty="0"/>
          </a:p>
          <a:p>
            <a:pPr algn="just"/>
            <a:endParaRPr lang="en-GB" b="1" dirty="0" smtClean="0"/>
          </a:p>
          <a:p>
            <a:pPr algn="just"/>
            <a:endParaRPr lang="en-GB" b="1" dirty="0"/>
          </a:p>
          <a:p>
            <a:pPr algn="just"/>
            <a:endParaRPr lang="en-GB" b="1" dirty="0" smtClean="0"/>
          </a:p>
          <a:p>
            <a:pPr algn="just"/>
            <a:endParaRPr lang="en-GB" b="1" dirty="0"/>
          </a:p>
          <a:p>
            <a:pPr algn="just"/>
            <a:endParaRPr lang="en-GB" b="1" dirty="0" smtClean="0"/>
          </a:p>
          <a:p>
            <a:pPr algn="just"/>
            <a:endParaRPr lang="en-GB" b="1" dirty="0"/>
          </a:p>
          <a:p>
            <a:pPr algn="just"/>
            <a:endParaRPr lang="en-GB" b="1" dirty="0" smtClean="0"/>
          </a:p>
          <a:p>
            <a:pPr algn="just"/>
            <a:endParaRPr lang="en-GB" b="1" dirty="0"/>
          </a:p>
          <a:p>
            <a:pPr algn="just"/>
            <a:endParaRPr lang="en-GB" b="1" dirty="0" smtClean="0"/>
          </a:p>
          <a:p>
            <a:pPr algn="just"/>
            <a:endParaRPr lang="en-GB" b="1" dirty="0"/>
          </a:p>
          <a:p>
            <a:pPr algn="just"/>
            <a:endParaRPr lang="en-GB" b="1" dirty="0" smtClean="0"/>
          </a:p>
          <a:p>
            <a:pPr algn="just"/>
            <a:endParaRPr lang="en-GB" b="1" dirty="0"/>
          </a:p>
          <a:p>
            <a:pPr algn="just"/>
            <a:endParaRPr lang="en-GB" b="1" dirty="0" smtClean="0"/>
          </a:p>
          <a:p>
            <a:pPr algn="just"/>
            <a:endParaRPr lang="en-GB" b="1" dirty="0"/>
          </a:p>
          <a:p>
            <a:pPr algn="just"/>
            <a:endParaRPr lang="en-GB" b="1" dirty="0" smtClean="0"/>
          </a:p>
          <a:p>
            <a:pPr algn="just"/>
            <a:endParaRPr lang="en-GB" b="1" dirty="0"/>
          </a:p>
          <a:p>
            <a:pPr algn="just"/>
            <a:endParaRPr lang="en-GB" b="1" dirty="0" smtClean="0"/>
          </a:p>
          <a:p>
            <a:pPr algn="just"/>
            <a:endParaRPr lang="en-GB" b="1" dirty="0"/>
          </a:p>
          <a:p>
            <a:pPr algn="just"/>
            <a:endParaRPr lang="en-GB" b="1" dirty="0"/>
          </a:p>
        </p:txBody>
      </p:sp>
      <p:sp>
        <p:nvSpPr>
          <p:cNvPr id="5" name="Rectangle 4"/>
          <p:cNvSpPr/>
          <p:nvPr/>
        </p:nvSpPr>
        <p:spPr>
          <a:xfrm>
            <a:off x="2466124" y="948704"/>
            <a:ext cx="7629599" cy="7951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2400" b="1" dirty="0" smtClean="0">
              <a:solidFill>
                <a:srgbClr val="FF0000"/>
              </a:solidFill>
            </a:endParaRPr>
          </a:p>
          <a:p>
            <a:pPr algn="ctr"/>
            <a:r>
              <a:rPr lang="en-GB" sz="2400" b="1" dirty="0" smtClean="0">
                <a:solidFill>
                  <a:srgbClr val="FF0000"/>
                </a:solidFill>
              </a:rPr>
              <a:t>Is your source one chapter of an edited book?</a:t>
            </a:r>
            <a:endParaRPr lang="en-GB" sz="2400" b="1" dirty="0">
              <a:solidFill>
                <a:srgbClr val="FF0000"/>
              </a:solidFill>
            </a:endParaRPr>
          </a:p>
          <a:p>
            <a:pPr algn="ctr"/>
            <a:r>
              <a:rPr lang="en-GB" sz="2400" dirty="0" smtClean="0">
                <a:solidFill>
                  <a:srgbClr val="FF0000"/>
                </a:solidFill>
              </a:rPr>
              <a:t>Use the surname of the author of the chapter you have used.</a:t>
            </a:r>
            <a:endParaRPr lang="en-GB" sz="2400" dirty="0">
              <a:solidFill>
                <a:srgbClr val="FF0000"/>
              </a:solidFill>
            </a:endParaRPr>
          </a:p>
          <a:p>
            <a:pPr algn="ctr"/>
            <a:endParaRPr lang="en-GB" sz="2400" dirty="0">
              <a:solidFill>
                <a:srgbClr val="FF0000"/>
              </a:solidFill>
            </a:endParaRPr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6193839" y="1743834"/>
            <a:ext cx="6220" cy="565100"/>
          </a:xfrm>
          <a:prstGeom prst="straightConnector1">
            <a:avLst/>
          </a:prstGeom>
          <a:ln w="19050"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0087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23731" y="-7014"/>
            <a:ext cx="10254342" cy="78483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en-GB" b="1" dirty="0"/>
          </a:p>
          <a:p>
            <a:pPr algn="just"/>
            <a:endParaRPr lang="en-GB" sz="3200" dirty="0" smtClean="0"/>
          </a:p>
          <a:p>
            <a:pPr algn="just"/>
            <a:endParaRPr lang="en-GB" sz="3200" dirty="0"/>
          </a:p>
          <a:p>
            <a:pPr algn="just"/>
            <a:endParaRPr lang="en-GB" sz="3200" dirty="0" smtClean="0"/>
          </a:p>
          <a:p>
            <a:pPr algn="just"/>
            <a:endParaRPr lang="en-GB" sz="3200" dirty="0" smtClean="0"/>
          </a:p>
          <a:p>
            <a:pPr algn="just"/>
            <a:endParaRPr lang="en-GB" sz="3200" dirty="0" smtClean="0"/>
          </a:p>
          <a:p>
            <a:pPr algn="just"/>
            <a:r>
              <a:rPr lang="en-GB" sz="3200" dirty="0" smtClean="0"/>
              <a:t>“… students will use sources inappropriately before they use them appropriately” (</a:t>
            </a:r>
            <a:r>
              <a:rPr lang="en-GB" sz="3200" dirty="0" err="1" smtClean="0"/>
              <a:t>Pecorari</a:t>
            </a:r>
            <a:r>
              <a:rPr lang="en-GB" sz="3200" dirty="0" smtClean="0"/>
              <a:t>, 2003 cited in Davis and Carroll, 2009, p59).</a:t>
            </a:r>
          </a:p>
          <a:p>
            <a:pPr algn="just"/>
            <a:endParaRPr lang="en-GB" b="1" dirty="0"/>
          </a:p>
          <a:p>
            <a:pPr algn="just"/>
            <a:endParaRPr lang="en-GB" b="1" dirty="0" smtClean="0"/>
          </a:p>
          <a:p>
            <a:pPr algn="just"/>
            <a:endParaRPr lang="en-GB" b="1" dirty="0"/>
          </a:p>
          <a:p>
            <a:pPr algn="just"/>
            <a:endParaRPr lang="en-GB" b="1" dirty="0" smtClean="0"/>
          </a:p>
          <a:p>
            <a:pPr algn="just"/>
            <a:endParaRPr lang="en-GB" b="1" dirty="0" smtClean="0"/>
          </a:p>
          <a:p>
            <a:pPr algn="just"/>
            <a:endParaRPr lang="en-GB" sz="3200" u="sng" dirty="0" smtClean="0"/>
          </a:p>
          <a:p>
            <a:pPr algn="just"/>
            <a:endParaRPr lang="en-GB" b="1" dirty="0"/>
          </a:p>
          <a:p>
            <a:pPr algn="just"/>
            <a:endParaRPr lang="en-GB" b="1" dirty="0" smtClean="0"/>
          </a:p>
          <a:p>
            <a:pPr algn="just"/>
            <a:endParaRPr lang="en-GB" b="1" dirty="0"/>
          </a:p>
          <a:p>
            <a:pPr algn="just"/>
            <a:endParaRPr lang="en-GB" b="1" dirty="0" smtClean="0"/>
          </a:p>
          <a:p>
            <a:pPr algn="just"/>
            <a:endParaRPr lang="en-GB" b="1" dirty="0"/>
          </a:p>
          <a:p>
            <a:pPr algn="just"/>
            <a:endParaRPr lang="en-GB" b="1" dirty="0"/>
          </a:p>
        </p:txBody>
      </p:sp>
      <p:sp>
        <p:nvSpPr>
          <p:cNvPr id="3" name="Rectangle 2"/>
          <p:cNvSpPr/>
          <p:nvPr/>
        </p:nvSpPr>
        <p:spPr>
          <a:xfrm>
            <a:off x="923731" y="942126"/>
            <a:ext cx="10347649" cy="109904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2400" b="1" dirty="0" smtClean="0">
              <a:solidFill>
                <a:srgbClr val="FF0000"/>
              </a:solidFill>
            </a:endParaRPr>
          </a:p>
          <a:p>
            <a:pPr algn="ctr"/>
            <a:r>
              <a:rPr lang="en-GB" sz="2400" b="1" dirty="0" smtClean="0">
                <a:solidFill>
                  <a:srgbClr val="FF0000"/>
                </a:solidFill>
              </a:rPr>
              <a:t>Is your source an </a:t>
            </a:r>
            <a:r>
              <a:rPr lang="en-GB" sz="2400" b="1" dirty="0">
                <a:solidFill>
                  <a:srgbClr val="FF0000"/>
                </a:solidFill>
              </a:rPr>
              <a:t>a</a:t>
            </a:r>
            <a:r>
              <a:rPr lang="en-GB" sz="2400" b="1" dirty="0" smtClean="0">
                <a:solidFill>
                  <a:srgbClr val="FF0000"/>
                </a:solidFill>
              </a:rPr>
              <a:t>uthor cited </a:t>
            </a:r>
            <a:r>
              <a:rPr lang="en-GB" sz="2400" b="1" dirty="0">
                <a:solidFill>
                  <a:srgbClr val="FF0000"/>
                </a:solidFill>
              </a:rPr>
              <a:t>in another author’s work?</a:t>
            </a:r>
          </a:p>
          <a:p>
            <a:pPr algn="ctr"/>
            <a:r>
              <a:rPr lang="en-GB" sz="2400" dirty="0" smtClean="0">
                <a:solidFill>
                  <a:srgbClr val="FF0000"/>
                </a:solidFill>
              </a:rPr>
              <a:t>Include the following information: </a:t>
            </a:r>
            <a:r>
              <a:rPr lang="en-GB" sz="2400" u="sng" dirty="0" smtClean="0">
                <a:solidFill>
                  <a:srgbClr val="FF0000"/>
                </a:solidFill>
              </a:rPr>
              <a:t>cited</a:t>
            </a:r>
            <a:r>
              <a:rPr lang="en-GB" sz="2400" dirty="0" smtClean="0">
                <a:solidFill>
                  <a:srgbClr val="FF0000"/>
                </a:solidFill>
              </a:rPr>
              <a:t> author, year of </a:t>
            </a:r>
            <a:r>
              <a:rPr lang="en-GB" sz="2400" u="sng" dirty="0" smtClean="0">
                <a:solidFill>
                  <a:srgbClr val="FF0000"/>
                </a:solidFill>
              </a:rPr>
              <a:t>cited</a:t>
            </a:r>
            <a:r>
              <a:rPr lang="en-GB" sz="2400" dirty="0" smtClean="0">
                <a:solidFill>
                  <a:srgbClr val="FF0000"/>
                </a:solidFill>
              </a:rPr>
              <a:t> source, </a:t>
            </a:r>
            <a:r>
              <a:rPr lang="en-GB" sz="2400" i="1" dirty="0" smtClean="0">
                <a:solidFill>
                  <a:srgbClr val="FF0000"/>
                </a:solidFill>
              </a:rPr>
              <a:t>cited in,</a:t>
            </a:r>
            <a:r>
              <a:rPr lang="en-GB" sz="2400" dirty="0" smtClean="0">
                <a:solidFill>
                  <a:srgbClr val="FF0000"/>
                </a:solidFill>
              </a:rPr>
              <a:t> author and year of source, page number.</a:t>
            </a:r>
            <a:endParaRPr lang="en-GB" sz="2400" dirty="0">
              <a:solidFill>
                <a:srgbClr val="FF0000"/>
              </a:solidFill>
            </a:endParaRPr>
          </a:p>
          <a:p>
            <a:pPr algn="ctr"/>
            <a:endParaRPr lang="en-GB" sz="2400" dirty="0">
              <a:solidFill>
                <a:srgbClr val="FF0000"/>
              </a:solidFill>
            </a:endParaRPr>
          </a:p>
        </p:txBody>
      </p:sp>
      <p:cxnSp>
        <p:nvCxnSpPr>
          <p:cNvPr id="12" name="Straight Arrow Connector 11"/>
          <p:cNvCxnSpPr/>
          <p:nvPr/>
        </p:nvCxnSpPr>
        <p:spPr>
          <a:xfrm>
            <a:off x="5850294" y="2034083"/>
            <a:ext cx="6004" cy="518052"/>
          </a:xfrm>
          <a:prstGeom prst="straightConnector1">
            <a:avLst/>
          </a:prstGeom>
          <a:ln w="19050"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8396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23731" y="942126"/>
            <a:ext cx="10347649" cy="109904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2400" b="1" dirty="0" smtClean="0">
              <a:solidFill>
                <a:srgbClr val="FF0000"/>
              </a:solidFill>
            </a:endParaRPr>
          </a:p>
          <a:p>
            <a:pPr algn="ctr"/>
            <a:r>
              <a:rPr lang="en-GB" sz="2400" b="1" dirty="0" smtClean="0">
                <a:solidFill>
                  <a:srgbClr val="FF0000"/>
                </a:solidFill>
              </a:rPr>
              <a:t>Are you including in your assignment information or ideas developed in the source as a whole and therefore not mentioned on a specific page?</a:t>
            </a:r>
            <a:endParaRPr lang="en-GB" sz="2400" b="1" dirty="0">
              <a:solidFill>
                <a:srgbClr val="FF0000"/>
              </a:solidFill>
            </a:endParaRPr>
          </a:p>
          <a:p>
            <a:pPr algn="ctr"/>
            <a:r>
              <a:rPr lang="en-GB" sz="2400" dirty="0" smtClean="0">
                <a:solidFill>
                  <a:srgbClr val="FF0000"/>
                </a:solidFill>
              </a:rPr>
              <a:t>In this case it is not necessary to include page numbers.</a:t>
            </a:r>
            <a:endParaRPr lang="en-GB" sz="2400" dirty="0">
              <a:solidFill>
                <a:srgbClr val="FF0000"/>
              </a:solidFill>
            </a:endParaRPr>
          </a:p>
          <a:p>
            <a:pPr algn="ctr"/>
            <a:endParaRPr lang="en-GB" sz="2400" dirty="0">
              <a:solidFill>
                <a:srgbClr val="FF0000"/>
              </a:solidFill>
            </a:endParaRPr>
          </a:p>
        </p:txBody>
      </p:sp>
      <p:cxnSp>
        <p:nvCxnSpPr>
          <p:cNvPr id="3" name="Straight Arrow Connector 2"/>
          <p:cNvCxnSpPr/>
          <p:nvPr/>
        </p:nvCxnSpPr>
        <p:spPr>
          <a:xfrm>
            <a:off x="5850294" y="2034083"/>
            <a:ext cx="6004" cy="518052"/>
          </a:xfrm>
          <a:prstGeom prst="straightConnector1">
            <a:avLst/>
          </a:prstGeom>
          <a:ln w="19050"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3"/>
          <p:cNvSpPr/>
          <p:nvPr/>
        </p:nvSpPr>
        <p:spPr>
          <a:xfrm>
            <a:off x="1117564" y="2703760"/>
            <a:ext cx="1015381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3200" dirty="0"/>
              <a:t>Williams and Reid (</a:t>
            </a:r>
            <a:r>
              <a:rPr lang="en-GB" sz="3200" dirty="0" smtClean="0"/>
              <a:t>2011) </a:t>
            </a:r>
            <a:r>
              <a:rPr lang="en-GB" sz="3200" dirty="0"/>
              <a:t>strongly believe that an important study skill is time </a:t>
            </a:r>
            <a:r>
              <a:rPr lang="en-GB" sz="3200" dirty="0" smtClean="0"/>
              <a:t>management and planning for the tasks that you need to undertake.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388372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42391" y="900608"/>
            <a:ext cx="10384971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s-ES" sz="4000" dirty="0" err="1" smtClean="0"/>
              <a:t>Remember</a:t>
            </a:r>
            <a:r>
              <a:rPr lang="es-ES" sz="4000" dirty="0" smtClean="0"/>
              <a:t> </a:t>
            </a:r>
            <a:r>
              <a:rPr lang="es-ES" sz="4000" dirty="0" err="1" smtClean="0"/>
              <a:t>to</a:t>
            </a:r>
            <a:r>
              <a:rPr lang="es-ES" sz="4000" dirty="0"/>
              <a:t> </a:t>
            </a:r>
            <a:r>
              <a:rPr lang="es-ES" sz="4000" dirty="0" err="1" smtClean="0"/>
              <a:t>include</a:t>
            </a:r>
            <a:r>
              <a:rPr lang="es-ES" sz="4000" dirty="0" smtClean="0"/>
              <a:t> </a:t>
            </a:r>
            <a:r>
              <a:rPr lang="es-ES" sz="4000" dirty="0" err="1" smtClean="0"/>
              <a:t>citations</a:t>
            </a:r>
            <a:r>
              <a:rPr lang="es-ES" sz="4000" dirty="0" smtClean="0"/>
              <a:t> in </a:t>
            </a:r>
            <a:r>
              <a:rPr lang="es-ES" sz="4000" dirty="0" err="1" smtClean="0"/>
              <a:t>your</a:t>
            </a:r>
            <a:r>
              <a:rPr lang="es-ES" sz="4000" dirty="0" smtClean="0"/>
              <a:t> </a:t>
            </a:r>
            <a:r>
              <a:rPr lang="es-ES" sz="4000" dirty="0" err="1" smtClean="0"/>
              <a:t>work</a:t>
            </a:r>
            <a:endParaRPr lang="es-ES" sz="4000" dirty="0" smtClean="0"/>
          </a:p>
          <a:p>
            <a:pPr algn="just"/>
            <a:endParaRPr lang="es-ES" sz="4000" dirty="0" smtClean="0"/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s-ES" sz="4000" dirty="0" err="1"/>
              <a:t>e</a:t>
            </a:r>
            <a:r>
              <a:rPr lang="es-ES" sz="4000" dirty="0" err="1" smtClean="0"/>
              <a:t>very</a:t>
            </a:r>
            <a:r>
              <a:rPr lang="es-ES" sz="4000" dirty="0" smtClean="0"/>
              <a:t> time </a:t>
            </a:r>
            <a:r>
              <a:rPr lang="es-ES" sz="4000" dirty="0" err="1" smtClean="0"/>
              <a:t>you</a:t>
            </a:r>
            <a:r>
              <a:rPr lang="es-ES" sz="4000" dirty="0" smtClean="0"/>
              <a:t> use </a:t>
            </a:r>
            <a:r>
              <a:rPr lang="es-ES" sz="4000" dirty="0" err="1" smtClean="0"/>
              <a:t>information</a:t>
            </a:r>
            <a:r>
              <a:rPr lang="es-ES" sz="4000" dirty="0" smtClean="0"/>
              <a:t> </a:t>
            </a:r>
            <a:r>
              <a:rPr lang="es-ES" sz="4000" dirty="0" err="1" smtClean="0"/>
              <a:t>or</a:t>
            </a:r>
            <a:r>
              <a:rPr lang="es-ES" sz="4000" dirty="0" smtClean="0"/>
              <a:t> ideas </a:t>
            </a:r>
            <a:r>
              <a:rPr lang="es-ES" sz="4000" dirty="0" err="1" smtClean="0"/>
              <a:t>which</a:t>
            </a:r>
            <a:r>
              <a:rPr lang="es-ES" sz="4000" dirty="0" smtClean="0"/>
              <a:t> are </a:t>
            </a:r>
            <a:r>
              <a:rPr lang="es-ES" sz="4000" b="1" dirty="0" err="1" smtClean="0"/>
              <a:t>not</a:t>
            </a:r>
            <a:r>
              <a:rPr lang="es-ES" sz="4000" b="1" dirty="0" smtClean="0"/>
              <a:t> </a:t>
            </a:r>
            <a:r>
              <a:rPr lang="es-ES" sz="4000" b="1" dirty="0" err="1" smtClean="0"/>
              <a:t>your</a:t>
            </a:r>
            <a:r>
              <a:rPr lang="es-ES" sz="4000" b="1" dirty="0" smtClean="0"/>
              <a:t> </a:t>
            </a:r>
            <a:r>
              <a:rPr lang="es-ES" sz="4000" b="1" dirty="0" err="1" smtClean="0"/>
              <a:t>own</a:t>
            </a:r>
            <a:endParaRPr lang="es-ES" sz="4000" dirty="0" smtClean="0"/>
          </a:p>
          <a:p>
            <a:pPr algn="just"/>
            <a:endParaRPr lang="es-ES" sz="4000" dirty="0" smtClean="0"/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s-ES" sz="4000" dirty="0"/>
              <a:t>a</a:t>
            </a:r>
            <a:r>
              <a:rPr lang="es-ES" sz="4000" dirty="0" smtClean="0"/>
              <a:t>nd </a:t>
            </a:r>
            <a:r>
              <a:rPr lang="es-ES" sz="4000" dirty="0" err="1" smtClean="0"/>
              <a:t>regardless</a:t>
            </a:r>
            <a:r>
              <a:rPr lang="es-ES" sz="4000" dirty="0" smtClean="0"/>
              <a:t> of </a:t>
            </a:r>
            <a:r>
              <a:rPr lang="es-ES" sz="4000" dirty="0" err="1" smtClean="0"/>
              <a:t>whether</a:t>
            </a:r>
            <a:r>
              <a:rPr lang="es-ES" sz="4000" dirty="0" smtClean="0"/>
              <a:t> </a:t>
            </a:r>
            <a:r>
              <a:rPr lang="es-ES" sz="4000" dirty="0" err="1" smtClean="0"/>
              <a:t>you</a:t>
            </a:r>
            <a:r>
              <a:rPr lang="es-ES" sz="4000" dirty="0" smtClean="0"/>
              <a:t> </a:t>
            </a:r>
            <a:r>
              <a:rPr lang="es-ES" sz="4000" b="1" dirty="0" err="1" smtClean="0"/>
              <a:t>quote</a:t>
            </a:r>
            <a:r>
              <a:rPr lang="es-ES" sz="4000" dirty="0" smtClean="0"/>
              <a:t>, </a:t>
            </a:r>
            <a:r>
              <a:rPr lang="es-ES" sz="4000" b="1" dirty="0" err="1" smtClean="0"/>
              <a:t>paraphrase</a:t>
            </a:r>
            <a:r>
              <a:rPr lang="es-ES" sz="4000" dirty="0" smtClean="0"/>
              <a:t> </a:t>
            </a:r>
            <a:r>
              <a:rPr lang="es-ES" sz="4000" dirty="0" err="1" smtClean="0"/>
              <a:t>or</a:t>
            </a:r>
            <a:r>
              <a:rPr lang="es-ES" sz="4000" dirty="0" smtClean="0"/>
              <a:t> </a:t>
            </a:r>
            <a:r>
              <a:rPr lang="es-ES" sz="4000" b="1" dirty="0" err="1" smtClean="0"/>
              <a:t>summarise</a:t>
            </a:r>
            <a:r>
              <a:rPr lang="es-ES" sz="4000" dirty="0" smtClean="0"/>
              <a:t>.</a:t>
            </a:r>
          </a:p>
          <a:p>
            <a:pPr algn="just"/>
            <a:endParaRPr lang="es-ES" sz="4000" dirty="0"/>
          </a:p>
          <a:p>
            <a:pPr algn="just"/>
            <a:endParaRPr lang="es-ES" sz="4000" dirty="0" smtClean="0"/>
          </a:p>
          <a:p>
            <a:pPr algn="just"/>
            <a:endParaRPr lang="es-ES" sz="4000" dirty="0"/>
          </a:p>
        </p:txBody>
      </p:sp>
    </p:spTree>
    <p:extLst>
      <p:ext uri="{BB962C8B-B14F-4D97-AF65-F5344CB8AC3E}">
        <p14:creationId xmlns:p14="http://schemas.microsoft.com/office/powerpoint/2010/main" val="1823785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10140" y="916995"/>
            <a:ext cx="10198359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4000" dirty="0" smtClean="0"/>
              <a:t>Now it is time for you to </a:t>
            </a:r>
            <a:r>
              <a:rPr lang="en-GB" sz="4000" b="1" dirty="0" smtClean="0"/>
              <a:t>practise</a:t>
            </a:r>
            <a:r>
              <a:rPr lang="en-GB" sz="4000" dirty="0" smtClean="0"/>
              <a:t> what you have seen in this presentation by doing the activities in the booklet.</a:t>
            </a:r>
          </a:p>
          <a:p>
            <a:pPr algn="just"/>
            <a:endParaRPr lang="en-GB" sz="4000" dirty="0"/>
          </a:p>
          <a:p>
            <a:pPr algn="just"/>
            <a:r>
              <a:rPr lang="en-GB" sz="4000" dirty="0" smtClean="0"/>
              <a:t>Use the answer key to check your answers or check them with your teacher.</a:t>
            </a:r>
          </a:p>
          <a:p>
            <a:pPr algn="just"/>
            <a:endParaRPr lang="en-GB" sz="4000" dirty="0"/>
          </a:p>
          <a:p>
            <a:pPr algn="just"/>
            <a:r>
              <a:rPr lang="en-GB" sz="4000" dirty="0" smtClean="0"/>
              <a:t>Remember, PRACTICE MAKES PERFECT!!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727836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2165</TotalTime>
  <Words>1017</Words>
  <Application>Microsoft Office PowerPoint</Application>
  <PresentationFormat>Custom</PresentationFormat>
  <Paragraphs>181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Organic</vt:lpstr>
      <vt:lpstr>   REFERENCE PROPERLY AND AVOID PLAGIARISM  Part One Citations  Harvard System of Referencing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REFERENCE PROPERLY … AND AVOID PLAGIARISM</dc:title>
  <dc:creator>Nuria Lopez</dc:creator>
  <cp:lastModifiedBy>Sarah Stewart</cp:lastModifiedBy>
  <cp:revision>170</cp:revision>
  <dcterms:created xsi:type="dcterms:W3CDTF">2015-11-23T08:06:10Z</dcterms:created>
  <dcterms:modified xsi:type="dcterms:W3CDTF">2019-01-11T10:31:09Z</dcterms:modified>
</cp:coreProperties>
</file>