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9" r:id="rId3"/>
    <p:sldId id="260" r:id="rId4"/>
    <p:sldId id="257" r:id="rId5"/>
    <p:sldId id="269" r:id="rId6"/>
    <p:sldId id="261" r:id="rId7"/>
    <p:sldId id="270" r:id="rId8"/>
    <p:sldId id="263" r:id="rId9"/>
    <p:sldId id="264" r:id="rId10"/>
    <p:sldId id="266" r:id="rId11"/>
    <p:sldId id="258" r:id="rId12"/>
    <p:sldId id="271"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00FF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7318" autoAdjust="0"/>
  </p:normalViewPr>
  <p:slideViewPr>
    <p:cSldViewPr>
      <p:cViewPr>
        <p:scale>
          <a:sx n="81" d="100"/>
          <a:sy n="81" d="100"/>
        </p:scale>
        <p:origin x="-432" y="624"/>
      </p:cViewPr>
      <p:guideLst>
        <p:guide orient="horz" pos="2160"/>
        <p:guide pos="2880"/>
      </p:guideLst>
    </p:cSldViewPr>
  </p:slideViewPr>
  <p:notesTextViewPr>
    <p:cViewPr>
      <p:scale>
        <a:sx n="125" d="100"/>
        <a:sy n="12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1FF3C32-ED8C-452D-A053-9A266E822039}" type="datetimeFigureOut">
              <a:rPr lang="en-GB" smtClean="0"/>
              <a:t>11/05/2019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D688000-050E-42FD-862F-7DF0F9928A67}" type="slidenum">
              <a:rPr lang="en-GB" smtClean="0"/>
              <a:t>‹#›</a:t>
            </a:fld>
            <a:endParaRPr lang="en-GB"/>
          </a:p>
        </p:txBody>
      </p:sp>
    </p:spTree>
    <p:extLst>
      <p:ext uri="{BB962C8B-B14F-4D97-AF65-F5344CB8AC3E}">
        <p14:creationId xmlns:p14="http://schemas.microsoft.com/office/powerpoint/2010/main" val="26438286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Welcome</a:t>
            </a:r>
            <a:r>
              <a:rPr lang="en-GB" baseline="0" dirty="0" smtClean="0"/>
              <a:t> all LM’s to the event and explain briefly the format of the day</a:t>
            </a:r>
          </a:p>
          <a:p>
            <a:r>
              <a:rPr lang="en-GB" baseline="0" dirty="0" smtClean="0"/>
              <a:t>Start by asking LM’s to split into group’s and have a 5 minute discussion about what they think is meant by coaching and mentoring and how it could potentially benefit the employees in the respective teams. Ask one person from each group to feedback. This will get LM’s thinking before the presentation starts.</a:t>
            </a:r>
          </a:p>
          <a:p>
            <a:r>
              <a:rPr lang="en-GB" baseline="0" dirty="0" smtClean="0"/>
              <a:t>*LM = Line Managers</a:t>
            </a:r>
            <a:endParaRPr lang="en-GB" dirty="0"/>
          </a:p>
        </p:txBody>
      </p:sp>
      <p:sp>
        <p:nvSpPr>
          <p:cNvPr id="4" name="Slide Number Placeholder 3"/>
          <p:cNvSpPr>
            <a:spLocks noGrp="1"/>
          </p:cNvSpPr>
          <p:nvPr>
            <p:ph type="sldNum" sz="quarter" idx="10"/>
          </p:nvPr>
        </p:nvSpPr>
        <p:spPr/>
        <p:txBody>
          <a:bodyPr/>
          <a:lstStyle/>
          <a:p>
            <a:fld id="{7D688000-050E-42FD-862F-7DF0F9928A67}" type="slidenum">
              <a:rPr lang="en-GB" smtClean="0"/>
              <a:t>1</a:t>
            </a:fld>
            <a:endParaRPr lang="en-GB"/>
          </a:p>
        </p:txBody>
      </p:sp>
    </p:spTree>
    <p:extLst>
      <p:ext uri="{BB962C8B-B14F-4D97-AF65-F5344CB8AC3E}">
        <p14:creationId xmlns:p14="http://schemas.microsoft.com/office/powerpoint/2010/main" val="20788143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Coaching and mentoring are development tools that organisations use to meet learning and development needs. (CIPD,2019)</a:t>
            </a:r>
          </a:p>
          <a:p>
            <a:r>
              <a:rPr lang="en-GB" dirty="0" smtClean="0"/>
              <a:t>Over</a:t>
            </a:r>
            <a:r>
              <a:rPr lang="en-GB" baseline="0" dirty="0" smtClean="0"/>
              <a:t> the next 2 years at </a:t>
            </a:r>
            <a:r>
              <a:rPr lang="en-GB" baseline="0" dirty="0" err="1" smtClean="0"/>
              <a:t>Az</a:t>
            </a:r>
            <a:r>
              <a:rPr lang="en-GB" baseline="0" dirty="0" smtClean="0"/>
              <a:t> Media Devices we are looking at creating a coaching culture that will be firmly embedded into our business strategy. A coaching culture is about delivering results, enhancing people’s potential and improving performance of both individuals and the business. We will have specialist internal coaches that will help continuously develop employees, rather than using training to just tackling poor performance. </a:t>
            </a:r>
            <a:endParaRPr lang="en-GB" dirty="0"/>
          </a:p>
        </p:txBody>
      </p:sp>
      <p:sp>
        <p:nvSpPr>
          <p:cNvPr id="4" name="Slide Number Placeholder 3"/>
          <p:cNvSpPr>
            <a:spLocks noGrp="1"/>
          </p:cNvSpPr>
          <p:nvPr>
            <p:ph type="sldNum" sz="quarter" idx="10"/>
          </p:nvPr>
        </p:nvSpPr>
        <p:spPr/>
        <p:txBody>
          <a:bodyPr/>
          <a:lstStyle/>
          <a:p>
            <a:fld id="{7D688000-050E-42FD-862F-7DF0F9928A67}" type="slidenum">
              <a:rPr lang="en-GB" smtClean="0"/>
              <a:t>2</a:t>
            </a:fld>
            <a:endParaRPr lang="en-GB"/>
          </a:p>
        </p:txBody>
      </p:sp>
    </p:spTree>
    <p:extLst>
      <p:ext uri="{BB962C8B-B14F-4D97-AF65-F5344CB8AC3E}">
        <p14:creationId xmlns:p14="http://schemas.microsoft.com/office/powerpoint/2010/main" val="7531478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There isn’t one agreed upon definition by professionals that</a:t>
            </a:r>
            <a:r>
              <a:rPr lang="en-GB" baseline="0" dirty="0" smtClean="0"/>
              <a:t> </a:t>
            </a:r>
            <a:r>
              <a:rPr lang="en-GB" dirty="0" smtClean="0"/>
              <a:t>precisely defines coaching. What definition do you think defines</a:t>
            </a:r>
            <a:r>
              <a:rPr lang="en-GB" baseline="0" dirty="0" smtClean="0"/>
              <a:t> your idea of coaching best? *5 mins to discuss in groups*</a:t>
            </a:r>
          </a:p>
          <a:p>
            <a:endParaRPr lang="en-GB" baseline="0" dirty="0" smtClean="0"/>
          </a:p>
          <a:p>
            <a:r>
              <a:rPr lang="en-GB" dirty="0" smtClean="0"/>
              <a:t>Basically,</a:t>
            </a:r>
            <a:r>
              <a:rPr lang="en-GB" baseline="0" dirty="0" smtClean="0"/>
              <a:t> to coach someone is to unlock their potential to help them realise what they can achieve. If we take sport as an example, sport stars are naturally gifted whether it be in football, tennis, rugby etc. a coaches' job is to take their natural talent and help them develop so they can achieve the best results possible. </a:t>
            </a:r>
          </a:p>
          <a:p>
            <a:r>
              <a:rPr lang="en-GB" baseline="0" dirty="0" smtClean="0"/>
              <a:t>A person may not be aware of what they are capable of achieving. There may be a barrier or obstacle in their way e.g. new company, from a different culture, low confidence. Instead of simply just telling them what needs to be done a good coach will understand what Is holding them back and work with that person to help them develop their skills which will help them with the present task but also in future situations. </a:t>
            </a:r>
          </a:p>
          <a:p>
            <a:endParaRPr lang="en-GB" baseline="0" dirty="0" smtClean="0"/>
          </a:p>
          <a:p>
            <a:r>
              <a:rPr lang="en-GB" baseline="0" dirty="0" smtClean="0"/>
              <a:t>Coaching is basically “equipping people with the tools, knowledge and opportunities they need to develop themselves and become more effective.” (Peterson and Hicks, 1996)</a:t>
            </a:r>
          </a:p>
          <a:p>
            <a:endParaRPr lang="en-GB" dirty="0"/>
          </a:p>
        </p:txBody>
      </p:sp>
      <p:sp>
        <p:nvSpPr>
          <p:cNvPr id="4" name="Slide Number Placeholder 3"/>
          <p:cNvSpPr>
            <a:spLocks noGrp="1"/>
          </p:cNvSpPr>
          <p:nvPr>
            <p:ph type="sldNum" sz="quarter" idx="10"/>
          </p:nvPr>
        </p:nvSpPr>
        <p:spPr/>
        <p:txBody>
          <a:bodyPr/>
          <a:lstStyle/>
          <a:p>
            <a:fld id="{7D688000-050E-42FD-862F-7DF0F9928A67}" type="slidenum">
              <a:rPr lang="en-GB" smtClean="0"/>
              <a:t>3</a:t>
            </a:fld>
            <a:endParaRPr lang="en-GB"/>
          </a:p>
        </p:txBody>
      </p:sp>
    </p:spTree>
    <p:extLst>
      <p:ext uri="{BB962C8B-B14F-4D97-AF65-F5344CB8AC3E}">
        <p14:creationId xmlns:p14="http://schemas.microsoft.com/office/powerpoint/2010/main" val="981953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Mentoring tends to have a more standardised definition</a:t>
            </a:r>
            <a:r>
              <a:rPr lang="en-GB" baseline="0" dirty="0" smtClean="0"/>
              <a:t> that coaching. This development tool is all about a more senior person drawing on their skills and experience to teach a maybe newer or less experienced member of staff. This relationship works best where the Mentor moves beyond the directive approach of simply telling the mentee “how to do it”  to one where they can both learn from each other. Mentoring relationships tend to be a longer term arrangement and can go hand in hand with the company’s succession plan. (CIPD,2019) Mentoring seeks to build wisdom  and the ability to apply new skills, knowledge and experience to new situations and processes. (CIMA)</a:t>
            </a:r>
          </a:p>
          <a:p>
            <a:endParaRPr lang="en-GB" baseline="0" dirty="0" smtClean="0"/>
          </a:p>
          <a:p>
            <a:r>
              <a:rPr lang="en-GB" baseline="0" dirty="0" smtClean="0"/>
              <a:t>Mentor’s should not take their role lightly and be fully invested in the success of their mentee’s. Mentor’s should be knowledgeable, compassionate and have the attributes of a good teacher. Mentor’s should have excellent listening and questioning skills as well being able to communicate well. Mentor’s should empower the mentee to continually develop their strengths, beliefs and personal attributes (The balance careers, 2018)</a:t>
            </a:r>
            <a:endParaRPr lang="en-GB" dirty="0"/>
          </a:p>
        </p:txBody>
      </p:sp>
      <p:sp>
        <p:nvSpPr>
          <p:cNvPr id="4" name="Slide Number Placeholder 3"/>
          <p:cNvSpPr>
            <a:spLocks noGrp="1"/>
          </p:cNvSpPr>
          <p:nvPr>
            <p:ph type="sldNum" sz="quarter" idx="10"/>
          </p:nvPr>
        </p:nvSpPr>
        <p:spPr/>
        <p:txBody>
          <a:bodyPr/>
          <a:lstStyle/>
          <a:p>
            <a:fld id="{7D688000-050E-42FD-862F-7DF0F9928A67}" type="slidenum">
              <a:rPr lang="en-GB" smtClean="0"/>
              <a:t>4</a:t>
            </a:fld>
            <a:endParaRPr lang="en-GB"/>
          </a:p>
        </p:txBody>
      </p:sp>
    </p:spTree>
    <p:extLst>
      <p:ext uri="{BB962C8B-B14F-4D97-AF65-F5344CB8AC3E}">
        <p14:creationId xmlns:p14="http://schemas.microsoft.com/office/powerpoint/2010/main" val="26937997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There is often some confusion over exactly what the difference is between coaching and mentoring,</a:t>
            </a:r>
            <a:r>
              <a:rPr lang="en-GB" baseline="0" dirty="0" smtClean="0"/>
              <a:t> as most people think they are the same. </a:t>
            </a:r>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smtClean="0"/>
              <a:t>*Ask people to write down 3 differences between coaching and mentoring, ask 3 people to share their answers*</a:t>
            </a:r>
          </a:p>
          <a:p>
            <a:pPr marL="0" marR="0" indent="0" algn="l" defTabSz="914400" rtl="0" eaLnBrk="1" fontAlgn="auto" latinLnBrk="0" hangingPunct="1">
              <a:lnSpc>
                <a:spcPct val="100000"/>
              </a:lnSpc>
              <a:spcBef>
                <a:spcPts val="0"/>
              </a:spcBef>
              <a:spcAft>
                <a:spcPts val="0"/>
              </a:spcAft>
              <a:buClrTx/>
              <a:buSzTx/>
              <a:buFontTx/>
              <a:buNone/>
              <a:tabLst/>
              <a:defRPr/>
            </a:pPr>
            <a:endParaRPr lang="en-GB"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smtClean="0"/>
              <a:t>(CIPD,2009) defines coaching as “developing a person’s skills and knowledge so that their job performance improves, hopefully leading to the achievement of organisational objectives. It targets high performance and improvement at work, although it may also have an impact on an individuals private life. It usually lasts for a short period and focuses on specific goals.” Whilst mentoring is “the long term passing of support, guidance and advice. In the workplace it has tended to describe a relationship in which a more experienced colleague uses their greater knowledge  and understanding of the workplace to support the development of a more junior colleague or inexperienced member of staff” </a:t>
            </a:r>
            <a:endParaRPr lang="en-GB" dirty="0" smtClean="0"/>
          </a:p>
          <a:p>
            <a:endParaRPr lang="en-GB" dirty="0"/>
          </a:p>
        </p:txBody>
      </p:sp>
      <p:sp>
        <p:nvSpPr>
          <p:cNvPr id="4" name="Slide Number Placeholder 3"/>
          <p:cNvSpPr>
            <a:spLocks noGrp="1"/>
          </p:cNvSpPr>
          <p:nvPr>
            <p:ph type="sldNum" sz="quarter" idx="10"/>
          </p:nvPr>
        </p:nvSpPr>
        <p:spPr/>
        <p:txBody>
          <a:bodyPr/>
          <a:lstStyle/>
          <a:p>
            <a:fld id="{7D688000-050E-42FD-862F-7DF0F9928A67}" type="slidenum">
              <a:rPr lang="en-GB" smtClean="0"/>
              <a:t>5</a:t>
            </a:fld>
            <a:endParaRPr lang="en-GB"/>
          </a:p>
        </p:txBody>
      </p:sp>
    </p:spTree>
    <p:extLst>
      <p:ext uri="{BB962C8B-B14F-4D97-AF65-F5344CB8AC3E}">
        <p14:creationId xmlns:p14="http://schemas.microsoft.com/office/powerpoint/2010/main" val="32764911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As</a:t>
            </a:r>
            <a:r>
              <a:rPr lang="en-GB" baseline="0" dirty="0" smtClean="0"/>
              <a:t> you can see coaching and mentoring are two different development techniques that are used for different purposes but both hope to achieve the same outcome – the personal/ professional development of an individual. There are however similarities between the two and they can sometimes overlap.</a:t>
            </a:r>
          </a:p>
          <a:p>
            <a:endParaRPr lang="en-GB" baseline="0" dirty="0" smtClean="0"/>
          </a:p>
          <a:p>
            <a:r>
              <a:rPr lang="en-GB" baseline="0" dirty="0" smtClean="0"/>
              <a:t>The main thing coaching and mentoring have in common is they both help facilitate growth and development in an employee and can both bring about significant benefits to </a:t>
            </a:r>
            <a:r>
              <a:rPr lang="en-GB" baseline="0" dirty="0" err="1" smtClean="0"/>
              <a:t>Az</a:t>
            </a:r>
            <a:r>
              <a:rPr lang="en-GB" baseline="0" dirty="0" smtClean="0"/>
              <a:t> Media. Coaching and mentoring needs to become embedded in the culture of the business. At the moment staff are just sent on training courses to improve their skills or there is only an intervention if or when they aren’t performing. By having a coaching culture here at AZ Media can have a very positive impact on business performance as well as the well being of all staff.</a:t>
            </a:r>
          </a:p>
          <a:p>
            <a:endParaRPr lang="en-GB" u="sng" baseline="0" dirty="0" smtClean="0"/>
          </a:p>
          <a:p>
            <a:r>
              <a:rPr lang="en-GB" u="sng" baseline="0" dirty="0" smtClean="0"/>
              <a:t>Benefits to the employee</a:t>
            </a:r>
            <a:r>
              <a:rPr lang="en-GB" baseline="0" dirty="0" smtClean="0"/>
              <a:t>:</a:t>
            </a:r>
          </a:p>
          <a:p>
            <a:pPr marL="171450" indent="-171450">
              <a:buFont typeface="Arial" panose="020B0604020202020204" pitchFamily="34" charset="0"/>
              <a:buChar char="•"/>
            </a:pPr>
            <a:r>
              <a:rPr lang="en-GB" baseline="0" dirty="0" smtClean="0"/>
              <a:t>Knowledge, technical and behavioural improvements</a:t>
            </a:r>
          </a:p>
          <a:p>
            <a:pPr marL="171450" indent="-171450">
              <a:buFont typeface="Arial" panose="020B0604020202020204" pitchFamily="34" charset="0"/>
              <a:buChar char="•"/>
            </a:pPr>
            <a:r>
              <a:rPr lang="en-GB" baseline="0" dirty="0" smtClean="0"/>
              <a:t>Better management of career goals</a:t>
            </a:r>
          </a:p>
          <a:p>
            <a:pPr marL="171450" indent="-171450">
              <a:buFont typeface="Arial" panose="020B0604020202020204" pitchFamily="34" charset="0"/>
              <a:buChar char="•"/>
            </a:pPr>
            <a:r>
              <a:rPr lang="en-GB" baseline="0" dirty="0" smtClean="0"/>
              <a:t>Developing a wider network of influence</a:t>
            </a:r>
          </a:p>
          <a:p>
            <a:pPr marL="171450" indent="-171450">
              <a:buFont typeface="Arial" panose="020B0604020202020204" pitchFamily="34" charset="0"/>
              <a:buChar char="•"/>
            </a:pPr>
            <a:r>
              <a:rPr lang="en-GB" baseline="0" dirty="0" smtClean="0"/>
              <a:t>Increased confidence which helps build performance and contribution</a:t>
            </a:r>
          </a:p>
          <a:p>
            <a:pPr marL="171450" indent="-171450">
              <a:buFont typeface="Arial" panose="020B0604020202020204" pitchFamily="34" charset="0"/>
              <a:buChar char="•"/>
            </a:pPr>
            <a:r>
              <a:rPr lang="en-GB" baseline="0" dirty="0" smtClean="0"/>
              <a:t>Mentors and coaches develop their skills and which they can implement within their teams. They also have the satisfaction of helping develop colleagues and helping the business grow</a:t>
            </a:r>
          </a:p>
          <a:p>
            <a:pPr marL="171450" indent="-171450">
              <a:buFont typeface="Arial" panose="020B0604020202020204" pitchFamily="34" charset="0"/>
              <a:buChar char="•"/>
            </a:pPr>
            <a:r>
              <a:rPr lang="en-GB" baseline="0" dirty="0" smtClean="0"/>
              <a:t>HR and SMT will benefit from better employee focus and engagement (Clutterbuck, 2004)</a:t>
            </a:r>
          </a:p>
          <a:p>
            <a:endParaRPr lang="en-GB" baseline="0" dirty="0" smtClean="0"/>
          </a:p>
          <a:p>
            <a:r>
              <a:rPr lang="en-GB" u="sng" baseline="0" dirty="0" smtClean="0"/>
              <a:t>Benefits to AZ media:</a:t>
            </a:r>
          </a:p>
          <a:p>
            <a:pPr marL="171450" indent="-171450">
              <a:buFont typeface="Arial" panose="020B0604020202020204" pitchFamily="34" charset="0"/>
              <a:buChar char="•"/>
            </a:pPr>
            <a:r>
              <a:rPr lang="en-GB" baseline="0" dirty="0" smtClean="0"/>
              <a:t>Impact of recruitment and retention (attracting and retaining top talent)</a:t>
            </a:r>
          </a:p>
          <a:p>
            <a:pPr marL="171450" indent="-171450">
              <a:buFont typeface="Arial" panose="020B0604020202020204" pitchFamily="34" charset="0"/>
              <a:buChar char="•"/>
            </a:pPr>
            <a:r>
              <a:rPr lang="en-GB" baseline="0" dirty="0" smtClean="0"/>
              <a:t>Effective succession planning for the foreseeable future</a:t>
            </a:r>
          </a:p>
          <a:p>
            <a:pPr marL="171450" indent="-171450">
              <a:buFont typeface="Arial" panose="020B0604020202020204" pitchFamily="34" charset="0"/>
              <a:buChar char="•"/>
            </a:pPr>
            <a:r>
              <a:rPr lang="en-GB" baseline="0" dirty="0" smtClean="0"/>
              <a:t>Increased productivity through a better killed more focused workforce</a:t>
            </a:r>
          </a:p>
          <a:p>
            <a:pPr marL="171450" indent="-171450">
              <a:buFont typeface="Arial" panose="020B0604020202020204" pitchFamily="34" charset="0"/>
              <a:buChar char="•"/>
            </a:pPr>
            <a:r>
              <a:rPr lang="en-GB" baseline="0" dirty="0" smtClean="0"/>
              <a:t>Increased job satisfaction among staff (CIPD,2009)</a:t>
            </a:r>
            <a:endParaRPr lang="en-GB" dirty="0"/>
          </a:p>
        </p:txBody>
      </p:sp>
      <p:sp>
        <p:nvSpPr>
          <p:cNvPr id="4" name="Slide Number Placeholder 3"/>
          <p:cNvSpPr>
            <a:spLocks noGrp="1"/>
          </p:cNvSpPr>
          <p:nvPr>
            <p:ph type="sldNum" sz="quarter" idx="10"/>
          </p:nvPr>
        </p:nvSpPr>
        <p:spPr/>
        <p:txBody>
          <a:bodyPr/>
          <a:lstStyle/>
          <a:p>
            <a:fld id="{7D688000-050E-42FD-862F-7DF0F9928A67}" type="slidenum">
              <a:rPr lang="en-GB" smtClean="0"/>
              <a:t>6</a:t>
            </a:fld>
            <a:endParaRPr lang="en-GB"/>
          </a:p>
        </p:txBody>
      </p:sp>
    </p:spTree>
    <p:extLst>
      <p:ext uri="{BB962C8B-B14F-4D97-AF65-F5344CB8AC3E}">
        <p14:creationId xmlns:p14="http://schemas.microsoft.com/office/powerpoint/2010/main" val="19311415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There are different types of coaching that</a:t>
            </a:r>
            <a:r>
              <a:rPr lang="en-GB" baseline="0" dirty="0" smtClean="0"/>
              <a:t> can be undertaken. Today we are going to look at 3, that will be most relevant to us as a business.</a:t>
            </a:r>
          </a:p>
          <a:p>
            <a:endParaRPr lang="en-GB" baseline="0" dirty="0" smtClean="0"/>
          </a:p>
          <a:p>
            <a:r>
              <a:rPr lang="en-GB" baseline="0" dirty="0" smtClean="0"/>
              <a:t>Career coaching: As explained career coaching is helping and championing an employee to reach their ultimate career goals. In this type of coaching the </a:t>
            </a:r>
            <a:r>
              <a:rPr lang="en-GB" baseline="0" dirty="0" err="1" smtClean="0"/>
              <a:t>coachee</a:t>
            </a:r>
            <a:r>
              <a:rPr lang="en-GB" baseline="0" dirty="0" smtClean="0"/>
              <a:t> holds the agenda whilst the coach provides the help, support, guidance and direction in order for those goals to be met, allowing the </a:t>
            </a:r>
            <a:r>
              <a:rPr lang="en-GB" baseline="0" dirty="0" err="1" smtClean="0"/>
              <a:t>coachee</a:t>
            </a:r>
            <a:r>
              <a:rPr lang="en-GB" baseline="0" dirty="0" smtClean="0"/>
              <a:t> to reach them sooner than if they were attempting it on their own. </a:t>
            </a:r>
          </a:p>
          <a:p>
            <a:r>
              <a:rPr lang="en-GB" baseline="0" dirty="0" smtClean="0"/>
              <a:t>(The career experts)</a:t>
            </a:r>
          </a:p>
          <a:p>
            <a:r>
              <a:rPr lang="en-GB" baseline="0" dirty="0" smtClean="0"/>
              <a:t>(Cox et al., 2018) “Career management is the (conscious or unconscious art of managing one’s relationship to work over a lifetime. Career coaches add value by maximising insights that are interpersonal and market based, and by turning those insights into action strategies.”</a:t>
            </a:r>
          </a:p>
          <a:p>
            <a:r>
              <a:rPr lang="en-GB" baseline="0" dirty="0" smtClean="0"/>
              <a:t>This is the type of coaching we will mainly use here at </a:t>
            </a:r>
            <a:r>
              <a:rPr lang="en-GB" baseline="0" dirty="0" err="1" smtClean="0"/>
              <a:t>Az</a:t>
            </a:r>
            <a:r>
              <a:rPr lang="en-GB" baseline="0" dirty="0" smtClean="0"/>
              <a:t> Media. We have always supported employees and trying to invest time and money into their training and development. It has also be seen that a better trained more skilled workforce will be highly beneficial to the business.</a:t>
            </a:r>
          </a:p>
          <a:p>
            <a:endParaRPr lang="en-GB" baseline="0" dirty="0" smtClean="0"/>
          </a:p>
          <a:p>
            <a:r>
              <a:rPr lang="en-GB" baseline="0" dirty="0" smtClean="0"/>
              <a:t>Co-coaching is a structured practice that involves peer to peer coaching with the aim of gaining knowledge and learning how to improve your own coaching techniques. This is usually done with one person being the coach and the other the </a:t>
            </a:r>
            <a:r>
              <a:rPr lang="en-GB" baseline="0" dirty="0" err="1" smtClean="0"/>
              <a:t>coachee</a:t>
            </a:r>
            <a:r>
              <a:rPr lang="en-GB" baseline="0" dirty="0" smtClean="0"/>
              <a:t> for a set amount of time then swapping roles. (Hodges, 2017) This will be an excellent opportunity to implement here at </a:t>
            </a:r>
            <a:r>
              <a:rPr lang="en-GB" baseline="0" dirty="0" err="1" smtClean="0"/>
              <a:t>Az</a:t>
            </a:r>
            <a:r>
              <a:rPr lang="en-GB" baseline="0" dirty="0" smtClean="0"/>
              <a:t> media which will allow new coaches to practice their new found skills in a safe environment and give each other honest feedback.</a:t>
            </a:r>
          </a:p>
          <a:p>
            <a:endParaRPr lang="en-GB" baseline="0" dirty="0" smtClean="0"/>
          </a:p>
          <a:p>
            <a:r>
              <a:rPr lang="en-GB" baseline="0" dirty="0" smtClean="0"/>
              <a:t>Executive Coaching: </a:t>
            </a:r>
          </a:p>
          <a:p>
            <a:r>
              <a:rPr lang="en-GB" baseline="0" dirty="0" smtClean="0"/>
              <a:t>Executive coaching is defined by (Cox et al, 2018)As “a term used broadly to cover work with executives from middle management upwards or sometimes even those in junior roles who are deemed to have high potential. It is used most effectively with individuals who have significant responsibility for the current and future success of an organisation and who have the potential to develop and change.” </a:t>
            </a:r>
          </a:p>
          <a:p>
            <a:r>
              <a:rPr lang="en-GB" baseline="0" dirty="0" smtClean="0"/>
              <a:t>It will be beneficial to look at implementing this to the ‘high flyers’ here at </a:t>
            </a:r>
            <a:r>
              <a:rPr lang="en-GB" baseline="0" dirty="0" err="1" smtClean="0"/>
              <a:t>Az</a:t>
            </a:r>
            <a:r>
              <a:rPr lang="en-GB" baseline="0" dirty="0" smtClean="0"/>
              <a:t> media and those employee’s with the potential to really progress as part of the succession plan for the next few years. When choosing employees to participating in this type of coaching we must ensure other employees don’t feel like we are picking favourites, it must be done in a fair way taking into account appraisals, PDR’s and work performance. (The Psychologist)</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7D688000-050E-42FD-862F-7DF0F9928A67}" type="slidenum">
              <a:rPr lang="en-GB" smtClean="0"/>
              <a:t>7</a:t>
            </a:fld>
            <a:endParaRPr lang="en-GB"/>
          </a:p>
        </p:txBody>
      </p:sp>
    </p:spTree>
    <p:extLst>
      <p:ext uri="{BB962C8B-B14F-4D97-AF65-F5344CB8AC3E}">
        <p14:creationId xmlns:p14="http://schemas.microsoft.com/office/powerpoint/2010/main" val="2482652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As</a:t>
            </a:r>
            <a:r>
              <a:rPr lang="en-GB" baseline="0" dirty="0" smtClean="0"/>
              <a:t> with coaching there are many different types of mentoring that all have their benefits. Today we are going to touch on 3. Firstly, online mentoring which is exactly what is says mentoring online where the mentee is mentored by a virtual mentor through an online platform. (Management matters, 2013) While online mentoring has many advantages in the modern business world including:</a:t>
            </a:r>
          </a:p>
          <a:p>
            <a:pPr marL="171450" indent="-171450">
              <a:buFont typeface="Arial" panose="020B0604020202020204" pitchFamily="34" charset="0"/>
              <a:buChar char="•"/>
            </a:pPr>
            <a:r>
              <a:rPr lang="en-GB" baseline="0" dirty="0" smtClean="0"/>
              <a:t>Streamlining the management programme</a:t>
            </a:r>
          </a:p>
          <a:p>
            <a:pPr marL="171450" indent="-171450">
              <a:buFont typeface="Arial" panose="020B0604020202020204" pitchFamily="34" charset="0"/>
              <a:buChar char="•"/>
            </a:pPr>
            <a:r>
              <a:rPr lang="en-GB" baseline="0" dirty="0" smtClean="0"/>
              <a:t>Connecting remote workforces</a:t>
            </a:r>
          </a:p>
          <a:p>
            <a:pPr marL="171450" indent="-171450">
              <a:buFont typeface="Arial" panose="020B0604020202020204" pitchFamily="34" charset="0"/>
              <a:buChar char="•"/>
            </a:pPr>
            <a:r>
              <a:rPr lang="en-GB" baseline="0" dirty="0" smtClean="0"/>
              <a:t>Green solution (all online – no paper documents, people don’t have to travel to attend meetings or sessions)</a:t>
            </a:r>
          </a:p>
          <a:p>
            <a:pPr marL="171450" indent="-171450">
              <a:buFont typeface="Arial" panose="020B0604020202020204" pitchFamily="34" charset="0"/>
              <a:buChar char="•"/>
            </a:pPr>
            <a:r>
              <a:rPr lang="en-GB" baseline="0" dirty="0" smtClean="0"/>
              <a:t>Ensures consistency in goals</a:t>
            </a:r>
          </a:p>
          <a:p>
            <a:pPr marL="171450" indent="-171450">
              <a:buFont typeface="Arial" panose="020B0604020202020204" pitchFamily="34" charset="0"/>
              <a:buChar char="•"/>
            </a:pPr>
            <a:r>
              <a:rPr lang="en-GB" baseline="0" dirty="0" smtClean="0"/>
              <a:t>Many employees can be enrolled all at once</a:t>
            </a:r>
          </a:p>
          <a:p>
            <a:pPr marL="171450" indent="-171450">
              <a:buFont typeface="Arial" panose="020B0604020202020204" pitchFamily="34" charset="0"/>
              <a:buChar char="•"/>
            </a:pPr>
            <a:r>
              <a:rPr lang="en-GB" baseline="0" dirty="0" smtClean="0"/>
              <a:t>(Management matters, 2013)</a:t>
            </a:r>
          </a:p>
          <a:p>
            <a:pPr marL="0" indent="0">
              <a:buFont typeface="Arial" panose="020B0604020202020204" pitchFamily="34" charset="0"/>
              <a:buNone/>
            </a:pPr>
            <a:r>
              <a:rPr lang="en-GB" baseline="0" dirty="0" smtClean="0"/>
              <a:t>It probably isn’t the most effect mentoring tool for us here at </a:t>
            </a:r>
            <a:r>
              <a:rPr lang="en-GB" baseline="0" dirty="0" err="1" smtClean="0"/>
              <a:t>Az</a:t>
            </a:r>
            <a:r>
              <a:rPr lang="en-GB" baseline="0" dirty="0" smtClean="0"/>
              <a:t> Media. Firstly, it is very effective plus we are not a massive organisation so would benefit from doing most of the training internally. We don’t have multiple offices so travelling is not an issue and we could design and implement our own mentoring programme in line with our business objectives. However, it can be effective and is a platform to bear in mind for future should there be a certain development area we couldn’t do internally.</a:t>
            </a:r>
          </a:p>
          <a:p>
            <a:pPr marL="0" indent="0">
              <a:buFont typeface="Arial" panose="020B0604020202020204" pitchFamily="34" charset="0"/>
              <a:buNone/>
            </a:pPr>
            <a:endParaRPr lang="en-GB" baseline="0" dirty="0" smtClean="0"/>
          </a:p>
          <a:p>
            <a:pPr marL="0" indent="0">
              <a:buFont typeface="Arial" panose="020B0604020202020204" pitchFamily="34" charset="0"/>
              <a:buNone/>
            </a:pPr>
            <a:r>
              <a:rPr lang="en-GB" baseline="0" dirty="0" smtClean="0"/>
              <a:t>Secondly, we move onto peer mentoring. This is where the mentor – mentee roles are less rigidly defined, allowing both parties involved to be the teacher and take and offer advice. However, peer mentoring can also take the form of a more senior colleague mentoring a less experienced one.</a:t>
            </a:r>
          </a:p>
          <a:p>
            <a:pPr marL="0" indent="0">
              <a:buFont typeface="Arial" panose="020B0604020202020204" pitchFamily="34" charset="0"/>
              <a:buNone/>
            </a:pPr>
            <a:r>
              <a:rPr lang="en-GB" baseline="0" dirty="0" smtClean="0"/>
              <a:t>Advantages:</a:t>
            </a:r>
          </a:p>
          <a:p>
            <a:pPr marL="0" indent="0">
              <a:buFont typeface="Arial" panose="020B0604020202020204" pitchFamily="34" charset="0"/>
              <a:buNone/>
            </a:pPr>
            <a:r>
              <a:rPr lang="en-GB" baseline="0" dirty="0" smtClean="0"/>
              <a:t>Someone you trust and feel comfortable with – more likely to open up to explain sensitive issues than a more senior member of staff</a:t>
            </a:r>
          </a:p>
          <a:p>
            <a:pPr marL="0" indent="0">
              <a:buFont typeface="Arial" panose="020B0604020202020204" pitchFamily="34" charset="0"/>
              <a:buNone/>
            </a:pPr>
            <a:r>
              <a:rPr lang="en-GB" baseline="0" dirty="0" smtClean="0"/>
              <a:t>Strengthens the bond between co-workers</a:t>
            </a:r>
          </a:p>
          <a:p>
            <a:pPr marL="0" indent="0">
              <a:buFont typeface="Arial" panose="020B0604020202020204" pitchFamily="34" charset="0"/>
              <a:buNone/>
            </a:pPr>
            <a:r>
              <a:rPr lang="en-GB" baseline="0" dirty="0" smtClean="0"/>
              <a:t>Makes someone feel accompanied in the workplace – a good solution for a new employee or someone lacking in confidence</a:t>
            </a:r>
          </a:p>
          <a:p>
            <a:pPr marL="0" indent="0">
              <a:buFont typeface="Arial" panose="020B0604020202020204" pitchFamily="34" charset="0"/>
              <a:buNone/>
            </a:pPr>
            <a:r>
              <a:rPr lang="en-GB" baseline="0" dirty="0" smtClean="0"/>
              <a:t>Can be more informal than line mentoring which works for some people</a:t>
            </a:r>
          </a:p>
          <a:p>
            <a:pPr marL="0" indent="0">
              <a:buFont typeface="Arial" panose="020B0604020202020204" pitchFamily="34" charset="0"/>
              <a:buNone/>
            </a:pPr>
            <a:r>
              <a:rPr lang="en-GB" baseline="0" dirty="0" smtClean="0"/>
              <a:t>Allows the sharing of ideas</a:t>
            </a:r>
          </a:p>
          <a:p>
            <a:pPr marL="0" indent="0">
              <a:buFont typeface="Arial" panose="020B0604020202020204" pitchFamily="34" charset="0"/>
              <a:buNone/>
            </a:pPr>
            <a:r>
              <a:rPr lang="en-GB" baseline="0" dirty="0" smtClean="0"/>
              <a:t>Disadvantages:</a:t>
            </a:r>
          </a:p>
          <a:p>
            <a:pPr marL="0" indent="0">
              <a:buFont typeface="Arial" panose="020B0604020202020204" pitchFamily="34" charset="0"/>
              <a:buNone/>
            </a:pPr>
            <a:r>
              <a:rPr lang="en-GB" baseline="0" dirty="0" smtClean="0"/>
              <a:t>Could be less structured</a:t>
            </a:r>
          </a:p>
          <a:p>
            <a:pPr marL="0" indent="0">
              <a:buFont typeface="Arial" panose="020B0604020202020204" pitchFamily="34" charset="0"/>
              <a:buNone/>
            </a:pPr>
            <a:r>
              <a:rPr lang="en-GB" baseline="0" dirty="0" smtClean="0"/>
              <a:t>Have to ensure clear goals – (you don’t want 2 members of staff skiving under the pretence of a peer mentoring programme!)</a:t>
            </a:r>
          </a:p>
          <a:p>
            <a:pPr marL="0" indent="0">
              <a:buFont typeface="Arial" panose="020B0604020202020204" pitchFamily="34" charset="0"/>
              <a:buNone/>
            </a:pPr>
            <a:r>
              <a:rPr lang="en-GB" baseline="0" dirty="0" smtClean="0"/>
              <a:t>Personality clashes</a:t>
            </a:r>
          </a:p>
          <a:p>
            <a:pPr marL="0" indent="0">
              <a:buFont typeface="Arial" panose="020B0604020202020204" pitchFamily="34" charset="0"/>
              <a:buNone/>
            </a:pPr>
            <a:endParaRPr lang="en-GB" baseline="0" dirty="0" smtClean="0"/>
          </a:p>
          <a:p>
            <a:pPr marL="0" indent="0">
              <a:buFont typeface="Arial" panose="020B0604020202020204" pitchFamily="34" charset="0"/>
              <a:buNone/>
            </a:pPr>
            <a:r>
              <a:rPr lang="en-GB" baseline="0" dirty="0" smtClean="0"/>
              <a:t>Line Manager mentoring</a:t>
            </a:r>
          </a:p>
          <a:p>
            <a:pPr marL="0" indent="0">
              <a:buFont typeface="Arial" panose="020B0604020202020204" pitchFamily="34" charset="0"/>
              <a:buNone/>
            </a:pPr>
            <a:r>
              <a:rPr lang="en-GB" baseline="0" dirty="0" smtClean="0"/>
              <a:t>This is when a persons line manager also takes on the role of their mentor, this is mainly the type of mentoring we will be implementing here at </a:t>
            </a:r>
            <a:r>
              <a:rPr lang="en-GB" baseline="0" dirty="0" err="1" smtClean="0"/>
              <a:t>Az</a:t>
            </a:r>
            <a:r>
              <a:rPr lang="en-GB" baseline="0" dirty="0" smtClean="0"/>
              <a:t> Media as it will be the line managers having the training.  As line managers are directly responsible for their teams they should know the individuals well so be able to devise a well suited programme. (CIPD, 2018)</a:t>
            </a:r>
          </a:p>
          <a:p>
            <a:pPr marL="0" indent="0">
              <a:buFont typeface="Arial" panose="020B0604020202020204" pitchFamily="34" charset="0"/>
              <a:buNone/>
            </a:pPr>
            <a:endParaRPr lang="en-GB" baseline="0" dirty="0" smtClean="0"/>
          </a:p>
          <a:p>
            <a:pPr marL="0" indent="0">
              <a:buFont typeface="Arial" panose="020B0604020202020204" pitchFamily="34" charset="0"/>
              <a:buNone/>
            </a:pPr>
            <a:endParaRPr lang="en-GB" baseline="0" dirty="0" smtClean="0"/>
          </a:p>
        </p:txBody>
      </p:sp>
      <p:sp>
        <p:nvSpPr>
          <p:cNvPr id="4" name="Slide Number Placeholder 3"/>
          <p:cNvSpPr>
            <a:spLocks noGrp="1"/>
          </p:cNvSpPr>
          <p:nvPr>
            <p:ph type="sldNum" sz="quarter" idx="10"/>
          </p:nvPr>
        </p:nvSpPr>
        <p:spPr/>
        <p:txBody>
          <a:bodyPr/>
          <a:lstStyle/>
          <a:p>
            <a:fld id="{7D688000-050E-42FD-862F-7DF0F9928A67}" type="slidenum">
              <a:rPr lang="en-GB" smtClean="0"/>
              <a:t>8</a:t>
            </a:fld>
            <a:endParaRPr lang="en-GB"/>
          </a:p>
        </p:txBody>
      </p:sp>
    </p:spTree>
    <p:extLst>
      <p:ext uri="{BB962C8B-B14F-4D97-AF65-F5344CB8AC3E}">
        <p14:creationId xmlns:p14="http://schemas.microsoft.com/office/powerpoint/2010/main" val="12021800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Line managers are</a:t>
            </a:r>
            <a:r>
              <a:rPr lang="en-GB" baseline="0" dirty="0" smtClean="0"/>
              <a:t> directly responsible for managing individual employee’s on teams of employees. Here at </a:t>
            </a:r>
            <a:r>
              <a:rPr lang="en-GB" baseline="0" dirty="0" err="1" smtClean="0"/>
              <a:t>Az</a:t>
            </a:r>
            <a:r>
              <a:rPr lang="en-GB" baseline="0" dirty="0" smtClean="0"/>
              <a:t> Media there are 12 line managers who between them manage 300 staff.  One of the duties of a line manager is to ‘develop their people.’ (CIPD, 2018) Line managers need to work with HR and the SMT team here at </a:t>
            </a:r>
            <a:r>
              <a:rPr lang="en-GB" baseline="0" dirty="0" err="1" smtClean="0"/>
              <a:t>Az</a:t>
            </a:r>
            <a:r>
              <a:rPr lang="en-GB" baseline="0" dirty="0" smtClean="0"/>
              <a:t> Media to fully promote the coaching culture getting their teams to buy in and get involved. Coaching and mentoring can be embedded into day-to day management activity through one-to-one meetings and performance conversations  with their team members. (CIPD,2013)</a:t>
            </a:r>
          </a:p>
          <a:p>
            <a:r>
              <a:rPr lang="en-GB" baseline="0" dirty="0" smtClean="0"/>
              <a:t>There are many advantages for line managers to getting involved in coaching and mentoring:</a:t>
            </a:r>
          </a:p>
          <a:p>
            <a:pPr marL="171450" indent="-171450">
              <a:buFont typeface="Arial" panose="020B0604020202020204" pitchFamily="34" charset="0"/>
              <a:buChar char="•"/>
            </a:pPr>
            <a:r>
              <a:rPr lang="en-GB" baseline="0" dirty="0" smtClean="0"/>
              <a:t>A better skilled team means a higher performing team</a:t>
            </a:r>
          </a:p>
          <a:p>
            <a:pPr marL="171450" indent="-171450">
              <a:buFont typeface="Arial" panose="020B0604020202020204" pitchFamily="34" charset="0"/>
              <a:buChar char="•"/>
            </a:pPr>
            <a:r>
              <a:rPr lang="en-GB" baseline="0" dirty="0" smtClean="0"/>
              <a:t>Team work</a:t>
            </a:r>
          </a:p>
          <a:p>
            <a:pPr marL="171450" indent="-171450">
              <a:buFont typeface="Arial" panose="020B0604020202020204" pitchFamily="34" charset="0"/>
              <a:buChar char="•"/>
            </a:pPr>
            <a:r>
              <a:rPr lang="en-GB" baseline="0" dirty="0" smtClean="0"/>
              <a:t>Self – development (learn new and transferrable skills)</a:t>
            </a:r>
          </a:p>
          <a:p>
            <a:pPr marL="171450" indent="-171450">
              <a:buFont typeface="Arial" panose="020B0604020202020204" pitchFamily="34" charset="0"/>
              <a:buChar char="•"/>
            </a:pPr>
            <a:r>
              <a:rPr lang="en-GB" baseline="0" dirty="0" smtClean="0"/>
              <a:t>More motivated teams</a:t>
            </a:r>
          </a:p>
          <a:p>
            <a:pPr marL="171450" indent="-171450">
              <a:buFont typeface="Arial" panose="020B0604020202020204" pitchFamily="34" charset="0"/>
              <a:buChar char="•"/>
            </a:pPr>
            <a:r>
              <a:rPr lang="en-GB" baseline="0" dirty="0" smtClean="0"/>
              <a:t>A process in place which will help with staff appraisals and PDR’s</a:t>
            </a:r>
          </a:p>
          <a:p>
            <a:pPr marL="171450" indent="-171450">
              <a:buFont typeface="Arial" panose="020B0604020202020204" pitchFamily="34" charset="0"/>
              <a:buChar char="•"/>
            </a:pPr>
            <a:r>
              <a:rPr lang="en-GB" baseline="0" dirty="0" smtClean="0"/>
              <a:t>Delegation of tasks (if your team is more skilled your can delegate some of your work load)</a:t>
            </a:r>
          </a:p>
          <a:p>
            <a:pPr marL="171450" indent="-171450">
              <a:buFont typeface="Arial" panose="020B0604020202020204" pitchFamily="34" charset="0"/>
              <a:buChar char="•"/>
            </a:pPr>
            <a:endParaRPr lang="en-GB" baseline="0" dirty="0" smtClean="0"/>
          </a:p>
          <a:p>
            <a:r>
              <a:rPr lang="en-GB" baseline="0" dirty="0" smtClean="0"/>
              <a:t>Disadvantages of line managers taking on these roles:</a:t>
            </a:r>
          </a:p>
          <a:p>
            <a:pPr marL="171450" indent="-171450">
              <a:buFont typeface="Arial" panose="020B0604020202020204" pitchFamily="34" charset="0"/>
              <a:buChar char="•"/>
            </a:pPr>
            <a:r>
              <a:rPr lang="en-GB" baseline="0" dirty="0" smtClean="0"/>
              <a:t>There could be a strained relationship between line manager and a team member (line managers could make a judgement call and allocate that particular person a different coach/ mentor)</a:t>
            </a:r>
          </a:p>
          <a:p>
            <a:pPr marL="171450" indent="-171450">
              <a:buFont typeface="Arial" panose="020B0604020202020204" pitchFamily="34" charset="0"/>
              <a:buChar char="•"/>
            </a:pPr>
            <a:r>
              <a:rPr lang="en-GB" baseline="0" dirty="0" smtClean="0"/>
              <a:t>Questions could be raised if line managers are the best people to coach or mentor staff  given the power relationship and the need for some distance and impartiality in the relationship (CIPD, 2019)</a:t>
            </a:r>
          </a:p>
          <a:p>
            <a:pPr marL="171450" indent="-171450">
              <a:buFont typeface="Arial" panose="020B0604020202020204" pitchFamily="34" charset="0"/>
              <a:buChar char="•"/>
            </a:pPr>
            <a:r>
              <a:rPr lang="en-GB" baseline="0" dirty="0" err="1" smtClean="0"/>
              <a:t>Coachee</a:t>
            </a:r>
            <a:r>
              <a:rPr lang="en-GB" baseline="0" dirty="0" smtClean="0"/>
              <a:t>/ mentee may not want to open up to their line manager about any problems or sensitive issues</a:t>
            </a:r>
          </a:p>
          <a:p>
            <a:pPr marL="171450" indent="-171450">
              <a:buFont typeface="Arial" panose="020B0604020202020204" pitchFamily="34" charset="0"/>
              <a:buChar char="•"/>
            </a:pPr>
            <a:r>
              <a:rPr lang="en-GB" baseline="0" dirty="0" smtClean="0"/>
              <a:t>The line managers already have a big workload will they have time to take on this responsibility as well? </a:t>
            </a:r>
          </a:p>
          <a:p>
            <a:pPr marL="171450" indent="-171450">
              <a:buFont typeface="Arial" panose="020B0604020202020204" pitchFamily="34" charset="0"/>
              <a:buChar char="•"/>
            </a:pPr>
            <a:endParaRPr lang="en-GB" baseline="0" dirty="0" smtClean="0"/>
          </a:p>
          <a:p>
            <a:pPr marL="0" indent="0">
              <a:buFont typeface="Arial" panose="020B0604020202020204" pitchFamily="34" charset="0"/>
              <a:buNone/>
            </a:pPr>
            <a:r>
              <a:rPr lang="en-GB" baseline="0" dirty="0" smtClean="0"/>
              <a:t>Line managers will be fully supported to carry out their coaching and mentoring duties. Although they will be responsible for implanting it into their teams HR will play a central role in helping to design and manage the process, choosing appropriate coaches/ mentors, managing relationships and evaluating the success of the programme. (CIPD,2019)</a:t>
            </a:r>
          </a:p>
          <a:p>
            <a:pPr marL="0" indent="0">
              <a:buFont typeface="Arial" panose="020B0604020202020204" pitchFamily="34" charset="0"/>
              <a:buNone/>
            </a:pPr>
            <a:r>
              <a:rPr lang="en-GB" baseline="0" dirty="0" smtClean="0"/>
              <a:t>Full training will be giving to line managers so they feel confident to carry out this role, as Maslow established in his hierarchy of needs people need to feel secure and a feeling of accomplishment before self actualization or reaching one’s full potential can be achieved. (Maslow, 1943)</a:t>
            </a:r>
          </a:p>
          <a:p>
            <a:pPr marL="0" indent="0">
              <a:buFont typeface="Arial" panose="020B0604020202020204" pitchFamily="34" charset="0"/>
              <a:buNone/>
            </a:pPr>
            <a:r>
              <a:rPr lang="en-GB" baseline="0" dirty="0" smtClean="0"/>
              <a:t>Team work will be fully encourages and there will be an informal meeting every month for just line managers to share their experiences, ideas and any issues.</a:t>
            </a:r>
          </a:p>
          <a:p>
            <a:endParaRPr lang="en-GB" dirty="0"/>
          </a:p>
        </p:txBody>
      </p:sp>
      <p:sp>
        <p:nvSpPr>
          <p:cNvPr id="4" name="Slide Number Placeholder 3"/>
          <p:cNvSpPr>
            <a:spLocks noGrp="1"/>
          </p:cNvSpPr>
          <p:nvPr>
            <p:ph type="sldNum" sz="quarter" idx="10"/>
          </p:nvPr>
        </p:nvSpPr>
        <p:spPr/>
        <p:txBody>
          <a:bodyPr/>
          <a:lstStyle/>
          <a:p>
            <a:fld id="{7D688000-050E-42FD-862F-7DF0F9928A67}" type="slidenum">
              <a:rPr lang="en-GB" smtClean="0"/>
              <a:t>9</a:t>
            </a:fld>
            <a:endParaRPr lang="en-GB"/>
          </a:p>
        </p:txBody>
      </p:sp>
    </p:spTree>
    <p:extLst>
      <p:ext uri="{BB962C8B-B14F-4D97-AF65-F5344CB8AC3E}">
        <p14:creationId xmlns:p14="http://schemas.microsoft.com/office/powerpoint/2010/main" val="38270420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It</a:t>
            </a:r>
            <a:r>
              <a:rPr lang="en-GB" baseline="0" dirty="0" smtClean="0"/>
              <a:t> can be argued coaching and mentoring are probably one of the most vital part of the business's learning and development strategy. It has many advantages as a way to accelerate learning and performance, as long as it is implemented correctly.</a:t>
            </a:r>
          </a:p>
          <a:p>
            <a:endParaRPr lang="en-GB" baseline="0" dirty="0" smtClean="0"/>
          </a:p>
          <a:p>
            <a:r>
              <a:rPr lang="en-GB" baseline="0" dirty="0" smtClean="0"/>
              <a:t>*Above are 5 factors that need to be considered for successful implementation, can you think of any more? – 5 minutes to discuss in groups*</a:t>
            </a:r>
          </a:p>
          <a:p>
            <a:endParaRPr lang="en-GB"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smtClean="0"/>
              <a:t>In order for coaching and mentoring programmes to be successful it must align with the overall business strategy, there is no point investing time, effort and money upskilling in employees for no advantage to the business. For example, putting an employee on a mentoring programme to become a line manger for the marketing department when there is no plan to expand in the near future or take on additional managers. </a:t>
            </a:r>
            <a:r>
              <a:rPr lang="en-GB" sz="1200" kern="1200" dirty="0" smtClean="0">
                <a:solidFill>
                  <a:schemeClr val="tx1"/>
                </a:solidFill>
                <a:effectLst/>
                <a:latin typeface="+mn-lt"/>
                <a:ea typeface="+mn-ea"/>
                <a:cs typeface="+mn-cs"/>
              </a:rPr>
              <a:t>According to Wilkinson and Taylor the purpose of the HR function is to “support the delivery of the organisations strategy and objectives through the effective management of people and performance. As such an organisation’s HR strategy and all activities should be clearly aligned with the strategy and objectives of the business.” The objectives of the HR function are mainly to respond to developments within the wider business and to attract, manage, motivate and develop employees for the benefit of the business because the more motivated and skilled an employee is the more of an asset they will be to the business. (</a:t>
            </a:r>
            <a:r>
              <a:rPr lang="en-GB" sz="1200" kern="1200" dirty="0" err="1" smtClean="0">
                <a:solidFill>
                  <a:schemeClr val="tx1"/>
                </a:solidFill>
                <a:effectLst/>
                <a:latin typeface="+mn-lt"/>
                <a:ea typeface="+mn-ea"/>
                <a:cs typeface="+mn-cs"/>
              </a:rPr>
              <a:t>Leatherbarrow</a:t>
            </a:r>
            <a:r>
              <a:rPr lang="en-GB" sz="1200" kern="1200" dirty="0" smtClean="0">
                <a:solidFill>
                  <a:schemeClr val="tx1"/>
                </a:solidFill>
                <a:effectLst/>
                <a:latin typeface="+mn-lt"/>
                <a:ea typeface="+mn-ea"/>
                <a:cs typeface="+mn-cs"/>
              </a:rPr>
              <a:t> &amp; Fletcher, 2014)</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To develop the best HR function for your business strategies must be put into place. The aim of strategic HRM is to “generate organisational capability by ensuring that the organisation has the skilled, engaged, committed and well-motivated employees it needs to achieve sustained competitive advantage.” Strategic HRM has two objectives:</a:t>
            </a:r>
          </a:p>
          <a:p>
            <a:pPr lvl="0"/>
            <a:r>
              <a:rPr lang="en-GB" sz="1200" kern="1200" dirty="0" smtClean="0">
                <a:solidFill>
                  <a:schemeClr val="tx1"/>
                </a:solidFill>
                <a:effectLst/>
                <a:latin typeface="+mn-lt"/>
                <a:ea typeface="+mn-ea"/>
                <a:cs typeface="+mn-cs"/>
              </a:rPr>
              <a:t>Integration -This is defined as the vertical alignment of HR strategies with business strategies and the horizontal integration of HR strategies. The greater the degree of vertical and horizontal integration within a business the more effective the HR strategy will be.</a:t>
            </a:r>
          </a:p>
          <a:p>
            <a:pPr lvl="0"/>
            <a:r>
              <a:rPr lang="en-GB" sz="1200" kern="1200" dirty="0" smtClean="0">
                <a:solidFill>
                  <a:schemeClr val="tx1"/>
                </a:solidFill>
                <a:effectLst/>
                <a:latin typeface="+mn-lt"/>
                <a:ea typeface="+mn-ea"/>
                <a:cs typeface="+mn-cs"/>
              </a:rPr>
              <a:t>To provide a sense of direction in an often turbulent uncertain business environment. This will ensure the needs of the employees can by met by the development and implementation of practical HR policies (</a:t>
            </a:r>
            <a:r>
              <a:rPr lang="en-GB" sz="1200" kern="1200" dirty="0" err="1" smtClean="0">
                <a:solidFill>
                  <a:schemeClr val="tx1"/>
                </a:solidFill>
                <a:effectLst/>
                <a:latin typeface="+mn-lt"/>
                <a:ea typeface="+mn-ea"/>
                <a:cs typeface="+mn-cs"/>
              </a:rPr>
              <a:t>Leatherbarrow</a:t>
            </a:r>
            <a:r>
              <a:rPr lang="en-GB" sz="1200" kern="1200" dirty="0" smtClean="0">
                <a:solidFill>
                  <a:schemeClr val="tx1"/>
                </a:solidFill>
                <a:effectLst/>
                <a:latin typeface="+mn-lt"/>
                <a:ea typeface="+mn-ea"/>
                <a:cs typeface="+mn-cs"/>
              </a:rPr>
              <a:t> &amp; Fletcher, 2014)</a:t>
            </a:r>
          </a:p>
          <a:p>
            <a:pPr lvl="0"/>
            <a:endParaRPr lang="en-GB" sz="1200" kern="1200" dirty="0" smtClean="0">
              <a:solidFill>
                <a:schemeClr val="tx1"/>
              </a:solidFill>
              <a:effectLst/>
              <a:latin typeface="+mn-lt"/>
              <a:ea typeface="+mn-ea"/>
              <a:cs typeface="+mn-cs"/>
            </a:endParaRPr>
          </a:p>
          <a:p>
            <a:pPr lvl="0"/>
            <a:r>
              <a:rPr lang="en-GB" sz="1200" kern="1200" dirty="0" smtClean="0">
                <a:solidFill>
                  <a:schemeClr val="tx1"/>
                </a:solidFill>
                <a:effectLst/>
                <a:latin typeface="+mn-lt"/>
                <a:ea typeface="+mn-ea"/>
                <a:cs typeface="+mn-cs"/>
              </a:rPr>
              <a:t>Secondly,</a:t>
            </a:r>
            <a:r>
              <a:rPr lang="en-GB" sz="1200" kern="1200" baseline="0" dirty="0" smtClean="0">
                <a:solidFill>
                  <a:schemeClr val="tx1"/>
                </a:solidFill>
                <a:effectLst/>
                <a:latin typeface="+mn-lt"/>
                <a:ea typeface="+mn-ea"/>
                <a:cs typeface="+mn-cs"/>
              </a:rPr>
              <a:t> there needs to be full support from the top down, mainly the SMT, HR and line managers. We need to share coaching stories of best practice and lead by examples by practicing good coaching and mentoring techniques within your teams. (</a:t>
            </a:r>
            <a:r>
              <a:rPr lang="en-GB" sz="1200" kern="1200" baseline="0" dirty="0" err="1" smtClean="0">
                <a:solidFill>
                  <a:schemeClr val="tx1"/>
                </a:solidFill>
                <a:effectLst/>
                <a:latin typeface="+mn-lt"/>
                <a:ea typeface="+mn-ea"/>
                <a:cs typeface="+mn-cs"/>
              </a:rPr>
              <a:t>Strengthscope</a:t>
            </a:r>
            <a:r>
              <a:rPr lang="en-GB" sz="1200" kern="1200" baseline="0" dirty="0" smtClean="0">
                <a:solidFill>
                  <a:schemeClr val="tx1"/>
                </a:solidFill>
                <a:effectLst/>
                <a:latin typeface="+mn-lt"/>
                <a:ea typeface="+mn-ea"/>
                <a:cs typeface="+mn-cs"/>
              </a:rPr>
              <a:t>)</a:t>
            </a:r>
          </a:p>
          <a:p>
            <a:pPr lvl="0"/>
            <a:r>
              <a:rPr lang="en-GB" sz="1200" kern="1200" baseline="0" dirty="0" smtClean="0">
                <a:solidFill>
                  <a:schemeClr val="tx1"/>
                </a:solidFill>
                <a:effectLst/>
                <a:latin typeface="+mn-lt"/>
                <a:ea typeface="+mn-ea"/>
                <a:cs typeface="+mn-cs"/>
              </a:rPr>
              <a:t>It is important that everyone is fully trained and given access to straightforward coaching tool for different application such as delegation, resilience, dealing with change, self development to enhance their confidence and competence of managing the coaching processes within their teams.</a:t>
            </a:r>
          </a:p>
          <a:p>
            <a:pPr lvl="0"/>
            <a:r>
              <a:rPr lang="en-GB" sz="1200" kern="1200" baseline="0" dirty="0" smtClean="0">
                <a:solidFill>
                  <a:schemeClr val="tx1"/>
                </a:solidFill>
                <a:effectLst/>
                <a:latin typeface="+mn-lt"/>
                <a:ea typeface="+mn-ea"/>
                <a:cs typeface="+mn-cs"/>
              </a:rPr>
              <a:t>Eric Schmidt who was the previous CEO of google spoke about the importance and benefits of coaching within the workplace which set the tone for the coaching culture throughout the workplace. This shows the importance of ‘buy in’ from the leadership team and those who will by implementing it to staff. (Schmidt, 2011)</a:t>
            </a:r>
          </a:p>
          <a:p>
            <a:pPr lvl="0"/>
            <a:endParaRPr lang="en-GB" sz="1200" kern="1200" baseline="0" dirty="0" smtClean="0">
              <a:solidFill>
                <a:schemeClr val="tx1"/>
              </a:solidFill>
              <a:effectLst/>
              <a:latin typeface="+mn-lt"/>
              <a:ea typeface="+mn-ea"/>
              <a:cs typeface="+mn-cs"/>
            </a:endParaRPr>
          </a:p>
          <a:p>
            <a:pPr lvl="0"/>
            <a:r>
              <a:rPr lang="en-GB" sz="1200" kern="1200" baseline="0" dirty="0" smtClean="0">
                <a:solidFill>
                  <a:schemeClr val="tx1"/>
                </a:solidFill>
                <a:effectLst/>
                <a:latin typeface="+mn-lt"/>
                <a:ea typeface="+mn-ea"/>
                <a:cs typeface="+mn-cs"/>
              </a:rPr>
              <a:t>Thirdly, from a legal perspective it is vital that this process is GDPR compliant.  Line mangers must ensure correct storage of the date and ensure confidentiality at all times. HR will be able to assist in correct data handling management.</a:t>
            </a:r>
            <a:endParaRPr lang="en-GB" sz="1200" kern="1200" dirty="0" smtClean="0">
              <a:solidFill>
                <a:schemeClr val="tx1"/>
              </a:solidFill>
              <a:effectLst/>
              <a:latin typeface="+mn-lt"/>
              <a:ea typeface="+mn-ea"/>
              <a:cs typeface="+mn-cs"/>
            </a:endParaRP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7D688000-050E-42FD-862F-7DF0F9928A67}" type="slidenum">
              <a:rPr lang="en-GB" smtClean="0"/>
              <a:t>10</a:t>
            </a:fld>
            <a:endParaRPr lang="en-GB"/>
          </a:p>
        </p:txBody>
      </p:sp>
    </p:spTree>
    <p:extLst>
      <p:ext uri="{BB962C8B-B14F-4D97-AF65-F5344CB8AC3E}">
        <p14:creationId xmlns:p14="http://schemas.microsoft.com/office/powerpoint/2010/main" val="22657829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D78B969-6DC4-4F24-A51C-6BD4CE7FF242}" type="datetimeFigureOut">
              <a:rPr lang="en-GB" smtClean="0"/>
              <a:t>11/05/2019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E9C71E-3AC5-48EB-A8D1-9EE314613DDB}" type="slidenum">
              <a:rPr lang="en-GB" smtClean="0"/>
              <a:t>‹#›</a:t>
            </a:fld>
            <a:endParaRPr lang="en-GB"/>
          </a:p>
        </p:txBody>
      </p:sp>
    </p:spTree>
    <p:extLst>
      <p:ext uri="{BB962C8B-B14F-4D97-AF65-F5344CB8AC3E}">
        <p14:creationId xmlns:p14="http://schemas.microsoft.com/office/powerpoint/2010/main" val="38705702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D78B969-6DC4-4F24-A51C-6BD4CE7FF242}" type="datetimeFigureOut">
              <a:rPr lang="en-GB" smtClean="0"/>
              <a:t>11/05/2019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E9C71E-3AC5-48EB-A8D1-9EE314613DDB}" type="slidenum">
              <a:rPr lang="en-GB" smtClean="0"/>
              <a:t>‹#›</a:t>
            </a:fld>
            <a:endParaRPr lang="en-GB"/>
          </a:p>
        </p:txBody>
      </p:sp>
    </p:spTree>
    <p:extLst>
      <p:ext uri="{BB962C8B-B14F-4D97-AF65-F5344CB8AC3E}">
        <p14:creationId xmlns:p14="http://schemas.microsoft.com/office/powerpoint/2010/main" val="4901423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78B969-6DC4-4F24-A51C-6BD4CE7FF242}" type="datetimeFigureOut">
              <a:rPr lang="en-GB" smtClean="0"/>
              <a:t>11/05/2019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E9C71E-3AC5-48EB-A8D1-9EE314613DDB}" type="slidenum">
              <a:rPr lang="en-GB" smtClean="0"/>
              <a:t>‹#›</a:t>
            </a:fld>
            <a:endParaRPr lang="en-GB"/>
          </a:p>
        </p:txBody>
      </p:sp>
    </p:spTree>
    <p:extLst>
      <p:ext uri="{BB962C8B-B14F-4D97-AF65-F5344CB8AC3E}">
        <p14:creationId xmlns:p14="http://schemas.microsoft.com/office/powerpoint/2010/main" val="6092233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D78B969-6DC4-4F24-A51C-6BD4CE7FF242}" type="datetimeFigureOut">
              <a:rPr lang="en-GB" smtClean="0"/>
              <a:t>11/05/2019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E9C71E-3AC5-48EB-A8D1-9EE314613DDB}" type="slidenum">
              <a:rPr lang="en-GB" smtClean="0"/>
              <a:t>‹#›</a:t>
            </a:fld>
            <a:endParaRPr lang="en-GB"/>
          </a:p>
        </p:txBody>
      </p:sp>
    </p:spTree>
    <p:extLst>
      <p:ext uri="{BB962C8B-B14F-4D97-AF65-F5344CB8AC3E}">
        <p14:creationId xmlns:p14="http://schemas.microsoft.com/office/powerpoint/2010/main" val="12524283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D78B969-6DC4-4F24-A51C-6BD4CE7FF242}" type="datetimeFigureOut">
              <a:rPr lang="en-GB" smtClean="0"/>
              <a:t>11/05/2019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CE9C71E-3AC5-48EB-A8D1-9EE314613DDB}" type="slidenum">
              <a:rPr lang="en-GB" smtClean="0"/>
              <a:t>‹#›</a:t>
            </a:fld>
            <a:endParaRPr lang="en-GB"/>
          </a:p>
        </p:txBody>
      </p:sp>
    </p:spTree>
    <p:extLst>
      <p:ext uri="{BB962C8B-B14F-4D97-AF65-F5344CB8AC3E}">
        <p14:creationId xmlns:p14="http://schemas.microsoft.com/office/powerpoint/2010/main" val="34763142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D78B969-6DC4-4F24-A51C-6BD4CE7FF242}" type="datetimeFigureOut">
              <a:rPr lang="en-GB" smtClean="0"/>
              <a:t>11/05/2019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CE9C71E-3AC5-48EB-A8D1-9EE314613DDB}" type="slidenum">
              <a:rPr lang="en-GB" smtClean="0"/>
              <a:t>‹#›</a:t>
            </a:fld>
            <a:endParaRPr lang="en-GB"/>
          </a:p>
        </p:txBody>
      </p:sp>
    </p:spTree>
    <p:extLst>
      <p:ext uri="{BB962C8B-B14F-4D97-AF65-F5344CB8AC3E}">
        <p14:creationId xmlns:p14="http://schemas.microsoft.com/office/powerpoint/2010/main" val="37861999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78B969-6DC4-4F24-A51C-6BD4CE7FF242}" type="datetimeFigureOut">
              <a:rPr lang="en-GB" smtClean="0"/>
              <a:t>11/05/2019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CE9C71E-3AC5-48EB-A8D1-9EE314613DDB}" type="slidenum">
              <a:rPr lang="en-GB" smtClean="0"/>
              <a:t>‹#›</a:t>
            </a:fld>
            <a:endParaRPr lang="en-GB"/>
          </a:p>
        </p:txBody>
      </p:sp>
    </p:spTree>
    <p:extLst>
      <p:ext uri="{BB962C8B-B14F-4D97-AF65-F5344CB8AC3E}">
        <p14:creationId xmlns:p14="http://schemas.microsoft.com/office/powerpoint/2010/main" val="15172995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78B969-6DC4-4F24-A51C-6BD4CE7FF242}" type="datetimeFigureOut">
              <a:rPr lang="en-GB" smtClean="0"/>
              <a:t>11/05/2019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E9C71E-3AC5-48EB-A8D1-9EE314613DDB}" type="slidenum">
              <a:rPr lang="en-GB" smtClean="0"/>
              <a:t>‹#›</a:t>
            </a:fld>
            <a:endParaRPr lang="en-GB"/>
          </a:p>
        </p:txBody>
      </p:sp>
    </p:spTree>
    <p:extLst>
      <p:ext uri="{BB962C8B-B14F-4D97-AF65-F5344CB8AC3E}">
        <p14:creationId xmlns:p14="http://schemas.microsoft.com/office/powerpoint/2010/main" val="11356247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78B969-6DC4-4F24-A51C-6BD4CE7FF242}" type="datetimeFigureOut">
              <a:rPr lang="en-GB" smtClean="0"/>
              <a:t>11/05/2019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E9C71E-3AC5-48EB-A8D1-9EE314613DDB}" type="slidenum">
              <a:rPr lang="en-GB" smtClean="0"/>
              <a:t>‹#›</a:t>
            </a:fld>
            <a:endParaRPr lang="en-GB"/>
          </a:p>
        </p:txBody>
      </p:sp>
    </p:spTree>
    <p:extLst>
      <p:ext uri="{BB962C8B-B14F-4D97-AF65-F5344CB8AC3E}">
        <p14:creationId xmlns:p14="http://schemas.microsoft.com/office/powerpoint/2010/main" val="38167396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D78B969-6DC4-4F24-A51C-6BD4CE7FF242}" type="datetimeFigureOut">
              <a:rPr lang="en-GB" smtClean="0"/>
              <a:t>11/05/2019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E9C71E-3AC5-48EB-A8D1-9EE314613DDB}" type="slidenum">
              <a:rPr lang="en-GB" smtClean="0"/>
              <a:t>‹#›</a:t>
            </a:fld>
            <a:endParaRPr lang="en-GB"/>
          </a:p>
        </p:txBody>
      </p:sp>
    </p:spTree>
    <p:extLst>
      <p:ext uri="{BB962C8B-B14F-4D97-AF65-F5344CB8AC3E}">
        <p14:creationId xmlns:p14="http://schemas.microsoft.com/office/powerpoint/2010/main" val="6568527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D78B969-6DC4-4F24-A51C-6BD4CE7FF242}" type="datetimeFigureOut">
              <a:rPr lang="en-GB" smtClean="0"/>
              <a:t>11/05/2019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E9C71E-3AC5-48EB-A8D1-9EE314613DDB}" type="slidenum">
              <a:rPr lang="en-GB" smtClean="0"/>
              <a:t>‹#›</a:t>
            </a:fld>
            <a:endParaRPr lang="en-GB"/>
          </a:p>
        </p:txBody>
      </p:sp>
    </p:spTree>
    <p:extLst>
      <p:ext uri="{BB962C8B-B14F-4D97-AF65-F5344CB8AC3E}">
        <p14:creationId xmlns:p14="http://schemas.microsoft.com/office/powerpoint/2010/main" val="32511144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78B969-6DC4-4F24-A51C-6BD4CE7FF242}" type="datetimeFigureOut">
              <a:rPr lang="en-GB" smtClean="0"/>
              <a:t>11/05/2019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CE9C71E-3AC5-48EB-A8D1-9EE314613DDB}" type="slidenum">
              <a:rPr lang="en-GB" smtClean="0"/>
              <a:t>‹#›</a:t>
            </a:fld>
            <a:endParaRPr lang="en-GB"/>
          </a:p>
        </p:txBody>
      </p:sp>
    </p:spTree>
    <p:extLst>
      <p:ext uri="{BB962C8B-B14F-4D97-AF65-F5344CB8AC3E}">
        <p14:creationId xmlns:p14="http://schemas.microsoft.com/office/powerpoint/2010/main" val="36096080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hyperlink" Target="http://www.differencebetween.com/"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15616" y="2370665"/>
            <a:ext cx="7772400" cy="1470025"/>
          </a:xfrm>
        </p:spPr>
        <p:txBody>
          <a:bodyPr/>
          <a:lstStyle/>
          <a:p>
            <a:r>
              <a:rPr lang="en-GB" b="1" dirty="0" smtClean="0">
                <a:solidFill>
                  <a:srgbClr val="FF0000"/>
                </a:solidFill>
              </a:rPr>
              <a:t>Coaching and mentoring at AZ Media Devices</a:t>
            </a:r>
            <a:endParaRPr lang="en-GB" b="1" dirty="0">
              <a:solidFill>
                <a:srgbClr val="FF0000"/>
              </a:solidFill>
            </a:endParaRPr>
          </a:p>
        </p:txBody>
      </p:sp>
      <p:sp>
        <p:nvSpPr>
          <p:cNvPr id="3" name="Subtitle 2"/>
          <p:cNvSpPr>
            <a:spLocks noGrp="1"/>
          </p:cNvSpPr>
          <p:nvPr>
            <p:ph type="subTitle" idx="1"/>
          </p:nvPr>
        </p:nvSpPr>
        <p:spPr/>
        <p:txBody>
          <a:bodyPr/>
          <a:lstStyle/>
          <a:p>
            <a:r>
              <a:rPr lang="en-GB" b="1" dirty="0" smtClean="0">
                <a:solidFill>
                  <a:schemeClr val="tx1"/>
                </a:solidFill>
              </a:rPr>
              <a:t>May 1st 2019</a:t>
            </a:r>
            <a:endParaRPr lang="en-GB" b="1" dirty="0">
              <a:solidFill>
                <a:schemeClr val="tx1"/>
              </a:solidFill>
            </a:endParaRPr>
          </a:p>
        </p:txBody>
      </p:sp>
      <p:pic>
        <p:nvPicPr>
          <p:cNvPr id="1026" name="Picture 2" descr="https://tse4.mm.bing.net/th?id=OIP.MKtcN_rUhuenwWH5e1r5wQHaHa&amp;pid=15.1&amp;P=0&amp;w=300&amp;h=30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19" y="116632"/>
            <a:ext cx="2254033" cy="225403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ttps://tse1.mm.bing.net/th?id=OIP.JFwYdAOllb_pyrJsMVpKXwHaHa&amp;pid=15.1&amp;P=0&amp;w=300&amp;h=30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16216" y="4365104"/>
            <a:ext cx="2380828" cy="23808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931969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FF0000"/>
                </a:solidFill>
              </a:rPr>
              <a:t>Introduction</a:t>
            </a:r>
            <a:endParaRPr lang="en-GB" b="1" dirty="0">
              <a:solidFill>
                <a:srgbClr val="FF0000"/>
              </a:solidFill>
            </a:endParaRPr>
          </a:p>
        </p:txBody>
      </p:sp>
      <p:sp>
        <p:nvSpPr>
          <p:cNvPr id="3" name="Content Placeholder 2"/>
          <p:cNvSpPr>
            <a:spLocks noGrp="1"/>
          </p:cNvSpPr>
          <p:nvPr>
            <p:ph idx="1"/>
          </p:nvPr>
        </p:nvSpPr>
        <p:spPr/>
        <p:txBody>
          <a:bodyPr>
            <a:normAutofit/>
          </a:bodyPr>
          <a:lstStyle/>
          <a:p>
            <a:pPr marL="0" indent="0">
              <a:buNone/>
            </a:pPr>
            <a:r>
              <a:rPr lang="en-GB" dirty="0" smtClean="0"/>
              <a:t>Coaching and Mentoring are development approaches that aim to improve an individual’s skills knowledge or work performance. They can both  be very effective approaches in helping employees develop specific skills and goals.  (CIPD,2019)</a:t>
            </a:r>
          </a:p>
          <a:p>
            <a:pPr marL="0" indent="0">
              <a:buNone/>
            </a:pPr>
            <a:endParaRPr lang="en-GB"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92080" y="4221088"/>
            <a:ext cx="3096344" cy="232225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830312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FF0000"/>
                </a:solidFill>
              </a:rPr>
              <a:t>What is Coaching?</a:t>
            </a:r>
            <a:endParaRPr lang="en-GB" b="1" dirty="0">
              <a:solidFill>
                <a:srgbClr val="FF0000"/>
              </a:solidFill>
            </a:endParaRPr>
          </a:p>
        </p:txBody>
      </p:sp>
      <p:sp>
        <p:nvSpPr>
          <p:cNvPr id="3" name="Content Placeholder 2"/>
          <p:cNvSpPr>
            <a:spLocks noGrp="1"/>
          </p:cNvSpPr>
          <p:nvPr>
            <p:ph idx="1"/>
          </p:nvPr>
        </p:nvSpPr>
        <p:spPr/>
        <p:txBody>
          <a:bodyPr>
            <a:normAutofit lnSpcReduction="10000"/>
          </a:bodyPr>
          <a:lstStyle/>
          <a:p>
            <a:pPr marL="0" indent="0">
              <a:buNone/>
            </a:pPr>
            <a:r>
              <a:rPr lang="en-GB" sz="1200" i="1" dirty="0" smtClean="0"/>
              <a:t>“</a:t>
            </a:r>
            <a:r>
              <a:rPr lang="en-GB" sz="1400" dirty="0" smtClean="0"/>
              <a:t>A  process by which the coach through direct discussion and guided activity,, helps  an individual to solve a problem or do a task better than  would otherwise have been the case.” (Clutterbuck &amp; Megginson, 1999)</a:t>
            </a:r>
          </a:p>
          <a:p>
            <a:pPr marL="0" indent="0">
              <a:buNone/>
            </a:pPr>
            <a:endParaRPr lang="en-GB" sz="1400" dirty="0" smtClean="0"/>
          </a:p>
          <a:p>
            <a:pPr marL="0" indent="0">
              <a:buNone/>
            </a:pPr>
            <a:r>
              <a:rPr lang="en-GB" sz="1400" dirty="0" smtClean="0"/>
              <a:t>“Unlocking a person’s potential to maximise their own performance. It is helping them learn rather than teaching them.” (Whitmore, 2009)</a:t>
            </a:r>
          </a:p>
          <a:p>
            <a:pPr marL="0" indent="0">
              <a:buNone/>
            </a:pPr>
            <a:endParaRPr lang="en-GB" sz="1400" dirty="0"/>
          </a:p>
          <a:p>
            <a:pPr marL="0" indent="0">
              <a:buNone/>
            </a:pPr>
            <a:r>
              <a:rPr lang="en-GB" sz="1400" dirty="0" smtClean="0"/>
              <a:t>“A collaborative, solution-focused, results orientated and systematic process in which the coach facilitates the enhancement of work performance, life experience, self directed learning and potential growth of the </a:t>
            </a:r>
            <a:r>
              <a:rPr lang="en-GB" sz="1400" dirty="0" err="1" smtClean="0"/>
              <a:t>coachee</a:t>
            </a:r>
            <a:r>
              <a:rPr lang="en-GB" sz="1400" dirty="0" smtClean="0"/>
              <a:t>.” (Grant, 1999)</a:t>
            </a:r>
          </a:p>
          <a:p>
            <a:endParaRPr lang="en-GB" sz="1400" dirty="0" smtClean="0"/>
          </a:p>
          <a:p>
            <a:pPr marL="0" indent="0">
              <a:buNone/>
            </a:pPr>
            <a:r>
              <a:rPr lang="en-GB" sz="1400" dirty="0" smtClean="0"/>
              <a:t>Even though one single definition may not be agreed upon there are some agreed upon characteristics of coaching in organisations:</a:t>
            </a:r>
          </a:p>
          <a:p>
            <a:pPr marL="0" indent="0">
              <a:buNone/>
            </a:pPr>
            <a:r>
              <a:rPr lang="en-GB" sz="1400" dirty="0" smtClean="0"/>
              <a:t>(CIPD, 2019)</a:t>
            </a:r>
          </a:p>
          <a:p>
            <a:pPr>
              <a:buFont typeface="Wingdings" panose="05000000000000000000" pitchFamily="2" charset="2"/>
              <a:buChar char="v"/>
            </a:pPr>
            <a:r>
              <a:rPr lang="en-GB" sz="1400" dirty="0" smtClean="0"/>
              <a:t>Non-directive form of development</a:t>
            </a:r>
          </a:p>
          <a:p>
            <a:pPr>
              <a:buFont typeface="Wingdings" panose="05000000000000000000" pitchFamily="2" charset="2"/>
              <a:buChar char="v"/>
            </a:pPr>
            <a:r>
              <a:rPr lang="en-GB" sz="1400" dirty="0" smtClean="0"/>
              <a:t>Focuses upon improving performance and developing an individual</a:t>
            </a:r>
          </a:p>
          <a:p>
            <a:pPr>
              <a:buFont typeface="Wingdings" panose="05000000000000000000" pitchFamily="2" charset="2"/>
              <a:buChar char="v"/>
            </a:pPr>
            <a:r>
              <a:rPr lang="en-GB" sz="1400" dirty="0" smtClean="0"/>
              <a:t>Personal factors may be included but the emphasis is on the performance at work</a:t>
            </a:r>
          </a:p>
          <a:p>
            <a:pPr>
              <a:buFont typeface="Wingdings" panose="05000000000000000000" pitchFamily="2" charset="2"/>
              <a:buChar char="v"/>
            </a:pPr>
            <a:r>
              <a:rPr lang="en-GB" sz="1400" dirty="0" smtClean="0"/>
              <a:t>Coaching activities have both organisational and individual goals</a:t>
            </a:r>
          </a:p>
          <a:p>
            <a:pPr>
              <a:buFont typeface="Wingdings" panose="05000000000000000000" pitchFamily="2" charset="2"/>
              <a:buChar char="v"/>
            </a:pPr>
            <a:r>
              <a:rPr lang="en-GB" sz="1400" dirty="0" smtClean="0"/>
              <a:t>It provides people with the opportunity to better assess their strengths as well as their development areas</a:t>
            </a:r>
          </a:p>
          <a:p>
            <a:pPr>
              <a:buFont typeface="Wingdings" panose="05000000000000000000" pitchFamily="2" charset="2"/>
              <a:buChar char="v"/>
            </a:pPr>
            <a:r>
              <a:rPr lang="en-GB" sz="1400" dirty="0" smtClean="0"/>
              <a:t>It’s a skilled activity, which should </a:t>
            </a:r>
            <a:r>
              <a:rPr lang="en-GB" sz="1400" i="1" dirty="0" smtClean="0"/>
              <a:t>be delivered by people who are trained to do so. This can be line managers and others who are trained in coaching skills.</a:t>
            </a:r>
            <a:endParaRPr lang="en-GB" sz="1400" i="1" dirty="0"/>
          </a:p>
          <a:p>
            <a:pPr marL="0" indent="0">
              <a:buNone/>
            </a:pPr>
            <a:endParaRPr lang="en-GB" sz="1200" i="1" dirty="0" smtClean="0"/>
          </a:p>
          <a:p>
            <a:pPr marL="0" indent="0">
              <a:buNone/>
            </a:pPr>
            <a:endParaRPr lang="en-GB" sz="1200" i="1" dirty="0"/>
          </a:p>
          <a:p>
            <a:pPr marL="0" indent="0">
              <a:buNone/>
            </a:pPr>
            <a:endParaRPr lang="en-GB" sz="1200" i="1" dirty="0" smtClean="0"/>
          </a:p>
          <a:p>
            <a:pPr marL="0" indent="0">
              <a:buNone/>
            </a:pPr>
            <a:endParaRPr lang="en-GB" dirty="0"/>
          </a:p>
        </p:txBody>
      </p:sp>
    </p:spTree>
    <p:extLst>
      <p:ext uri="{BB962C8B-B14F-4D97-AF65-F5344CB8AC3E}">
        <p14:creationId xmlns:p14="http://schemas.microsoft.com/office/powerpoint/2010/main" val="1860926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FF0000"/>
                </a:solidFill>
              </a:rPr>
              <a:t>What is Mentoring?</a:t>
            </a:r>
            <a:endParaRPr lang="en-GB" b="1" dirty="0">
              <a:solidFill>
                <a:srgbClr val="FF0000"/>
              </a:solidFill>
            </a:endParaRPr>
          </a:p>
        </p:txBody>
      </p:sp>
      <p:sp>
        <p:nvSpPr>
          <p:cNvPr id="3" name="TextBox 2"/>
          <p:cNvSpPr txBox="1"/>
          <p:nvPr/>
        </p:nvSpPr>
        <p:spPr>
          <a:xfrm>
            <a:off x="611560" y="1556792"/>
            <a:ext cx="8136904" cy="6186309"/>
          </a:xfrm>
          <a:prstGeom prst="rect">
            <a:avLst/>
          </a:prstGeom>
          <a:noFill/>
        </p:spPr>
        <p:txBody>
          <a:bodyPr wrap="square" rtlCol="0">
            <a:spAutoFit/>
          </a:bodyPr>
          <a:lstStyle/>
          <a:p>
            <a:endParaRPr lang="en-GB" dirty="0" smtClean="0"/>
          </a:p>
          <a:p>
            <a:endParaRPr lang="en-GB" dirty="0" smtClean="0"/>
          </a:p>
          <a:p>
            <a:r>
              <a:rPr lang="en-GB" dirty="0" smtClean="0"/>
              <a:t>Can be defined by…</a:t>
            </a:r>
          </a:p>
          <a:p>
            <a:endParaRPr lang="en-GB" dirty="0"/>
          </a:p>
          <a:p>
            <a:r>
              <a:rPr lang="en-GB" sz="1600" i="1" dirty="0" smtClean="0"/>
              <a:t>“off-line help by one person to another in making significant transactions in knowledge, work or thinking.” (Clutterbuck &amp; Megginson, 1999)</a:t>
            </a:r>
          </a:p>
          <a:p>
            <a:endParaRPr lang="en-GB" i="1" dirty="0"/>
          </a:p>
          <a:p>
            <a:r>
              <a:rPr lang="en-GB" dirty="0" smtClean="0"/>
              <a:t>Mentoring is a relationship where a more experienced colleague shares their greater experience and knowledge to support the development or a more inexperienced staff member.</a:t>
            </a:r>
          </a:p>
          <a:p>
            <a:r>
              <a:rPr lang="en-GB" dirty="0" smtClean="0"/>
              <a:t>Using the skills of:</a:t>
            </a:r>
          </a:p>
          <a:p>
            <a:pPr marL="285750" indent="-285750">
              <a:buFont typeface="Wingdings" panose="05000000000000000000" pitchFamily="2" charset="2"/>
              <a:buChar char="v"/>
            </a:pPr>
            <a:r>
              <a:rPr lang="en-GB" dirty="0" smtClean="0"/>
              <a:t>Questioning</a:t>
            </a:r>
          </a:p>
          <a:p>
            <a:pPr marL="285750" indent="-285750">
              <a:buFont typeface="Wingdings" panose="05000000000000000000" pitchFamily="2" charset="2"/>
              <a:buChar char="v"/>
            </a:pPr>
            <a:r>
              <a:rPr lang="en-GB" dirty="0" smtClean="0"/>
              <a:t>Listening</a:t>
            </a:r>
          </a:p>
          <a:p>
            <a:pPr marL="285750" indent="-285750">
              <a:buFont typeface="Wingdings" panose="05000000000000000000" pitchFamily="2" charset="2"/>
              <a:buChar char="v"/>
            </a:pPr>
            <a:r>
              <a:rPr lang="en-GB" dirty="0" smtClean="0"/>
              <a:t>Clarifying </a:t>
            </a:r>
          </a:p>
          <a:p>
            <a:pPr marL="285750" indent="-285750">
              <a:buFont typeface="Wingdings" panose="05000000000000000000" pitchFamily="2" charset="2"/>
              <a:buChar char="v"/>
            </a:pPr>
            <a:r>
              <a:rPr lang="en-GB" dirty="0" smtClean="0"/>
              <a:t>Reframing</a:t>
            </a:r>
          </a:p>
          <a:p>
            <a:r>
              <a:rPr lang="en-GB" dirty="0" smtClean="0"/>
              <a:t>(CIPD,2019)</a:t>
            </a:r>
            <a:endParaRPr lang="en-GB" dirty="0"/>
          </a:p>
          <a:p>
            <a:endParaRPr lang="en-GB" i="1" dirty="0" smtClean="0"/>
          </a:p>
          <a:p>
            <a:pPr marL="285750" indent="-285750">
              <a:buFont typeface="Wingdings" panose="05000000000000000000" pitchFamily="2" charset="2"/>
              <a:buChar char="v"/>
            </a:pPr>
            <a:endParaRPr lang="en-GB" i="1" dirty="0" smtClean="0"/>
          </a:p>
          <a:p>
            <a:endParaRPr lang="en-GB" i="1" dirty="0"/>
          </a:p>
          <a:p>
            <a:endParaRPr lang="en-GB" i="1" dirty="0" smtClean="0"/>
          </a:p>
          <a:p>
            <a:endParaRPr lang="en-GB" i="1" dirty="0"/>
          </a:p>
          <a:p>
            <a:endParaRPr lang="en-GB" i="1" dirty="0"/>
          </a:p>
        </p:txBody>
      </p:sp>
    </p:spTree>
    <p:extLst>
      <p:ext uri="{BB962C8B-B14F-4D97-AF65-F5344CB8AC3E}">
        <p14:creationId xmlns:p14="http://schemas.microsoft.com/office/powerpoint/2010/main" val="7512052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74638"/>
            <a:ext cx="8229600" cy="418058"/>
          </a:xfrm>
        </p:spPr>
        <p:txBody>
          <a:bodyPr>
            <a:normAutofit fontScale="90000"/>
          </a:bodyPr>
          <a:lstStyle/>
          <a:p>
            <a:r>
              <a:rPr lang="en-GB" b="1" dirty="0" smtClean="0">
                <a:solidFill>
                  <a:srgbClr val="FF0000"/>
                </a:solidFill>
              </a:rPr>
              <a:t>Mentoring Vs Coaching</a:t>
            </a:r>
            <a:endParaRPr lang="en-GB" b="1" dirty="0">
              <a:solidFill>
                <a:srgbClr val="FF0000"/>
              </a:solidFill>
            </a:endParaRPr>
          </a:p>
        </p:txBody>
      </p:sp>
      <p:sp>
        <p:nvSpPr>
          <p:cNvPr id="4" name="Text Placeholder 3"/>
          <p:cNvSpPr>
            <a:spLocks noGrp="1"/>
          </p:cNvSpPr>
          <p:nvPr>
            <p:ph type="body" idx="1"/>
          </p:nvPr>
        </p:nvSpPr>
        <p:spPr>
          <a:xfrm>
            <a:off x="457200" y="836713"/>
            <a:ext cx="4040188" cy="360040"/>
          </a:xfrm>
        </p:spPr>
        <p:txBody>
          <a:bodyPr>
            <a:normAutofit fontScale="85000" lnSpcReduction="20000"/>
          </a:bodyPr>
          <a:lstStyle/>
          <a:p>
            <a:r>
              <a:rPr lang="en-GB" dirty="0" smtClean="0">
                <a:solidFill>
                  <a:srgbClr val="0000FF"/>
                </a:solidFill>
              </a:rPr>
              <a:t>Mentoring</a:t>
            </a:r>
            <a:endParaRPr lang="en-GB" dirty="0">
              <a:solidFill>
                <a:srgbClr val="0000FF"/>
              </a:solidFill>
            </a:endParaRPr>
          </a:p>
        </p:txBody>
      </p:sp>
      <p:sp>
        <p:nvSpPr>
          <p:cNvPr id="5" name="Content Placeholder 4"/>
          <p:cNvSpPr>
            <a:spLocks noGrp="1"/>
          </p:cNvSpPr>
          <p:nvPr>
            <p:ph sz="half" idx="2"/>
          </p:nvPr>
        </p:nvSpPr>
        <p:spPr>
          <a:xfrm>
            <a:off x="457200" y="1484784"/>
            <a:ext cx="4040188" cy="4641379"/>
          </a:xfrm>
        </p:spPr>
        <p:txBody>
          <a:bodyPr>
            <a:normAutofit fontScale="70000" lnSpcReduction="20000"/>
          </a:bodyPr>
          <a:lstStyle/>
          <a:p>
            <a:r>
              <a:rPr lang="en-GB" dirty="0" smtClean="0"/>
              <a:t>Ongoing relationship that can last for a long period of time</a:t>
            </a:r>
          </a:p>
          <a:p>
            <a:r>
              <a:rPr lang="en-GB" dirty="0" smtClean="0"/>
              <a:t>Can sometimes be more informal with meetings taking place as and when support and guidance is needed</a:t>
            </a:r>
          </a:p>
          <a:p>
            <a:r>
              <a:rPr lang="en-GB" dirty="0" smtClean="0"/>
              <a:t>Mentor usually passes on experience and is more senior in the organisation</a:t>
            </a:r>
          </a:p>
          <a:p>
            <a:r>
              <a:rPr lang="en-GB" dirty="0" smtClean="0"/>
              <a:t>Focus around career and personal development</a:t>
            </a:r>
          </a:p>
          <a:p>
            <a:r>
              <a:rPr lang="en-GB" dirty="0" smtClean="0"/>
              <a:t>Agenda is set by the mentee with the mentor providing support  and guidance to prepare them for the future.</a:t>
            </a:r>
          </a:p>
          <a:p>
            <a:r>
              <a:rPr lang="en-GB" dirty="0" smtClean="0"/>
              <a:t>Revolves mainly around developing the mentee professionally</a:t>
            </a:r>
          </a:p>
          <a:p>
            <a:pPr marL="0" indent="0">
              <a:buNone/>
            </a:pPr>
            <a:endParaRPr lang="en-GB" dirty="0" smtClean="0"/>
          </a:p>
          <a:p>
            <a:pPr marL="0" indent="0">
              <a:buNone/>
            </a:pPr>
            <a:r>
              <a:rPr lang="en-GB" dirty="0" smtClean="0">
                <a:solidFill>
                  <a:srgbClr val="0000FF"/>
                </a:solidFill>
              </a:rPr>
              <a:t>(CIPD,2009)</a:t>
            </a:r>
          </a:p>
          <a:p>
            <a:pPr marL="0" indent="0">
              <a:buNone/>
            </a:pPr>
            <a:r>
              <a:rPr lang="en-GB" dirty="0" smtClean="0">
                <a:solidFill>
                  <a:srgbClr val="0000FF"/>
                </a:solidFill>
              </a:rPr>
              <a:t>(Differencebetween.com)</a:t>
            </a:r>
          </a:p>
          <a:p>
            <a:pPr marL="0" indent="0">
              <a:buNone/>
            </a:pPr>
            <a:r>
              <a:rPr lang="en-GB" dirty="0" smtClean="0">
                <a:solidFill>
                  <a:srgbClr val="0000FF"/>
                </a:solidFill>
              </a:rPr>
              <a:t>(</a:t>
            </a:r>
            <a:r>
              <a:rPr lang="en-GB" dirty="0" err="1" smtClean="0">
                <a:solidFill>
                  <a:srgbClr val="0000FF"/>
                </a:solidFill>
              </a:rPr>
              <a:t>Alred</a:t>
            </a:r>
            <a:r>
              <a:rPr lang="en-GB" dirty="0" smtClean="0">
                <a:solidFill>
                  <a:srgbClr val="0000FF"/>
                </a:solidFill>
              </a:rPr>
              <a:t>, 1998)</a:t>
            </a:r>
            <a:endParaRPr lang="en-GB" dirty="0">
              <a:solidFill>
                <a:srgbClr val="0000FF"/>
              </a:solidFill>
            </a:endParaRPr>
          </a:p>
        </p:txBody>
      </p:sp>
      <p:sp>
        <p:nvSpPr>
          <p:cNvPr id="6" name="Text Placeholder 5"/>
          <p:cNvSpPr>
            <a:spLocks noGrp="1"/>
          </p:cNvSpPr>
          <p:nvPr>
            <p:ph type="body" sz="quarter" idx="3"/>
          </p:nvPr>
        </p:nvSpPr>
        <p:spPr>
          <a:xfrm>
            <a:off x="4645025" y="836713"/>
            <a:ext cx="4041775" cy="360040"/>
          </a:xfrm>
        </p:spPr>
        <p:txBody>
          <a:bodyPr>
            <a:normAutofit fontScale="85000" lnSpcReduction="20000"/>
          </a:bodyPr>
          <a:lstStyle/>
          <a:p>
            <a:r>
              <a:rPr lang="en-GB" dirty="0" smtClean="0">
                <a:solidFill>
                  <a:srgbClr val="0000FF"/>
                </a:solidFill>
              </a:rPr>
              <a:t>Coaching</a:t>
            </a:r>
            <a:endParaRPr lang="en-GB" dirty="0">
              <a:solidFill>
                <a:srgbClr val="0000FF"/>
              </a:solidFill>
            </a:endParaRPr>
          </a:p>
        </p:txBody>
      </p:sp>
      <p:sp>
        <p:nvSpPr>
          <p:cNvPr id="7" name="Content Placeholder 6"/>
          <p:cNvSpPr>
            <a:spLocks noGrp="1"/>
          </p:cNvSpPr>
          <p:nvPr>
            <p:ph sz="quarter" idx="4"/>
          </p:nvPr>
        </p:nvSpPr>
        <p:spPr>
          <a:xfrm>
            <a:off x="4645025" y="1484784"/>
            <a:ext cx="4041775" cy="4641379"/>
          </a:xfrm>
        </p:spPr>
        <p:txBody>
          <a:bodyPr>
            <a:normAutofit/>
          </a:bodyPr>
          <a:lstStyle/>
          <a:p>
            <a:r>
              <a:rPr lang="en-GB" sz="1700" dirty="0" smtClean="0"/>
              <a:t>Usually last for a short period of time</a:t>
            </a:r>
          </a:p>
          <a:p>
            <a:r>
              <a:rPr lang="en-GB" sz="1700" dirty="0" smtClean="0"/>
              <a:t>More structured with meetings taking place on a regular basis</a:t>
            </a:r>
          </a:p>
          <a:p>
            <a:r>
              <a:rPr lang="en-GB" sz="1700" dirty="0" smtClean="0"/>
              <a:t>Not generally performed on the basis that the coach needs direct experience  of clients formal occupational role</a:t>
            </a:r>
          </a:p>
          <a:p>
            <a:r>
              <a:rPr lang="en-GB" sz="1700" dirty="0" smtClean="0"/>
              <a:t>Focuses on development or issues at work</a:t>
            </a:r>
          </a:p>
          <a:p>
            <a:r>
              <a:rPr lang="en-GB" sz="1700" dirty="0" smtClean="0"/>
              <a:t>Agenda focused on achieving specific and immediate goals</a:t>
            </a:r>
          </a:p>
          <a:p>
            <a:r>
              <a:rPr lang="en-GB" sz="1700" dirty="0" smtClean="0"/>
              <a:t>Revolves more around specific development areas or issues</a:t>
            </a:r>
          </a:p>
          <a:p>
            <a:endParaRPr lang="en-GB" dirty="0"/>
          </a:p>
        </p:txBody>
      </p:sp>
    </p:spTree>
    <p:extLst>
      <p:ext uri="{BB962C8B-B14F-4D97-AF65-F5344CB8AC3E}">
        <p14:creationId xmlns:p14="http://schemas.microsoft.com/office/powerpoint/2010/main" val="17600910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b="1" dirty="0" smtClean="0">
                <a:solidFill>
                  <a:srgbClr val="FF0000"/>
                </a:solidFill>
              </a:rPr>
              <a:t>The similarities between coaching &amp; Mentoring</a:t>
            </a:r>
            <a:endParaRPr lang="en-GB" b="1" dirty="0">
              <a:solidFill>
                <a:srgbClr val="FF0000"/>
              </a:solidFill>
            </a:endParaRPr>
          </a:p>
        </p:txBody>
      </p:sp>
      <p:sp>
        <p:nvSpPr>
          <p:cNvPr id="5" name="Content Placeholder 4"/>
          <p:cNvSpPr>
            <a:spLocks noGrp="1"/>
          </p:cNvSpPr>
          <p:nvPr>
            <p:ph idx="1"/>
          </p:nvPr>
        </p:nvSpPr>
        <p:spPr/>
        <p:txBody>
          <a:bodyPr>
            <a:normAutofit/>
          </a:bodyPr>
          <a:lstStyle/>
          <a:p>
            <a:pPr>
              <a:buFont typeface="Wingdings" panose="05000000000000000000" pitchFamily="2" charset="2"/>
              <a:buChar char="v"/>
            </a:pPr>
            <a:r>
              <a:rPr lang="en-GB" sz="2000" dirty="0" smtClean="0"/>
              <a:t>Tools and techniques which can include one-to-one training, facilitating, counselling &amp; networking</a:t>
            </a:r>
          </a:p>
          <a:p>
            <a:pPr>
              <a:buFont typeface="Wingdings" panose="05000000000000000000" pitchFamily="2" charset="2"/>
              <a:buChar char="v"/>
            </a:pPr>
            <a:r>
              <a:rPr lang="en-GB" sz="2000" dirty="0" smtClean="0"/>
              <a:t>Encourages the development of lasting personal growth and change</a:t>
            </a:r>
          </a:p>
          <a:p>
            <a:pPr>
              <a:buFont typeface="Wingdings" panose="05000000000000000000" pitchFamily="2" charset="2"/>
              <a:buChar char="v"/>
            </a:pPr>
            <a:r>
              <a:rPr lang="en-GB" sz="2000" dirty="0" smtClean="0"/>
              <a:t>Effective approaches to enhancing the skills, knowledge and performance of individuals.</a:t>
            </a:r>
          </a:p>
          <a:p>
            <a:pPr>
              <a:buFont typeface="Wingdings" panose="05000000000000000000" pitchFamily="2" charset="2"/>
              <a:buChar char="v"/>
            </a:pPr>
            <a:r>
              <a:rPr lang="en-GB" sz="2000" dirty="0" smtClean="0"/>
              <a:t>Ensure the individuals being coached or mentored do not develop unhealthy dependencies on the coaching/ mentoring relationship</a:t>
            </a:r>
          </a:p>
          <a:p>
            <a:pPr marL="0" indent="0">
              <a:buNone/>
            </a:pPr>
            <a:endParaRPr lang="en-GB" sz="1400" dirty="0" smtClean="0"/>
          </a:p>
          <a:p>
            <a:pPr marL="0" indent="0">
              <a:buNone/>
            </a:pPr>
            <a:r>
              <a:rPr lang="en-GB" sz="1400" dirty="0" smtClean="0"/>
              <a:t>CIPD,2019)</a:t>
            </a:r>
          </a:p>
          <a:p>
            <a:pPr marL="0" indent="0">
              <a:buNone/>
            </a:pPr>
            <a:r>
              <a:rPr lang="en-GB" sz="1400" dirty="0" smtClean="0"/>
              <a:t>(</a:t>
            </a:r>
            <a:r>
              <a:rPr lang="en-GB" sz="1400" dirty="0" smtClean="0">
                <a:hlinkClick r:id="rId3"/>
              </a:rPr>
              <a:t>www.differencebetween.com</a:t>
            </a:r>
            <a:r>
              <a:rPr lang="en-GB" sz="1400" dirty="0" smtClean="0"/>
              <a:t>)</a:t>
            </a:r>
          </a:p>
          <a:p>
            <a:pPr marL="0" indent="0">
              <a:buNone/>
            </a:pPr>
            <a:endParaRPr lang="en-GB" sz="1400" dirty="0"/>
          </a:p>
        </p:txBody>
      </p:sp>
    </p:spTree>
    <p:extLst>
      <p:ext uri="{BB962C8B-B14F-4D97-AF65-F5344CB8AC3E}">
        <p14:creationId xmlns:p14="http://schemas.microsoft.com/office/powerpoint/2010/main" val="2236095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FF0000"/>
                </a:solidFill>
              </a:rPr>
              <a:t>Types of Coaching</a:t>
            </a:r>
            <a:endParaRPr lang="en-GB" b="1" dirty="0">
              <a:solidFill>
                <a:srgbClr val="FF0000"/>
              </a:solidFill>
            </a:endParaRPr>
          </a:p>
        </p:txBody>
      </p:sp>
      <p:sp>
        <p:nvSpPr>
          <p:cNvPr id="5" name="Content Placeholder 4"/>
          <p:cNvSpPr>
            <a:spLocks noGrp="1"/>
          </p:cNvSpPr>
          <p:nvPr>
            <p:ph idx="1"/>
          </p:nvPr>
        </p:nvSpPr>
        <p:spPr/>
        <p:txBody>
          <a:bodyPr>
            <a:normAutofit fontScale="92500" lnSpcReduction="20000"/>
          </a:bodyPr>
          <a:lstStyle/>
          <a:p>
            <a:pPr marL="0" indent="0">
              <a:buNone/>
            </a:pPr>
            <a:r>
              <a:rPr lang="en-GB" dirty="0" smtClean="0">
                <a:solidFill>
                  <a:srgbClr val="0000FF"/>
                </a:solidFill>
              </a:rPr>
              <a:t>Career Coaching – </a:t>
            </a:r>
            <a:r>
              <a:rPr lang="en-GB" dirty="0" smtClean="0"/>
              <a:t>Championing employees to reach their ultimate career goals</a:t>
            </a:r>
          </a:p>
          <a:p>
            <a:pPr marL="0" indent="0">
              <a:buNone/>
            </a:pPr>
            <a:endParaRPr lang="en-GB" dirty="0" smtClean="0"/>
          </a:p>
          <a:p>
            <a:pPr marL="0" indent="0">
              <a:buNone/>
            </a:pPr>
            <a:r>
              <a:rPr lang="en-GB" dirty="0" smtClean="0">
                <a:solidFill>
                  <a:srgbClr val="0000FF"/>
                </a:solidFill>
              </a:rPr>
              <a:t>Co-coaching –</a:t>
            </a:r>
            <a:r>
              <a:rPr lang="en-GB" dirty="0" smtClean="0"/>
              <a:t> Coaching for line managers and coaches to help them gain knowledge and improve their coaching techniques</a:t>
            </a:r>
          </a:p>
          <a:p>
            <a:pPr marL="0" indent="0">
              <a:buNone/>
            </a:pPr>
            <a:endParaRPr lang="en-GB" dirty="0" smtClean="0"/>
          </a:p>
          <a:p>
            <a:pPr marL="0" indent="0">
              <a:buNone/>
            </a:pPr>
            <a:r>
              <a:rPr lang="en-GB" dirty="0" smtClean="0">
                <a:solidFill>
                  <a:srgbClr val="0000FF"/>
                </a:solidFill>
              </a:rPr>
              <a:t>Executive coaching – </a:t>
            </a:r>
            <a:r>
              <a:rPr lang="en-GB" dirty="0" smtClean="0"/>
              <a:t>Coaching for more senior members of the business or ‘high flyers’ with a lot of potential</a:t>
            </a:r>
            <a:endParaRPr lang="en-GB" dirty="0"/>
          </a:p>
        </p:txBody>
      </p:sp>
    </p:spTree>
    <p:extLst>
      <p:ext uri="{BB962C8B-B14F-4D97-AF65-F5344CB8AC3E}">
        <p14:creationId xmlns:p14="http://schemas.microsoft.com/office/powerpoint/2010/main" val="19021765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FF0000"/>
                </a:solidFill>
              </a:rPr>
              <a:t>Types of Mentoring</a:t>
            </a:r>
            <a:endParaRPr lang="en-GB" b="1" dirty="0">
              <a:solidFill>
                <a:srgbClr val="FF0000"/>
              </a:solidFill>
            </a:endParaRPr>
          </a:p>
        </p:txBody>
      </p:sp>
      <p:sp>
        <p:nvSpPr>
          <p:cNvPr id="3" name="Content Placeholder 2"/>
          <p:cNvSpPr>
            <a:spLocks noGrp="1"/>
          </p:cNvSpPr>
          <p:nvPr>
            <p:ph idx="1"/>
          </p:nvPr>
        </p:nvSpPr>
        <p:spPr/>
        <p:txBody>
          <a:bodyPr>
            <a:normAutofit/>
          </a:bodyPr>
          <a:lstStyle/>
          <a:p>
            <a:pPr marL="0" indent="0">
              <a:buNone/>
            </a:pPr>
            <a:r>
              <a:rPr lang="en-GB" dirty="0" smtClean="0">
                <a:solidFill>
                  <a:srgbClr val="0000FF"/>
                </a:solidFill>
              </a:rPr>
              <a:t>Online Mentoring -</a:t>
            </a:r>
            <a:r>
              <a:rPr lang="en-GB" dirty="0">
                <a:solidFill>
                  <a:srgbClr val="0000FF"/>
                </a:solidFill>
              </a:rPr>
              <a:t> </a:t>
            </a:r>
            <a:r>
              <a:rPr lang="en-GB" dirty="0" smtClean="0"/>
              <a:t>A supportive , structured relationships where mentors coach mentee’s to develop their skills and achieve their personal goals through an online platform</a:t>
            </a:r>
          </a:p>
          <a:p>
            <a:pPr marL="0" indent="0">
              <a:buNone/>
            </a:pPr>
            <a:r>
              <a:rPr lang="en-GB" dirty="0" smtClean="0">
                <a:solidFill>
                  <a:srgbClr val="0000FF"/>
                </a:solidFill>
              </a:rPr>
              <a:t>Peer Mentoring –</a:t>
            </a:r>
            <a:r>
              <a:rPr lang="en-GB" dirty="0" smtClean="0"/>
              <a:t>Mentoring between colleagues that allows a give and take dynamic</a:t>
            </a:r>
          </a:p>
          <a:p>
            <a:pPr marL="0" indent="0">
              <a:buNone/>
            </a:pPr>
            <a:r>
              <a:rPr lang="en-GB" dirty="0" smtClean="0">
                <a:solidFill>
                  <a:srgbClr val="0000FF"/>
                </a:solidFill>
              </a:rPr>
              <a:t>Line Manager Mentoring - </a:t>
            </a:r>
            <a:endParaRPr lang="en-GB" dirty="0">
              <a:solidFill>
                <a:srgbClr val="0000FF"/>
              </a:solidFill>
            </a:endParaRPr>
          </a:p>
        </p:txBody>
      </p:sp>
    </p:spTree>
    <p:extLst>
      <p:ext uri="{BB962C8B-B14F-4D97-AF65-F5344CB8AC3E}">
        <p14:creationId xmlns:p14="http://schemas.microsoft.com/office/powerpoint/2010/main" val="2159023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solidFill>
                  <a:srgbClr val="FF0000"/>
                </a:solidFill>
              </a:rPr>
              <a:t>What is the role of the Line Manger?</a:t>
            </a:r>
            <a:endParaRPr lang="en-GB" b="1" dirty="0">
              <a:solidFill>
                <a:srgbClr val="FF0000"/>
              </a:solidFill>
            </a:endParaRPr>
          </a:p>
        </p:txBody>
      </p:sp>
      <p:sp>
        <p:nvSpPr>
          <p:cNvPr id="3" name="Content Placeholder 2"/>
          <p:cNvSpPr>
            <a:spLocks noGrp="1"/>
          </p:cNvSpPr>
          <p:nvPr>
            <p:ph idx="1"/>
          </p:nvPr>
        </p:nvSpPr>
        <p:spPr/>
        <p:txBody>
          <a:bodyPr>
            <a:normAutofit fontScale="55000" lnSpcReduction="20000"/>
          </a:bodyPr>
          <a:lstStyle/>
          <a:p>
            <a:pPr marL="0" indent="0">
              <a:buNone/>
            </a:pPr>
            <a:r>
              <a:rPr lang="en-GB" dirty="0" smtClean="0"/>
              <a:t>Promote </a:t>
            </a:r>
            <a:r>
              <a:rPr lang="en-GB" dirty="0" err="1" smtClean="0"/>
              <a:t>Az</a:t>
            </a:r>
            <a:r>
              <a:rPr lang="en-GB" dirty="0" smtClean="0"/>
              <a:t> Media’s ‘coaching culture’ and fully embed it into their individual teams</a:t>
            </a:r>
          </a:p>
          <a:p>
            <a:pPr marL="0" indent="0">
              <a:buNone/>
            </a:pPr>
            <a:r>
              <a:rPr lang="en-GB" dirty="0" smtClean="0"/>
              <a:t>Develop and up skill their people</a:t>
            </a:r>
          </a:p>
          <a:p>
            <a:pPr marL="0" indent="0">
              <a:buNone/>
            </a:pPr>
            <a:endParaRPr lang="en-GB" dirty="0" smtClean="0"/>
          </a:p>
          <a:p>
            <a:pPr marL="0" indent="0">
              <a:buNone/>
            </a:pPr>
            <a:endParaRPr lang="en-GB" dirty="0" smtClean="0"/>
          </a:p>
          <a:p>
            <a:pPr marL="0" indent="0">
              <a:buNone/>
            </a:pPr>
            <a:r>
              <a:rPr lang="en-GB" dirty="0" smtClean="0"/>
              <a:t>Line managers will need to be fully trained and equipped with the following skills:</a:t>
            </a:r>
          </a:p>
          <a:p>
            <a:pPr>
              <a:buFont typeface="Wingdings" panose="05000000000000000000" pitchFamily="2" charset="2"/>
              <a:buChar char="v"/>
            </a:pPr>
            <a:r>
              <a:rPr lang="en-GB" dirty="0" smtClean="0"/>
              <a:t>Know their staff</a:t>
            </a:r>
          </a:p>
          <a:p>
            <a:pPr>
              <a:buFont typeface="Wingdings" panose="05000000000000000000" pitchFamily="2" charset="2"/>
              <a:buChar char="v"/>
            </a:pPr>
            <a:r>
              <a:rPr lang="en-GB" dirty="0" smtClean="0"/>
              <a:t>Active listening</a:t>
            </a:r>
          </a:p>
          <a:p>
            <a:pPr>
              <a:buFont typeface="Wingdings" panose="05000000000000000000" pitchFamily="2" charset="2"/>
              <a:buChar char="v"/>
            </a:pPr>
            <a:r>
              <a:rPr lang="en-GB" dirty="0" smtClean="0"/>
              <a:t>Good communication</a:t>
            </a:r>
          </a:p>
          <a:p>
            <a:pPr>
              <a:buFont typeface="Wingdings" panose="05000000000000000000" pitchFamily="2" charset="2"/>
              <a:buChar char="v"/>
            </a:pPr>
            <a:r>
              <a:rPr lang="en-GB" dirty="0" smtClean="0"/>
              <a:t>Positive </a:t>
            </a:r>
          </a:p>
          <a:p>
            <a:pPr>
              <a:buFont typeface="Wingdings" panose="05000000000000000000" pitchFamily="2" charset="2"/>
              <a:buChar char="v"/>
            </a:pPr>
            <a:r>
              <a:rPr lang="en-GB" dirty="0" smtClean="0"/>
              <a:t>Questioning</a:t>
            </a:r>
          </a:p>
          <a:p>
            <a:pPr>
              <a:buFont typeface="Wingdings" panose="05000000000000000000" pitchFamily="2" charset="2"/>
              <a:buChar char="v"/>
            </a:pPr>
            <a:r>
              <a:rPr lang="en-GB" dirty="0" smtClean="0"/>
              <a:t>Providing feedback</a:t>
            </a:r>
          </a:p>
          <a:p>
            <a:pPr>
              <a:buFont typeface="Wingdings" panose="05000000000000000000" pitchFamily="2" charset="2"/>
              <a:buChar char="v"/>
            </a:pPr>
            <a:r>
              <a:rPr lang="en-GB" dirty="0" smtClean="0"/>
              <a:t>Having difficult conversations  (</a:t>
            </a:r>
            <a:r>
              <a:rPr lang="en-GB" dirty="0" err="1" smtClean="0"/>
              <a:t>crowe</a:t>
            </a:r>
            <a:r>
              <a:rPr lang="en-GB" dirty="0" smtClean="0"/>
              <a:t> associates Ltd)</a:t>
            </a:r>
          </a:p>
          <a:p>
            <a:pPr>
              <a:buFont typeface="Wingdings" panose="05000000000000000000" pitchFamily="2" charset="2"/>
              <a:buChar char="v"/>
            </a:pPr>
            <a:endParaRPr lang="en-GB" dirty="0"/>
          </a:p>
          <a:p>
            <a:pPr marL="0" indent="0">
              <a:buNone/>
            </a:pPr>
            <a:r>
              <a:rPr lang="en-GB" dirty="0" smtClean="0"/>
              <a:t>* Line managers will receive full training and be supported directly by the HR team</a:t>
            </a:r>
            <a:endParaRPr lang="en-GB" dirty="0"/>
          </a:p>
        </p:txBody>
      </p:sp>
    </p:spTree>
    <p:extLst>
      <p:ext uri="{BB962C8B-B14F-4D97-AF65-F5344CB8AC3E}">
        <p14:creationId xmlns:p14="http://schemas.microsoft.com/office/powerpoint/2010/main" val="2925774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b="1" dirty="0" smtClean="0">
                <a:solidFill>
                  <a:srgbClr val="FF0000"/>
                </a:solidFill>
              </a:rPr>
              <a:t>What needs to be considered for successful implementation…</a:t>
            </a:r>
            <a:endParaRPr lang="en-GB" b="1" dirty="0">
              <a:solidFill>
                <a:srgbClr val="FF0000"/>
              </a:solidFill>
            </a:endParaRPr>
          </a:p>
        </p:txBody>
      </p:sp>
      <p:sp>
        <p:nvSpPr>
          <p:cNvPr id="5" name="Content Placeholder 4"/>
          <p:cNvSpPr>
            <a:spLocks noGrp="1"/>
          </p:cNvSpPr>
          <p:nvPr>
            <p:ph idx="1"/>
          </p:nvPr>
        </p:nvSpPr>
        <p:spPr/>
        <p:txBody>
          <a:bodyPr/>
          <a:lstStyle/>
          <a:p>
            <a:pPr>
              <a:buFont typeface="Wingdings" panose="05000000000000000000" pitchFamily="2" charset="2"/>
              <a:buChar char="v"/>
            </a:pPr>
            <a:r>
              <a:rPr lang="en-GB" dirty="0" smtClean="0"/>
              <a:t>Aligns with the learning and development and overall business strategy</a:t>
            </a:r>
          </a:p>
          <a:p>
            <a:pPr>
              <a:buFont typeface="Wingdings" panose="05000000000000000000" pitchFamily="2" charset="2"/>
              <a:buChar char="v"/>
            </a:pPr>
            <a:r>
              <a:rPr lang="en-GB" dirty="0" smtClean="0"/>
              <a:t>Full support from SMT, HR and line managers</a:t>
            </a:r>
          </a:p>
          <a:p>
            <a:pPr>
              <a:buFont typeface="Wingdings" panose="05000000000000000000" pitchFamily="2" charset="2"/>
              <a:buChar char="v"/>
            </a:pPr>
            <a:r>
              <a:rPr lang="en-GB" dirty="0" smtClean="0"/>
              <a:t>Formal process and procedures</a:t>
            </a:r>
          </a:p>
          <a:p>
            <a:pPr>
              <a:buFont typeface="Wingdings" panose="05000000000000000000" pitchFamily="2" charset="2"/>
              <a:buChar char="v"/>
            </a:pPr>
            <a:r>
              <a:rPr lang="en-GB" dirty="0" smtClean="0"/>
              <a:t>GDPR Compliant</a:t>
            </a:r>
          </a:p>
          <a:p>
            <a:pPr>
              <a:buFont typeface="Wingdings" panose="05000000000000000000" pitchFamily="2" charset="2"/>
              <a:buChar char="v"/>
            </a:pPr>
            <a:r>
              <a:rPr lang="en-GB" dirty="0" smtClean="0"/>
              <a:t>Links with performance targets</a:t>
            </a:r>
            <a:endParaRPr lang="en-GB" dirty="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28184" y="3212976"/>
            <a:ext cx="2710507" cy="21255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500224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FF0000"/>
                </a:solidFill>
              </a:rPr>
              <a:t>References</a:t>
            </a:r>
            <a:endParaRPr lang="en-GB" b="1" dirty="0">
              <a:solidFill>
                <a:srgbClr val="FF0000"/>
              </a:solidFill>
            </a:endParaRPr>
          </a:p>
        </p:txBody>
      </p:sp>
      <p:sp>
        <p:nvSpPr>
          <p:cNvPr id="3" name="Content Placeholder 2"/>
          <p:cNvSpPr>
            <a:spLocks noGrp="1"/>
          </p:cNvSpPr>
          <p:nvPr>
            <p:ph idx="1"/>
          </p:nvPr>
        </p:nvSpPr>
        <p:spPr/>
        <p:txBody>
          <a:bodyPr>
            <a:normAutofit fontScale="40000" lnSpcReduction="20000"/>
          </a:bodyPr>
          <a:lstStyle/>
          <a:p>
            <a:pPr marL="0" indent="0">
              <a:buNone/>
            </a:pPr>
            <a:r>
              <a:rPr lang="en-GB" dirty="0" err="1"/>
              <a:t>Alred</a:t>
            </a:r>
            <a:r>
              <a:rPr lang="en-GB" dirty="0"/>
              <a:t>, G., Garvey, B. &amp; Smith, R., 1998. </a:t>
            </a:r>
            <a:r>
              <a:rPr lang="en-GB" i="1" dirty="0"/>
              <a:t>Mentoring Pocketbook. </a:t>
            </a:r>
            <a:r>
              <a:rPr lang="en-GB" dirty="0"/>
              <a:t>Alresford: Management Pocketbooks.</a:t>
            </a:r>
          </a:p>
          <a:p>
            <a:pPr marL="0" indent="0">
              <a:buNone/>
            </a:pPr>
            <a:r>
              <a:rPr lang="en-GB" dirty="0"/>
              <a:t>CIMA, </a:t>
            </a:r>
            <a:r>
              <a:rPr lang="en-GB" dirty="0" err="1"/>
              <a:t>n.d.</a:t>
            </a:r>
            <a:r>
              <a:rPr lang="en-GB" dirty="0"/>
              <a:t> </a:t>
            </a:r>
            <a:r>
              <a:rPr lang="en-GB" i="1" dirty="0"/>
              <a:t>Mentoring and Coaching. </a:t>
            </a:r>
            <a:r>
              <a:rPr lang="en-GB" dirty="0"/>
              <a:t>[Online] </a:t>
            </a:r>
            <a:br>
              <a:rPr lang="en-GB" dirty="0"/>
            </a:br>
            <a:r>
              <a:rPr lang="en-GB" dirty="0"/>
              <a:t>Available at: </a:t>
            </a:r>
            <a:r>
              <a:rPr lang="en-GB" u="sng" dirty="0"/>
              <a:t>www.cimaglobal.com</a:t>
            </a:r>
            <a:r>
              <a:rPr lang="en-GB" dirty="0"/>
              <a:t/>
            </a:r>
            <a:br>
              <a:rPr lang="en-GB" dirty="0"/>
            </a:br>
            <a:r>
              <a:rPr lang="en-GB" dirty="0"/>
              <a:t>[Accessed 9th May 2019].</a:t>
            </a:r>
          </a:p>
          <a:p>
            <a:pPr marL="0" indent="0">
              <a:buNone/>
            </a:pPr>
            <a:r>
              <a:rPr lang="en-GB" dirty="0"/>
              <a:t>CIPD, 2009. </a:t>
            </a:r>
            <a:r>
              <a:rPr lang="en-GB" i="1" dirty="0"/>
              <a:t>Mentoring- CIPD Factsheet. </a:t>
            </a:r>
            <a:r>
              <a:rPr lang="en-GB" dirty="0"/>
              <a:t>[Online] </a:t>
            </a:r>
            <a:br>
              <a:rPr lang="en-GB" dirty="0"/>
            </a:br>
            <a:r>
              <a:rPr lang="en-GB" dirty="0"/>
              <a:t>Available at: </a:t>
            </a:r>
            <a:r>
              <a:rPr lang="en-GB" u="sng" dirty="0"/>
              <a:t>www.cipd.co.uk</a:t>
            </a:r>
            <a:r>
              <a:rPr lang="en-GB" dirty="0"/>
              <a:t/>
            </a:r>
            <a:br>
              <a:rPr lang="en-GB" dirty="0"/>
            </a:br>
            <a:r>
              <a:rPr lang="en-GB" dirty="0"/>
              <a:t>[Accessed 14th May 2019].</a:t>
            </a:r>
          </a:p>
          <a:p>
            <a:pPr marL="0" indent="0">
              <a:buNone/>
            </a:pPr>
            <a:r>
              <a:rPr lang="en-GB" dirty="0"/>
              <a:t>CIPD, 2018. </a:t>
            </a:r>
            <a:r>
              <a:rPr lang="en-GB" i="1" dirty="0"/>
              <a:t>The role of line managers in HR and L&amp;D. </a:t>
            </a:r>
            <a:r>
              <a:rPr lang="en-GB" dirty="0"/>
              <a:t>[Online] </a:t>
            </a:r>
            <a:br>
              <a:rPr lang="en-GB" dirty="0"/>
            </a:br>
            <a:r>
              <a:rPr lang="en-GB" dirty="0"/>
              <a:t>Available at: </a:t>
            </a:r>
            <a:r>
              <a:rPr lang="en-GB" u="sng" dirty="0"/>
              <a:t>www.cipd.co.uk</a:t>
            </a:r>
            <a:r>
              <a:rPr lang="en-GB" dirty="0"/>
              <a:t/>
            </a:r>
            <a:br>
              <a:rPr lang="en-GB" dirty="0"/>
            </a:br>
            <a:r>
              <a:rPr lang="en-GB" dirty="0"/>
              <a:t>[Accessed 13th May 2019].</a:t>
            </a:r>
          </a:p>
          <a:p>
            <a:pPr marL="0" indent="0">
              <a:buNone/>
            </a:pPr>
            <a:r>
              <a:rPr lang="en-GB" dirty="0"/>
              <a:t>CIPD, 2019. </a:t>
            </a:r>
            <a:r>
              <a:rPr lang="en-GB" i="1" dirty="0"/>
              <a:t>Coaching and Mentoring. </a:t>
            </a:r>
            <a:r>
              <a:rPr lang="en-GB" dirty="0"/>
              <a:t>[Online] </a:t>
            </a:r>
            <a:br>
              <a:rPr lang="en-GB" dirty="0"/>
            </a:br>
            <a:r>
              <a:rPr lang="en-GB" dirty="0"/>
              <a:t>Available at: </a:t>
            </a:r>
            <a:r>
              <a:rPr lang="en-GB" u="sng" dirty="0"/>
              <a:t>www.cipd.co.uk</a:t>
            </a:r>
            <a:r>
              <a:rPr lang="en-GB" dirty="0"/>
              <a:t/>
            </a:r>
            <a:br>
              <a:rPr lang="en-GB" dirty="0"/>
            </a:br>
            <a:r>
              <a:rPr lang="en-GB" dirty="0"/>
              <a:t>[Accessed 7th May 2019].</a:t>
            </a:r>
          </a:p>
          <a:p>
            <a:pPr marL="0" indent="0">
              <a:buNone/>
            </a:pPr>
            <a:r>
              <a:rPr lang="en-GB" dirty="0"/>
              <a:t>Clutterbuck, D., 2004. </a:t>
            </a:r>
            <a:r>
              <a:rPr lang="en-GB" i="1" dirty="0"/>
              <a:t>Everyone needs a </a:t>
            </a:r>
            <a:r>
              <a:rPr lang="en-GB" i="1" dirty="0" err="1"/>
              <a:t>mentor:fostering</a:t>
            </a:r>
            <a:r>
              <a:rPr lang="en-GB" i="1" dirty="0"/>
              <a:t> talent in your organisation. </a:t>
            </a:r>
            <a:r>
              <a:rPr lang="en-GB" dirty="0"/>
              <a:t>4th ed. London: CIPD.</a:t>
            </a:r>
          </a:p>
          <a:p>
            <a:pPr marL="0" indent="0">
              <a:buNone/>
            </a:pPr>
            <a:r>
              <a:rPr lang="en-GB" dirty="0"/>
              <a:t>Clutterbuck, D. &amp; Megginson, D., 1999. </a:t>
            </a:r>
            <a:r>
              <a:rPr lang="en-GB" i="1" dirty="0"/>
              <a:t>Mentoring Executives and Directors. </a:t>
            </a:r>
            <a:r>
              <a:rPr lang="en-GB" dirty="0"/>
              <a:t>Oxford: Butterworth-Heinemann.</a:t>
            </a:r>
          </a:p>
          <a:p>
            <a:pPr marL="0" indent="0">
              <a:buNone/>
            </a:pPr>
            <a:r>
              <a:rPr lang="en-GB" dirty="0"/>
              <a:t>Cox, E., </a:t>
            </a:r>
            <a:r>
              <a:rPr lang="en-GB" dirty="0" err="1"/>
              <a:t>Bachkirova</a:t>
            </a:r>
            <a:r>
              <a:rPr lang="en-GB" dirty="0"/>
              <a:t>, T. &amp; Clutterbuck, D., The complete handbook of coaching. </a:t>
            </a:r>
            <a:r>
              <a:rPr lang="en-GB" i="1" dirty="0"/>
              <a:t>2018. </a:t>
            </a:r>
            <a:r>
              <a:rPr lang="en-GB" dirty="0"/>
              <a:t>London: Sage publications ltd..</a:t>
            </a:r>
          </a:p>
          <a:p>
            <a:pPr marL="0" indent="0">
              <a:buNone/>
            </a:pPr>
            <a:r>
              <a:rPr lang="en-GB" dirty="0"/>
              <a:t>Crowe Associates Ltd, </a:t>
            </a:r>
            <a:r>
              <a:rPr lang="en-GB" dirty="0" err="1"/>
              <a:t>n.d.</a:t>
            </a:r>
            <a:r>
              <a:rPr lang="en-GB" dirty="0"/>
              <a:t> </a:t>
            </a:r>
            <a:r>
              <a:rPr lang="en-GB" i="1" dirty="0"/>
              <a:t>Coaching skills for managers. </a:t>
            </a:r>
            <a:r>
              <a:rPr lang="en-GB" dirty="0"/>
              <a:t>[Online] </a:t>
            </a:r>
            <a:br>
              <a:rPr lang="en-GB" dirty="0"/>
            </a:br>
            <a:r>
              <a:rPr lang="en-GB" dirty="0"/>
              <a:t>Available at: </a:t>
            </a:r>
            <a:r>
              <a:rPr lang="en-GB" u="sng" dirty="0"/>
              <a:t>www.crowe-associates.co.uk</a:t>
            </a:r>
            <a:r>
              <a:rPr lang="en-GB" dirty="0"/>
              <a:t/>
            </a:r>
            <a:br>
              <a:rPr lang="en-GB" dirty="0"/>
            </a:br>
            <a:r>
              <a:rPr lang="en-GB" dirty="0"/>
              <a:t>[Accessed 13th May 2019].</a:t>
            </a:r>
          </a:p>
          <a:p>
            <a:pPr marL="0" indent="0">
              <a:buNone/>
            </a:pPr>
            <a:r>
              <a:rPr lang="en-GB" dirty="0"/>
              <a:t>Differencebetween.com, 2011. </a:t>
            </a:r>
            <a:r>
              <a:rPr lang="en-GB" i="1" dirty="0"/>
              <a:t>What is the difference between mentoring and coaching?. </a:t>
            </a:r>
            <a:r>
              <a:rPr lang="en-GB" dirty="0"/>
              <a:t>[Online] </a:t>
            </a:r>
            <a:br>
              <a:rPr lang="en-GB" dirty="0"/>
            </a:br>
            <a:r>
              <a:rPr lang="en-GB" dirty="0"/>
              <a:t>Available at: </a:t>
            </a:r>
            <a:r>
              <a:rPr lang="en-GB" u="sng" dirty="0"/>
              <a:t>www.differencebetween.com</a:t>
            </a:r>
            <a:r>
              <a:rPr lang="en-GB" dirty="0"/>
              <a:t/>
            </a:r>
            <a:br>
              <a:rPr lang="en-GB" dirty="0"/>
            </a:br>
            <a:r>
              <a:rPr lang="en-GB" dirty="0"/>
              <a:t>[Accessed 5th May 2019].</a:t>
            </a:r>
          </a:p>
          <a:p>
            <a:pPr marL="0" indent="0">
              <a:buNone/>
            </a:pPr>
            <a:endParaRPr lang="en-GB" dirty="0"/>
          </a:p>
        </p:txBody>
      </p:sp>
    </p:spTree>
    <p:extLst>
      <p:ext uri="{BB962C8B-B14F-4D97-AF65-F5344CB8AC3E}">
        <p14:creationId xmlns:p14="http://schemas.microsoft.com/office/powerpoint/2010/main" val="32869235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smtClean="0">
                <a:solidFill>
                  <a:srgbClr val="FF0000"/>
                </a:solidFill>
              </a:rPr>
              <a:t>References cont.</a:t>
            </a:r>
            <a:endParaRPr lang="en-GB" b="1" dirty="0">
              <a:solidFill>
                <a:srgbClr val="FF0000"/>
              </a:solidFill>
            </a:endParaRPr>
          </a:p>
        </p:txBody>
      </p:sp>
      <p:sp>
        <p:nvSpPr>
          <p:cNvPr id="5" name="Content Placeholder 4"/>
          <p:cNvSpPr>
            <a:spLocks noGrp="1"/>
          </p:cNvSpPr>
          <p:nvPr>
            <p:ph idx="1"/>
          </p:nvPr>
        </p:nvSpPr>
        <p:spPr/>
        <p:txBody>
          <a:bodyPr>
            <a:normAutofit fontScale="32500" lnSpcReduction="20000"/>
          </a:bodyPr>
          <a:lstStyle/>
          <a:p>
            <a:pPr marL="0" indent="0">
              <a:buNone/>
            </a:pPr>
            <a:r>
              <a:rPr lang="en-GB" sz="3400" dirty="0" smtClean="0"/>
              <a:t>Hodges</a:t>
            </a:r>
            <a:r>
              <a:rPr lang="en-GB" sz="3400" dirty="0"/>
              <a:t>, S., 2017. </a:t>
            </a:r>
            <a:r>
              <a:rPr lang="en-GB" sz="3400" i="1" dirty="0"/>
              <a:t>Leading </a:t>
            </a:r>
            <a:r>
              <a:rPr lang="en-GB" sz="3400" i="1" dirty="0" err="1"/>
              <a:t>Libaries</a:t>
            </a:r>
            <a:r>
              <a:rPr lang="en-GB" sz="3400" i="1" dirty="0"/>
              <a:t>: Briefing paper on coaching and mentoring. </a:t>
            </a:r>
            <a:r>
              <a:rPr lang="en-GB" sz="3400" dirty="0"/>
              <a:t>[Online] </a:t>
            </a:r>
            <a:br>
              <a:rPr lang="en-GB" sz="3400" dirty="0"/>
            </a:br>
            <a:r>
              <a:rPr lang="en-GB" sz="3400" dirty="0"/>
              <a:t>Available at: </a:t>
            </a:r>
            <a:r>
              <a:rPr lang="en-GB" sz="3400" u="sng" dirty="0"/>
              <a:t>www.sconul.ac.uk</a:t>
            </a:r>
            <a:r>
              <a:rPr lang="en-GB" sz="3400" dirty="0"/>
              <a:t/>
            </a:r>
            <a:br>
              <a:rPr lang="en-GB" sz="3400" dirty="0"/>
            </a:br>
            <a:r>
              <a:rPr lang="en-GB" sz="3400" dirty="0"/>
              <a:t>[Accessed 14th May 2019</a:t>
            </a:r>
            <a:r>
              <a:rPr lang="en-GB" sz="3400" dirty="0" smtClean="0"/>
              <a:t>].</a:t>
            </a:r>
          </a:p>
          <a:p>
            <a:pPr marL="0" indent="0">
              <a:buNone/>
            </a:pPr>
            <a:r>
              <a:rPr lang="en-GB" sz="3400" dirty="0" err="1" smtClean="0"/>
              <a:t>Leatherbarrow</a:t>
            </a:r>
            <a:r>
              <a:rPr lang="en-GB" sz="3400" dirty="0" smtClean="0"/>
              <a:t>, C. &amp; Fletcher, J., 2014. </a:t>
            </a:r>
            <a:r>
              <a:rPr lang="en-GB" sz="3400" i="1" dirty="0" smtClean="0"/>
              <a:t>Introduction to Human Resource Management: A guide to HR practice. </a:t>
            </a:r>
            <a:r>
              <a:rPr lang="en-GB" sz="3400" dirty="0" smtClean="0"/>
              <a:t>3rd ed. London: CIPD.</a:t>
            </a:r>
          </a:p>
          <a:p>
            <a:pPr marL="0" indent="0">
              <a:buNone/>
            </a:pPr>
            <a:r>
              <a:rPr lang="en-GB" sz="3400" dirty="0" smtClean="0"/>
              <a:t>Management </a:t>
            </a:r>
            <a:r>
              <a:rPr lang="en-GB" sz="3400" dirty="0"/>
              <a:t>Matters, 2013. </a:t>
            </a:r>
            <a:r>
              <a:rPr lang="en-GB" sz="3400" i="1" dirty="0"/>
              <a:t>5 Main benefits of an online mentoring system. </a:t>
            </a:r>
            <a:r>
              <a:rPr lang="en-GB" sz="3400" dirty="0"/>
              <a:t>[Online] </a:t>
            </a:r>
            <a:br>
              <a:rPr lang="en-GB" sz="3400" dirty="0"/>
            </a:br>
            <a:r>
              <a:rPr lang="en-GB" sz="3400" dirty="0"/>
              <a:t>Available at: </a:t>
            </a:r>
            <a:r>
              <a:rPr lang="en-GB" sz="3400" u="sng" dirty="0"/>
              <a:t>www.management-matters.com</a:t>
            </a:r>
            <a:r>
              <a:rPr lang="en-GB" sz="3400" dirty="0"/>
              <a:t/>
            </a:r>
            <a:br>
              <a:rPr lang="en-GB" sz="3400" dirty="0"/>
            </a:br>
            <a:r>
              <a:rPr lang="en-GB" sz="3400" dirty="0"/>
              <a:t>[Accessed 10th May 2019].</a:t>
            </a:r>
          </a:p>
          <a:p>
            <a:pPr marL="0" indent="0">
              <a:buNone/>
            </a:pPr>
            <a:r>
              <a:rPr lang="en-GB" sz="3400" dirty="0"/>
              <a:t>Maslow, A., 1943. A </a:t>
            </a:r>
            <a:r>
              <a:rPr lang="en-GB" sz="3400" dirty="0" err="1"/>
              <a:t>Theroy</a:t>
            </a:r>
            <a:r>
              <a:rPr lang="en-GB" sz="3400" dirty="0"/>
              <a:t> of human motivation. </a:t>
            </a:r>
            <a:r>
              <a:rPr lang="en-GB" sz="3400" i="1" dirty="0"/>
              <a:t>Psychological Review, </a:t>
            </a:r>
            <a:r>
              <a:rPr lang="en-GB" sz="3400" dirty="0"/>
              <a:t>4(50), pp. 370-96.</a:t>
            </a:r>
          </a:p>
          <a:p>
            <a:pPr marL="0" indent="0">
              <a:buNone/>
            </a:pPr>
            <a:r>
              <a:rPr lang="en-GB" sz="3400" dirty="0"/>
              <a:t>Peterson, D. &amp; Hicks, M., 1996. </a:t>
            </a:r>
            <a:r>
              <a:rPr lang="en-GB" sz="3400" i="1" dirty="0"/>
              <a:t>The leader as coach: Strategies for coaching and developing others. </a:t>
            </a:r>
            <a:r>
              <a:rPr lang="en-GB" sz="3400" dirty="0"/>
              <a:t>Minneapolis: Personnel Decisions International.</a:t>
            </a:r>
          </a:p>
          <a:p>
            <a:pPr marL="0" indent="0">
              <a:buNone/>
            </a:pPr>
            <a:r>
              <a:rPr lang="en-GB" sz="3400" dirty="0"/>
              <a:t>Schmidt, E., 2011. </a:t>
            </a:r>
            <a:r>
              <a:rPr lang="en-GB" sz="3400" i="1" dirty="0"/>
              <a:t>Everybody needs a coach </a:t>
            </a:r>
            <a:r>
              <a:rPr lang="en-GB" sz="3400" dirty="0"/>
              <a:t>[Interview] (June 2011).</a:t>
            </a:r>
          </a:p>
          <a:p>
            <a:pPr marL="0" indent="0">
              <a:buNone/>
            </a:pPr>
            <a:r>
              <a:rPr lang="en-GB" sz="3400" dirty="0" err="1"/>
              <a:t>Strengthscope</a:t>
            </a:r>
            <a:r>
              <a:rPr lang="en-GB" sz="3400" dirty="0"/>
              <a:t>, </a:t>
            </a:r>
            <a:r>
              <a:rPr lang="en-GB" sz="3400" dirty="0" err="1"/>
              <a:t>n.d.</a:t>
            </a:r>
            <a:r>
              <a:rPr lang="en-GB" sz="3400" dirty="0"/>
              <a:t> </a:t>
            </a:r>
            <a:r>
              <a:rPr lang="en-GB" sz="3400" i="1" dirty="0"/>
              <a:t>Common barriers to a coaching culture and how to overcome them. </a:t>
            </a:r>
            <a:r>
              <a:rPr lang="en-GB" sz="3400" dirty="0"/>
              <a:t>[Online] </a:t>
            </a:r>
            <a:br>
              <a:rPr lang="en-GB" sz="3400" dirty="0"/>
            </a:br>
            <a:r>
              <a:rPr lang="en-GB" sz="3400" dirty="0"/>
              <a:t>Available at: </a:t>
            </a:r>
            <a:r>
              <a:rPr lang="en-GB" sz="3400" u="sng" dirty="0"/>
              <a:t>www.strengthscope.com</a:t>
            </a:r>
            <a:r>
              <a:rPr lang="en-GB" sz="3400" dirty="0"/>
              <a:t/>
            </a:r>
            <a:br>
              <a:rPr lang="en-GB" sz="3400" dirty="0"/>
            </a:br>
            <a:r>
              <a:rPr lang="en-GB" sz="3400" dirty="0"/>
              <a:t>[Accessed 10th May 2019].</a:t>
            </a:r>
          </a:p>
          <a:p>
            <a:pPr marL="0" indent="0">
              <a:buNone/>
            </a:pPr>
            <a:r>
              <a:rPr lang="en-GB" sz="3400" dirty="0"/>
              <a:t>The Balance Careers, 2018. </a:t>
            </a:r>
            <a:r>
              <a:rPr lang="en-GB" sz="3400" i="1" dirty="0"/>
              <a:t>8 Qualities of a good mentor. </a:t>
            </a:r>
            <a:r>
              <a:rPr lang="en-GB" sz="3400" dirty="0"/>
              <a:t>[Online] </a:t>
            </a:r>
            <a:br>
              <a:rPr lang="en-GB" sz="3400" dirty="0"/>
            </a:br>
            <a:r>
              <a:rPr lang="en-GB" sz="3400" dirty="0"/>
              <a:t>Available at: </a:t>
            </a:r>
            <a:r>
              <a:rPr lang="en-GB" sz="3400" u="sng" dirty="0"/>
              <a:t>www.the balancecareers.com</a:t>
            </a:r>
            <a:r>
              <a:rPr lang="en-GB" sz="3400" dirty="0"/>
              <a:t/>
            </a:r>
            <a:br>
              <a:rPr lang="en-GB" sz="3400" dirty="0"/>
            </a:br>
            <a:r>
              <a:rPr lang="en-GB" sz="3400" dirty="0"/>
              <a:t>[Accessed 11th May 2019].</a:t>
            </a:r>
          </a:p>
          <a:p>
            <a:pPr marL="0" indent="0">
              <a:buNone/>
            </a:pPr>
            <a:r>
              <a:rPr lang="en-GB" sz="3400" dirty="0"/>
              <a:t>The career experts, </a:t>
            </a:r>
            <a:r>
              <a:rPr lang="en-GB" sz="3400" dirty="0" err="1"/>
              <a:t>n.d.</a:t>
            </a:r>
            <a:r>
              <a:rPr lang="en-GB" sz="3400" dirty="0"/>
              <a:t> </a:t>
            </a:r>
            <a:r>
              <a:rPr lang="en-GB" sz="3400" i="1" dirty="0"/>
              <a:t>What is career coaching about anyway?. </a:t>
            </a:r>
            <a:r>
              <a:rPr lang="en-GB" sz="3400" dirty="0"/>
              <a:t>[Online] </a:t>
            </a:r>
            <a:br>
              <a:rPr lang="en-GB" sz="3400" dirty="0"/>
            </a:br>
            <a:r>
              <a:rPr lang="en-GB" sz="3400" dirty="0"/>
              <a:t>Available at: </a:t>
            </a:r>
            <a:r>
              <a:rPr lang="en-GB" sz="3400" u="sng" dirty="0"/>
              <a:t>www.thecareerexperts.com</a:t>
            </a:r>
            <a:r>
              <a:rPr lang="en-GB" sz="3400" dirty="0"/>
              <a:t/>
            </a:r>
            <a:br>
              <a:rPr lang="en-GB" sz="3400" dirty="0"/>
            </a:br>
            <a:r>
              <a:rPr lang="en-GB" sz="3400" dirty="0"/>
              <a:t>[Accessed 10th May 2019].</a:t>
            </a:r>
          </a:p>
          <a:p>
            <a:pPr marL="0" indent="0">
              <a:buNone/>
            </a:pPr>
            <a:r>
              <a:rPr lang="en-GB" sz="3400" dirty="0"/>
              <a:t>The Psychologist, </a:t>
            </a:r>
            <a:r>
              <a:rPr lang="en-GB" sz="3400" dirty="0" err="1"/>
              <a:t>n.d.</a:t>
            </a:r>
            <a:r>
              <a:rPr lang="en-GB" sz="3400" dirty="0"/>
              <a:t> </a:t>
            </a:r>
            <a:r>
              <a:rPr lang="en-GB" sz="3400" i="1" dirty="0"/>
              <a:t>Does executive coaching work?. </a:t>
            </a:r>
            <a:r>
              <a:rPr lang="en-GB" sz="3400" dirty="0"/>
              <a:t>[Online] </a:t>
            </a:r>
            <a:br>
              <a:rPr lang="en-GB" sz="3400" dirty="0"/>
            </a:br>
            <a:r>
              <a:rPr lang="en-GB" sz="3400" dirty="0"/>
              <a:t>Available at: </a:t>
            </a:r>
            <a:r>
              <a:rPr lang="en-GB" sz="3400" u="sng" dirty="0"/>
              <a:t>www.thepsychologist.bps.org.uk</a:t>
            </a:r>
            <a:r>
              <a:rPr lang="en-GB" sz="3400" dirty="0"/>
              <a:t/>
            </a:r>
            <a:br>
              <a:rPr lang="en-GB" sz="3400" dirty="0"/>
            </a:br>
            <a:r>
              <a:rPr lang="en-GB" sz="3400" dirty="0"/>
              <a:t>[Accessed 15th May 2019].</a:t>
            </a:r>
          </a:p>
          <a:p>
            <a:pPr marL="0" indent="0">
              <a:buNone/>
            </a:pPr>
            <a:r>
              <a:rPr lang="en-GB" sz="3400" dirty="0"/>
              <a:t>Whitmore, J., 2009. </a:t>
            </a:r>
            <a:r>
              <a:rPr lang="en-GB" sz="3400" i="1" dirty="0"/>
              <a:t>Coaching for Performance. </a:t>
            </a:r>
            <a:r>
              <a:rPr lang="en-GB" sz="3400" dirty="0"/>
              <a:t>3rd ed. London: Nicholas </a:t>
            </a:r>
            <a:r>
              <a:rPr lang="en-GB" sz="3400" dirty="0" err="1"/>
              <a:t>Brealey</a:t>
            </a:r>
            <a:r>
              <a:rPr lang="en-GB" sz="3400" dirty="0"/>
              <a:t> Publishing.</a:t>
            </a:r>
          </a:p>
          <a:p>
            <a:pPr marL="0" indent="0">
              <a:buNone/>
            </a:pPr>
            <a:r>
              <a:rPr lang="en-GB" dirty="0"/>
              <a:t> </a:t>
            </a:r>
          </a:p>
          <a:p>
            <a:endParaRPr lang="en-GB" dirty="0"/>
          </a:p>
        </p:txBody>
      </p:sp>
    </p:spTree>
    <p:extLst>
      <p:ext uri="{BB962C8B-B14F-4D97-AF65-F5344CB8AC3E}">
        <p14:creationId xmlns:p14="http://schemas.microsoft.com/office/powerpoint/2010/main" val="429090632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6546</TotalTime>
  <Words>3767</Words>
  <Application>Microsoft Office PowerPoint</Application>
  <PresentationFormat>On-screen Show (4:3)</PresentationFormat>
  <Paragraphs>234</Paragraphs>
  <Slides>12</Slides>
  <Notes>10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Coaching and mentoring at AZ Media Devices</vt:lpstr>
      <vt:lpstr>Introduction</vt:lpstr>
      <vt:lpstr>What is Coaching?</vt:lpstr>
      <vt:lpstr>What is Mentoring?</vt:lpstr>
      <vt:lpstr>Mentoring Vs Coaching</vt:lpstr>
      <vt:lpstr>The similarities between coaching &amp; Mentoring</vt:lpstr>
      <vt:lpstr>Types of Coaching</vt:lpstr>
      <vt:lpstr>Types of Mentoring</vt:lpstr>
      <vt:lpstr>What is the role of the Line Manger?</vt:lpstr>
      <vt:lpstr>What needs to be considered for successful implementation…</vt:lpstr>
      <vt:lpstr>References</vt:lpstr>
      <vt:lpstr>References cont.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Coaching and mentoring at AZ Media Devices</dc:title>
  <dc:creator>User</dc:creator>
  <cp:lastModifiedBy>User</cp:lastModifiedBy>
  <cp:revision>66</cp:revision>
  <dcterms:created xsi:type="dcterms:W3CDTF">2019-05-11T09:48:31Z</dcterms:created>
  <dcterms:modified xsi:type="dcterms:W3CDTF">2019-05-15T22:55:01Z</dcterms:modified>
</cp:coreProperties>
</file>