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59" r:id="rId6"/>
    <p:sldId id="258" r:id="rId7"/>
    <p:sldId id="265" r:id="rId8"/>
    <p:sldId id="268" r:id="rId9"/>
    <p:sldId id="267" r:id="rId10"/>
    <p:sldId id="266"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708702-109E-4A32-8B4A-5DF017BBB1C5}" v="727" dt="2023-03-12T14:22:55.5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328" autoAdjust="0"/>
    <p:restoredTop sz="93969" autoAdjust="0"/>
  </p:normalViewPr>
  <p:slideViewPr>
    <p:cSldViewPr snapToGrid="0">
      <p:cViewPr varScale="1">
        <p:scale>
          <a:sx n="64" d="100"/>
          <a:sy n="64" d="100"/>
        </p:scale>
        <p:origin x="1290" y="48"/>
      </p:cViewPr>
      <p:guideLst/>
    </p:cSldViewPr>
  </p:slideViewPr>
  <p:outlineViewPr>
    <p:cViewPr>
      <p:scale>
        <a:sx n="33" d="100"/>
        <a:sy n="33" d="100"/>
      </p:scale>
      <p:origin x="0" y="-21936"/>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421305-24A5-417F-8041-73291C97F73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6EC467F-5335-4AEC-A6C5-D3B24477FFC9}">
      <dgm:prSet/>
      <dgm:spPr/>
      <dgm:t>
        <a:bodyPr/>
        <a:lstStyle/>
        <a:p>
          <a:r>
            <a:rPr lang="en-GB" dirty="0"/>
            <a:t> Having clear communication is important as it helps to form good working relationships with clients and other professionals.</a:t>
          </a:r>
          <a:endParaRPr lang="en-US" dirty="0"/>
        </a:p>
      </dgm:t>
    </dgm:pt>
    <dgm:pt modelId="{A8C4C6AE-57A2-4D84-B4FA-B06481210AC2}" type="parTrans" cxnId="{54513602-BDB9-4AF0-8D59-7B67044CC8A6}">
      <dgm:prSet/>
      <dgm:spPr/>
      <dgm:t>
        <a:bodyPr/>
        <a:lstStyle/>
        <a:p>
          <a:endParaRPr lang="en-US"/>
        </a:p>
      </dgm:t>
    </dgm:pt>
    <dgm:pt modelId="{472326EA-20D1-4100-ABFE-9FC67E71A5C5}" type="sibTrans" cxnId="{54513602-BDB9-4AF0-8D59-7B67044CC8A6}">
      <dgm:prSet/>
      <dgm:spPr/>
      <dgm:t>
        <a:bodyPr/>
        <a:lstStyle/>
        <a:p>
          <a:endParaRPr lang="en-US"/>
        </a:p>
      </dgm:t>
    </dgm:pt>
    <dgm:pt modelId="{8ED7EFB3-23C1-4EDB-87FA-84339822AACE}">
      <dgm:prSet/>
      <dgm:spPr/>
      <dgm:t>
        <a:bodyPr/>
        <a:lstStyle/>
        <a:p>
          <a:r>
            <a:rPr lang="en-GB" dirty="0"/>
            <a:t>Teamwork is a skills that is needed to solve problems that one cannot complete alone. </a:t>
          </a:r>
          <a:endParaRPr lang="en-US" dirty="0"/>
        </a:p>
      </dgm:t>
    </dgm:pt>
    <dgm:pt modelId="{50BC0313-0FDE-4A8B-865E-85FDA61712CB}" type="parTrans" cxnId="{7BBCFDDF-7EC0-4D46-836E-C722A223A151}">
      <dgm:prSet/>
      <dgm:spPr/>
      <dgm:t>
        <a:bodyPr/>
        <a:lstStyle/>
        <a:p>
          <a:endParaRPr lang="en-US"/>
        </a:p>
      </dgm:t>
    </dgm:pt>
    <dgm:pt modelId="{66E6AF9B-493F-434A-A70D-DDFC82580D62}" type="sibTrans" cxnId="{7BBCFDDF-7EC0-4D46-836E-C722A223A151}">
      <dgm:prSet/>
      <dgm:spPr/>
      <dgm:t>
        <a:bodyPr/>
        <a:lstStyle/>
        <a:p>
          <a:endParaRPr lang="en-US"/>
        </a:p>
      </dgm:t>
    </dgm:pt>
    <dgm:pt modelId="{841A24FE-F07B-4E98-B1AB-A104A53A36ED}">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Ultimately becoming a problem solver, showing organisational skills, being able to build a rapport.</a:t>
          </a:r>
        </a:p>
        <a:p>
          <a:pPr marL="0" lvl="0" defTabSz="755650">
            <a:lnSpc>
              <a:spcPct val="90000"/>
            </a:lnSpc>
            <a:spcBef>
              <a:spcPct val="0"/>
            </a:spcBef>
            <a:spcAft>
              <a:spcPct val="35000"/>
            </a:spcAft>
            <a:buNone/>
          </a:pPr>
          <a:endParaRPr lang="en-US" dirty="0"/>
        </a:p>
      </dgm:t>
    </dgm:pt>
    <dgm:pt modelId="{B0F51D3B-5959-4E8B-AB1B-8B577F683709}" type="parTrans" cxnId="{1448C694-970E-4A2F-8356-F7C4D7414001}">
      <dgm:prSet/>
      <dgm:spPr/>
      <dgm:t>
        <a:bodyPr/>
        <a:lstStyle/>
        <a:p>
          <a:endParaRPr lang="en-US"/>
        </a:p>
      </dgm:t>
    </dgm:pt>
    <dgm:pt modelId="{50BE9020-002F-4474-B86F-47A0356D38A3}" type="sibTrans" cxnId="{1448C694-970E-4A2F-8356-F7C4D7414001}">
      <dgm:prSet/>
      <dgm:spPr/>
      <dgm:t>
        <a:bodyPr/>
        <a:lstStyle/>
        <a:p>
          <a:endParaRPr lang="en-US"/>
        </a:p>
      </dgm:t>
    </dgm:pt>
    <dgm:pt modelId="{1EF79E13-4F21-48ED-9DC9-08223FB43C18}">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Being able to provide emotional support with compassion , being able to listen and understand yourself and others.</a:t>
          </a:r>
        </a:p>
        <a:p>
          <a:pPr marL="0" lvl="0" defTabSz="711200">
            <a:lnSpc>
              <a:spcPct val="90000"/>
            </a:lnSpc>
            <a:spcBef>
              <a:spcPct val="0"/>
            </a:spcBef>
            <a:spcAft>
              <a:spcPct val="35000"/>
            </a:spcAft>
            <a:buNone/>
          </a:pPr>
          <a:r>
            <a:rPr lang="en-GB" dirty="0"/>
            <a:t>(</a:t>
          </a:r>
          <a:r>
            <a:rPr lang="en-GB" dirty="0">
              <a:highlight>
                <a:srgbClr val="FFFF00"/>
              </a:highlight>
            </a:rPr>
            <a:t>Webber, 2019</a:t>
          </a:r>
          <a:r>
            <a:rPr lang="en-GB" dirty="0"/>
            <a:t>)</a:t>
          </a:r>
          <a:endParaRPr lang="en-US" dirty="0"/>
        </a:p>
      </dgm:t>
    </dgm:pt>
    <dgm:pt modelId="{A84F44CE-AF19-4FF9-9C7B-98FD7057100E}" type="parTrans" cxnId="{35FE8F7A-BF4D-4B72-9CF3-EF6E87CFCAD3}">
      <dgm:prSet/>
      <dgm:spPr/>
      <dgm:t>
        <a:bodyPr/>
        <a:lstStyle/>
        <a:p>
          <a:endParaRPr lang="en-US"/>
        </a:p>
      </dgm:t>
    </dgm:pt>
    <dgm:pt modelId="{5104CC02-4B81-4AF8-9D5D-25341DF36DCA}" type="sibTrans" cxnId="{35FE8F7A-BF4D-4B72-9CF3-EF6E87CFCAD3}">
      <dgm:prSet/>
      <dgm:spPr/>
      <dgm:t>
        <a:bodyPr/>
        <a:lstStyle/>
        <a:p>
          <a:endParaRPr lang="en-US"/>
        </a:p>
      </dgm:t>
    </dgm:pt>
    <dgm:pt modelId="{24F2E969-31C4-4FAD-A788-E7FC5F5E0288}" type="pres">
      <dgm:prSet presAssocID="{3D421305-24A5-417F-8041-73291C97F73F}" presName="hierChild1" presStyleCnt="0">
        <dgm:presLayoutVars>
          <dgm:chPref val="1"/>
          <dgm:dir/>
          <dgm:animOne val="branch"/>
          <dgm:animLvl val="lvl"/>
          <dgm:resizeHandles/>
        </dgm:presLayoutVars>
      </dgm:prSet>
      <dgm:spPr/>
    </dgm:pt>
    <dgm:pt modelId="{BE6C378B-3906-4507-98F2-3FFECC4A699B}" type="pres">
      <dgm:prSet presAssocID="{66EC467F-5335-4AEC-A6C5-D3B24477FFC9}" presName="hierRoot1" presStyleCnt="0"/>
      <dgm:spPr/>
    </dgm:pt>
    <dgm:pt modelId="{87B77996-520C-4E81-8E39-138CB1B7C0AF}" type="pres">
      <dgm:prSet presAssocID="{66EC467F-5335-4AEC-A6C5-D3B24477FFC9}" presName="composite" presStyleCnt="0"/>
      <dgm:spPr/>
    </dgm:pt>
    <dgm:pt modelId="{18637C39-30F4-4624-94A0-3EF222943A28}" type="pres">
      <dgm:prSet presAssocID="{66EC467F-5335-4AEC-A6C5-D3B24477FFC9}" presName="background" presStyleLbl="node0" presStyleIdx="0" presStyleCnt="4"/>
      <dgm:spPr/>
    </dgm:pt>
    <dgm:pt modelId="{B5F2CBBD-AB36-41CB-82D3-30E6D47E1954}" type="pres">
      <dgm:prSet presAssocID="{66EC467F-5335-4AEC-A6C5-D3B24477FFC9}" presName="text" presStyleLbl="fgAcc0" presStyleIdx="0" presStyleCnt="4">
        <dgm:presLayoutVars>
          <dgm:chPref val="3"/>
        </dgm:presLayoutVars>
      </dgm:prSet>
      <dgm:spPr/>
    </dgm:pt>
    <dgm:pt modelId="{DF965F7D-519B-4942-A1FF-91F5B2B05F8C}" type="pres">
      <dgm:prSet presAssocID="{66EC467F-5335-4AEC-A6C5-D3B24477FFC9}" presName="hierChild2" presStyleCnt="0"/>
      <dgm:spPr/>
    </dgm:pt>
    <dgm:pt modelId="{8B69F0E7-EA6F-4052-8E9D-0AE53FFF8E05}" type="pres">
      <dgm:prSet presAssocID="{8ED7EFB3-23C1-4EDB-87FA-84339822AACE}" presName="hierRoot1" presStyleCnt="0"/>
      <dgm:spPr/>
    </dgm:pt>
    <dgm:pt modelId="{EE1287BC-E1F1-406C-AF5C-C613BB43AC0C}" type="pres">
      <dgm:prSet presAssocID="{8ED7EFB3-23C1-4EDB-87FA-84339822AACE}" presName="composite" presStyleCnt="0"/>
      <dgm:spPr/>
    </dgm:pt>
    <dgm:pt modelId="{6CAED95D-7F49-41FE-AFF9-01014BBB70EB}" type="pres">
      <dgm:prSet presAssocID="{8ED7EFB3-23C1-4EDB-87FA-84339822AACE}" presName="background" presStyleLbl="node0" presStyleIdx="1" presStyleCnt="4"/>
      <dgm:spPr/>
    </dgm:pt>
    <dgm:pt modelId="{8889B7C4-4DC9-4C10-980D-E432DE2E6F02}" type="pres">
      <dgm:prSet presAssocID="{8ED7EFB3-23C1-4EDB-87FA-84339822AACE}" presName="text" presStyleLbl="fgAcc0" presStyleIdx="1" presStyleCnt="4">
        <dgm:presLayoutVars>
          <dgm:chPref val="3"/>
        </dgm:presLayoutVars>
      </dgm:prSet>
      <dgm:spPr/>
    </dgm:pt>
    <dgm:pt modelId="{A543D161-1F98-4E9B-AE0A-00851B676D4B}" type="pres">
      <dgm:prSet presAssocID="{8ED7EFB3-23C1-4EDB-87FA-84339822AACE}" presName="hierChild2" presStyleCnt="0"/>
      <dgm:spPr/>
    </dgm:pt>
    <dgm:pt modelId="{476BB6AF-B5A2-4FE3-87F4-49001F05EC89}" type="pres">
      <dgm:prSet presAssocID="{841A24FE-F07B-4E98-B1AB-A104A53A36ED}" presName="hierRoot1" presStyleCnt="0"/>
      <dgm:spPr/>
    </dgm:pt>
    <dgm:pt modelId="{620BDFAD-D2AF-4CE3-B2E2-3D36E626E0E8}" type="pres">
      <dgm:prSet presAssocID="{841A24FE-F07B-4E98-B1AB-A104A53A36ED}" presName="composite" presStyleCnt="0"/>
      <dgm:spPr/>
    </dgm:pt>
    <dgm:pt modelId="{B47D53F4-1396-4D63-AA52-C38863EBEF3F}" type="pres">
      <dgm:prSet presAssocID="{841A24FE-F07B-4E98-B1AB-A104A53A36ED}" presName="background" presStyleLbl="node0" presStyleIdx="2" presStyleCnt="4"/>
      <dgm:spPr/>
    </dgm:pt>
    <dgm:pt modelId="{8AAF8BFE-BB52-4D48-A54B-24472A4E4F02}" type="pres">
      <dgm:prSet presAssocID="{841A24FE-F07B-4E98-B1AB-A104A53A36ED}" presName="text" presStyleLbl="fgAcc0" presStyleIdx="2" presStyleCnt="4">
        <dgm:presLayoutVars>
          <dgm:chPref val="3"/>
        </dgm:presLayoutVars>
      </dgm:prSet>
      <dgm:spPr/>
    </dgm:pt>
    <dgm:pt modelId="{8B8E7FB8-E17E-4DD7-A7D9-BE2A1E3275A2}" type="pres">
      <dgm:prSet presAssocID="{841A24FE-F07B-4E98-B1AB-A104A53A36ED}" presName="hierChild2" presStyleCnt="0"/>
      <dgm:spPr/>
    </dgm:pt>
    <dgm:pt modelId="{18D5C25B-E3D3-4247-BDF6-F13BEB11E9ED}" type="pres">
      <dgm:prSet presAssocID="{1EF79E13-4F21-48ED-9DC9-08223FB43C18}" presName="hierRoot1" presStyleCnt="0"/>
      <dgm:spPr/>
    </dgm:pt>
    <dgm:pt modelId="{7194BFEC-65FA-4F96-BF0A-3049876FB751}" type="pres">
      <dgm:prSet presAssocID="{1EF79E13-4F21-48ED-9DC9-08223FB43C18}" presName="composite" presStyleCnt="0"/>
      <dgm:spPr/>
    </dgm:pt>
    <dgm:pt modelId="{8A351FE0-B717-440A-9A03-CBBA47C9FEAD}" type="pres">
      <dgm:prSet presAssocID="{1EF79E13-4F21-48ED-9DC9-08223FB43C18}" presName="background" presStyleLbl="node0" presStyleIdx="3" presStyleCnt="4"/>
      <dgm:spPr/>
    </dgm:pt>
    <dgm:pt modelId="{45526A40-EB3C-4B98-A004-E9B6471EC754}" type="pres">
      <dgm:prSet presAssocID="{1EF79E13-4F21-48ED-9DC9-08223FB43C18}" presName="text" presStyleLbl="fgAcc0" presStyleIdx="3" presStyleCnt="4">
        <dgm:presLayoutVars>
          <dgm:chPref val="3"/>
        </dgm:presLayoutVars>
      </dgm:prSet>
      <dgm:spPr/>
    </dgm:pt>
    <dgm:pt modelId="{FB27D8D6-F8B7-43AB-BB3A-9A53D415FB75}" type="pres">
      <dgm:prSet presAssocID="{1EF79E13-4F21-48ED-9DC9-08223FB43C18}" presName="hierChild2" presStyleCnt="0"/>
      <dgm:spPr/>
    </dgm:pt>
  </dgm:ptLst>
  <dgm:cxnLst>
    <dgm:cxn modelId="{54513602-BDB9-4AF0-8D59-7B67044CC8A6}" srcId="{3D421305-24A5-417F-8041-73291C97F73F}" destId="{66EC467F-5335-4AEC-A6C5-D3B24477FFC9}" srcOrd="0" destOrd="0" parTransId="{A8C4C6AE-57A2-4D84-B4FA-B06481210AC2}" sibTransId="{472326EA-20D1-4100-ABFE-9FC67E71A5C5}"/>
    <dgm:cxn modelId="{9B449B3B-A100-4C79-86BA-BC1EA000FB21}" type="presOf" srcId="{841A24FE-F07B-4E98-B1AB-A104A53A36ED}" destId="{8AAF8BFE-BB52-4D48-A54B-24472A4E4F02}" srcOrd="0" destOrd="0" presId="urn:microsoft.com/office/officeart/2005/8/layout/hierarchy1"/>
    <dgm:cxn modelId="{35FE8F7A-BF4D-4B72-9CF3-EF6E87CFCAD3}" srcId="{3D421305-24A5-417F-8041-73291C97F73F}" destId="{1EF79E13-4F21-48ED-9DC9-08223FB43C18}" srcOrd="3" destOrd="0" parTransId="{A84F44CE-AF19-4FF9-9C7B-98FD7057100E}" sibTransId="{5104CC02-4B81-4AF8-9D5D-25341DF36DCA}"/>
    <dgm:cxn modelId="{1448C694-970E-4A2F-8356-F7C4D7414001}" srcId="{3D421305-24A5-417F-8041-73291C97F73F}" destId="{841A24FE-F07B-4E98-B1AB-A104A53A36ED}" srcOrd="2" destOrd="0" parTransId="{B0F51D3B-5959-4E8B-AB1B-8B577F683709}" sibTransId="{50BE9020-002F-4474-B86F-47A0356D38A3}"/>
    <dgm:cxn modelId="{02A931B6-3D31-4FA7-B81D-638498CB0B36}" type="presOf" srcId="{3D421305-24A5-417F-8041-73291C97F73F}" destId="{24F2E969-31C4-4FAD-A788-E7FC5F5E0288}" srcOrd="0" destOrd="0" presId="urn:microsoft.com/office/officeart/2005/8/layout/hierarchy1"/>
    <dgm:cxn modelId="{7BBCFDDF-7EC0-4D46-836E-C722A223A151}" srcId="{3D421305-24A5-417F-8041-73291C97F73F}" destId="{8ED7EFB3-23C1-4EDB-87FA-84339822AACE}" srcOrd="1" destOrd="0" parTransId="{50BC0313-0FDE-4A8B-865E-85FDA61712CB}" sibTransId="{66E6AF9B-493F-434A-A70D-DDFC82580D62}"/>
    <dgm:cxn modelId="{5616D1E7-F65C-458A-9557-1DD0618B582E}" type="presOf" srcId="{8ED7EFB3-23C1-4EDB-87FA-84339822AACE}" destId="{8889B7C4-4DC9-4C10-980D-E432DE2E6F02}" srcOrd="0" destOrd="0" presId="urn:microsoft.com/office/officeart/2005/8/layout/hierarchy1"/>
    <dgm:cxn modelId="{024A4FF2-7812-4810-9A09-994A55E83C63}" type="presOf" srcId="{1EF79E13-4F21-48ED-9DC9-08223FB43C18}" destId="{45526A40-EB3C-4B98-A004-E9B6471EC754}" srcOrd="0" destOrd="0" presId="urn:microsoft.com/office/officeart/2005/8/layout/hierarchy1"/>
    <dgm:cxn modelId="{2DD417FF-FEB7-475E-9051-AFFBE09EEE74}" type="presOf" srcId="{66EC467F-5335-4AEC-A6C5-D3B24477FFC9}" destId="{B5F2CBBD-AB36-41CB-82D3-30E6D47E1954}" srcOrd="0" destOrd="0" presId="urn:microsoft.com/office/officeart/2005/8/layout/hierarchy1"/>
    <dgm:cxn modelId="{6D3404AD-CD66-47DC-93EF-97916FE91A25}" type="presParOf" srcId="{24F2E969-31C4-4FAD-A788-E7FC5F5E0288}" destId="{BE6C378B-3906-4507-98F2-3FFECC4A699B}" srcOrd="0" destOrd="0" presId="urn:microsoft.com/office/officeart/2005/8/layout/hierarchy1"/>
    <dgm:cxn modelId="{D13559A1-08F9-456C-8A44-7982BD4FC531}" type="presParOf" srcId="{BE6C378B-3906-4507-98F2-3FFECC4A699B}" destId="{87B77996-520C-4E81-8E39-138CB1B7C0AF}" srcOrd="0" destOrd="0" presId="urn:microsoft.com/office/officeart/2005/8/layout/hierarchy1"/>
    <dgm:cxn modelId="{209432C6-D29C-4D36-8234-7228B6E3DA2B}" type="presParOf" srcId="{87B77996-520C-4E81-8E39-138CB1B7C0AF}" destId="{18637C39-30F4-4624-94A0-3EF222943A28}" srcOrd="0" destOrd="0" presId="urn:microsoft.com/office/officeart/2005/8/layout/hierarchy1"/>
    <dgm:cxn modelId="{DA0711E8-4373-4555-ACBC-73FDAADF1A86}" type="presParOf" srcId="{87B77996-520C-4E81-8E39-138CB1B7C0AF}" destId="{B5F2CBBD-AB36-41CB-82D3-30E6D47E1954}" srcOrd="1" destOrd="0" presId="urn:microsoft.com/office/officeart/2005/8/layout/hierarchy1"/>
    <dgm:cxn modelId="{346B9978-5A3E-4FFA-8150-BFAC34AA6178}" type="presParOf" srcId="{BE6C378B-3906-4507-98F2-3FFECC4A699B}" destId="{DF965F7D-519B-4942-A1FF-91F5B2B05F8C}" srcOrd="1" destOrd="0" presId="urn:microsoft.com/office/officeart/2005/8/layout/hierarchy1"/>
    <dgm:cxn modelId="{4E531EAF-2E03-4D14-8924-B88361C73FF6}" type="presParOf" srcId="{24F2E969-31C4-4FAD-A788-E7FC5F5E0288}" destId="{8B69F0E7-EA6F-4052-8E9D-0AE53FFF8E05}" srcOrd="1" destOrd="0" presId="urn:microsoft.com/office/officeart/2005/8/layout/hierarchy1"/>
    <dgm:cxn modelId="{FEBDA49F-36F2-4765-AAE3-69DFF2226128}" type="presParOf" srcId="{8B69F0E7-EA6F-4052-8E9D-0AE53FFF8E05}" destId="{EE1287BC-E1F1-406C-AF5C-C613BB43AC0C}" srcOrd="0" destOrd="0" presId="urn:microsoft.com/office/officeart/2005/8/layout/hierarchy1"/>
    <dgm:cxn modelId="{3BC4EDB9-C368-450E-B07F-15E261D1F375}" type="presParOf" srcId="{EE1287BC-E1F1-406C-AF5C-C613BB43AC0C}" destId="{6CAED95D-7F49-41FE-AFF9-01014BBB70EB}" srcOrd="0" destOrd="0" presId="urn:microsoft.com/office/officeart/2005/8/layout/hierarchy1"/>
    <dgm:cxn modelId="{25355A0F-D3B3-4D3C-B46F-D42D34356C2F}" type="presParOf" srcId="{EE1287BC-E1F1-406C-AF5C-C613BB43AC0C}" destId="{8889B7C4-4DC9-4C10-980D-E432DE2E6F02}" srcOrd="1" destOrd="0" presId="urn:microsoft.com/office/officeart/2005/8/layout/hierarchy1"/>
    <dgm:cxn modelId="{BB63C038-4BC0-4EDF-A846-646D94177FC9}" type="presParOf" srcId="{8B69F0E7-EA6F-4052-8E9D-0AE53FFF8E05}" destId="{A543D161-1F98-4E9B-AE0A-00851B676D4B}" srcOrd="1" destOrd="0" presId="urn:microsoft.com/office/officeart/2005/8/layout/hierarchy1"/>
    <dgm:cxn modelId="{A62D5141-AA10-4065-BCA7-42CFDB726283}" type="presParOf" srcId="{24F2E969-31C4-4FAD-A788-E7FC5F5E0288}" destId="{476BB6AF-B5A2-4FE3-87F4-49001F05EC89}" srcOrd="2" destOrd="0" presId="urn:microsoft.com/office/officeart/2005/8/layout/hierarchy1"/>
    <dgm:cxn modelId="{7FBF6DC3-BBC5-4E45-BFF9-DDD0940DC101}" type="presParOf" srcId="{476BB6AF-B5A2-4FE3-87F4-49001F05EC89}" destId="{620BDFAD-D2AF-4CE3-B2E2-3D36E626E0E8}" srcOrd="0" destOrd="0" presId="urn:microsoft.com/office/officeart/2005/8/layout/hierarchy1"/>
    <dgm:cxn modelId="{7C194219-588D-4F31-87E9-DAC2AF3FCD74}" type="presParOf" srcId="{620BDFAD-D2AF-4CE3-B2E2-3D36E626E0E8}" destId="{B47D53F4-1396-4D63-AA52-C38863EBEF3F}" srcOrd="0" destOrd="0" presId="urn:microsoft.com/office/officeart/2005/8/layout/hierarchy1"/>
    <dgm:cxn modelId="{C18B11F6-DA8E-4EAA-93ED-815B820D8201}" type="presParOf" srcId="{620BDFAD-D2AF-4CE3-B2E2-3D36E626E0E8}" destId="{8AAF8BFE-BB52-4D48-A54B-24472A4E4F02}" srcOrd="1" destOrd="0" presId="urn:microsoft.com/office/officeart/2005/8/layout/hierarchy1"/>
    <dgm:cxn modelId="{FB56376D-3263-4B18-8957-BA7D010ABAD6}" type="presParOf" srcId="{476BB6AF-B5A2-4FE3-87F4-49001F05EC89}" destId="{8B8E7FB8-E17E-4DD7-A7D9-BE2A1E3275A2}" srcOrd="1" destOrd="0" presId="urn:microsoft.com/office/officeart/2005/8/layout/hierarchy1"/>
    <dgm:cxn modelId="{E31F909E-8EDA-4076-A7BD-5AD3F6023C24}" type="presParOf" srcId="{24F2E969-31C4-4FAD-A788-E7FC5F5E0288}" destId="{18D5C25B-E3D3-4247-BDF6-F13BEB11E9ED}" srcOrd="3" destOrd="0" presId="urn:microsoft.com/office/officeart/2005/8/layout/hierarchy1"/>
    <dgm:cxn modelId="{3B9CFA52-4A8D-4F5E-8844-2D2EED9AB209}" type="presParOf" srcId="{18D5C25B-E3D3-4247-BDF6-F13BEB11E9ED}" destId="{7194BFEC-65FA-4F96-BF0A-3049876FB751}" srcOrd="0" destOrd="0" presId="urn:microsoft.com/office/officeart/2005/8/layout/hierarchy1"/>
    <dgm:cxn modelId="{2CD7C540-4333-4248-8A1B-AF54A51AE18F}" type="presParOf" srcId="{7194BFEC-65FA-4F96-BF0A-3049876FB751}" destId="{8A351FE0-B717-440A-9A03-CBBA47C9FEAD}" srcOrd="0" destOrd="0" presId="urn:microsoft.com/office/officeart/2005/8/layout/hierarchy1"/>
    <dgm:cxn modelId="{E29D5EE8-13EC-4A25-89E1-EA156C90CAA8}" type="presParOf" srcId="{7194BFEC-65FA-4F96-BF0A-3049876FB751}" destId="{45526A40-EB3C-4B98-A004-E9B6471EC754}" srcOrd="1" destOrd="0" presId="urn:microsoft.com/office/officeart/2005/8/layout/hierarchy1"/>
    <dgm:cxn modelId="{5AC18E40-F67C-4686-9102-2C8331BE9039}" type="presParOf" srcId="{18D5C25B-E3D3-4247-BDF6-F13BEB11E9ED}" destId="{FB27D8D6-F8B7-43AB-BB3A-9A53D415FB7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37C39-30F4-4624-94A0-3EF222943A28}">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2CBBD-AB36-41CB-82D3-30E6D47E1954}">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 Having clear communication is important as it helps to form good working relationships with clients and other professionals.</a:t>
          </a:r>
          <a:endParaRPr lang="en-US" sz="1300" kern="1200" dirty="0"/>
        </a:p>
      </dsp:txBody>
      <dsp:txXfrm>
        <a:off x="299702" y="1282093"/>
        <a:ext cx="2200851" cy="1366505"/>
      </dsp:txXfrm>
    </dsp:sp>
    <dsp:sp modelId="{6CAED95D-7F49-41FE-AFF9-01014BBB70EB}">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89B7C4-4DC9-4C10-980D-E432DE2E6F02}">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Teamwork is a skills that is needed to solve problems that one cannot complete alone. </a:t>
          </a:r>
          <a:endParaRPr lang="en-US" sz="1300" kern="1200" dirty="0"/>
        </a:p>
      </dsp:txBody>
      <dsp:txXfrm>
        <a:off x="3093555" y="1282093"/>
        <a:ext cx="2200851" cy="1366505"/>
      </dsp:txXfrm>
    </dsp:sp>
    <dsp:sp modelId="{B47D53F4-1396-4D63-AA52-C38863EBEF3F}">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AF8BFE-BB52-4D48-A54B-24472A4E4F02}">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300" kern="1200" dirty="0"/>
            <a:t>Ultimately becoming a problem solver, showing organisational skills, being able to build a rapport.</a:t>
          </a:r>
        </a:p>
        <a:p>
          <a:pPr marL="0" lvl="0" algn="ctr" defTabSz="755650">
            <a:lnSpc>
              <a:spcPct val="90000"/>
            </a:lnSpc>
            <a:spcBef>
              <a:spcPct val="0"/>
            </a:spcBef>
            <a:spcAft>
              <a:spcPct val="35000"/>
            </a:spcAft>
            <a:buNone/>
          </a:pPr>
          <a:endParaRPr lang="en-US" sz="1300" kern="1200" dirty="0"/>
        </a:p>
      </dsp:txBody>
      <dsp:txXfrm>
        <a:off x="5887408" y="1282093"/>
        <a:ext cx="2200851" cy="1366505"/>
      </dsp:txXfrm>
    </dsp:sp>
    <dsp:sp modelId="{8A351FE0-B717-440A-9A03-CBBA47C9FEAD}">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526A40-EB3C-4B98-A004-E9B6471EC754}">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300" kern="1200" dirty="0"/>
            <a:t>Being able to provide emotional support with compassion , being able to listen and understand yourself and others.</a:t>
          </a:r>
        </a:p>
        <a:p>
          <a:pPr marL="0" lvl="0" algn="ctr" defTabSz="711200">
            <a:lnSpc>
              <a:spcPct val="90000"/>
            </a:lnSpc>
            <a:spcBef>
              <a:spcPct val="0"/>
            </a:spcBef>
            <a:spcAft>
              <a:spcPct val="35000"/>
            </a:spcAft>
            <a:buNone/>
          </a:pPr>
          <a:r>
            <a:rPr lang="en-GB" sz="1300" kern="1200" dirty="0"/>
            <a:t>(</a:t>
          </a:r>
          <a:r>
            <a:rPr lang="en-GB" sz="1300" kern="1200" dirty="0">
              <a:highlight>
                <a:srgbClr val="FFFF00"/>
              </a:highlight>
            </a:rPr>
            <a:t>Webber, 2019</a:t>
          </a:r>
          <a:r>
            <a:rPr lang="en-GB" sz="1300" kern="1200" dirty="0"/>
            <a:t>)</a:t>
          </a:r>
          <a:endParaRPr lang="en-US" sz="1300" kern="1200" dirty="0"/>
        </a:p>
      </dsp:txBody>
      <dsp:txXfrm>
        <a:off x="8681261" y="1282093"/>
        <a:ext cx="2200851" cy="136650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8E5600-D0B1-4181-BB34-58A8AC3CD459}" type="datetimeFigureOut">
              <a:rPr lang="en-GB" smtClean="0"/>
              <a:t>12/03/2023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904652-E4EE-4D47-A109-50F16A3EE7BC}" type="slidenum">
              <a:rPr lang="en-GB" smtClean="0"/>
              <a:t>‹#›</a:t>
            </a:fld>
            <a:endParaRPr lang="en-GB" dirty="0"/>
          </a:p>
        </p:txBody>
      </p:sp>
    </p:spTree>
    <p:extLst>
      <p:ext uri="{BB962C8B-B14F-4D97-AF65-F5344CB8AC3E}">
        <p14:creationId xmlns:p14="http://schemas.microsoft.com/office/powerpoint/2010/main" val="2541751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Commination is vital when working in the health and social care sector, having a positive effect on patient outcome,</a:t>
            </a:r>
          </a:p>
          <a:p>
            <a:endParaRPr lang="en-GB" dirty="0"/>
          </a:p>
          <a:p>
            <a:r>
              <a:rPr lang="en-GB" dirty="0"/>
              <a:t>Having clear communication is important as it helps to form good working relationships, this is very important as teamwork is needed to solve problems that one cannot complete alone. Ultimately becoming a problem solver, showing organisational skills,</a:t>
            </a:r>
          </a:p>
          <a:p>
            <a:r>
              <a:rPr lang="en-GB" dirty="0"/>
              <a:t> knowing what tasks need to be completed </a:t>
            </a:r>
          </a:p>
          <a:p>
            <a:r>
              <a:rPr lang="en-GB" dirty="0"/>
              <a:t>Being able to provide emotional support with compassion , being able to listen and understand yourself and others.</a:t>
            </a:r>
          </a:p>
          <a:p>
            <a:endParaRPr lang="en-GB" dirty="0"/>
          </a:p>
        </p:txBody>
      </p:sp>
      <p:sp>
        <p:nvSpPr>
          <p:cNvPr id="4" name="Slide Number Placeholder 3"/>
          <p:cNvSpPr>
            <a:spLocks noGrp="1"/>
          </p:cNvSpPr>
          <p:nvPr>
            <p:ph type="sldNum" sz="quarter" idx="5"/>
          </p:nvPr>
        </p:nvSpPr>
        <p:spPr/>
        <p:txBody>
          <a:bodyPr/>
          <a:lstStyle/>
          <a:p>
            <a:fld id="{2E904652-E4EE-4D47-A109-50F16A3EE7BC}" type="slidenum">
              <a:rPr lang="en-GB" smtClean="0"/>
              <a:t>2</a:t>
            </a:fld>
            <a:endParaRPr lang="en-GB" dirty="0"/>
          </a:p>
        </p:txBody>
      </p:sp>
    </p:spTree>
    <p:extLst>
      <p:ext uri="{BB962C8B-B14F-4D97-AF65-F5344CB8AC3E}">
        <p14:creationId xmlns:p14="http://schemas.microsoft.com/office/powerpoint/2010/main" val="4039350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Communication can be defined as processing  and understanding then transferring information through different forms such as speaking, writing or using gestures </a:t>
            </a:r>
          </a:p>
          <a:p>
            <a:r>
              <a:rPr lang="en-GB" dirty="0"/>
              <a:t>Many people today use methods such as posters, phone calls, social media messaging </a:t>
            </a:r>
          </a:p>
          <a:p>
            <a:endParaRPr lang="en-GB" dirty="0"/>
          </a:p>
        </p:txBody>
      </p:sp>
      <p:sp>
        <p:nvSpPr>
          <p:cNvPr id="4" name="Slide Number Placeholder 3"/>
          <p:cNvSpPr>
            <a:spLocks noGrp="1"/>
          </p:cNvSpPr>
          <p:nvPr>
            <p:ph type="sldNum" sz="quarter" idx="5"/>
          </p:nvPr>
        </p:nvSpPr>
        <p:spPr/>
        <p:txBody>
          <a:bodyPr/>
          <a:lstStyle/>
          <a:p>
            <a:fld id="{2E904652-E4EE-4D47-A109-50F16A3EE7BC}" type="slidenum">
              <a:rPr lang="en-GB" smtClean="0"/>
              <a:t>3</a:t>
            </a:fld>
            <a:endParaRPr lang="en-GB" dirty="0"/>
          </a:p>
        </p:txBody>
      </p:sp>
    </p:spTree>
    <p:extLst>
      <p:ext uri="{BB962C8B-B14F-4D97-AF65-F5344CB8AC3E}">
        <p14:creationId xmlns:p14="http://schemas.microsoft.com/office/powerpoint/2010/main" val="2586211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904652-E4EE-4D47-A109-50F16A3EE7BC}" type="slidenum">
              <a:rPr lang="en-GB" smtClean="0"/>
              <a:t>4</a:t>
            </a:fld>
            <a:endParaRPr lang="en-GB" dirty="0"/>
          </a:p>
        </p:txBody>
      </p:sp>
    </p:spTree>
    <p:extLst>
      <p:ext uri="{BB962C8B-B14F-4D97-AF65-F5344CB8AC3E}">
        <p14:creationId xmlns:p14="http://schemas.microsoft.com/office/powerpoint/2010/main" val="1898154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2C1BE-B44A-392A-B56C-144079849A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A4F6A4-23D4-944F-C047-9B2925AF0F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0271C7-F0CD-FB98-3C8F-A67C1BC7B1EB}"/>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5" name="Footer Placeholder 4">
            <a:extLst>
              <a:ext uri="{FF2B5EF4-FFF2-40B4-BE49-F238E27FC236}">
                <a16:creationId xmlns:a16="http://schemas.microsoft.com/office/drawing/2014/main" id="{12512005-3CE0-665A-58F7-1F583B13B90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EB54566-8561-6FF6-07F8-E87D5A6ADCF3}"/>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375255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5B2B8-BF81-021D-F3BD-C6F30A5CCF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EB28A1-B1B4-C228-EE88-09A7D69A8C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EBCA9F-CC6E-DDAB-B9F0-7CFC210551E2}"/>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5" name="Footer Placeholder 4">
            <a:extLst>
              <a:ext uri="{FF2B5EF4-FFF2-40B4-BE49-F238E27FC236}">
                <a16:creationId xmlns:a16="http://schemas.microsoft.com/office/drawing/2014/main" id="{F57CCE4C-5B23-2793-96B1-90462AF693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F29AD97-85C5-1074-45D9-7641F7849D2E}"/>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2071948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14AA-D4DF-1B32-911E-974E680636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DDF7CB-BC0C-FE88-4800-2D18BAA236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823C3B-CEA1-0AAC-E07B-BA74B3EF2629}"/>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5" name="Footer Placeholder 4">
            <a:extLst>
              <a:ext uri="{FF2B5EF4-FFF2-40B4-BE49-F238E27FC236}">
                <a16:creationId xmlns:a16="http://schemas.microsoft.com/office/drawing/2014/main" id="{B96A8B50-8704-1D7A-AD3E-665632EAC8A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87400E8-BA56-EFC0-1BBC-BCE7B0E2B259}"/>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4213820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0DF9-A3CF-64F9-9815-6D54EF8E82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33DAFE-AD48-9995-FD4D-9EF908C72F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C153D7-DBCE-81D3-3F71-9B6FE59A9F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757087-B01D-B05F-F4BB-2AB2F4124547}"/>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6" name="Footer Placeholder 5">
            <a:extLst>
              <a:ext uri="{FF2B5EF4-FFF2-40B4-BE49-F238E27FC236}">
                <a16:creationId xmlns:a16="http://schemas.microsoft.com/office/drawing/2014/main" id="{44069E96-92E6-94A6-CEC7-4E50F7D6BEA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92911A-51FE-F8D1-8468-839EFC196DD6}"/>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1325028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47034-FB36-CBE0-A1FA-7B16372BA2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B6CDEF-9564-1E06-20D2-FA5489D84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E3E3EA-C7BA-06EE-D84C-7E7748594B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138D9-1798-7CE2-24E9-C00A1EAA34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CD8355-3150-3C9B-597C-187332AE9E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FDE70B-1C40-C854-B1B3-81B316211BBB}"/>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8" name="Footer Placeholder 7">
            <a:extLst>
              <a:ext uri="{FF2B5EF4-FFF2-40B4-BE49-F238E27FC236}">
                <a16:creationId xmlns:a16="http://schemas.microsoft.com/office/drawing/2014/main" id="{0868B4B7-C264-A378-5AED-86058154668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6B28CB2-EDDF-E53C-E5DD-01D2E1482EEE}"/>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2802526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1C346-AB4A-5A15-7F02-7ACBD9879F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538738-1F50-DD3F-421E-188AD229BB32}"/>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4" name="Footer Placeholder 3">
            <a:extLst>
              <a:ext uri="{FF2B5EF4-FFF2-40B4-BE49-F238E27FC236}">
                <a16:creationId xmlns:a16="http://schemas.microsoft.com/office/drawing/2014/main" id="{B2F8B4FA-78E8-A90F-2D5A-DF9DAB3AD17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4DB04DA-849D-42E5-998F-AC828CB33289}"/>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2784903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1460C2-183D-665C-CB97-274DF0926307}"/>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3" name="Footer Placeholder 2">
            <a:extLst>
              <a:ext uri="{FF2B5EF4-FFF2-40B4-BE49-F238E27FC236}">
                <a16:creationId xmlns:a16="http://schemas.microsoft.com/office/drawing/2014/main" id="{EE1EDFBD-8431-47D1-ECE5-2E25D63190A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3291251-1551-3374-2815-C5C970D49612}"/>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3385573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15362-4E14-219A-CC61-D5C59660F6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879A0A-5F5B-00B0-964F-61C48156DE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9B539B-7C9E-FC2B-DDAE-EBD331B5F6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05AF6D-F602-EFAF-BDE3-DFBA209BF3A0}"/>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6" name="Footer Placeholder 5">
            <a:extLst>
              <a:ext uri="{FF2B5EF4-FFF2-40B4-BE49-F238E27FC236}">
                <a16:creationId xmlns:a16="http://schemas.microsoft.com/office/drawing/2014/main" id="{66BD8104-8951-168B-BB48-74FCDC8FD6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2D36517-BA53-D599-4199-EFA5E7FFE0D3}"/>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289749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25D52-7EE6-DB40-4924-58469529A3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EAF1AE-9733-72FE-B900-4CE77927C0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040C4EB-B1F1-02CB-5F8D-C90519D298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E8FE27-C8E5-A3C9-8E0F-9FA3F3784174}"/>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6" name="Footer Placeholder 5">
            <a:extLst>
              <a:ext uri="{FF2B5EF4-FFF2-40B4-BE49-F238E27FC236}">
                <a16:creationId xmlns:a16="http://schemas.microsoft.com/office/drawing/2014/main" id="{7A8F71F4-8C03-C9F4-B7BD-D7E3DCCD981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AB8F230-E7D2-5A6E-E028-60EDD79EBD04}"/>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1970314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F9A53-2F67-306D-C7FD-A02F83FDCF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02A42F-0F0D-0B91-2750-03D7E49B9A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F37AE-E9A5-7FC3-CE6F-45EEA055444F}"/>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5" name="Footer Placeholder 4">
            <a:extLst>
              <a:ext uri="{FF2B5EF4-FFF2-40B4-BE49-F238E27FC236}">
                <a16:creationId xmlns:a16="http://schemas.microsoft.com/office/drawing/2014/main" id="{E50D643D-6D99-5F96-CC2C-DFDAA6EF01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B86E49E-E10E-0B21-67BD-FB7B544DF710}"/>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1363332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9B1E48-2768-931F-9D49-5F9F6A5C27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A98FC3-00D7-8B95-50C9-3E819D69D0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F416C1-7C2C-E938-E2DA-C0CED31B17A7}"/>
              </a:ext>
            </a:extLst>
          </p:cNvPr>
          <p:cNvSpPr>
            <a:spLocks noGrp="1"/>
          </p:cNvSpPr>
          <p:nvPr>
            <p:ph type="dt" sz="half" idx="10"/>
          </p:nvPr>
        </p:nvSpPr>
        <p:spPr/>
        <p:txBody>
          <a:bodyPr/>
          <a:lstStyle/>
          <a:p>
            <a:fld id="{55BE43F4-4DA7-45CA-B155-C9483A541BAB}" type="datetimeFigureOut">
              <a:rPr lang="en-GB" smtClean="0"/>
              <a:t>12/03/2023</a:t>
            </a:fld>
            <a:endParaRPr lang="en-GB" dirty="0"/>
          </a:p>
        </p:txBody>
      </p:sp>
      <p:sp>
        <p:nvSpPr>
          <p:cNvPr id="5" name="Footer Placeholder 4">
            <a:extLst>
              <a:ext uri="{FF2B5EF4-FFF2-40B4-BE49-F238E27FC236}">
                <a16:creationId xmlns:a16="http://schemas.microsoft.com/office/drawing/2014/main" id="{D0ECE746-62F9-9594-D08A-6EA4953A6C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596DA47-1B8F-6D23-452A-C40C52D2BF8B}"/>
              </a:ext>
            </a:extLst>
          </p:cNvPr>
          <p:cNvSpPr>
            <a:spLocks noGrp="1"/>
          </p:cNvSpPr>
          <p:nvPr>
            <p:ph type="sldNum" sz="quarter" idx="12"/>
          </p:nvPr>
        </p:nvSpPr>
        <p:spPr/>
        <p:txBody>
          <a:bodyPr/>
          <a:lstStyle/>
          <a:p>
            <a:fld id="{61A8C7CB-E46B-47CB-B47E-080AE22071CE}" type="slidenum">
              <a:rPr lang="en-GB" smtClean="0"/>
              <a:t>‹#›</a:t>
            </a:fld>
            <a:endParaRPr lang="en-GB" dirty="0"/>
          </a:p>
        </p:txBody>
      </p:sp>
    </p:spTree>
    <p:extLst>
      <p:ext uri="{BB962C8B-B14F-4D97-AF65-F5344CB8AC3E}">
        <p14:creationId xmlns:p14="http://schemas.microsoft.com/office/powerpoint/2010/main" val="3351238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00100E-E576-C7EC-EC3D-84CFA4705E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720A1B-0123-F16A-C1E3-DDEA1A3F4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A3E784-A809-FDBE-BFD0-FC5397E399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BE43F4-4DA7-45CA-B155-C9483A541BAB}" type="datetimeFigureOut">
              <a:rPr lang="en-GB" smtClean="0"/>
              <a:t>12/03/2023</a:t>
            </a:fld>
            <a:endParaRPr lang="en-GB" dirty="0"/>
          </a:p>
        </p:txBody>
      </p:sp>
      <p:sp>
        <p:nvSpPr>
          <p:cNvPr id="5" name="Footer Placeholder 4">
            <a:extLst>
              <a:ext uri="{FF2B5EF4-FFF2-40B4-BE49-F238E27FC236}">
                <a16:creationId xmlns:a16="http://schemas.microsoft.com/office/drawing/2014/main" id="{3FCB4E10-0924-40E7-AC04-9C9D6CC7AF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36188C5-52A0-19DF-1ABC-261DA22802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A8C7CB-E46B-47CB-B47E-080AE22071CE}" type="slidenum">
              <a:rPr lang="en-GB" smtClean="0"/>
              <a:t>‹#›</a:t>
            </a:fld>
            <a:endParaRPr lang="en-GB" dirty="0"/>
          </a:p>
        </p:txBody>
      </p:sp>
    </p:spTree>
    <p:extLst>
      <p:ext uri="{BB962C8B-B14F-4D97-AF65-F5344CB8AC3E}">
        <p14:creationId xmlns:p14="http://schemas.microsoft.com/office/powerpoint/2010/main" val="2677712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slide" Target="slide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8.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vivapr.co.uk/types-of-internal-comms-for-healthcare-comms-professionals/" TargetMode="External"/><Relationship Id="rId7" Type="http://schemas.openxmlformats.org/officeDocument/2006/relationships/hyperlink" Target="https://virtualspeech.com/blog/barriers-to-communication" TargetMode="External"/><Relationship Id="rId2" Type="http://schemas.openxmlformats.org/officeDocument/2006/relationships/hyperlink" Target="https://www.skillsforcare.org.uk/resources/documents/Developing-your-workforce/Care-topics/Core-Skills/Communication-skills-in-social-care.pdf" TargetMode="External"/><Relationship Id="rId1" Type="http://schemas.openxmlformats.org/officeDocument/2006/relationships/slideLayout" Target="../slideLayouts/slideLayout2.xml"/><Relationship Id="rId6" Type="http://schemas.openxmlformats.org/officeDocument/2006/relationships/hyperlink" Target="https://bhsregister.com/5081/opinion/yes-i-can-sit-still-yes-i-am-a-girl-and-yes-i-have-adhd/" TargetMode="External"/><Relationship Id="rId5" Type="http://schemas.openxmlformats.org/officeDocument/2006/relationships/hyperlink" Target="https://www.physiopedia.com/images/c/cc/Benefits_of_Effective_Communication_Table.jpg" TargetMode="External"/><Relationship Id="rId4" Type="http://schemas.openxmlformats.org/officeDocument/2006/relationships/hyperlink" Target="https://www.psychiatrist.com/pcc/neurodevelopmental/adhd/review-attention-deficit-hyperactivity-disorder-women/"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137713708@N03/23778637103"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4B4A4-40D5-83B1-402C-E955EC5E3BFA}"/>
              </a:ext>
            </a:extLst>
          </p:cNvPr>
          <p:cNvSpPr>
            <a:spLocks noGrp="1"/>
          </p:cNvSpPr>
          <p:nvPr>
            <p:ph type="ctrTitle"/>
          </p:nvPr>
        </p:nvSpPr>
        <p:spPr>
          <a:xfrm>
            <a:off x="7464614" y="1783959"/>
            <a:ext cx="4087306" cy="2889114"/>
          </a:xfrm>
        </p:spPr>
        <p:txBody>
          <a:bodyPr anchor="b">
            <a:normAutofit/>
          </a:bodyPr>
          <a:lstStyle/>
          <a:p>
            <a:pPr algn="l"/>
            <a:r>
              <a:rPr lang="en-GB" sz="5400" dirty="0"/>
              <a:t>Key skills presentation </a:t>
            </a:r>
          </a:p>
        </p:txBody>
      </p:sp>
      <p:sp>
        <p:nvSpPr>
          <p:cNvPr id="3" name="Subtitle 2">
            <a:extLst>
              <a:ext uri="{FF2B5EF4-FFF2-40B4-BE49-F238E27FC236}">
                <a16:creationId xmlns:a16="http://schemas.microsoft.com/office/drawing/2014/main" id="{9C88E464-E350-4704-8478-D052EBAB1234}"/>
              </a:ext>
            </a:extLst>
          </p:cNvPr>
          <p:cNvSpPr>
            <a:spLocks noGrp="1"/>
          </p:cNvSpPr>
          <p:nvPr>
            <p:ph type="subTitle" idx="1"/>
          </p:nvPr>
        </p:nvSpPr>
        <p:spPr>
          <a:xfrm>
            <a:off x="7464612" y="4750893"/>
            <a:ext cx="4087305" cy="1147863"/>
          </a:xfrm>
        </p:spPr>
        <p:txBody>
          <a:bodyPr anchor="t">
            <a:noAutofit/>
          </a:bodyPr>
          <a:lstStyle/>
          <a:p>
            <a:pPr algn="l"/>
            <a:r>
              <a:rPr lang="en-GB" dirty="0"/>
              <a:t>LCHS005 University Of Wales Trinity Saint David </a:t>
            </a:r>
          </a:p>
          <a:p>
            <a:pPr algn="l"/>
            <a:r>
              <a:rPr lang="en-GB" dirty="0"/>
              <a:t>Besty joe</a:t>
            </a:r>
          </a:p>
          <a:p>
            <a:pPr algn="l"/>
            <a:r>
              <a:rPr lang="en-GB" dirty="0"/>
              <a:t>Zerron Williams-Hankey</a:t>
            </a:r>
          </a:p>
          <a:p>
            <a:pPr algn="l"/>
            <a:r>
              <a:rPr lang="en-GB" dirty="0"/>
              <a:t>2028383</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closeup of a key and a keyhole">
            <a:extLst>
              <a:ext uri="{FF2B5EF4-FFF2-40B4-BE49-F238E27FC236}">
                <a16:creationId xmlns:a16="http://schemas.microsoft.com/office/drawing/2014/main" id="{26EE81D8-022B-028C-B4F7-F094CC59F705}"/>
              </a:ext>
            </a:extLst>
          </p:cNvPr>
          <p:cNvPicPr>
            <a:picLocks noChangeAspect="1"/>
          </p:cNvPicPr>
          <p:nvPr/>
        </p:nvPicPr>
        <p:blipFill rotWithShape="1">
          <a:blip r:embed="rId2"/>
          <a:srcRect l="3184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4378021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alpha val="34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45C063-3525-0FE0-4BEA-3A6E73E38284}"/>
              </a:ext>
            </a:extLst>
          </p:cNvPr>
          <p:cNvSpPr>
            <a:spLocks noGrp="1"/>
          </p:cNvSpPr>
          <p:nvPr>
            <p:ph type="title"/>
          </p:nvPr>
        </p:nvSpPr>
        <p:spPr>
          <a:xfrm>
            <a:off x="832758" y="348865"/>
            <a:ext cx="10874828" cy="1576446"/>
          </a:xfrm>
        </p:spPr>
        <p:txBody>
          <a:bodyPr anchor="ctr">
            <a:normAutofit/>
          </a:bodyPr>
          <a:lstStyle/>
          <a:p>
            <a:r>
              <a:rPr lang="en-GB" sz="4000" dirty="0">
                <a:solidFill>
                  <a:srgbClr val="FFFFFF"/>
                </a:solidFill>
              </a:rPr>
              <a:t>Why Communication is Important when working in Health and Social care?</a:t>
            </a:r>
          </a:p>
        </p:txBody>
      </p:sp>
      <p:graphicFrame>
        <p:nvGraphicFramePr>
          <p:cNvPr id="5" name="Content Placeholder 2">
            <a:extLst>
              <a:ext uri="{FF2B5EF4-FFF2-40B4-BE49-F238E27FC236}">
                <a16:creationId xmlns:a16="http://schemas.microsoft.com/office/drawing/2014/main" id="{27CBC672-B450-0B59-5C56-2CAC48E458B9}"/>
              </a:ext>
              <a:ext uri="{C183D7F6-B498-43B3-948B-1728B52AA6E4}">
                <adec:decorative xmlns:adec="http://schemas.microsoft.com/office/drawing/2017/decorative" val="1"/>
              </a:ext>
            </a:extLst>
          </p:cNvPr>
          <p:cNvGraphicFramePr>
            <a:graphicFrameLocks noGrp="1"/>
          </p:cNvGraphicFramePr>
          <p:nvPr>
            <p:ph idx="1"/>
            <p:extLst>
              <p:ext uri="{D42A27DB-BD31-4B8C-83A1-F6EECF244321}">
                <p14:modId xmlns:p14="http://schemas.microsoft.com/office/powerpoint/2010/main" val="231162483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2483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5">
                                            <p:graphicEl>
                                              <a:dgm id="{18637C39-30F4-4624-94A0-3EF222943A28}"/>
                                            </p:graphicEl>
                                          </p:spTgt>
                                        </p:tgtEl>
                                        <p:attrNameLst>
                                          <p:attrName>style.visibility</p:attrName>
                                        </p:attrNameLst>
                                      </p:cBhvr>
                                      <p:to>
                                        <p:strVal val="visible"/>
                                      </p:to>
                                    </p:set>
                                    <p:anim calcmode="lin" valueType="num">
                                      <p:cBhvr>
                                        <p:cTn id="12" dur="1000" fill="hold"/>
                                        <p:tgtEl>
                                          <p:spTgt spid="5">
                                            <p:graphicEl>
                                              <a:dgm id="{18637C39-30F4-4624-94A0-3EF222943A28}"/>
                                            </p:graphicEl>
                                          </p:spTgt>
                                        </p:tgtEl>
                                        <p:attrNameLst>
                                          <p:attrName>ppt_w</p:attrName>
                                        </p:attrNameLst>
                                      </p:cBhvr>
                                      <p:tavLst>
                                        <p:tav tm="0">
                                          <p:val>
                                            <p:fltVal val="0"/>
                                          </p:val>
                                        </p:tav>
                                        <p:tav tm="100000">
                                          <p:val>
                                            <p:strVal val="#ppt_w"/>
                                          </p:val>
                                        </p:tav>
                                      </p:tavLst>
                                    </p:anim>
                                    <p:anim calcmode="lin" valueType="num">
                                      <p:cBhvr>
                                        <p:cTn id="13" dur="1000" fill="hold"/>
                                        <p:tgtEl>
                                          <p:spTgt spid="5">
                                            <p:graphicEl>
                                              <a:dgm id="{18637C39-30F4-4624-94A0-3EF222943A28}"/>
                                            </p:graphicEl>
                                          </p:spTgt>
                                        </p:tgtEl>
                                        <p:attrNameLst>
                                          <p:attrName>ppt_h</p:attrName>
                                        </p:attrNameLst>
                                      </p:cBhvr>
                                      <p:tavLst>
                                        <p:tav tm="0">
                                          <p:val>
                                            <p:fltVal val="0"/>
                                          </p:val>
                                        </p:tav>
                                        <p:tav tm="100000">
                                          <p:val>
                                            <p:strVal val="#ppt_h"/>
                                          </p:val>
                                        </p:tav>
                                      </p:tavLst>
                                    </p:anim>
                                    <p:anim calcmode="lin" valueType="num">
                                      <p:cBhvr>
                                        <p:cTn id="14" dur="1000" fill="hold"/>
                                        <p:tgtEl>
                                          <p:spTgt spid="5">
                                            <p:graphicEl>
                                              <a:dgm id="{18637C39-30F4-4624-94A0-3EF222943A28}"/>
                                            </p:graphicEl>
                                          </p:spTgt>
                                        </p:tgtEl>
                                        <p:attrNameLst>
                                          <p:attrName>style.rotation</p:attrName>
                                        </p:attrNameLst>
                                      </p:cBhvr>
                                      <p:tavLst>
                                        <p:tav tm="0">
                                          <p:val>
                                            <p:fltVal val="90"/>
                                          </p:val>
                                        </p:tav>
                                        <p:tav tm="100000">
                                          <p:val>
                                            <p:fltVal val="0"/>
                                          </p:val>
                                        </p:tav>
                                      </p:tavLst>
                                    </p:anim>
                                    <p:animEffect transition="in" filter="fade">
                                      <p:cBhvr>
                                        <p:cTn id="15" dur="1000"/>
                                        <p:tgtEl>
                                          <p:spTgt spid="5">
                                            <p:graphicEl>
                                              <a:dgm id="{18637C39-30F4-4624-94A0-3EF222943A28}"/>
                                            </p:graphicEl>
                                          </p:spTgt>
                                        </p:tgtEl>
                                      </p:cBhvr>
                                    </p:animEffect>
                                  </p:childTnLst>
                                </p:cTn>
                              </p:par>
                              <p:par>
                                <p:cTn id="16" presetID="31" presetClass="entr" presetSubtype="0" fill="hold" grpId="0" nodeType="withEffect">
                                  <p:stCondLst>
                                    <p:cond delay="0"/>
                                  </p:stCondLst>
                                  <p:childTnLst>
                                    <p:set>
                                      <p:cBhvr>
                                        <p:cTn id="17" dur="1" fill="hold">
                                          <p:stCondLst>
                                            <p:cond delay="0"/>
                                          </p:stCondLst>
                                        </p:cTn>
                                        <p:tgtEl>
                                          <p:spTgt spid="5">
                                            <p:graphicEl>
                                              <a:dgm id="{B5F2CBBD-AB36-41CB-82D3-30E6D47E1954}"/>
                                            </p:graphicEl>
                                          </p:spTgt>
                                        </p:tgtEl>
                                        <p:attrNameLst>
                                          <p:attrName>style.visibility</p:attrName>
                                        </p:attrNameLst>
                                      </p:cBhvr>
                                      <p:to>
                                        <p:strVal val="visible"/>
                                      </p:to>
                                    </p:set>
                                    <p:anim calcmode="lin" valueType="num">
                                      <p:cBhvr>
                                        <p:cTn id="18" dur="1000" fill="hold"/>
                                        <p:tgtEl>
                                          <p:spTgt spid="5">
                                            <p:graphicEl>
                                              <a:dgm id="{B5F2CBBD-AB36-41CB-82D3-30E6D47E1954}"/>
                                            </p:graphicEl>
                                          </p:spTgt>
                                        </p:tgtEl>
                                        <p:attrNameLst>
                                          <p:attrName>ppt_w</p:attrName>
                                        </p:attrNameLst>
                                      </p:cBhvr>
                                      <p:tavLst>
                                        <p:tav tm="0">
                                          <p:val>
                                            <p:fltVal val="0"/>
                                          </p:val>
                                        </p:tav>
                                        <p:tav tm="100000">
                                          <p:val>
                                            <p:strVal val="#ppt_w"/>
                                          </p:val>
                                        </p:tav>
                                      </p:tavLst>
                                    </p:anim>
                                    <p:anim calcmode="lin" valueType="num">
                                      <p:cBhvr>
                                        <p:cTn id="19" dur="1000" fill="hold"/>
                                        <p:tgtEl>
                                          <p:spTgt spid="5">
                                            <p:graphicEl>
                                              <a:dgm id="{B5F2CBBD-AB36-41CB-82D3-30E6D47E1954}"/>
                                            </p:graphicEl>
                                          </p:spTgt>
                                        </p:tgtEl>
                                        <p:attrNameLst>
                                          <p:attrName>ppt_h</p:attrName>
                                        </p:attrNameLst>
                                      </p:cBhvr>
                                      <p:tavLst>
                                        <p:tav tm="0">
                                          <p:val>
                                            <p:fltVal val="0"/>
                                          </p:val>
                                        </p:tav>
                                        <p:tav tm="100000">
                                          <p:val>
                                            <p:strVal val="#ppt_h"/>
                                          </p:val>
                                        </p:tav>
                                      </p:tavLst>
                                    </p:anim>
                                    <p:anim calcmode="lin" valueType="num">
                                      <p:cBhvr>
                                        <p:cTn id="20" dur="1000" fill="hold"/>
                                        <p:tgtEl>
                                          <p:spTgt spid="5">
                                            <p:graphicEl>
                                              <a:dgm id="{B5F2CBBD-AB36-41CB-82D3-30E6D47E1954}"/>
                                            </p:graphicEl>
                                          </p:spTgt>
                                        </p:tgtEl>
                                        <p:attrNameLst>
                                          <p:attrName>style.rotation</p:attrName>
                                        </p:attrNameLst>
                                      </p:cBhvr>
                                      <p:tavLst>
                                        <p:tav tm="0">
                                          <p:val>
                                            <p:fltVal val="90"/>
                                          </p:val>
                                        </p:tav>
                                        <p:tav tm="100000">
                                          <p:val>
                                            <p:fltVal val="0"/>
                                          </p:val>
                                        </p:tav>
                                      </p:tavLst>
                                    </p:anim>
                                    <p:animEffect transition="in" filter="fade">
                                      <p:cBhvr>
                                        <p:cTn id="21" dur="1000"/>
                                        <p:tgtEl>
                                          <p:spTgt spid="5">
                                            <p:graphicEl>
                                              <a:dgm id="{B5F2CBBD-AB36-41CB-82D3-30E6D47E1954}"/>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grpId="0" nodeType="clickEffect">
                                  <p:stCondLst>
                                    <p:cond delay="0"/>
                                  </p:stCondLst>
                                  <p:childTnLst>
                                    <p:set>
                                      <p:cBhvr>
                                        <p:cTn id="25" dur="1" fill="hold">
                                          <p:stCondLst>
                                            <p:cond delay="0"/>
                                          </p:stCondLst>
                                        </p:cTn>
                                        <p:tgtEl>
                                          <p:spTgt spid="5">
                                            <p:graphicEl>
                                              <a:dgm id="{6CAED95D-7F49-41FE-AFF9-01014BBB70EB}"/>
                                            </p:graphicEl>
                                          </p:spTgt>
                                        </p:tgtEl>
                                        <p:attrNameLst>
                                          <p:attrName>style.visibility</p:attrName>
                                        </p:attrNameLst>
                                      </p:cBhvr>
                                      <p:to>
                                        <p:strVal val="visible"/>
                                      </p:to>
                                    </p:set>
                                    <p:anim calcmode="lin" valueType="num">
                                      <p:cBhvr>
                                        <p:cTn id="26" dur="1000" fill="hold"/>
                                        <p:tgtEl>
                                          <p:spTgt spid="5">
                                            <p:graphicEl>
                                              <a:dgm id="{6CAED95D-7F49-41FE-AFF9-01014BBB70EB}"/>
                                            </p:graphicEl>
                                          </p:spTgt>
                                        </p:tgtEl>
                                        <p:attrNameLst>
                                          <p:attrName>ppt_w</p:attrName>
                                        </p:attrNameLst>
                                      </p:cBhvr>
                                      <p:tavLst>
                                        <p:tav tm="0">
                                          <p:val>
                                            <p:fltVal val="0"/>
                                          </p:val>
                                        </p:tav>
                                        <p:tav tm="100000">
                                          <p:val>
                                            <p:strVal val="#ppt_w"/>
                                          </p:val>
                                        </p:tav>
                                      </p:tavLst>
                                    </p:anim>
                                    <p:anim calcmode="lin" valueType="num">
                                      <p:cBhvr>
                                        <p:cTn id="27" dur="1000" fill="hold"/>
                                        <p:tgtEl>
                                          <p:spTgt spid="5">
                                            <p:graphicEl>
                                              <a:dgm id="{6CAED95D-7F49-41FE-AFF9-01014BBB70EB}"/>
                                            </p:graphicEl>
                                          </p:spTgt>
                                        </p:tgtEl>
                                        <p:attrNameLst>
                                          <p:attrName>ppt_h</p:attrName>
                                        </p:attrNameLst>
                                      </p:cBhvr>
                                      <p:tavLst>
                                        <p:tav tm="0">
                                          <p:val>
                                            <p:fltVal val="0"/>
                                          </p:val>
                                        </p:tav>
                                        <p:tav tm="100000">
                                          <p:val>
                                            <p:strVal val="#ppt_h"/>
                                          </p:val>
                                        </p:tav>
                                      </p:tavLst>
                                    </p:anim>
                                    <p:anim calcmode="lin" valueType="num">
                                      <p:cBhvr>
                                        <p:cTn id="28" dur="1000" fill="hold"/>
                                        <p:tgtEl>
                                          <p:spTgt spid="5">
                                            <p:graphicEl>
                                              <a:dgm id="{6CAED95D-7F49-41FE-AFF9-01014BBB70EB}"/>
                                            </p:graphicEl>
                                          </p:spTgt>
                                        </p:tgtEl>
                                        <p:attrNameLst>
                                          <p:attrName>style.rotation</p:attrName>
                                        </p:attrNameLst>
                                      </p:cBhvr>
                                      <p:tavLst>
                                        <p:tav tm="0">
                                          <p:val>
                                            <p:fltVal val="90"/>
                                          </p:val>
                                        </p:tav>
                                        <p:tav tm="100000">
                                          <p:val>
                                            <p:fltVal val="0"/>
                                          </p:val>
                                        </p:tav>
                                      </p:tavLst>
                                    </p:anim>
                                    <p:animEffect transition="in" filter="fade">
                                      <p:cBhvr>
                                        <p:cTn id="29" dur="1000"/>
                                        <p:tgtEl>
                                          <p:spTgt spid="5">
                                            <p:graphicEl>
                                              <a:dgm id="{6CAED95D-7F49-41FE-AFF9-01014BBB70EB}"/>
                                            </p:graphicEl>
                                          </p:spTgt>
                                        </p:tgtEl>
                                      </p:cBhvr>
                                    </p:animEffect>
                                  </p:childTnLst>
                                </p:cTn>
                              </p:par>
                              <p:par>
                                <p:cTn id="30" presetID="31" presetClass="entr" presetSubtype="0" fill="hold" grpId="0" nodeType="withEffect">
                                  <p:stCondLst>
                                    <p:cond delay="0"/>
                                  </p:stCondLst>
                                  <p:childTnLst>
                                    <p:set>
                                      <p:cBhvr>
                                        <p:cTn id="31" dur="1" fill="hold">
                                          <p:stCondLst>
                                            <p:cond delay="0"/>
                                          </p:stCondLst>
                                        </p:cTn>
                                        <p:tgtEl>
                                          <p:spTgt spid="5">
                                            <p:graphicEl>
                                              <a:dgm id="{8889B7C4-4DC9-4C10-980D-E432DE2E6F02}"/>
                                            </p:graphicEl>
                                          </p:spTgt>
                                        </p:tgtEl>
                                        <p:attrNameLst>
                                          <p:attrName>style.visibility</p:attrName>
                                        </p:attrNameLst>
                                      </p:cBhvr>
                                      <p:to>
                                        <p:strVal val="visible"/>
                                      </p:to>
                                    </p:set>
                                    <p:anim calcmode="lin" valueType="num">
                                      <p:cBhvr>
                                        <p:cTn id="32" dur="1000" fill="hold"/>
                                        <p:tgtEl>
                                          <p:spTgt spid="5">
                                            <p:graphicEl>
                                              <a:dgm id="{8889B7C4-4DC9-4C10-980D-E432DE2E6F02}"/>
                                            </p:graphicEl>
                                          </p:spTgt>
                                        </p:tgtEl>
                                        <p:attrNameLst>
                                          <p:attrName>ppt_w</p:attrName>
                                        </p:attrNameLst>
                                      </p:cBhvr>
                                      <p:tavLst>
                                        <p:tav tm="0">
                                          <p:val>
                                            <p:fltVal val="0"/>
                                          </p:val>
                                        </p:tav>
                                        <p:tav tm="100000">
                                          <p:val>
                                            <p:strVal val="#ppt_w"/>
                                          </p:val>
                                        </p:tav>
                                      </p:tavLst>
                                    </p:anim>
                                    <p:anim calcmode="lin" valueType="num">
                                      <p:cBhvr>
                                        <p:cTn id="33" dur="1000" fill="hold"/>
                                        <p:tgtEl>
                                          <p:spTgt spid="5">
                                            <p:graphicEl>
                                              <a:dgm id="{8889B7C4-4DC9-4C10-980D-E432DE2E6F02}"/>
                                            </p:graphicEl>
                                          </p:spTgt>
                                        </p:tgtEl>
                                        <p:attrNameLst>
                                          <p:attrName>ppt_h</p:attrName>
                                        </p:attrNameLst>
                                      </p:cBhvr>
                                      <p:tavLst>
                                        <p:tav tm="0">
                                          <p:val>
                                            <p:fltVal val="0"/>
                                          </p:val>
                                        </p:tav>
                                        <p:tav tm="100000">
                                          <p:val>
                                            <p:strVal val="#ppt_h"/>
                                          </p:val>
                                        </p:tav>
                                      </p:tavLst>
                                    </p:anim>
                                    <p:anim calcmode="lin" valueType="num">
                                      <p:cBhvr>
                                        <p:cTn id="34" dur="1000" fill="hold"/>
                                        <p:tgtEl>
                                          <p:spTgt spid="5">
                                            <p:graphicEl>
                                              <a:dgm id="{8889B7C4-4DC9-4C10-980D-E432DE2E6F02}"/>
                                            </p:graphicEl>
                                          </p:spTgt>
                                        </p:tgtEl>
                                        <p:attrNameLst>
                                          <p:attrName>style.rotation</p:attrName>
                                        </p:attrNameLst>
                                      </p:cBhvr>
                                      <p:tavLst>
                                        <p:tav tm="0">
                                          <p:val>
                                            <p:fltVal val="90"/>
                                          </p:val>
                                        </p:tav>
                                        <p:tav tm="100000">
                                          <p:val>
                                            <p:fltVal val="0"/>
                                          </p:val>
                                        </p:tav>
                                      </p:tavLst>
                                    </p:anim>
                                    <p:animEffect transition="in" filter="fade">
                                      <p:cBhvr>
                                        <p:cTn id="35" dur="1000"/>
                                        <p:tgtEl>
                                          <p:spTgt spid="5">
                                            <p:graphicEl>
                                              <a:dgm id="{8889B7C4-4DC9-4C10-980D-E432DE2E6F02}"/>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5">
                                            <p:graphicEl>
                                              <a:dgm id="{B47D53F4-1396-4D63-AA52-C38863EBEF3F}"/>
                                            </p:graphicEl>
                                          </p:spTgt>
                                        </p:tgtEl>
                                        <p:attrNameLst>
                                          <p:attrName>style.visibility</p:attrName>
                                        </p:attrNameLst>
                                      </p:cBhvr>
                                      <p:to>
                                        <p:strVal val="visible"/>
                                      </p:to>
                                    </p:set>
                                    <p:anim calcmode="lin" valueType="num">
                                      <p:cBhvr>
                                        <p:cTn id="40" dur="1000" fill="hold"/>
                                        <p:tgtEl>
                                          <p:spTgt spid="5">
                                            <p:graphicEl>
                                              <a:dgm id="{B47D53F4-1396-4D63-AA52-C38863EBEF3F}"/>
                                            </p:graphicEl>
                                          </p:spTgt>
                                        </p:tgtEl>
                                        <p:attrNameLst>
                                          <p:attrName>ppt_w</p:attrName>
                                        </p:attrNameLst>
                                      </p:cBhvr>
                                      <p:tavLst>
                                        <p:tav tm="0">
                                          <p:val>
                                            <p:fltVal val="0"/>
                                          </p:val>
                                        </p:tav>
                                        <p:tav tm="100000">
                                          <p:val>
                                            <p:strVal val="#ppt_w"/>
                                          </p:val>
                                        </p:tav>
                                      </p:tavLst>
                                    </p:anim>
                                    <p:anim calcmode="lin" valueType="num">
                                      <p:cBhvr>
                                        <p:cTn id="41" dur="1000" fill="hold"/>
                                        <p:tgtEl>
                                          <p:spTgt spid="5">
                                            <p:graphicEl>
                                              <a:dgm id="{B47D53F4-1396-4D63-AA52-C38863EBEF3F}"/>
                                            </p:graphicEl>
                                          </p:spTgt>
                                        </p:tgtEl>
                                        <p:attrNameLst>
                                          <p:attrName>ppt_h</p:attrName>
                                        </p:attrNameLst>
                                      </p:cBhvr>
                                      <p:tavLst>
                                        <p:tav tm="0">
                                          <p:val>
                                            <p:fltVal val="0"/>
                                          </p:val>
                                        </p:tav>
                                        <p:tav tm="100000">
                                          <p:val>
                                            <p:strVal val="#ppt_h"/>
                                          </p:val>
                                        </p:tav>
                                      </p:tavLst>
                                    </p:anim>
                                    <p:anim calcmode="lin" valueType="num">
                                      <p:cBhvr>
                                        <p:cTn id="42" dur="1000" fill="hold"/>
                                        <p:tgtEl>
                                          <p:spTgt spid="5">
                                            <p:graphicEl>
                                              <a:dgm id="{B47D53F4-1396-4D63-AA52-C38863EBEF3F}"/>
                                            </p:graphicEl>
                                          </p:spTgt>
                                        </p:tgtEl>
                                        <p:attrNameLst>
                                          <p:attrName>style.rotation</p:attrName>
                                        </p:attrNameLst>
                                      </p:cBhvr>
                                      <p:tavLst>
                                        <p:tav tm="0">
                                          <p:val>
                                            <p:fltVal val="90"/>
                                          </p:val>
                                        </p:tav>
                                        <p:tav tm="100000">
                                          <p:val>
                                            <p:fltVal val="0"/>
                                          </p:val>
                                        </p:tav>
                                      </p:tavLst>
                                    </p:anim>
                                    <p:animEffect transition="in" filter="fade">
                                      <p:cBhvr>
                                        <p:cTn id="43" dur="1000"/>
                                        <p:tgtEl>
                                          <p:spTgt spid="5">
                                            <p:graphicEl>
                                              <a:dgm id="{B47D53F4-1396-4D63-AA52-C38863EBEF3F}"/>
                                            </p:graphicEl>
                                          </p:spTgt>
                                        </p:tgtEl>
                                      </p:cBhvr>
                                    </p:animEffect>
                                  </p:childTnLst>
                                </p:cTn>
                              </p:par>
                              <p:par>
                                <p:cTn id="44" presetID="31" presetClass="entr" presetSubtype="0" fill="hold" grpId="0" nodeType="withEffect">
                                  <p:stCondLst>
                                    <p:cond delay="0"/>
                                  </p:stCondLst>
                                  <p:childTnLst>
                                    <p:set>
                                      <p:cBhvr>
                                        <p:cTn id="45" dur="1" fill="hold">
                                          <p:stCondLst>
                                            <p:cond delay="0"/>
                                          </p:stCondLst>
                                        </p:cTn>
                                        <p:tgtEl>
                                          <p:spTgt spid="5">
                                            <p:graphicEl>
                                              <a:dgm id="{8AAF8BFE-BB52-4D48-A54B-24472A4E4F02}"/>
                                            </p:graphicEl>
                                          </p:spTgt>
                                        </p:tgtEl>
                                        <p:attrNameLst>
                                          <p:attrName>style.visibility</p:attrName>
                                        </p:attrNameLst>
                                      </p:cBhvr>
                                      <p:to>
                                        <p:strVal val="visible"/>
                                      </p:to>
                                    </p:set>
                                    <p:anim calcmode="lin" valueType="num">
                                      <p:cBhvr>
                                        <p:cTn id="46" dur="1000" fill="hold"/>
                                        <p:tgtEl>
                                          <p:spTgt spid="5">
                                            <p:graphicEl>
                                              <a:dgm id="{8AAF8BFE-BB52-4D48-A54B-24472A4E4F02}"/>
                                            </p:graphicEl>
                                          </p:spTgt>
                                        </p:tgtEl>
                                        <p:attrNameLst>
                                          <p:attrName>ppt_w</p:attrName>
                                        </p:attrNameLst>
                                      </p:cBhvr>
                                      <p:tavLst>
                                        <p:tav tm="0">
                                          <p:val>
                                            <p:fltVal val="0"/>
                                          </p:val>
                                        </p:tav>
                                        <p:tav tm="100000">
                                          <p:val>
                                            <p:strVal val="#ppt_w"/>
                                          </p:val>
                                        </p:tav>
                                      </p:tavLst>
                                    </p:anim>
                                    <p:anim calcmode="lin" valueType="num">
                                      <p:cBhvr>
                                        <p:cTn id="47" dur="1000" fill="hold"/>
                                        <p:tgtEl>
                                          <p:spTgt spid="5">
                                            <p:graphicEl>
                                              <a:dgm id="{8AAF8BFE-BB52-4D48-A54B-24472A4E4F02}"/>
                                            </p:graphicEl>
                                          </p:spTgt>
                                        </p:tgtEl>
                                        <p:attrNameLst>
                                          <p:attrName>ppt_h</p:attrName>
                                        </p:attrNameLst>
                                      </p:cBhvr>
                                      <p:tavLst>
                                        <p:tav tm="0">
                                          <p:val>
                                            <p:fltVal val="0"/>
                                          </p:val>
                                        </p:tav>
                                        <p:tav tm="100000">
                                          <p:val>
                                            <p:strVal val="#ppt_h"/>
                                          </p:val>
                                        </p:tav>
                                      </p:tavLst>
                                    </p:anim>
                                    <p:anim calcmode="lin" valueType="num">
                                      <p:cBhvr>
                                        <p:cTn id="48" dur="1000" fill="hold"/>
                                        <p:tgtEl>
                                          <p:spTgt spid="5">
                                            <p:graphicEl>
                                              <a:dgm id="{8AAF8BFE-BB52-4D48-A54B-24472A4E4F02}"/>
                                            </p:graphicEl>
                                          </p:spTgt>
                                        </p:tgtEl>
                                        <p:attrNameLst>
                                          <p:attrName>style.rotation</p:attrName>
                                        </p:attrNameLst>
                                      </p:cBhvr>
                                      <p:tavLst>
                                        <p:tav tm="0">
                                          <p:val>
                                            <p:fltVal val="90"/>
                                          </p:val>
                                        </p:tav>
                                        <p:tav tm="100000">
                                          <p:val>
                                            <p:fltVal val="0"/>
                                          </p:val>
                                        </p:tav>
                                      </p:tavLst>
                                    </p:anim>
                                    <p:animEffect transition="in" filter="fade">
                                      <p:cBhvr>
                                        <p:cTn id="49" dur="1000"/>
                                        <p:tgtEl>
                                          <p:spTgt spid="5">
                                            <p:graphicEl>
                                              <a:dgm id="{8AAF8BFE-BB52-4D48-A54B-24472A4E4F02}"/>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grpId="0" nodeType="clickEffect">
                                  <p:stCondLst>
                                    <p:cond delay="0"/>
                                  </p:stCondLst>
                                  <p:childTnLst>
                                    <p:set>
                                      <p:cBhvr>
                                        <p:cTn id="53" dur="1" fill="hold">
                                          <p:stCondLst>
                                            <p:cond delay="0"/>
                                          </p:stCondLst>
                                        </p:cTn>
                                        <p:tgtEl>
                                          <p:spTgt spid="5">
                                            <p:graphicEl>
                                              <a:dgm id="{8A351FE0-B717-440A-9A03-CBBA47C9FEAD}"/>
                                            </p:graphicEl>
                                          </p:spTgt>
                                        </p:tgtEl>
                                        <p:attrNameLst>
                                          <p:attrName>style.visibility</p:attrName>
                                        </p:attrNameLst>
                                      </p:cBhvr>
                                      <p:to>
                                        <p:strVal val="visible"/>
                                      </p:to>
                                    </p:set>
                                    <p:anim calcmode="lin" valueType="num">
                                      <p:cBhvr>
                                        <p:cTn id="54" dur="1000" fill="hold"/>
                                        <p:tgtEl>
                                          <p:spTgt spid="5">
                                            <p:graphicEl>
                                              <a:dgm id="{8A351FE0-B717-440A-9A03-CBBA47C9FEAD}"/>
                                            </p:graphicEl>
                                          </p:spTgt>
                                        </p:tgtEl>
                                        <p:attrNameLst>
                                          <p:attrName>ppt_w</p:attrName>
                                        </p:attrNameLst>
                                      </p:cBhvr>
                                      <p:tavLst>
                                        <p:tav tm="0">
                                          <p:val>
                                            <p:fltVal val="0"/>
                                          </p:val>
                                        </p:tav>
                                        <p:tav tm="100000">
                                          <p:val>
                                            <p:strVal val="#ppt_w"/>
                                          </p:val>
                                        </p:tav>
                                      </p:tavLst>
                                    </p:anim>
                                    <p:anim calcmode="lin" valueType="num">
                                      <p:cBhvr>
                                        <p:cTn id="55" dur="1000" fill="hold"/>
                                        <p:tgtEl>
                                          <p:spTgt spid="5">
                                            <p:graphicEl>
                                              <a:dgm id="{8A351FE0-B717-440A-9A03-CBBA47C9FEAD}"/>
                                            </p:graphicEl>
                                          </p:spTgt>
                                        </p:tgtEl>
                                        <p:attrNameLst>
                                          <p:attrName>ppt_h</p:attrName>
                                        </p:attrNameLst>
                                      </p:cBhvr>
                                      <p:tavLst>
                                        <p:tav tm="0">
                                          <p:val>
                                            <p:fltVal val="0"/>
                                          </p:val>
                                        </p:tav>
                                        <p:tav tm="100000">
                                          <p:val>
                                            <p:strVal val="#ppt_h"/>
                                          </p:val>
                                        </p:tav>
                                      </p:tavLst>
                                    </p:anim>
                                    <p:anim calcmode="lin" valueType="num">
                                      <p:cBhvr>
                                        <p:cTn id="56" dur="1000" fill="hold"/>
                                        <p:tgtEl>
                                          <p:spTgt spid="5">
                                            <p:graphicEl>
                                              <a:dgm id="{8A351FE0-B717-440A-9A03-CBBA47C9FEAD}"/>
                                            </p:graphicEl>
                                          </p:spTgt>
                                        </p:tgtEl>
                                        <p:attrNameLst>
                                          <p:attrName>style.rotation</p:attrName>
                                        </p:attrNameLst>
                                      </p:cBhvr>
                                      <p:tavLst>
                                        <p:tav tm="0">
                                          <p:val>
                                            <p:fltVal val="90"/>
                                          </p:val>
                                        </p:tav>
                                        <p:tav tm="100000">
                                          <p:val>
                                            <p:fltVal val="0"/>
                                          </p:val>
                                        </p:tav>
                                      </p:tavLst>
                                    </p:anim>
                                    <p:animEffect transition="in" filter="fade">
                                      <p:cBhvr>
                                        <p:cTn id="57" dur="1000"/>
                                        <p:tgtEl>
                                          <p:spTgt spid="5">
                                            <p:graphicEl>
                                              <a:dgm id="{8A351FE0-B717-440A-9A03-CBBA47C9FEAD}"/>
                                            </p:graphicEl>
                                          </p:spTgt>
                                        </p:tgtEl>
                                      </p:cBhvr>
                                    </p:animEffect>
                                  </p:childTnLst>
                                </p:cTn>
                              </p:par>
                              <p:par>
                                <p:cTn id="58" presetID="31" presetClass="entr" presetSubtype="0" fill="hold" grpId="0" nodeType="withEffect">
                                  <p:stCondLst>
                                    <p:cond delay="0"/>
                                  </p:stCondLst>
                                  <p:childTnLst>
                                    <p:set>
                                      <p:cBhvr>
                                        <p:cTn id="59" dur="1" fill="hold">
                                          <p:stCondLst>
                                            <p:cond delay="0"/>
                                          </p:stCondLst>
                                        </p:cTn>
                                        <p:tgtEl>
                                          <p:spTgt spid="5">
                                            <p:graphicEl>
                                              <a:dgm id="{45526A40-EB3C-4B98-A004-E9B6471EC754}"/>
                                            </p:graphicEl>
                                          </p:spTgt>
                                        </p:tgtEl>
                                        <p:attrNameLst>
                                          <p:attrName>style.visibility</p:attrName>
                                        </p:attrNameLst>
                                      </p:cBhvr>
                                      <p:to>
                                        <p:strVal val="visible"/>
                                      </p:to>
                                    </p:set>
                                    <p:anim calcmode="lin" valueType="num">
                                      <p:cBhvr>
                                        <p:cTn id="60" dur="1000" fill="hold"/>
                                        <p:tgtEl>
                                          <p:spTgt spid="5">
                                            <p:graphicEl>
                                              <a:dgm id="{45526A40-EB3C-4B98-A004-E9B6471EC754}"/>
                                            </p:graphicEl>
                                          </p:spTgt>
                                        </p:tgtEl>
                                        <p:attrNameLst>
                                          <p:attrName>ppt_w</p:attrName>
                                        </p:attrNameLst>
                                      </p:cBhvr>
                                      <p:tavLst>
                                        <p:tav tm="0">
                                          <p:val>
                                            <p:fltVal val="0"/>
                                          </p:val>
                                        </p:tav>
                                        <p:tav tm="100000">
                                          <p:val>
                                            <p:strVal val="#ppt_w"/>
                                          </p:val>
                                        </p:tav>
                                      </p:tavLst>
                                    </p:anim>
                                    <p:anim calcmode="lin" valueType="num">
                                      <p:cBhvr>
                                        <p:cTn id="61" dur="1000" fill="hold"/>
                                        <p:tgtEl>
                                          <p:spTgt spid="5">
                                            <p:graphicEl>
                                              <a:dgm id="{45526A40-EB3C-4B98-A004-E9B6471EC754}"/>
                                            </p:graphicEl>
                                          </p:spTgt>
                                        </p:tgtEl>
                                        <p:attrNameLst>
                                          <p:attrName>ppt_h</p:attrName>
                                        </p:attrNameLst>
                                      </p:cBhvr>
                                      <p:tavLst>
                                        <p:tav tm="0">
                                          <p:val>
                                            <p:fltVal val="0"/>
                                          </p:val>
                                        </p:tav>
                                        <p:tav tm="100000">
                                          <p:val>
                                            <p:strVal val="#ppt_h"/>
                                          </p:val>
                                        </p:tav>
                                      </p:tavLst>
                                    </p:anim>
                                    <p:anim calcmode="lin" valueType="num">
                                      <p:cBhvr>
                                        <p:cTn id="62" dur="1000" fill="hold"/>
                                        <p:tgtEl>
                                          <p:spTgt spid="5">
                                            <p:graphicEl>
                                              <a:dgm id="{45526A40-EB3C-4B98-A004-E9B6471EC754}"/>
                                            </p:graphicEl>
                                          </p:spTgt>
                                        </p:tgtEl>
                                        <p:attrNameLst>
                                          <p:attrName>style.rotation</p:attrName>
                                        </p:attrNameLst>
                                      </p:cBhvr>
                                      <p:tavLst>
                                        <p:tav tm="0">
                                          <p:val>
                                            <p:fltVal val="90"/>
                                          </p:val>
                                        </p:tav>
                                        <p:tav tm="100000">
                                          <p:val>
                                            <p:fltVal val="0"/>
                                          </p:val>
                                        </p:tav>
                                      </p:tavLst>
                                    </p:anim>
                                    <p:animEffect transition="in" filter="fade">
                                      <p:cBhvr>
                                        <p:cTn id="63" dur="1000"/>
                                        <p:tgtEl>
                                          <p:spTgt spid="5">
                                            <p:graphicEl>
                                              <a:dgm id="{45526A40-EB3C-4B98-A004-E9B6471EC7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759B060-D565-4004-1B17-501CD495713B}"/>
              </a:ext>
            </a:extLst>
          </p:cNvPr>
          <p:cNvSpPr txBox="1"/>
          <p:nvPr/>
        </p:nvSpPr>
        <p:spPr>
          <a:xfrm>
            <a:off x="838199" y="1585578"/>
            <a:ext cx="10512425" cy="1028700"/>
          </a:xfrm>
          <a:prstGeom prst="rect">
            <a:avLst/>
          </a:prstGeom>
          <a:noFill/>
        </p:spPr>
        <p:txBody>
          <a:bodyPr wrap="square" rtlCol="0" anchor="t">
            <a:normAutofit/>
          </a:bodyPr>
          <a:lstStyle/>
          <a:p>
            <a:pPr>
              <a:lnSpc>
                <a:spcPct val="90000"/>
              </a:lnSpc>
              <a:spcAft>
                <a:spcPts val="600"/>
              </a:spcAft>
            </a:pPr>
            <a:r>
              <a:rPr lang="en-GB" sz="2000" b="1" dirty="0"/>
              <a:t>What is communication? </a:t>
            </a:r>
          </a:p>
          <a:p>
            <a:pPr>
              <a:lnSpc>
                <a:spcPct val="90000"/>
              </a:lnSpc>
              <a:spcAft>
                <a:spcPts val="600"/>
              </a:spcAft>
            </a:pPr>
            <a:r>
              <a:rPr lang="en-GB" sz="2000" dirty="0"/>
              <a:t>Communication is when one or more people engage in Exchanging  information either formal or informal. </a:t>
            </a:r>
            <a:r>
              <a:rPr lang="en-GB" sz="2000" dirty="0">
                <a:hlinkClick r:id="rId3" action="ppaction://hlinksldjump"/>
              </a:rPr>
              <a:t>(Webber, 2019)</a:t>
            </a:r>
            <a:endParaRPr lang="en-GB" sz="2000" dirty="0"/>
          </a:p>
        </p:txBody>
      </p:sp>
      <p:sp>
        <p:nvSpPr>
          <p:cNvPr id="20" name="TextBox 19">
            <a:extLst>
              <a:ext uri="{FF2B5EF4-FFF2-40B4-BE49-F238E27FC236}">
                <a16:creationId xmlns:a16="http://schemas.microsoft.com/office/drawing/2014/main" id="{F6D5F4ED-9301-9A90-5DC7-C85D4A5D9523}"/>
              </a:ext>
            </a:extLst>
          </p:cNvPr>
          <p:cNvSpPr txBox="1"/>
          <p:nvPr/>
        </p:nvSpPr>
        <p:spPr>
          <a:xfrm>
            <a:off x="838199" y="3649663"/>
            <a:ext cx="10512425" cy="2446755"/>
          </a:xfrm>
          <a:prstGeom prst="rect">
            <a:avLst/>
          </a:prstGeom>
          <a:noFill/>
        </p:spPr>
        <p:txBody>
          <a:bodyPr wrap="square" numCol="2" rtlCol="0" anchor="t">
            <a:normAutofit fontScale="25000" lnSpcReduction="20000"/>
          </a:bodyPr>
          <a:lstStyle/>
          <a:p>
            <a:pPr>
              <a:lnSpc>
                <a:spcPct val="90000"/>
              </a:lnSpc>
              <a:spcAft>
                <a:spcPts val="600"/>
              </a:spcAft>
            </a:pPr>
            <a:r>
              <a:rPr lang="en-GB" sz="9600" b="1" dirty="0"/>
              <a:t>Communication Methods</a:t>
            </a:r>
          </a:p>
          <a:p>
            <a:pPr>
              <a:lnSpc>
                <a:spcPct val="90000"/>
              </a:lnSpc>
              <a:spcAft>
                <a:spcPts val="600"/>
              </a:spcAft>
            </a:pPr>
            <a:endParaRPr lang="en-GB" sz="9600" b="1" dirty="0"/>
          </a:p>
          <a:p>
            <a:pPr>
              <a:lnSpc>
                <a:spcPct val="90000"/>
              </a:lnSpc>
              <a:spcAft>
                <a:spcPts val="600"/>
              </a:spcAft>
            </a:pPr>
            <a:r>
              <a:rPr lang="en-GB" sz="9600" dirty="0"/>
              <a:t>Verbal communications</a:t>
            </a:r>
          </a:p>
          <a:p>
            <a:pPr>
              <a:lnSpc>
                <a:spcPct val="90000"/>
              </a:lnSpc>
              <a:spcAft>
                <a:spcPts val="600"/>
              </a:spcAft>
            </a:pPr>
            <a:endParaRPr lang="en-GB" sz="9600" dirty="0"/>
          </a:p>
          <a:p>
            <a:pPr>
              <a:lnSpc>
                <a:spcPct val="90000"/>
              </a:lnSpc>
              <a:spcAft>
                <a:spcPts val="600"/>
              </a:spcAft>
            </a:pPr>
            <a:r>
              <a:rPr lang="en-GB" sz="9600" dirty="0"/>
              <a:t>Non- verbal communications</a:t>
            </a:r>
          </a:p>
          <a:p>
            <a:pPr>
              <a:lnSpc>
                <a:spcPct val="90000"/>
              </a:lnSpc>
              <a:spcAft>
                <a:spcPts val="600"/>
              </a:spcAft>
            </a:pPr>
            <a:endParaRPr lang="en-GB" sz="9600" dirty="0"/>
          </a:p>
          <a:p>
            <a:pPr>
              <a:lnSpc>
                <a:spcPct val="90000"/>
              </a:lnSpc>
              <a:spcAft>
                <a:spcPts val="600"/>
              </a:spcAft>
            </a:pPr>
            <a:r>
              <a:rPr lang="en-GB" sz="9600" dirty="0"/>
              <a:t>Active Listening </a:t>
            </a:r>
          </a:p>
          <a:p>
            <a:pPr>
              <a:lnSpc>
                <a:spcPct val="90000"/>
              </a:lnSpc>
              <a:spcAft>
                <a:spcPts val="600"/>
              </a:spcAft>
            </a:pPr>
            <a:endParaRPr lang="en-GB" sz="9600" dirty="0"/>
          </a:p>
          <a:p>
            <a:pPr>
              <a:lnSpc>
                <a:spcPct val="90000"/>
              </a:lnSpc>
              <a:spcAft>
                <a:spcPts val="600"/>
              </a:spcAft>
            </a:pPr>
            <a:r>
              <a:rPr lang="en-GB" sz="9600" dirty="0"/>
              <a:t>Visual communications </a:t>
            </a:r>
          </a:p>
          <a:p>
            <a:pPr>
              <a:lnSpc>
                <a:spcPct val="90000"/>
              </a:lnSpc>
              <a:spcAft>
                <a:spcPts val="600"/>
              </a:spcAft>
            </a:pPr>
            <a:endParaRPr lang="en-GB" sz="9600" dirty="0"/>
          </a:p>
          <a:p>
            <a:pPr>
              <a:lnSpc>
                <a:spcPct val="90000"/>
              </a:lnSpc>
              <a:spcAft>
                <a:spcPts val="600"/>
              </a:spcAft>
            </a:pPr>
            <a:r>
              <a:rPr lang="en-GB" sz="9600" dirty="0"/>
              <a:t>Written communication </a:t>
            </a:r>
          </a:p>
          <a:p>
            <a:pPr>
              <a:lnSpc>
                <a:spcPct val="90000"/>
              </a:lnSpc>
              <a:spcAft>
                <a:spcPts val="600"/>
              </a:spcAft>
            </a:pPr>
            <a:endParaRPr lang="en-GB" sz="9600" dirty="0"/>
          </a:p>
          <a:p>
            <a:pPr>
              <a:lnSpc>
                <a:spcPct val="90000"/>
              </a:lnSpc>
              <a:spcAft>
                <a:spcPts val="600"/>
              </a:spcAft>
            </a:pPr>
            <a:r>
              <a:rPr lang="en-GB" sz="9600" b="1" spc="300" dirty="0"/>
              <a:t>Emails, </a:t>
            </a:r>
            <a:r>
              <a:rPr lang="en-GB" sz="9600" b="1" spc="300" dirty="0">
                <a:solidFill>
                  <a:schemeClr val="tx1">
                    <a:lumMod val="50000"/>
                    <a:lumOff val="50000"/>
                  </a:schemeClr>
                </a:solidFill>
              </a:rPr>
              <a:t>letters</a:t>
            </a:r>
            <a:r>
              <a:rPr lang="en-GB" sz="9600" b="1" spc="300" dirty="0"/>
              <a:t>, telephone calls</a:t>
            </a:r>
            <a:r>
              <a:rPr lang="en-GB" sz="9600" b="1" spc="300" dirty="0">
                <a:solidFill>
                  <a:schemeClr val="tx1">
                    <a:lumMod val="50000"/>
                    <a:lumOff val="50000"/>
                  </a:schemeClr>
                </a:solidFill>
              </a:rPr>
              <a:t>, social networking</a:t>
            </a:r>
            <a:r>
              <a:rPr lang="en-GB" sz="9600" b="1" spc="300" dirty="0"/>
              <a:t>, face to face </a:t>
            </a:r>
          </a:p>
          <a:p>
            <a:pPr>
              <a:lnSpc>
                <a:spcPct val="90000"/>
              </a:lnSpc>
              <a:spcAft>
                <a:spcPts val="600"/>
              </a:spcAft>
            </a:pPr>
            <a:endParaRPr lang="en-GB" sz="700" dirty="0"/>
          </a:p>
        </p:txBody>
      </p:sp>
      <p:sp>
        <p:nvSpPr>
          <p:cNvPr id="17" name="TextBox 16">
            <a:extLst>
              <a:ext uri="{FF2B5EF4-FFF2-40B4-BE49-F238E27FC236}">
                <a16:creationId xmlns:a16="http://schemas.microsoft.com/office/drawing/2014/main" id="{259971F6-3710-C938-8A6A-93FD8ACB31E6}"/>
              </a:ext>
            </a:extLst>
          </p:cNvPr>
          <p:cNvSpPr txBox="1"/>
          <p:nvPr/>
        </p:nvSpPr>
        <p:spPr>
          <a:xfrm>
            <a:off x="6096000" y="2834679"/>
            <a:ext cx="5325827" cy="615533"/>
          </a:xfrm>
          <a:prstGeom prst="rect">
            <a:avLst/>
          </a:prstGeom>
        </p:spPr>
        <p:style>
          <a:lnRef idx="1">
            <a:schemeClr val="accent5"/>
          </a:lnRef>
          <a:fillRef idx="2">
            <a:schemeClr val="accent5"/>
          </a:fillRef>
          <a:effectRef idx="1">
            <a:schemeClr val="accent5"/>
          </a:effectRef>
          <a:fontRef idx="minor">
            <a:schemeClr val="dk1"/>
          </a:fontRef>
        </p:style>
        <p:txBody>
          <a:bodyPr wrap="square" rtlCol="0" anchor="t">
            <a:normAutofit fontScale="70000" lnSpcReduction="20000"/>
          </a:bodyPr>
          <a:lstStyle/>
          <a:p>
            <a:pPr>
              <a:spcAft>
                <a:spcPts val="600"/>
              </a:spcAft>
            </a:pPr>
            <a:r>
              <a:rPr lang="en-GB" sz="2800" dirty="0"/>
              <a:t>In Formal – is used in casual setting such as when talking to friends or family </a:t>
            </a:r>
          </a:p>
        </p:txBody>
      </p:sp>
      <p:sp>
        <p:nvSpPr>
          <p:cNvPr id="19" name="TextBox 18">
            <a:extLst>
              <a:ext uri="{FF2B5EF4-FFF2-40B4-BE49-F238E27FC236}">
                <a16:creationId xmlns:a16="http://schemas.microsoft.com/office/drawing/2014/main" id="{83FF9374-AB90-8DC5-8C27-F8876DE2A7F3}"/>
              </a:ext>
            </a:extLst>
          </p:cNvPr>
          <p:cNvSpPr txBox="1"/>
          <p:nvPr/>
        </p:nvSpPr>
        <p:spPr>
          <a:xfrm>
            <a:off x="919123" y="2831421"/>
            <a:ext cx="5176877" cy="618791"/>
          </a:xfrm>
          <a:prstGeom prst="rect">
            <a:avLst/>
          </a:prstGeom>
        </p:spPr>
        <p:style>
          <a:lnRef idx="1">
            <a:schemeClr val="accent6"/>
          </a:lnRef>
          <a:fillRef idx="2">
            <a:schemeClr val="accent6"/>
          </a:fillRef>
          <a:effectRef idx="1">
            <a:schemeClr val="accent6"/>
          </a:effectRef>
          <a:fontRef idx="minor">
            <a:schemeClr val="dk1"/>
          </a:fontRef>
        </p:style>
        <p:txBody>
          <a:bodyPr wrap="square" rtlCol="0" anchor="t">
            <a:normAutofit fontScale="70000" lnSpcReduction="20000"/>
          </a:bodyPr>
          <a:lstStyle/>
          <a:p>
            <a:pPr>
              <a:spcAft>
                <a:spcPts val="600"/>
              </a:spcAft>
            </a:pPr>
            <a:r>
              <a:rPr lang="en-GB" sz="2800" dirty="0"/>
              <a:t>Formal – is used in a professional setting, like the workplace or when going for an interview </a:t>
            </a:r>
          </a:p>
        </p:txBody>
      </p:sp>
      <p:sp>
        <p:nvSpPr>
          <p:cNvPr id="4" name="Rectangle 3">
            <a:extLst>
              <a:ext uri="{FF2B5EF4-FFF2-40B4-BE49-F238E27FC236}">
                <a16:creationId xmlns:a16="http://schemas.microsoft.com/office/drawing/2014/main" id="{EC12D68B-0AB4-49F7-DAC0-1A3A69A3FBCD}"/>
              </a:ext>
            </a:extLst>
          </p:cNvPr>
          <p:cNvSpPr/>
          <p:nvPr/>
        </p:nvSpPr>
        <p:spPr>
          <a:xfrm>
            <a:off x="3686059" y="441847"/>
            <a:ext cx="4816703"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kern="1200" cap="none" spc="0" dirty="0">
                <a:ln/>
                <a:solidFill>
                  <a:schemeClr val="accent3"/>
                </a:solidFill>
                <a:effectLst/>
                <a:latin typeface="+mj-lt"/>
                <a:ea typeface="+mj-ea"/>
                <a:cs typeface="+mj-cs"/>
              </a:rPr>
              <a:t>Communication  </a:t>
            </a:r>
            <a:endParaRPr lang="en-GB" sz="5400" b="1" cap="none" spc="0" dirty="0">
              <a:ln/>
              <a:solidFill>
                <a:schemeClr val="accent3"/>
              </a:solidFill>
              <a:effectLst/>
            </a:endParaRPr>
          </a:p>
        </p:txBody>
      </p:sp>
    </p:spTree>
    <p:extLst>
      <p:ext uri="{BB962C8B-B14F-4D97-AF65-F5344CB8AC3E}">
        <p14:creationId xmlns:p14="http://schemas.microsoft.com/office/powerpoint/2010/main" val="39986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1000"/>
                                        <p:tgtEl>
                                          <p:spTgt spid="19"/>
                                        </p:tgtEl>
                                      </p:cBhvr>
                                    </p:animEffect>
                                    <p:anim calcmode="lin" valueType="num">
                                      <p:cBhvr>
                                        <p:cTn id="15" dur="1000" fill="hold"/>
                                        <p:tgtEl>
                                          <p:spTgt spid="19"/>
                                        </p:tgtEl>
                                        <p:attrNameLst>
                                          <p:attrName>ppt_x</p:attrName>
                                        </p:attrNameLst>
                                      </p:cBhvr>
                                      <p:tavLst>
                                        <p:tav tm="0">
                                          <p:val>
                                            <p:strVal val="#ppt_x"/>
                                          </p:val>
                                        </p:tav>
                                        <p:tav tm="100000">
                                          <p:val>
                                            <p:strVal val="#ppt_x"/>
                                          </p:val>
                                        </p:tav>
                                      </p:tavLst>
                                    </p:anim>
                                    <p:anim calcmode="lin" valueType="num">
                                      <p:cBhvr>
                                        <p:cTn id="1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1000"/>
                                        <p:tgtEl>
                                          <p:spTgt spid="17"/>
                                        </p:tgtEl>
                                      </p:cBhvr>
                                    </p:animEffect>
                                    <p:anim calcmode="lin" valueType="num">
                                      <p:cBhvr>
                                        <p:cTn id="22" dur="1000" fill="hold"/>
                                        <p:tgtEl>
                                          <p:spTgt spid="17"/>
                                        </p:tgtEl>
                                        <p:attrNameLst>
                                          <p:attrName>ppt_x</p:attrName>
                                        </p:attrNameLst>
                                      </p:cBhvr>
                                      <p:tavLst>
                                        <p:tav tm="0">
                                          <p:val>
                                            <p:strVal val="#ppt_x"/>
                                          </p:val>
                                        </p:tav>
                                        <p:tav tm="100000">
                                          <p:val>
                                            <p:strVal val="#ppt_x"/>
                                          </p:val>
                                        </p:tav>
                                      </p:tavLst>
                                    </p:anim>
                                    <p:anim calcmode="lin" valueType="num">
                                      <p:cBhvr>
                                        <p:cTn id="2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17" grpId="0" animBg="1"/>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4" name="Rectangle 2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A69A9A-5EF4-762F-F659-A9F1417E3D33}"/>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dirty="0"/>
              <a:t>BENEFIT &amp; BARRIERS </a:t>
            </a:r>
          </a:p>
        </p:txBody>
      </p:sp>
      <p:sp>
        <p:nvSpPr>
          <p:cNvPr id="26" name="Rectangle 2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descr="(Beqiri, 2018)&#10;">
            <a:extLst>
              <a:ext uri="{FF2B5EF4-FFF2-40B4-BE49-F238E27FC236}">
                <a16:creationId xmlns:a16="http://schemas.microsoft.com/office/drawing/2014/main" id="{8C57F1CD-1D56-294D-2719-A6EB495F9DD2}"/>
              </a:ext>
            </a:extLst>
          </p:cNvPr>
          <p:cNvPicPr>
            <a:picLocks noChangeAspect="1"/>
          </p:cNvPicPr>
          <p:nvPr/>
        </p:nvPicPr>
        <p:blipFill rotWithShape="1">
          <a:blip r:embed="rId3"/>
          <a:srcRect l="22516" t="2" r="21765" b="-1"/>
          <a:stretch/>
        </p:blipFill>
        <p:spPr>
          <a:xfrm>
            <a:off x="700799" y="2478024"/>
            <a:ext cx="6009855" cy="3694176"/>
          </a:xfrm>
          <a:prstGeom prst="rect">
            <a:avLst/>
          </a:prstGeom>
        </p:spPr>
      </p:pic>
      <p:sp>
        <p:nvSpPr>
          <p:cNvPr id="4" name="TextBox 3">
            <a:extLst>
              <a:ext uri="{FF2B5EF4-FFF2-40B4-BE49-F238E27FC236}">
                <a16:creationId xmlns:a16="http://schemas.microsoft.com/office/drawing/2014/main" id="{72524B71-571B-4D57-85CD-73F3B3C7B07B}"/>
              </a:ext>
            </a:extLst>
          </p:cNvPr>
          <p:cNvSpPr txBox="1"/>
          <p:nvPr/>
        </p:nvSpPr>
        <p:spPr>
          <a:xfrm>
            <a:off x="6865257" y="2478024"/>
            <a:ext cx="4857351" cy="3694176"/>
          </a:xfrm>
          <a:prstGeom prst="rect">
            <a:avLst/>
          </a:prstGeom>
        </p:spPr>
        <p:txBody>
          <a:bodyPr vert="horz" lIns="91440" tIns="45720" rIns="91440" bIns="45720" numCol="2" rtlCol="0" anchor="ctr">
            <a:normAutofit/>
          </a:bodyPr>
          <a:lstStyle/>
          <a:p>
            <a:pPr marL="57150" indent="-285750">
              <a:lnSpc>
                <a:spcPct val="90000"/>
              </a:lnSpc>
              <a:spcAft>
                <a:spcPts val="600"/>
              </a:spcAft>
              <a:buFont typeface="Wingdings" panose="05000000000000000000" pitchFamily="2" charset="2"/>
              <a:buChar char="Ø"/>
            </a:pPr>
            <a:r>
              <a:rPr lang="en-US" b="1" dirty="0"/>
              <a:t>BENEFITS</a:t>
            </a:r>
          </a:p>
          <a:p>
            <a:pPr marL="514350" lvl="1" indent="-285750">
              <a:lnSpc>
                <a:spcPct val="90000"/>
              </a:lnSpc>
              <a:spcAft>
                <a:spcPts val="600"/>
              </a:spcAft>
              <a:buClr>
                <a:schemeClr val="tx1">
                  <a:lumMod val="85000"/>
                  <a:lumOff val="15000"/>
                </a:schemeClr>
              </a:buClr>
              <a:buSzPct val="118000"/>
              <a:buFont typeface="Calibri" panose="020F0502020204030204" pitchFamily="34" charset="0"/>
              <a:buChar char="•"/>
            </a:pPr>
            <a:r>
              <a:rPr lang="en-US" dirty="0"/>
              <a:t>Patients have more involvement in Better quality of care provided </a:t>
            </a:r>
          </a:p>
          <a:p>
            <a:pPr marL="514350" lvl="1" indent="-285750">
              <a:lnSpc>
                <a:spcPct val="90000"/>
              </a:lnSpc>
              <a:spcAft>
                <a:spcPts val="600"/>
              </a:spcAft>
              <a:buClr>
                <a:schemeClr val="tx1">
                  <a:lumMod val="85000"/>
                  <a:lumOff val="15000"/>
                </a:schemeClr>
              </a:buClr>
              <a:buSzPct val="118000"/>
              <a:buFont typeface="Calibri" panose="020F0502020204030204" pitchFamily="34" charset="0"/>
              <a:buChar char="•"/>
            </a:pPr>
            <a:r>
              <a:rPr lang="en-US" dirty="0"/>
              <a:t>Enhanced patient satisfaction</a:t>
            </a:r>
          </a:p>
          <a:p>
            <a:pPr marL="514350" lvl="1" indent="-285750">
              <a:lnSpc>
                <a:spcPct val="90000"/>
              </a:lnSpc>
              <a:spcAft>
                <a:spcPts val="600"/>
              </a:spcAft>
              <a:buClr>
                <a:schemeClr val="tx1">
                  <a:lumMod val="85000"/>
                  <a:lumOff val="15000"/>
                </a:schemeClr>
              </a:buClr>
              <a:buSzPct val="118000"/>
              <a:buFont typeface="Calibri" panose="020F0502020204030204" pitchFamily="34" charset="0"/>
              <a:buChar char="•"/>
            </a:pPr>
            <a:r>
              <a:rPr lang="en-US" dirty="0"/>
              <a:t>Better diagnosis</a:t>
            </a:r>
          </a:p>
          <a:p>
            <a:pPr marL="514350" lvl="1" indent="-285750">
              <a:lnSpc>
                <a:spcPct val="90000"/>
              </a:lnSpc>
              <a:spcAft>
                <a:spcPts val="600"/>
              </a:spcAft>
              <a:buClr>
                <a:schemeClr val="tx1">
                  <a:lumMod val="85000"/>
                  <a:lumOff val="15000"/>
                </a:schemeClr>
              </a:buClr>
              <a:buSzPct val="118000"/>
              <a:buFont typeface="Calibri" panose="020F0502020204030204" pitchFamily="34" charset="0"/>
              <a:buChar char="•"/>
            </a:pPr>
            <a:r>
              <a:rPr lang="en-US" dirty="0"/>
              <a:t>Patients engage better with treatments </a:t>
            </a:r>
          </a:p>
          <a:p>
            <a:pPr marL="514350" lvl="1" indent="-285750">
              <a:lnSpc>
                <a:spcPct val="90000"/>
              </a:lnSpc>
              <a:spcAft>
                <a:spcPts val="600"/>
              </a:spcAft>
              <a:buClr>
                <a:schemeClr val="tx1">
                  <a:lumMod val="85000"/>
                  <a:lumOff val="15000"/>
                </a:schemeClr>
              </a:buClr>
              <a:buSzPct val="118000"/>
              <a:buFont typeface="Calibri" panose="020F0502020204030204" pitchFamily="34" charset="0"/>
              <a:buChar char="•"/>
            </a:pPr>
            <a:endParaRPr lang="en-US" dirty="0"/>
          </a:p>
          <a:p>
            <a:pPr marL="57150" indent="-285750">
              <a:lnSpc>
                <a:spcPct val="90000"/>
              </a:lnSpc>
              <a:spcAft>
                <a:spcPts val="600"/>
              </a:spcAft>
              <a:buFont typeface="Wingdings" panose="05000000000000000000" pitchFamily="2" charset="2"/>
              <a:buChar char="Ø"/>
            </a:pPr>
            <a:r>
              <a:rPr lang="en-US" b="1" dirty="0"/>
              <a:t>BARRIERS</a:t>
            </a:r>
          </a:p>
          <a:p>
            <a:pPr marL="514350" lvl="1" indent="-285750">
              <a:lnSpc>
                <a:spcPct val="90000"/>
              </a:lnSpc>
              <a:spcAft>
                <a:spcPts val="600"/>
              </a:spcAft>
              <a:buFont typeface="Courier New" panose="02070309020205020404" pitchFamily="49" charset="0"/>
              <a:buChar char="o"/>
            </a:pPr>
            <a:r>
              <a:rPr lang="en-US" dirty="0"/>
              <a:t>Miscommunication between staff members and other professionals. </a:t>
            </a:r>
          </a:p>
          <a:p>
            <a:pPr marL="514350" lvl="1" indent="-285750">
              <a:lnSpc>
                <a:spcPct val="90000"/>
              </a:lnSpc>
              <a:spcAft>
                <a:spcPts val="600"/>
              </a:spcAft>
              <a:buFont typeface="Courier New" panose="02070309020205020404" pitchFamily="49" charset="0"/>
              <a:buChar char="o"/>
            </a:pPr>
            <a:r>
              <a:rPr lang="en-US" dirty="0"/>
              <a:t>Excessive workload due to staff shortage.</a:t>
            </a:r>
          </a:p>
          <a:p>
            <a:pPr marL="514350" lvl="1" indent="-285750">
              <a:lnSpc>
                <a:spcPct val="90000"/>
              </a:lnSpc>
              <a:spcAft>
                <a:spcPts val="600"/>
              </a:spcAft>
              <a:buFont typeface="Courier New" panose="02070309020205020404" pitchFamily="49" charset="0"/>
              <a:buChar char="o"/>
            </a:pPr>
            <a:r>
              <a:rPr lang="en-US" dirty="0"/>
              <a:t>Lack of research in certain areas of study.</a:t>
            </a:r>
          </a:p>
          <a:p>
            <a:pPr marL="514350" lvl="1" indent="-285750">
              <a:lnSpc>
                <a:spcPct val="90000"/>
              </a:lnSpc>
              <a:spcAft>
                <a:spcPts val="600"/>
              </a:spcAft>
              <a:buFont typeface="Courier New" panose="02070309020205020404" pitchFamily="49" charset="0"/>
              <a:buChar char="o"/>
            </a:pPr>
            <a:r>
              <a:rPr lang="en-US" dirty="0"/>
              <a:t>Finances   </a:t>
            </a:r>
          </a:p>
        </p:txBody>
      </p:sp>
      <p:sp>
        <p:nvSpPr>
          <p:cNvPr id="16" name="TextBox 15">
            <a:extLst>
              <a:ext uri="{FF2B5EF4-FFF2-40B4-BE49-F238E27FC236}">
                <a16:creationId xmlns:a16="http://schemas.microsoft.com/office/drawing/2014/main" id="{B9B4B894-E703-EB15-E967-518F1609B2BD}"/>
              </a:ext>
            </a:extLst>
          </p:cNvPr>
          <p:cNvSpPr txBox="1"/>
          <p:nvPr/>
        </p:nvSpPr>
        <p:spPr>
          <a:xfrm>
            <a:off x="700799" y="6124694"/>
            <a:ext cx="1813810" cy="369332"/>
          </a:xfrm>
          <a:prstGeom prst="rect">
            <a:avLst/>
          </a:prstGeom>
          <a:noFill/>
        </p:spPr>
        <p:txBody>
          <a:bodyPr wrap="square" rtlCol="0">
            <a:spAutoFit/>
          </a:bodyPr>
          <a:lstStyle/>
          <a:p>
            <a:r>
              <a:rPr lang="en-GB">
                <a:hlinkClick r:id="rId4" action="ppaction://hlinksldjump"/>
              </a:rPr>
              <a:t>(Beqiri, 2018)</a:t>
            </a:r>
            <a:endParaRPr lang="en-GB" dirty="0"/>
          </a:p>
        </p:txBody>
      </p:sp>
    </p:spTree>
    <p:extLst>
      <p:ext uri="{BB962C8B-B14F-4D97-AF65-F5344CB8AC3E}">
        <p14:creationId xmlns:p14="http://schemas.microsoft.com/office/powerpoint/2010/main" val="4209539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6589F059-1BFE-1462-A6BF-170B54706019}"/>
              </a:ext>
            </a:extLst>
          </p:cNvPr>
          <p:cNvSpPr>
            <a:spLocks noGrp="1"/>
          </p:cNvSpPr>
          <p:nvPr>
            <p:ph type="title" idx="4294967295"/>
          </p:nvPr>
        </p:nvSpPr>
        <p:spPr>
          <a:xfrm>
            <a:off x="632935" y="155070"/>
            <a:ext cx="5558489" cy="1325563"/>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1" i="0" u="none" strike="noStrike" kern="1200" cap="none" spc="50" normalizeH="0" baseline="0" noProof="0" dirty="0">
                <a:ln w="9525" cmpd="sng">
                  <a:solidFill>
                    <a:schemeClr val="accent1"/>
                  </a:solidFill>
                  <a:prstDash val="solid"/>
                </a:ln>
                <a:solidFill>
                  <a:schemeClr val="tx1"/>
                </a:solidFill>
                <a:effectLst>
                  <a:glow rad="38100">
                    <a:schemeClr val="accent1">
                      <a:alpha val="40000"/>
                    </a:schemeClr>
                  </a:glow>
                </a:effectLst>
                <a:uLnTx/>
                <a:uFillTx/>
                <a:latin typeface="+mj-lt"/>
                <a:ea typeface="+mj-ea"/>
                <a:cs typeface="+mj-cs"/>
              </a:rPr>
              <a:t>Example</a:t>
            </a:r>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D95B2DA-A448-BEC4-F452-78302F42C18D}"/>
              </a:ext>
            </a:extLst>
          </p:cNvPr>
          <p:cNvSpPr>
            <a:spLocks noGrp="1"/>
          </p:cNvSpPr>
          <p:nvPr>
            <p:ph idx="1"/>
          </p:nvPr>
        </p:nvSpPr>
        <p:spPr>
          <a:xfrm>
            <a:off x="482853" y="1635703"/>
            <a:ext cx="6269182" cy="4351338"/>
          </a:xfrm>
        </p:spPr>
        <p:txBody>
          <a:bodyPr vert="horz" lIns="91440" tIns="45720" rIns="91440" bIns="45720" rtlCol="0">
            <a:normAutofit fontScale="92500" lnSpcReduction="20000"/>
          </a:bodyPr>
          <a:lstStyle/>
          <a:p>
            <a:pPr marL="0" indent="0" algn="just">
              <a:buNone/>
            </a:pPr>
            <a:r>
              <a:rPr lang="en-US" sz="1800" dirty="0"/>
              <a:t>Imagine having a job as a Care assistant, dealing with Alzheimer's and Dementia, a resident has started to forget more things, this  can sometimes be difficult for all parties ,how should you knowingly use  your commination of communication skills  to implement the next stages of support for the resident?</a:t>
            </a:r>
          </a:p>
          <a:p>
            <a:pPr algn="just"/>
            <a:endParaRPr lang="en-US" sz="1800" dirty="0"/>
          </a:p>
          <a:p>
            <a:pPr algn="just"/>
            <a:r>
              <a:rPr lang="en-US" sz="1800" dirty="0"/>
              <a:t>Communicating  by having regular meetings with staff members and other care professionals to implement the best care plans and methods to support the patients </a:t>
            </a:r>
          </a:p>
          <a:p>
            <a:pPr algn="just"/>
            <a:r>
              <a:rPr lang="en-US" sz="1800" dirty="0"/>
              <a:t>Building relationships with families of clients , using Organizational skills, showing good record keeping skills, reviewing previous care plans.</a:t>
            </a:r>
          </a:p>
          <a:p>
            <a:pPr algn="just"/>
            <a:r>
              <a:rPr lang="en-US" sz="1800" dirty="0"/>
              <a:t>When communicating with clients ensure your speaking clearly avoid asking direct questions.</a:t>
            </a:r>
          </a:p>
          <a:p>
            <a:pPr algn="just"/>
            <a:r>
              <a:rPr lang="en-US" sz="1800" dirty="0"/>
              <a:t>Show respect and compassion, involve them in conversation to help them feel engaged.</a:t>
            </a:r>
          </a:p>
          <a:p>
            <a:pPr algn="just"/>
            <a:r>
              <a:rPr lang="en-US" sz="1800" dirty="0"/>
              <a:t>Show them photos to help them remember family members and happy memories </a:t>
            </a:r>
          </a:p>
          <a:p>
            <a:endParaRPr lang="en-US" sz="1300" dirty="0"/>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02068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0C0181-0D47-FCD0-E8CA-780C15B38026}"/>
              </a:ext>
            </a:extLst>
          </p:cNvPr>
          <p:cNvSpPr>
            <a:spLocks noGrp="1"/>
          </p:cNvSpPr>
          <p:nvPr>
            <p:ph idx="1"/>
          </p:nvPr>
        </p:nvSpPr>
        <p:spPr>
          <a:xfrm>
            <a:off x="7118604" y="2265037"/>
            <a:ext cx="4648199" cy="4403581"/>
          </a:xfrm>
        </p:spPr>
        <p:txBody>
          <a:bodyPr>
            <a:normAutofit/>
          </a:bodyPr>
          <a:lstStyle/>
          <a:p>
            <a:r>
              <a:rPr lang="en-GB" sz="1800" dirty="0"/>
              <a:t>Another study show that, even when getting a diagnosed for a health concern it can sometimes be overseen because of lack of understanding and communication, like ADHD (attention deficit hyperactivity disorder) is mostly diagnosed in boy while girls don’t usual display the same symptoms, its harder as females develop a better way to mask their symptoms of hyperactivity/impulsiveness with more common symptoms usually seen as anxiety or depression, but this can later affect them in their adulthood, making it harder to maintain relationships, and jobs later in life. </a:t>
            </a:r>
            <a:r>
              <a:rPr lang="en-GB" sz="1800" dirty="0">
                <a:hlinkClick r:id="" action="ppaction://noaction"/>
              </a:rPr>
              <a:t>(Quinn and Madhoo, 2014)</a:t>
            </a:r>
            <a:endParaRPr lang="en-GB" sz="1800" dirty="0"/>
          </a:p>
          <a:p>
            <a:pPr marL="0" indent="0">
              <a:buNone/>
            </a:pPr>
            <a:r>
              <a:rPr lang="en-GB" sz="1400" dirty="0">
                <a:hlinkClick r:id="rId2" action="ppaction://hlinksldjump"/>
              </a:rPr>
              <a:t>(Jacobsen, 2021)</a:t>
            </a:r>
            <a:endParaRPr lang="en-GB" sz="1400" dirty="0"/>
          </a:p>
        </p:txBody>
      </p:sp>
      <p:pic>
        <p:nvPicPr>
          <p:cNvPr id="4" name="Picture 3">
            <a:extLst>
              <a:ext uri="{FF2B5EF4-FFF2-40B4-BE49-F238E27FC236}">
                <a16:creationId xmlns:a16="http://schemas.microsoft.com/office/drawing/2014/main" id="{F70E5928-7590-2DB5-A11D-93D20D8E519B}"/>
              </a:ext>
              <a:ext uri="{C183D7F6-B498-43B3-948B-1728B52AA6E4}">
                <adec:decorative xmlns:adec="http://schemas.microsoft.com/office/drawing/2017/decorative" val="0"/>
              </a:ext>
            </a:extLst>
          </p:cNvPr>
          <p:cNvPicPr>
            <a:picLocks noChangeAspect="1"/>
          </p:cNvPicPr>
          <p:nvPr/>
        </p:nvPicPr>
        <p:blipFill rotWithShape="1">
          <a:blip r:embed="rId3"/>
          <a:srcRect l="8278" r="8279" b="1"/>
          <a:stretch/>
        </p:blipFill>
        <p:spPr>
          <a:xfrm>
            <a:off x="91107" y="149290"/>
            <a:ext cx="6936390" cy="6559420"/>
          </a:xfrm>
          <a:prstGeom prst="rect">
            <a:avLst/>
          </a:prstGeom>
        </p:spPr>
      </p:pic>
      <p:sp>
        <p:nvSpPr>
          <p:cNvPr id="5" name="Title 4">
            <a:extLst>
              <a:ext uri="{FF2B5EF4-FFF2-40B4-BE49-F238E27FC236}">
                <a16:creationId xmlns:a16="http://schemas.microsoft.com/office/drawing/2014/main" id="{5E09FE7B-886A-DA8C-DAD0-E89EBA0249E5}"/>
              </a:ext>
            </a:extLst>
          </p:cNvPr>
          <p:cNvSpPr>
            <a:spLocks noGrp="1"/>
          </p:cNvSpPr>
          <p:nvPr>
            <p:ph type="title" idx="4294967295"/>
          </p:nvPr>
        </p:nvSpPr>
        <p:spPr>
          <a:xfrm>
            <a:off x="7118604" y="455011"/>
            <a:ext cx="4800866" cy="923330"/>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solidFill>
                  <a:schemeClr val="accent3"/>
                </a:solidFill>
                <a:effectLst/>
                <a:uLnTx/>
                <a:uFillTx/>
                <a:latin typeface="+mn-lt"/>
                <a:ea typeface="+mn-ea"/>
                <a:cs typeface="+mn-cs"/>
              </a:rPr>
              <a:t>MISDIAGNOSED</a:t>
            </a:r>
          </a:p>
        </p:txBody>
      </p:sp>
    </p:spTree>
    <p:extLst>
      <p:ext uri="{BB962C8B-B14F-4D97-AF65-F5344CB8AC3E}">
        <p14:creationId xmlns:p14="http://schemas.microsoft.com/office/powerpoint/2010/main" val="3065962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F687502-6030-83A3-5B22-C3C9789EEBCC}"/>
              </a:ext>
            </a:extLst>
          </p:cNvPr>
          <p:cNvSpPr>
            <a:spLocks noGrp="1"/>
          </p:cNvSpPr>
          <p:nvPr>
            <p:ph type="title"/>
          </p:nvPr>
        </p:nvSpPr>
        <p:spPr>
          <a:xfrm>
            <a:off x="1188069" y="381935"/>
            <a:ext cx="4008583" cy="5974414"/>
          </a:xfrm>
        </p:spPr>
        <p:txBody>
          <a:bodyPr anchor="ctr">
            <a:normAutofit/>
          </a:bodyPr>
          <a:lstStyle/>
          <a:p>
            <a:r>
              <a:rPr lang="en-GB" sz="7400" dirty="0">
                <a:solidFill>
                  <a:srgbClr val="FFFFFF"/>
                </a:solidFill>
              </a:rPr>
              <a:t>Summary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05F5938-21B1-7C6E-5BB5-D9D8AA416069}"/>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To summarise communication is very important in health and social care, learning new ways to constantly improve development, using and finding new tools that are beneficial to everyone learning needs, it’s important to develop good engagement skills as working in health and social requires you to work alongside other likeminded colleagues and professionals, consulting, assessing and advising , you’ll need to be able to take constructive criticism, also be confident to for help when unsure about something to avoid making any mistakes, or been able to use conflict resolution to deescalate challenging situations(Skillsforcare, 2014)</a:t>
            </a:r>
          </a:p>
        </p:txBody>
      </p:sp>
      <p:cxnSp>
        <p:nvCxnSpPr>
          <p:cNvPr id="18"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6340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E3F7F-0994-7D94-846A-8640C214AF9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E42A4D3-3C14-1EC5-F2AD-DB1E7FC2AA89}"/>
              </a:ext>
            </a:extLst>
          </p:cNvPr>
          <p:cNvSpPr>
            <a:spLocks noGrp="1"/>
          </p:cNvSpPr>
          <p:nvPr>
            <p:ph idx="1"/>
          </p:nvPr>
        </p:nvSpPr>
        <p:spPr>
          <a:xfrm>
            <a:off x="838200" y="1253330"/>
            <a:ext cx="10515600" cy="5493833"/>
          </a:xfrm>
        </p:spPr>
        <p:txBody>
          <a:bodyPr>
            <a:normAutofit fontScale="70000" lnSpcReduction="20000"/>
          </a:bodyPr>
          <a:lstStyle/>
          <a:p>
            <a:r>
              <a:rPr lang="en-GB" dirty="0"/>
              <a:t>. Skillsforcare. (2016). Communication skills in social care. 1, [online] 1 , pp.7. Available at: </a:t>
            </a:r>
            <a:r>
              <a:rPr lang="en-GB" dirty="0">
                <a:hlinkClick r:id="rId2"/>
              </a:rPr>
              <a:t>https://www.skillsforcare.org.uk/resources/documents/Developing-your-workforce/Care-topics/Core-Skills/Communication-skills-in-social-care.pdf</a:t>
            </a:r>
            <a:r>
              <a:rPr lang="en-GB" dirty="0"/>
              <a:t>.  [Accessed 1 Jan. 1970].</a:t>
            </a:r>
          </a:p>
          <a:p>
            <a:r>
              <a:rPr lang="en-GB" dirty="0"/>
              <a:t>Types of Comms in Healthcare | Healthcare PR | Viva PR. [online] vivapr.co.uk. Available at: </a:t>
            </a:r>
            <a:r>
              <a:rPr lang="en-GB" dirty="0">
                <a:hlinkClick r:id="rId3"/>
              </a:rPr>
              <a:t>https://www.vivapr.co.uk/types-of-internal-comms-for-healthcare-comms-professionals/</a:t>
            </a:r>
            <a:r>
              <a:rPr lang="en-GB" dirty="0"/>
              <a:t>  [Accessed 1 Jan. 1970]. </a:t>
            </a:r>
          </a:p>
          <a:p>
            <a:r>
              <a:rPr lang="en-GB" dirty="0"/>
              <a:t>Quinn, P. and Madhoo, M. (2014). A Review of Attention-Deficit/Hyperactivity Disorder in Women and Girls: Uncovering This Hidden Diagnosis | Psychiatrist.com. neurodevelopmental, [online] 1. Available at: </a:t>
            </a:r>
            <a:r>
              <a:rPr lang="en-GB" dirty="0">
                <a:hlinkClick r:id="rId4"/>
              </a:rPr>
              <a:t>https://www.psychiatrist.com/pcc/neurodevelopmental/adhd/review-attention-deficit-hyperactivity-disorder-women/</a:t>
            </a:r>
            <a:r>
              <a:rPr lang="en-GB" dirty="0"/>
              <a:t>. [Accessed 1 Jan. 1970].</a:t>
            </a:r>
          </a:p>
          <a:p>
            <a:r>
              <a:rPr lang="en-GB" dirty="0"/>
              <a:t>Webber, J. (2019). The importance of effective communication in care - CareDocs Blog. [online] caredocs.co.uk. Available at: https://www.caredocs.co.uk/the-importance-of-effective-communication-in-care / [Accessed 1 Jan. 1970].</a:t>
            </a:r>
          </a:p>
          <a:p>
            <a:r>
              <a:rPr lang="en-GB" dirty="0">
                <a:hlinkClick r:id="rId5"/>
              </a:rPr>
              <a:t>https://www.physiopedia.com/images/c/cc/Benefits_of_Effective_Communication_Table.jpg</a:t>
            </a:r>
            <a:r>
              <a:rPr lang="en-GB" dirty="0"/>
              <a:t> </a:t>
            </a:r>
          </a:p>
          <a:p>
            <a:r>
              <a:rPr lang="en-GB" dirty="0"/>
              <a:t>Jacobsen, N. (2021). BHS Register | Yes, I can sit still. Yes, I am a girl. And yes, I have ADHD.. [online] bhsregister.com. Available at: </a:t>
            </a:r>
            <a:r>
              <a:rPr lang="en-GB" dirty="0">
                <a:hlinkClick r:id="rId6"/>
              </a:rPr>
              <a:t>https://bhsregister.com/5081/opinion/yes-i-can-sit-still-yes-i-am-a-girl-and-yes-i-have-adhd/</a:t>
            </a:r>
            <a:r>
              <a:rPr lang="en-GB" dirty="0"/>
              <a:t>  [Accessed 1 Jan. 1970]. </a:t>
            </a:r>
          </a:p>
          <a:p>
            <a:r>
              <a:rPr lang="en-GB" dirty="0"/>
              <a:t>Beqiri, G. (2018). Barriers to Effective Communication in the Workplace. [online] virtualspeech.com. Available at: </a:t>
            </a:r>
            <a:r>
              <a:rPr lang="en-GB" dirty="0">
                <a:hlinkClick r:id="rId7"/>
              </a:rPr>
              <a:t>https://virtualspeech.com/blog/barriers-to-communication</a:t>
            </a:r>
            <a:r>
              <a:rPr lang="en-GB" dirty="0"/>
              <a:t>  [Accessed 1 Jan. 1970].</a:t>
            </a:r>
          </a:p>
          <a:p>
            <a:endParaRPr lang="en-GB" dirty="0"/>
          </a:p>
          <a:p>
            <a:endParaRPr lang="en-GB" dirty="0"/>
          </a:p>
          <a:p>
            <a:endParaRPr lang="en-GB" dirty="0"/>
          </a:p>
        </p:txBody>
      </p:sp>
    </p:spTree>
    <p:extLst>
      <p:ext uri="{BB962C8B-B14F-4D97-AF65-F5344CB8AC3E}">
        <p14:creationId xmlns:p14="http://schemas.microsoft.com/office/powerpoint/2010/main" val="3619701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text, clipart">
            <a:extLst>
              <a:ext uri="{FF2B5EF4-FFF2-40B4-BE49-F238E27FC236}">
                <a16:creationId xmlns:a16="http://schemas.microsoft.com/office/drawing/2014/main" id="{E99FF94C-4DDB-EF55-0A8D-53A8AE2E5203}"/>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1670" b="206"/>
          <a:stretch/>
        </p:blipFill>
        <p:spPr>
          <a:xfrm>
            <a:off x="20" y="-361940"/>
            <a:ext cx="12191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CF8ED1-4AFE-98A9-CA76-32E30BB25FD5}"/>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Do you have any question </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90E68E2-4A51-B98E-C046-25D0D67A8679}"/>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www.flickr.com/photos/137713708@N03/23778637103">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147671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b5bd684-8631-4d35-bdcf-c9e38c7d488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6" ma:contentTypeDescription="Create a new document." ma:contentTypeScope="" ma:versionID="d02948fb730f7ed27e90ddae38d96238">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e3ec1b200cc7f1c9825ae3476224f096"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1771E3-93BC-461C-9A48-91F9F3FA5701}">
  <ds:schemaRefs>
    <ds:schemaRef ds:uri="37708af0-49d6-4626-adf7-ee8f7f4cc1b8"/>
    <ds:schemaRef ds:uri="http://www.w3.org/XML/1998/namespace"/>
    <ds:schemaRef ds:uri="http://schemas.microsoft.com/office/2006/documentManagement/types"/>
    <ds:schemaRef ds:uri="6b5bd684-8631-4d35-bdcf-c9e38c7d488d"/>
    <ds:schemaRef ds:uri="http://schemas.openxmlformats.org/package/2006/metadata/core-properties"/>
    <ds:schemaRef ds:uri="http://purl.org/dc/dcmitype/"/>
    <ds:schemaRef ds:uri="http://purl.org/dc/elements/1.1/"/>
    <ds:schemaRef ds:uri="http://schemas.microsoft.com/office/infopath/2007/PartnerControl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2EB68330-C0E7-4F60-B5C6-73441760CFC0}">
  <ds:schemaRefs>
    <ds:schemaRef ds:uri="http://schemas.microsoft.com/sharepoint/v3/contenttype/forms"/>
  </ds:schemaRefs>
</ds:datastoreItem>
</file>

<file path=customXml/itemProps3.xml><?xml version="1.0" encoding="utf-8"?>
<ds:datastoreItem xmlns:ds="http://schemas.openxmlformats.org/officeDocument/2006/customXml" ds:itemID="{16FEA1E8-E7CB-46A6-9BC6-CEC8143E20F2}">
  <ds:schemaRefs>
    <ds:schemaRef ds:uri="http://schemas.microsoft.com/office/2006/metadata/contentType"/>
    <ds:schemaRef ds:uri="http://schemas.microsoft.com/office/2006/metadata/properties/metaAttributes"/>
    <ds:schemaRef ds:uri="http://www.w3.org/2000/xmlns/"/>
    <ds:schemaRef ds:uri="http://www.w3.org/2001/XMLSchema"/>
    <ds:schemaRef ds:uri="6b5bd684-8631-4d35-bdcf-c9e38c7d488d"/>
    <ds:schemaRef ds:uri="37708af0-49d6-4626-adf7-ee8f7f4cc1b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35118</TotalTime>
  <Words>1090</Words>
  <Application>Microsoft Office PowerPoint</Application>
  <PresentationFormat>Widescreen</PresentationFormat>
  <Paragraphs>77</Paragraphs>
  <Slides>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Courier New</vt:lpstr>
      <vt:lpstr>Wingdings</vt:lpstr>
      <vt:lpstr>Office Theme</vt:lpstr>
      <vt:lpstr>Key skills presentation </vt:lpstr>
      <vt:lpstr>Why Communication is Important when working in Health and Social care?</vt:lpstr>
      <vt:lpstr>PowerPoint Presentation</vt:lpstr>
      <vt:lpstr>BENEFIT &amp; BARRIERS </vt:lpstr>
      <vt:lpstr>Example</vt:lpstr>
      <vt:lpstr>MISDIAGNOSED</vt:lpstr>
      <vt:lpstr>Summary </vt:lpstr>
      <vt:lpstr>References </vt:lpstr>
      <vt:lpstr>Do you have any question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skills presentation</dc:title>
  <dc:creator>Zerron William-Hankey</dc:creator>
  <cp:lastModifiedBy>Zerron William-Hankey</cp:lastModifiedBy>
  <cp:revision>5</cp:revision>
  <dcterms:created xsi:type="dcterms:W3CDTF">2023-02-07T01:03:45Z</dcterms:created>
  <dcterms:modified xsi:type="dcterms:W3CDTF">2023-03-12T15:34:14Z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