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notesMasterIdLst>
    <p:notesMasterId r:id="rId19"/>
  </p:notesMasterIdLst>
  <p:sldIdLst>
    <p:sldId id="256" r:id="rId2"/>
    <p:sldId id="257" r:id="rId3"/>
    <p:sldId id="258" r:id="rId4"/>
    <p:sldId id="259" r:id="rId5"/>
    <p:sldId id="260" r:id="rId6"/>
    <p:sldId id="261" r:id="rId7"/>
    <p:sldId id="262" r:id="rId8"/>
    <p:sldId id="263" r:id="rId9"/>
    <p:sldId id="264" r:id="rId10"/>
    <p:sldId id="265" r:id="rId11"/>
    <p:sldId id="272" r:id="rId12"/>
    <p:sldId id="274" r:id="rId13"/>
    <p:sldId id="266" r:id="rId14"/>
    <p:sldId id="267" r:id="rId15"/>
    <p:sldId id="273" r:id="rId16"/>
    <p:sldId id="270" r:id="rId17"/>
    <p:sldId id="271"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118" autoAdjust="0"/>
    <p:restoredTop sz="94660"/>
  </p:normalViewPr>
  <p:slideViewPr>
    <p:cSldViewPr snapToGrid="0">
      <p:cViewPr varScale="1">
        <p:scale>
          <a:sx n="72" d="100"/>
          <a:sy n="72" d="100"/>
        </p:scale>
        <p:origin x="696"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E52DD17-A5AA-4FCA-8859-F34F3153B788}" type="datetimeFigureOut">
              <a:rPr lang="en-GB" smtClean="0"/>
              <a:t>26/01/2018</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BCE8EAE-8562-4A4C-8F1F-EEC48B1FF25F}" type="slidenum">
              <a:rPr lang="en-GB" smtClean="0"/>
              <a:t>‹#›</a:t>
            </a:fld>
            <a:endParaRPr lang="en-GB"/>
          </a:p>
        </p:txBody>
      </p:sp>
    </p:spTree>
    <p:extLst>
      <p:ext uri="{BB962C8B-B14F-4D97-AF65-F5344CB8AC3E}">
        <p14:creationId xmlns:p14="http://schemas.microsoft.com/office/powerpoint/2010/main" val="250876668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3BCE8EAE-8562-4A4C-8F1F-EEC48B1FF25F}" type="slidenum">
              <a:rPr lang="en-GB" smtClean="0"/>
              <a:t>3</a:t>
            </a:fld>
            <a:endParaRPr lang="en-GB"/>
          </a:p>
        </p:txBody>
      </p:sp>
    </p:spTree>
    <p:extLst>
      <p:ext uri="{BB962C8B-B14F-4D97-AF65-F5344CB8AC3E}">
        <p14:creationId xmlns:p14="http://schemas.microsoft.com/office/powerpoint/2010/main" val="186814847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12" name="Freeform 11"/>
          <p:cNvSpPr/>
          <p:nvPr/>
        </p:nvSpPr>
        <p:spPr>
          <a:xfrm>
            <a:off x="-15875" y="0"/>
            <a:ext cx="11683810" cy="6588125"/>
          </a:xfrm>
          <a:custGeom>
            <a:avLst/>
            <a:gdLst/>
            <a:ahLst/>
            <a:cxnLst/>
            <a:rect l="l" t="t" r="r" b="b"/>
            <a:pathLst>
              <a:path w="11683810" h="6588125">
                <a:moveTo>
                  <a:pt x="0" y="0"/>
                </a:moveTo>
                <a:lnTo>
                  <a:pt x="11318691" y="0"/>
                </a:lnTo>
                <a:lnTo>
                  <a:pt x="11683810" y="5976938"/>
                </a:lnTo>
                <a:lnTo>
                  <a:pt x="15875" y="6588125"/>
                </a:lnTo>
                <a:cubicBezTo>
                  <a:pt x="10583" y="4386792"/>
                  <a:pt x="5292" y="2185458"/>
                  <a:pt x="0" y="0"/>
                </a:cubicBezTo>
                <a:close/>
              </a:path>
            </a:pathLst>
          </a:custGeom>
          <a:ln>
            <a:noFill/>
          </a:ln>
          <a:effectLst>
            <a:outerShdw blurRad="101600" dist="152400" dir="43800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sp>
      <p:sp>
        <p:nvSpPr>
          <p:cNvPr id="14" name="Freeform 13"/>
          <p:cNvSpPr/>
          <p:nvPr/>
        </p:nvSpPr>
        <p:spPr>
          <a:xfrm>
            <a:off x="0" y="4282257"/>
            <a:ext cx="11329257" cy="2028845"/>
          </a:xfrm>
          <a:custGeom>
            <a:avLst/>
            <a:gdLst/>
            <a:ahLst/>
            <a:cxnLst/>
            <a:rect l="l" t="t" r="r" b="b"/>
            <a:pathLst>
              <a:path w="11329257" h="2028845">
                <a:moveTo>
                  <a:pt x="0" y="588520"/>
                </a:moveTo>
                <a:lnTo>
                  <a:pt x="11244075" y="0"/>
                </a:lnTo>
                <a:lnTo>
                  <a:pt x="11329257" y="1424838"/>
                </a:lnTo>
                <a:lnTo>
                  <a:pt x="0" y="2028845"/>
                </a:lnTo>
                <a:lnTo>
                  <a:pt x="0" y="58852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26" name="Freeform 25"/>
          <p:cNvSpPr/>
          <p:nvPr/>
        </p:nvSpPr>
        <p:spPr>
          <a:xfrm>
            <a:off x="0" y="0"/>
            <a:ext cx="8719579" cy="456877"/>
          </a:xfrm>
          <a:custGeom>
            <a:avLst/>
            <a:gdLst/>
            <a:ahLst/>
            <a:cxnLst/>
            <a:rect l="l" t="t" r="r" b="b"/>
            <a:pathLst>
              <a:path w="8719579" h="456877">
                <a:moveTo>
                  <a:pt x="0" y="0"/>
                </a:moveTo>
                <a:lnTo>
                  <a:pt x="8719579" y="0"/>
                </a:lnTo>
                <a:lnTo>
                  <a:pt x="0" y="456877"/>
                </a:lnTo>
                <a:lnTo>
                  <a:pt x="0" y="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15" name="Freeform 14"/>
          <p:cNvSpPr/>
          <p:nvPr/>
        </p:nvSpPr>
        <p:spPr>
          <a:xfrm rot="21420000">
            <a:off x="-161800" y="293317"/>
            <a:ext cx="11367116" cy="5751804"/>
          </a:xfrm>
          <a:custGeom>
            <a:avLst/>
            <a:gdLst/>
            <a:ahLst/>
            <a:cxnLst/>
            <a:rect l="l" t="t" r="r" b="b"/>
            <a:pathLst>
              <a:path w="11367116" h="5751804">
                <a:moveTo>
                  <a:pt x="11346705" y="0"/>
                </a:moveTo>
                <a:cubicBezTo>
                  <a:pt x="11353509" y="1915114"/>
                  <a:pt x="11360312" y="3830229"/>
                  <a:pt x="11367116" y="5745343"/>
                </a:cubicBezTo>
                <a:lnTo>
                  <a:pt x="0" y="5751804"/>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2" name="Title 1"/>
          <p:cNvSpPr>
            <a:spLocks noGrp="1"/>
          </p:cNvSpPr>
          <p:nvPr>
            <p:ph type="ctrTitle"/>
          </p:nvPr>
        </p:nvSpPr>
        <p:spPr>
          <a:xfrm rot="21420000">
            <a:off x="891201" y="662656"/>
            <a:ext cx="9755187" cy="2766528"/>
          </a:xfrm>
        </p:spPr>
        <p:txBody>
          <a:bodyPr anchor="b">
            <a:normAutofit/>
          </a:bodyPr>
          <a:lstStyle>
            <a:lvl1pPr algn="r">
              <a:defRPr sz="8000"/>
            </a:lvl1pPr>
          </a:lstStyle>
          <a:p>
            <a:r>
              <a:rPr lang="en-US"/>
              <a:t>Click to edit Master title style</a:t>
            </a:r>
            <a:endParaRPr lang="en-US" dirty="0"/>
          </a:p>
        </p:txBody>
      </p:sp>
      <p:sp>
        <p:nvSpPr>
          <p:cNvPr id="3" name="Subtitle 2"/>
          <p:cNvSpPr>
            <a:spLocks noGrp="1"/>
          </p:cNvSpPr>
          <p:nvPr>
            <p:ph type="subTitle" idx="1"/>
          </p:nvPr>
        </p:nvSpPr>
        <p:spPr>
          <a:xfrm rot="21420000">
            <a:off x="983062" y="3505209"/>
            <a:ext cx="9755187" cy="550333"/>
          </a:xfrm>
        </p:spPr>
        <p:txBody>
          <a:bodyPr anchor="t">
            <a:noAutofit/>
          </a:bodyPr>
          <a:lstStyle>
            <a:lvl1pPr marL="0" indent="0" algn="r">
              <a:buNone/>
              <a:defRPr sz="28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rot="21420000">
            <a:off x="4948541" y="4578463"/>
            <a:ext cx="6143653" cy="1163112"/>
          </a:xfrm>
        </p:spPr>
        <p:txBody>
          <a:bodyPr/>
          <a:lstStyle>
            <a:lvl1pPr algn="ctr">
              <a:defRPr sz="5400">
                <a:solidFill>
                  <a:schemeClr val="accent1">
                    <a:lumMod val="50000"/>
                  </a:schemeClr>
                </a:solidFill>
              </a:defRPr>
            </a:lvl1pPr>
          </a:lstStyle>
          <a:p>
            <a:fld id="{F7AFFB9B-9FB8-469E-96F9-4D32314110B6}" type="datetimeFigureOut">
              <a:rPr lang="en-US" dirty="0"/>
              <a:t>1/26/2018</a:t>
            </a:fld>
            <a:endParaRPr lang="en-US" dirty="0"/>
          </a:p>
        </p:txBody>
      </p:sp>
      <p:sp>
        <p:nvSpPr>
          <p:cNvPr id="5" name="Footer Placeholder 4"/>
          <p:cNvSpPr>
            <a:spLocks noGrp="1"/>
          </p:cNvSpPr>
          <p:nvPr>
            <p:ph type="ftr" sz="quarter" idx="11"/>
          </p:nvPr>
        </p:nvSpPr>
        <p:spPr>
          <a:xfrm rot="21420000">
            <a:off x="-5560" y="4883024"/>
            <a:ext cx="4047239" cy="1195538"/>
          </a:xfrm>
        </p:spPr>
        <p:txBody>
          <a:bodyPr vert="horz" lIns="91440" tIns="45720" rIns="91440" bIns="45720" rtlCol="0" anchor="ctr"/>
          <a:lstStyle>
            <a:lvl1pPr algn="r">
              <a:defRPr lang="en-US" sz="5400" dirty="0"/>
            </a:lvl1pPr>
          </a:lstStyle>
          <a:p>
            <a:endParaRPr lang="en-US" dirty="0"/>
          </a:p>
        </p:txBody>
      </p:sp>
      <p:sp>
        <p:nvSpPr>
          <p:cNvPr id="6" name="Slide Number Placeholder 5"/>
          <p:cNvSpPr>
            <a:spLocks noGrp="1"/>
          </p:cNvSpPr>
          <p:nvPr>
            <p:ph type="sldNum" sz="quarter" idx="12"/>
          </p:nvPr>
        </p:nvSpPr>
        <p:spPr>
          <a:xfrm rot="21420000">
            <a:off x="9851758" y="3832648"/>
            <a:ext cx="907186" cy="498470"/>
          </a:xfrm>
        </p:spPr>
        <p:txBody>
          <a:bodyPr/>
          <a:lstStyle>
            <a:lvl1pPr>
              <a:defRPr sz="2400">
                <a:solidFill>
                  <a:schemeClr val="tx1">
                    <a:lumMod val="75000"/>
                    <a:lumOff val="25000"/>
                  </a:schemeClr>
                </a:solidFill>
              </a:defRPr>
            </a:lvl1pPr>
          </a:lstStyle>
          <a:p>
            <a:fld id="{6D22F896-40B5-4ADD-8801-0D06FADFA095}" type="slidenum">
              <a:rPr lang="en-US" dirty="0"/>
              <a:pPr/>
              <a:t>‹#›</a:t>
            </a:fld>
            <a:endParaRPr lang="en-US" dirty="0"/>
          </a:p>
        </p:txBody>
      </p:sp>
      <p:sp>
        <p:nvSpPr>
          <p:cNvPr id="25" name="5-Point Star 24"/>
          <p:cNvSpPr/>
          <p:nvPr/>
        </p:nvSpPr>
        <p:spPr>
          <a:xfrm rot="21420000">
            <a:off x="4221385" y="5111356"/>
            <a:ext cx="515386" cy="515386"/>
          </a:xfrm>
          <a:prstGeom prst="star5">
            <a:avLst>
              <a:gd name="adj" fmla="val 26693"/>
              <a:gd name="hf" fmla="val 105146"/>
              <a:gd name="vf" fmla="val 110557"/>
            </a:avLst>
          </a:prstGeom>
          <a:solidFill>
            <a:schemeClr val="tx1">
              <a:alpha val="40000"/>
            </a:schemeClr>
          </a:solidFill>
          <a:ln>
            <a:noFill/>
          </a:ln>
        </p:spPr>
        <p:style>
          <a:lnRef idx="1">
            <a:schemeClr val="accent1"/>
          </a:lnRef>
          <a:fillRef idx="3">
            <a:schemeClr val="accent1"/>
          </a:fillRef>
          <a:effectRef idx="2">
            <a:schemeClr val="accent1"/>
          </a:effectRef>
          <a:fontRef idx="minor">
            <a:schemeClr val="lt1"/>
          </a:fontRef>
        </p:style>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685800" y="2063396"/>
            <a:ext cx="10394707" cy="331118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EFBDC27-E420-4878-9EE6-7B9656D6442A}" type="datetimeFigureOut">
              <a:rPr lang="en-US" dirty="0"/>
              <a:t>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4707" cy="3193487"/>
          </a:xfrm>
        </p:spPr>
        <p:txBody>
          <a:bodyPr anchor="b">
            <a:normAutofit/>
          </a:bodyPr>
          <a:lstStyle>
            <a:lvl1pPr algn="l">
              <a:defRPr sz="5400"/>
            </a:lvl1pPr>
          </a:lstStyle>
          <a:p>
            <a:r>
              <a:rPr lang="en-US"/>
              <a:t>Click to edit Master title style</a:t>
            </a:r>
            <a:endParaRPr lang="en-US" dirty="0"/>
          </a:p>
        </p:txBody>
      </p:sp>
      <p:sp>
        <p:nvSpPr>
          <p:cNvPr id="3" name="Text Placeholder 2"/>
          <p:cNvSpPr>
            <a:spLocks noGrp="1"/>
          </p:cNvSpPr>
          <p:nvPr>
            <p:ph type="body" idx="1"/>
          </p:nvPr>
        </p:nvSpPr>
        <p:spPr>
          <a:xfrm>
            <a:off x="685801" y="3742267"/>
            <a:ext cx="10394707" cy="1639614"/>
          </a:xfrm>
        </p:spPr>
        <p:txBody>
          <a:bodyPr anchor="t">
            <a:normAutofit/>
          </a:bodyPr>
          <a:lstStyle>
            <a:lvl1pPr marL="0" indent="0" algn="l">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0F7F47CF-67C9-420C-80A5-E2069FF0C2DF}" type="datetimeFigureOut">
              <a:rPr lang="en-US" dirty="0"/>
              <a:t>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6882" cy="1158140"/>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685800" y="2063396"/>
            <a:ext cx="5088714" cy="3311189"/>
          </a:xfrm>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5993971" y="2063396"/>
            <a:ext cx="5086538" cy="3311189"/>
          </a:xfrm>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E22DC73-F065-42F5-A9F2-D90B2E42A0B3}" type="datetimeFigureOut">
              <a:rPr lang="en-US" dirty="0"/>
              <a:t>1/26/2018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4707" cy="115814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8356" y="2063396"/>
            <a:ext cx="4856158"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Content Placeholder 3"/>
          <p:cNvSpPr>
            <a:spLocks noGrp="1"/>
          </p:cNvSpPr>
          <p:nvPr>
            <p:ph sz="quarter" idx="13"/>
          </p:nvPr>
        </p:nvSpPr>
        <p:spPr>
          <a:xfrm>
            <a:off x="685802" y="2861733"/>
            <a:ext cx="5088712" cy="2512852"/>
          </a:xfrm>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8191" y="2063396"/>
            <a:ext cx="4864491"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3" name="Content Placeholder 5"/>
          <p:cNvSpPr>
            <a:spLocks noGrp="1"/>
          </p:cNvSpPr>
          <p:nvPr>
            <p:ph sz="quarter" idx="14"/>
          </p:nvPr>
        </p:nvSpPr>
        <p:spPr>
          <a:xfrm>
            <a:off x="5993969" y="2861733"/>
            <a:ext cx="5088713" cy="2512852"/>
          </a:xfrm>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76BEA702-9B29-41CC-9BCC-3DF8A0D379FE}" type="datetimeFigureOut">
              <a:rPr lang="en-US" dirty="0"/>
              <a:t>1/26/2018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97649AC-CB8F-4FF1-9A34-5861C74DD0A7}" type="datetimeFigureOut">
              <a:rPr lang="en-US" dirty="0"/>
              <a:t>1/26/2018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EC5CECA-2D3A-4680-9B49-752200DE467C}" type="datetimeFigureOut">
              <a:rPr lang="en-US" dirty="0"/>
              <a:t>1/26/2018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93643" y="685800"/>
            <a:ext cx="4126860" cy="2023252"/>
          </a:xfrm>
        </p:spPr>
        <p:txBody>
          <a:bodyPr anchor="b">
            <a:normAutofit/>
          </a:bodyPr>
          <a:lstStyle>
            <a:lvl1pPr algn="ctr">
              <a:defRPr sz="3600"/>
            </a:lvl1pPr>
          </a:lstStyle>
          <a:p>
            <a:r>
              <a:rPr lang="en-US"/>
              <a:t>Click to edit Master title style</a:t>
            </a:r>
            <a:endParaRPr lang="en-US" dirty="0"/>
          </a:p>
        </p:txBody>
      </p:sp>
      <p:sp>
        <p:nvSpPr>
          <p:cNvPr id="10" name="Content Placeholder 2"/>
          <p:cNvSpPr>
            <a:spLocks noGrp="1"/>
          </p:cNvSpPr>
          <p:nvPr>
            <p:ph sz="quarter" idx="13"/>
          </p:nvPr>
        </p:nvSpPr>
        <p:spPr>
          <a:xfrm>
            <a:off x="5046132" y="685800"/>
            <a:ext cx="6034375" cy="468878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93642" y="2709052"/>
            <a:ext cx="4126861" cy="2665533"/>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50C3BFE2-83B7-4B0A-B9D3-AB28331082B3}" type="datetimeFigureOut">
              <a:rPr lang="en-US" dirty="0"/>
              <a:t>1/26/2018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685800"/>
            <a:ext cx="6345302" cy="2023252"/>
          </a:xfrm>
        </p:spPr>
        <p:txBody>
          <a:bodyPr anchor="b">
            <a:normAutofit/>
          </a:bodyPr>
          <a:lstStyle>
            <a:lvl1pPr algn="ctr">
              <a:defRPr sz="36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82362" y="0"/>
            <a:ext cx="3598146" cy="507153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801" y="2709052"/>
            <a:ext cx="6345301" cy="2362481"/>
          </a:xfrm>
        </p:spPr>
        <p:txBody>
          <a:bodyPr anchor="t">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2EF78E3-FDA3-4D28-AAA2-0B81F349A39D}" type="datetimeFigureOut">
              <a:rPr lang="en-US" dirty="0"/>
              <a:t>1/26/2018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4106333"/>
            <a:ext cx="10394708" cy="58884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5801" y="685799"/>
            <a:ext cx="10392513" cy="319490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85780" y="4702923"/>
            <a:ext cx="10394728" cy="682472"/>
          </a:xfrm>
        </p:spPr>
        <p:txBody>
          <a:bodyPr anchor="t"/>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41D2AC3-6A0B-4169-B1EA-E3AE8B351BDD}" type="datetimeFigureOut">
              <a:rPr lang="en-US" dirty="0"/>
              <a:t>1/26/2018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6902" cy="3194903"/>
          </a:xfrm>
        </p:spPr>
        <p:txBody>
          <a:bodyPr anchor="ctr">
            <a:normAutofit/>
          </a:bodyPr>
          <a:lstStyle>
            <a:lvl1pPr algn="ctr">
              <a:defRPr sz="4800"/>
            </a:lvl1pPr>
          </a:lstStyle>
          <a:p>
            <a:r>
              <a:rPr lang="en-US"/>
              <a:t>Click to edit Master title style</a:t>
            </a:r>
            <a:endParaRPr lang="en-US" dirty="0"/>
          </a:p>
        </p:txBody>
      </p:sp>
      <p:sp>
        <p:nvSpPr>
          <p:cNvPr id="4" name="Text Placeholder 3"/>
          <p:cNvSpPr>
            <a:spLocks noGrp="1"/>
          </p:cNvSpPr>
          <p:nvPr>
            <p:ph type="body" sz="half" idx="2"/>
          </p:nvPr>
        </p:nvSpPr>
        <p:spPr>
          <a:xfrm>
            <a:off x="685779" y="4106333"/>
            <a:ext cx="10394729" cy="1273606"/>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DD4B9363-8B87-41B7-9F8E-64519CBB8F34}" type="datetimeFigureOut">
              <a:rPr lang="en-US" dirty="0"/>
              <a:t>1/26/2018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21732" y="685800"/>
            <a:ext cx="9525020" cy="2916704"/>
          </a:xfrm>
        </p:spPr>
        <p:txBody>
          <a:bodyPr anchor="ctr">
            <a:normAutofit/>
          </a:bodyPr>
          <a:lstStyle>
            <a:lvl1pPr algn="ctr">
              <a:defRPr sz="4800"/>
            </a:lvl1pPr>
          </a:lstStyle>
          <a:p>
            <a:r>
              <a:rPr lang="en-US"/>
              <a:t>Click to edit Master title style</a:t>
            </a:r>
            <a:endParaRPr lang="en-US" dirty="0"/>
          </a:p>
        </p:txBody>
      </p:sp>
      <p:sp>
        <p:nvSpPr>
          <p:cNvPr id="12" name="Text Placeholder 3"/>
          <p:cNvSpPr>
            <a:spLocks noGrp="1"/>
          </p:cNvSpPr>
          <p:nvPr>
            <p:ph type="body" sz="half" idx="13"/>
          </p:nvPr>
        </p:nvSpPr>
        <p:spPr>
          <a:xfrm>
            <a:off x="1550264" y="3610032"/>
            <a:ext cx="8667956" cy="377768"/>
          </a:xfrm>
        </p:spPr>
        <p:txBody>
          <a:bodyPr anchor="t">
            <a:normAutofit/>
          </a:bodyPr>
          <a:lstStyle>
            <a:lvl1pPr marL="0" indent="0" algn="r">
              <a:buNone/>
              <a:defRPr sz="1400">
                <a:solidFill>
                  <a:schemeClr val="tx1">
                    <a:lumMod val="50000"/>
                    <a:lumOff val="5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685801" y="4106334"/>
            <a:ext cx="10396882" cy="1268252"/>
          </a:xfrm>
        </p:spPr>
        <p:txBody>
          <a:bodyPr anchor="ct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EAEF5746-5284-4951-9F37-7AE924EDBCB7}" type="datetimeFigureOut">
              <a:rPr lang="en-US" dirty="0"/>
              <a:t>1/26/2018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13" name="TextBox 12"/>
          <p:cNvSpPr txBox="1"/>
          <p:nvPr/>
        </p:nvSpPr>
        <p:spPr>
          <a:xfrm>
            <a:off x="685801" y="89262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473083" y="292282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5800" y="1723854"/>
            <a:ext cx="10394707" cy="2511835"/>
          </a:xfrm>
        </p:spPr>
        <p:txBody>
          <a:bodyPr anchor="b">
            <a:normAutofit/>
          </a:bodyPr>
          <a:lstStyle>
            <a:lvl1pPr algn="l">
              <a:defRPr sz="4800"/>
            </a:lvl1pPr>
          </a:lstStyle>
          <a:p>
            <a:r>
              <a:rPr lang="en-US"/>
              <a:t>Click to edit Master title style</a:t>
            </a:r>
            <a:endParaRPr lang="en-US" dirty="0"/>
          </a:p>
        </p:txBody>
      </p:sp>
      <p:sp>
        <p:nvSpPr>
          <p:cNvPr id="4" name="Text Placeholder 3"/>
          <p:cNvSpPr>
            <a:spLocks noGrp="1"/>
          </p:cNvSpPr>
          <p:nvPr>
            <p:ph type="body" sz="half" idx="2"/>
          </p:nvPr>
        </p:nvSpPr>
        <p:spPr>
          <a:xfrm>
            <a:off x="685800" y="4247468"/>
            <a:ext cx="10394707" cy="1140644"/>
          </a:xfrm>
        </p:spPr>
        <p:txBody>
          <a:bodyPr anchor="t">
            <a:normAutofit/>
          </a:bodyPr>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02398B29-7265-4A65-A2A4-6703C057B7C1}" type="datetimeFigureOut">
              <a:rPr lang="en-US" dirty="0"/>
              <a:t>1/26/2018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685802" y="685800"/>
            <a:ext cx="10394706" cy="1151965"/>
          </a:xfrm>
        </p:spPr>
        <p:txBody>
          <a:bodyPr/>
          <a:lstStyle>
            <a:lvl1pPr algn="ctr">
              <a:defRPr/>
            </a:lvl1pPr>
          </a:lstStyle>
          <a:p>
            <a:r>
              <a:rPr lang="en-US"/>
              <a:t>Click to edit Master title style</a:t>
            </a:r>
            <a:endParaRPr lang="en-US" dirty="0"/>
          </a:p>
        </p:txBody>
      </p:sp>
      <p:sp>
        <p:nvSpPr>
          <p:cNvPr id="7" name="Text Placeholder 2"/>
          <p:cNvSpPr>
            <a:spLocks noGrp="1"/>
          </p:cNvSpPr>
          <p:nvPr>
            <p:ph type="body" idx="1"/>
          </p:nvPr>
        </p:nvSpPr>
        <p:spPr>
          <a:xfrm>
            <a:off x="68580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685802"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23462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234621"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770380"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770380" y="2639658"/>
            <a:ext cx="3310128" cy="273492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28FBA082-94DF-4C4B-A041-6624924AB0A8}" type="datetimeFigureOut">
              <a:rPr lang="en-US" dirty="0"/>
              <a:t>1/26/2018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685801" y="685800"/>
            <a:ext cx="10396882" cy="1151965"/>
          </a:xfrm>
        </p:spPr>
        <p:txBody>
          <a:bodyPr/>
          <a:lstStyle>
            <a:lvl1pPr algn="ctr">
              <a:defRPr/>
            </a:lvl1pPr>
          </a:lstStyle>
          <a:p>
            <a:r>
              <a:rPr lang="en-US"/>
              <a:t>Click to edit Master title style</a:t>
            </a:r>
            <a:endParaRPr lang="en-US" dirty="0"/>
          </a:p>
        </p:txBody>
      </p:sp>
      <p:sp>
        <p:nvSpPr>
          <p:cNvPr id="19" name="Text Placeholder 2"/>
          <p:cNvSpPr>
            <a:spLocks noGrp="1"/>
          </p:cNvSpPr>
          <p:nvPr>
            <p:ph type="body" idx="1"/>
          </p:nvPr>
        </p:nvSpPr>
        <p:spPr>
          <a:xfrm>
            <a:off x="69184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685780" y="2063395"/>
            <a:ext cx="3310128" cy="1536725"/>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691840" y="4389287"/>
            <a:ext cx="3310128" cy="98529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23741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235999" y="2063395"/>
            <a:ext cx="3310128" cy="1535237"/>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235999" y="4389286"/>
            <a:ext cx="3310128" cy="98530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768944"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768819" y="2063394"/>
            <a:ext cx="3310128" cy="1537196"/>
          </a:xfrm>
          <a:prstGeom prst="roundRect">
            <a:avLst>
              <a:gd name="adj" fmla="val 0"/>
            </a:avLst>
          </a:prstGeom>
          <a:ln w="57150" cmpd="thinThick">
            <a:solidFill>
              <a:schemeClr val="bg1">
                <a:lumMod val="50000"/>
              </a:schemeClr>
            </a:solidFill>
            <a:miter lim="800000"/>
          </a:ln>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768819" y="4389284"/>
            <a:ext cx="3310128" cy="985302"/>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B27686C4-3AB5-4E0C-86CA-FB108C350AA9}" type="datetimeFigureOut">
              <a:rPr lang="en-US" dirty="0"/>
              <a:t>1/26/2018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r">
              <a:defRPr/>
            </a:lvl1p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685800" y="2063396"/>
            <a:ext cx="10394707" cy="3311190"/>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9FF1211-4E0C-4AB3-B04F-585959BDAFE8}" type="datetimeFigureOut">
              <a:rPr lang="en-US" dirty="0"/>
              <a:t>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15862" y="685800"/>
            <a:ext cx="2264646" cy="4688785"/>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685800" y="685800"/>
            <a:ext cx="7904431" cy="4688785"/>
          </a:xfrm>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8BDECAF-D3BE-4069-9C78-642ECCD01477}" type="datetimeFigureOut">
              <a:rPr lang="en-US" dirty="0"/>
              <a:t>1/26/2018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jp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pic>
        <p:nvPicPr>
          <p:cNvPr id="7" name="Picture 6" descr="Brickwork-HD-R1a.jp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grpSp>
        <p:nvGrpSpPr>
          <p:cNvPr id="10" name="Group 9"/>
          <p:cNvGrpSpPr/>
          <p:nvPr/>
        </p:nvGrpSpPr>
        <p:grpSpPr>
          <a:xfrm>
            <a:off x="-25397" y="0"/>
            <a:ext cx="12005350" cy="6644081"/>
            <a:chOff x="-25397" y="0"/>
            <a:chExt cx="12005350" cy="6644081"/>
          </a:xfrm>
        </p:grpSpPr>
        <p:sp useBgFill="1">
          <p:nvSpPr>
            <p:cNvPr id="11" name="Rectangle 10"/>
            <p:cNvSpPr/>
            <p:nvPr/>
          </p:nvSpPr>
          <p:spPr>
            <a:xfrm>
              <a:off x="1" y="0"/>
              <a:ext cx="11979952" cy="6644081"/>
            </a:xfrm>
            <a:prstGeom prst="rect">
              <a:avLst/>
            </a:pr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25397" y="0"/>
              <a:ext cx="11773291" cy="6419514"/>
            </a:xfrm>
            <a:custGeom>
              <a:avLst/>
              <a:gdLst/>
              <a:ahLst/>
              <a:cxnLst/>
              <a:rect l="l" t="t" r="r" b="b"/>
              <a:pathLst>
                <a:path w="11773291" h="6419514">
                  <a:moveTo>
                    <a:pt x="11750059" y="0"/>
                  </a:moveTo>
                  <a:lnTo>
                    <a:pt x="11773291" y="6419514"/>
                  </a:lnTo>
                  <a:lnTo>
                    <a:pt x="0" y="641104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13" name="Rectangle 12"/>
            <p:cNvSpPr/>
            <p:nvPr/>
          </p:nvSpPr>
          <p:spPr>
            <a:xfrm>
              <a:off x="1" y="5600215"/>
              <a:ext cx="11706512" cy="780581"/>
            </a:xfrm>
            <a:prstGeom prst="rect">
              <a:avLst/>
            </a:pr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85801" y="685800"/>
            <a:ext cx="10396882" cy="1151965"/>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063396"/>
            <a:ext cx="10396883" cy="3311189"/>
          </a:xfrm>
          <a:prstGeom prst="rect">
            <a:avLst/>
          </a:prstGeom>
        </p:spPr>
        <p:txBody>
          <a:bodyPr vert="horz" lIns="91440" tIns="45720" rIns="91440" bIns="45720" rtlCol="0" anchor="ct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98083" y="5757334"/>
            <a:ext cx="3784600" cy="498470"/>
          </a:xfrm>
          <a:prstGeom prst="rect">
            <a:avLst/>
          </a:prstGeom>
        </p:spPr>
        <p:txBody>
          <a:bodyPr vert="horz" lIns="91440" tIns="45720" rIns="91440" bIns="45720" rtlCol="0" anchor="ctr"/>
          <a:lstStyle>
            <a:lvl1pPr algn="r">
              <a:defRPr sz="3200" cap="all" baseline="0">
                <a:solidFill>
                  <a:schemeClr val="accent1">
                    <a:lumMod val="50000"/>
                  </a:schemeClr>
                </a:solidFill>
              </a:defRPr>
            </a:lvl1pPr>
          </a:lstStyle>
          <a:p>
            <a:fld id="{C35BB1C6-BF8F-4481-8AB2-603A1C8A906A}" type="datetimeFigureOut">
              <a:rPr lang="en-US" dirty="0"/>
              <a:t>1/26/2018</a:t>
            </a:fld>
            <a:endParaRPr lang="en-US" dirty="0"/>
          </a:p>
        </p:txBody>
      </p:sp>
      <p:sp>
        <p:nvSpPr>
          <p:cNvPr id="5" name="Footer Placeholder 4"/>
          <p:cNvSpPr>
            <a:spLocks noGrp="1"/>
          </p:cNvSpPr>
          <p:nvPr>
            <p:ph type="ftr" sz="quarter" idx="3"/>
          </p:nvPr>
        </p:nvSpPr>
        <p:spPr>
          <a:xfrm>
            <a:off x="685801" y="5757334"/>
            <a:ext cx="5499719" cy="498470"/>
          </a:xfrm>
          <a:prstGeom prst="rect">
            <a:avLst/>
          </a:prstGeom>
        </p:spPr>
        <p:txBody>
          <a:bodyPr vert="horz" lIns="91440" tIns="45720" rIns="91440" bIns="45720" rtlCol="0" anchor="ctr"/>
          <a:lstStyle>
            <a:lvl1pPr algn="l">
              <a:defRPr sz="3200" cap="all" baseline="0">
                <a:solidFill>
                  <a:schemeClr val="accent1">
                    <a:lumMod val="50000"/>
                  </a:schemeClr>
                </a:solidFill>
              </a:defRPr>
            </a:lvl1pPr>
          </a:lstStyle>
          <a:p>
            <a:endParaRPr lang="en-US" dirty="0"/>
          </a:p>
        </p:txBody>
      </p:sp>
      <p:sp>
        <p:nvSpPr>
          <p:cNvPr id="6" name="Slide Number Placeholder 5"/>
          <p:cNvSpPr>
            <a:spLocks noGrp="1"/>
          </p:cNvSpPr>
          <p:nvPr>
            <p:ph type="sldNum" sz="quarter" idx="4"/>
          </p:nvPr>
        </p:nvSpPr>
        <p:spPr>
          <a:xfrm>
            <a:off x="6287121" y="5757334"/>
            <a:ext cx="907186" cy="498470"/>
          </a:xfrm>
          <a:prstGeom prst="rect">
            <a:avLst/>
          </a:prstGeom>
        </p:spPr>
        <p:txBody>
          <a:bodyPr vert="horz" lIns="91440" tIns="45720" rIns="91440" bIns="45720" rtlCol="0" anchor="ctr"/>
          <a:lstStyle>
            <a:lvl1pPr algn="ctr">
              <a:defRPr sz="3200" cap="all" baseline="0">
                <a:solidFill>
                  <a:schemeClr val="accent1">
                    <a:lumMod val="50000"/>
                  </a:schemeClr>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hf sldNum="0" hdr="0" ftr="0" dt="0"/>
  <p:txStyles>
    <p:titleStyle>
      <a:lvl1pPr algn="l" defTabSz="914400" rtl="0" eaLnBrk="1" latinLnBrk="0" hangingPunct="1">
        <a:lnSpc>
          <a:spcPct val="90000"/>
        </a:lnSpc>
        <a:spcBef>
          <a:spcPct val="0"/>
        </a:spcBef>
        <a:buNone/>
        <a:defRPr sz="5400" kern="1200" cap="all" baseline="0">
          <a:solidFill>
            <a:schemeClr val="accent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accent1"/>
        </a:buClr>
        <a:buSzPct val="160000"/>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6.xml.rels><?xml version="1.0" encoding="UTF-8" standalone="yes"?>
<Relationships xmlns="http://schemas.openxmlformats.org/package/2006/relationships"><Relationship Id="rId3" Type="http://schemas.openxmlformats.org/officeDocument/2006/relationships/hyperlink" Target="https://www.nspcc.org.uk/preventing-abuse/safeguarding/" TargetMode="External"/><Relationship Id="rId7" Type="http://schemas.openxmlformats.org/officeDocument/2006/relationships/hyperlink" Target="https://www2.le.ac.uk/offices/accessability/staff/accessabilitytutors/information-for-accessability-tutors/the-social-and-medical-model-of-disability" TargetMode="External"/><Relationship Id="rId2" Type="http://schemas.openxmlformats.org/officeDocument/2006/relationships/hyperlink" Target="http://news.bbc.co.uk/cbbcnews/hi/find_out/guides/uk/disability/newsid_3672000/3672642.stm%20accessed%20on%2010.1.18" TargetMode="External"/><Relationship Id="rId1" Type="http://schemas.openxmlformats.org/officeDocument/2006/relationships/slideLayout" Target="../slideLayouts/slideLayout2.xml"/><Relationship Id="rId6" Type="http://schemas.openxmlformats.org/officeDocument/2006/relationships/hyperlink" Target="http://www.radstats.org.uk/no071/article2.htm" TargetMode="External"/><Relationship Id="rId5" Type="http://schemas.openxmlformats.org/officeDocument/2006/relationships/hyperlink" Target="http://www.gsdrc.org/topic-guides/social-exclusion/causes/causes-and-forms-of-social-exclusion/" TargetMode="External"/><Relationship Id="rId4" Type="http://schemas.openxmlformats.org/officeDocument/2006/relationships/hyperlink" Target="http://www.disabilitynottinghamshire.org.uk/about/social-model-vs-medical-model-of-disability/" TargetMode="External"/></Relationships>
</file>

<file path=ppt/slides/_rels/slide17.xml.rels><?xml version="1.0" encoding="UTF-8" standalone="yes"?>
<Relationships xmlns="http://schemas.openxmlformats.org/package/2006/relationships"><Relationship Id="rId8" Type="http://schemas.openxmlformats.org/officeDocument/2006/relationships/hyperlink" Target="https://www.bing.com/images/search?view=detailV2&amp;ccid=JiCYG7gM&amp;id=9B271E2FB6E009FE9F1A3B3C3C30528918463668&amp;thid=OIP.JiCYG7gMclL_pl5fVii7WwHaDf&amp;q=quote+on+disabled+people&amp;simid=607994984088014103&amp;selectedIndex=13&amp;ajaxhist=0" TargetMode="External"/><Relationship Id="rId3" Type="http://schemas.openxmlformats.org/officeDocument/2006/relationships/hyperlink" Target="https://www.gov.uk/guidance/equality-act-2010-guidance" TargetMode="External"/><Relationship Id="rId7" Type="http://schemas.openxmlformats.org/officeDocument/2006/relationships/hyperlink" Target="http://ctcs517.blogspot.co.uk/2014/02/against-grain-and-all-over-again.html%20accessed%20on%2015.1.18" TargetMode="External"/><Relationship Id="rId2" Type="http://schemas.openxmlformats.org/officeDocument/2006/relationships/hyperlink" Target="https://www.equalityhumanrights.com/en/advice-and-guidance/what-discrimination%20accessed%20on%2010.1.18" TargetMode="External"/><Relationship Id="rId1" Type="http://schemas.openxmlformats.org/officeDocument/2006/relationships/slideLayout" Target="../slideLayouts/slideLayout2.xml"/><Relationship Id="rId6" Type="http://schemas.openxmlformats.org/officeDocument/2006/relationships/hyperlink" Target="https://www.transformworkuk.org/Articles/248326/Transform_Work_UK/Old_Folders_and/Resources_Individuals/Workplace_Hot_Topics/Diversity_and_Equality/Equality_Act_2010.aspx%20accessed%20on%2015.1.18" TargetMode="External"/><Relationship Id="rId5" Type="http://schemas.openxmlformats.org/officeDocument/2006/relationships/hyperlink" Target="http://www.liphookinfantschool.co.uk/key_information/sen__special_educational_needs_/sen__special_educational_needs_.html%20accessed%20on%2015.1.18" TargetMode="External"/><Relationship Id="rId4" Type="http://schemas.openxmlformats.org/officeDocument/2006/relationships/hyperlink" Target="http://www.atlascorps.org/blog/negative-stereotypes-and-attitudes-linked-to-disability/" TargetMode="External"/><Relationship Id="rId9" Type="http://schemas.openxmlformats.org/officeDocument/2006/relationships/hyperlink" Target="https://i.pinimg.com/736x/3a/e2/95/3ae2951b8dc7e485bab97b30b9b299ef--disability-quotes-disability-awareness.jp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0B3B788E-4B0E-4EF8-8306-A9149A4BD1D1}"/>
              </a:ext>
            </a:extLst>
          </p:cNvPr>
          <p:cNvSpPr>
            <a:spLocks noGrp="1"/>
          </p:cNvSpPr>
          <p:nvPr>
            <p:ph type="subTitle" idx="1"/>
          </p:nvPr>
        </p:nvSpPr>
        <p:spPr/>
        <p:txBody>
          <a:bodyPr/>
          <a:lstStyle/>
          <a:p>
            <a:r>
              <a:rPr lang="en-GB" b="1" i="1" dirty="0"/>
              <a:t>disability</a:t>
            </a:r>
            <a:endParaRPr lang="en-GB" dirty="0"/>
          </a:p>
        </p:txBody>
      </p:sp>
      <p:sp>
        <p:nvSpPr>
          <p:cNvPr id="4" name="Title 1">
            <a:extLst>
              <a:ext uri="{FF2B5EF4-FFF2-40B4-BE49-F238E27FC236}">
                <a16:creationId xmlns:a16="http://schemas.microsoft.com/office/drawing/2014/main" id="{14C60012-14F0-4273-A2A2-A3229DA9213B}"/>
              </a:ext>
            </a:extLst>
          </p:cNvPr>
          <p:cNvSpPr>
            <a:spLocks noGrp="1"/>
          </p:cNvSpPr>
          <p:nvPr>
            <p:ph type="ctrTitle"/>
          </p:nvPr>
        </p:nvSpPr>
        <p:spPr/>
        <p:txBody>
          <a:bodyPr>
            <a:normAutofit fontScale="90000"/>
          </a:bodyPr>
          <a:lstStyle/>
          <a:p>
            <a:br>
              <a:rPr lang="en-GB" sz="4000" b="1" i="1" dirty="0"/>
            </a:br>
            <a:br>
              <a:rPr lang="en-GB" sz="4000" b="1" i="1" dirty="0"/>
            </a:br>
            <a:br>
              <a:rPr lang="en-GB" sz="4000" b="1" i="1" dirty="0"/>
            </a:br>
            <a:br>
              <a:rPr lang="en-GB" sz="4000" b="1" i="1" dirty="0"/>
            </a:br>
            <a:r>
              <a:rPr lang="en-GB" sz="4000" b="1" i="1" dirty="0"/>
              <a:t>Through examining both positive and negative aspects of labelling theory critically explore why society deems it necessary to use the following labels. </a:t>
            </a:r>
            <a:br>
              <a:rPr lang="en-GB" dirty="0"/>
            </a:br>
            <a:endParaRPr lang="en-GB" dirty="0"/>
          </a:p>
        </p:txBody>
      </p:sp>
    </p:spTree>
    <p:extLst>
      <p:ext uri="{BB962C8B-B14F-4D97-AF65-F5344CB8AC3E}">
        <p14:creationId xmlns:p14="http://schemas.microsoft.com/office/powerpoint/2010/main" val="21059858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90F40C-A62F-4E9B-A1AC-107B003E60C1}"/>
              </a:ext>
            </a:extLst>
          </p:cNvPr>
          <p:cNvSpPr>
            <a:spLocks noGrp="1"/>
          </p:cNvSpPr>
          <p:nvPr>
            <p:ph type="title"/>
          </p:nvPr>
        </p:nvSpPr>
        <p:spPr>
          <a:xfrm>
            <a:off x="92765" y="0"/>
            <a:ext cx="10989918" cy="1577009"/>
          </a:xfrm>
        </p:spPr>
        <p:txBody>
          <a:bodyPr/>
          <a:lstStyle/>
          <a:p>
            <a:r>
              <a:rPr lang="en-GB" dirty="0"/>
              <a:t>Content page </a:t>
            </a:r>
          </a:p>
        </p:txBody>
      </p:sp>
      <p:sp>
        <p:nvSpPr>
          <p:cNvPr id="4" name="TextBox 3">
            <a:extLst>
              <a:ext uri="{FF2B5EF4-FFF2-40B4-BE49-F238E27FC236}">
                <a16:creationId xmlns:a16="http://schemas.microsoft.com/office/drawing/2014/main" id="{5F1672A8-3F7A-48AD-B964-1BB9383FEDC6}"/>
              </a:ext>
            </a:extLst>
          </p:cNvPr>
          <p:cNvSpPr txBox="1"/>
          <p:nvPr/>
        </p:nvSpPr>
        <p:spPr>
          <a:xfrm>
            <a:off x="92765" y="1126435"/>
            <a:ext cx="11423375" cy="3693319"/>
          </a:xfrm>
          <a:prstGeom prst="rect">
            <a:avLst/>
          </a:prstGeom>
          <a:noFill/>
        </p:spPr>
        <p:txBody>
          <a:bodyPr wrap="square" rtlCol="0">
            <a:spAutoFit/>
          </a:bodyPr>
          <a:lstStyle/>
          <a:p>
            <a:pPr marL="285750" indent="-285750">
              <a:buFont typeface="Arial" panose="020B0604020202020204" pitchFamily="34" charset="0"/>
              <a:buChar char="•"/>
            </a:pPr>
            <a:r>
              <a:rPr lang="en-GB" dirty="0">
                <a:latin typeface="Calibri" panose="020F0502020204030204" pitchFamily="34" charset="0"/>
                <a:cs typeface="Calibri" panose="020F0502020204030204" pitchFamily="34" charset="0"/>
              </a:rPr>
              <a:t> What does </a:t>
            </a:r>
            <a:r>
              <a:rPr lang="en-GB" i="1" dirty="0">
                <a:latin typeface="Calibri" panose="020F0502020204030204" pitchFamily="34" charset="0"/>
                <a:cs typeface="Calibri" panose="020F0502020204030204" pitchFamily="34" charset="0"/>
              </a:rPr>
              <a:t>disability </a:t>
            </a:r>
            <a:r>
              <a:rPr lang="en-GB" dirty="0">
                <a:latin typeface="Calibri" panose="020F0502020204030204" pitchFamily="34" charset="0"/>
                <a:cs typeface="Calibri" panose="020F0502020204030204" pitchFamily="34" charset="0"/>
              </a:rPr>
              <a:t>mean?</a:t>
            </a:r>
          </a:p>
          <a:p>
            <a:pPr marL="285750" indent="-285750">
              <a:buFont typeface="Arial" panose="020B0604020202020204" pitchFamily="34" charset="0"/>
              <a:buChar char="•"/>
            </a:pPr>
            <a:r>
              <a:rPr lang="en-GB" dirty="0">
                <a:latin typeface="Calibri" panose="020F0502020204030204" pitchFamily="34" charset="0"/>
                <a:cs typeface="Calibri" panose="020F0502020204030204" pitchFamily="34" charset="0"/>
              </a:rPr>
              <a:t> What does Safeguarding mean?</a:t>
            </a:r>
          </a:p>
          <a:p>
            <a:pPr marL="285750" indent="-285750">
              <a:buFont typeface="Arial" panose="020B0604020202020204" pitchFamily="34" charset="0"/>
              <a:buChar char="•"/>
            </a:pPr>
            <a:r>
              <a:rPr lang="en-GB" dirty="0">
                <a:latin typeface="Calibri" panose="020F0502020204030204" pitchFamily="34" charset="0"/>
                <a:cs typeface="Calibri" panose="020F0502020204030204" pitchFamily="34" charset="0"/>
              </a:rPr>
              <a:t> SEN?</a:t>
            </a:r>
          </a:p>
          <a:p>
            <a:pPr marL="285750" indent="-285750">
              <a:buFont typeface="Arial" panose="020B0604020202020204" pitchFamily="34" charset="0"/>
              <a:buChar char="•"/>
            </a:pPr>
            <a:r>
              <a:rPr lang="en-GB" dirty="0">
                <a:latin typeface="Calibri" panose="020F0502020204030204" pitchFamily="34" charset="0"/>
                <a:cs typeface="Calibri" panose="020F0502020204030204" pitchFamily="34" charset="0"/>
              </a:rPr>
              <a:t> Social medical model</a:t>
            </a:r>
          </a:p>
          <a:p>
            <a:pPr marL="285750" indent="-285750">
              <a:buFont typeface="Arial" panose="020B0604020202020204" pitchFamily="34" charset="0"/>
              <a:buChar char="•"/>
            </a:pPr>
            <a:r>
              <a:rPr lang="en-GB" dirty="0">
                <a:latin typeface="Calibri" panose="020F0502020204030204" pitchFamily="34" charset="0"/>
                <a:cs typeface="Calibri" panose="020F0502020204030204" pitchFamily="34" charset="0"/>
              </a:rPr>
              <a:t> Labelling theory</a:t>
            </a:r>
          </a:p>
          <a:p>
            <a:pPr marL="285750" indent="-285750">
              <a:buFont typeface="Arial" panose="020B0604020202020204" pitchFamily="34" charset="0"/>
              <a:buChar char="•"/>
            </a:pPr>
            <a:r>
              <a:rPr lang="en-GB" dirty="0">
                <a:latin typeface="Calibri" panose="020F0502020204030204" pitchFamily="34" charset="0"/>
                <a:cs typeface="Calibri" panose="020F0502020204030204" pitchFamily="34" charset="0"/>
              </a:rPr>
              <a:t> Social exclusion </a:t>
            </a:r>
          </a:p>
          <a:p>
            <a:pPr marL="285750" indent="-285750">
              <a:buFont typeface="Arial" panose="020B0604020202020204" pitchFamily="34" charset="0"/>
              <a:buChar char="•"/>
            </a:pPr>
            <a:r>
              <a:rPr lang="en-GB" dirty="0">
                <a:latin typeface="Calibri" panose="020F0502020204030204" pitchFamily="34" charset="0"/>
                <a:cs typeface="Calibri" panose="020F0502020204030204" pitchFamily="34" charset="0"/>
              </a:rPr>
              <a:t> Medical model</a:t>
            </a:r>
          </a:p>
          <a:p>
            <a:pPr marL="285750" indent="-285750">
              <a:buFont typeface="Arial" panose="020B0604020202020204" pitchFamily="34" charset="0"/>
              <a:buChar char="•"/>
            </a:pPr>
            <a:r>
              <a:rPr lang="en-GB" dirty="0">
                <a:latin typeface="Calibri" panose="020F0502020204030204" pitchFamily="34" charset="0"/>
                <a:cs typeface="Calibri" panose="020F0502020204030204" pitchFamily="34" charset="0"/>
              </a:rPr>
              <a:t> Discrimination </a:t>
            </a:r>
          </a:p>
          <a:p>
            <a:pPr marL="285750" indent="-285750">
              <a:buFont typeface="Arial" panose="020B0604020202020204" pitchFamily="34" charset="0"/>
              <a:buChar char="•"/>
            </a:pPr>
            <a:r>
              <a:rPr lang="en-GB" dirty="0">
                <a:latin typeface="Calibri" panose="020F0502020204030204" pitchFamily="34" charset="0"/>
                <a:cs typeface="Calibri" panose="020F0502020204030204" pitchFamily="34" charset="0"/>
              </a:rPr>
              <a:t> Do you still like me photo? </a:t>
            </a:r>
          </a:p>
          <a:p>
            <a:pPr marL="285750" indent="-285750">
              <a:buFont typeface="Arial" panose="020B0604020202020204" pitchFamily="34" charset="0"/>
              <a:buChar char="•"/>
            </a:pPr>
            <a:r>
              <a:rPr lang="en-GB" dirty="0">
                <a:latin typeface="Calibri" panose="020F0502020204030204" pitchFamily="34" charset="0"/>
                <a:cs typeface="Calibri" panose="020F0502020204030204" pitchFamily="34" charset="0"/>
              </a:rPr>
              <a:t> Equality act 2010</a:t>
            </a:r>
          </a:p>
          <a:p>
            <a:pPr marL="285750" indent="-285750">
              <a:buFont typeface="Arial" panose="020B0604020202020204" pitchFamily="34" charset="0"/>
              <a:buChar char="•"/>
            </a:pPr>
            <a:r>
              <a:rPr lang="en-GB" dirty="0">
                <a:latin typeface="Calibri" panose="020F0502020204030204" pitchFamily="34" charset="0"/>
                <a:cs typeface="Calibri" panose="020F0502020204030204" pitchFamily="34" charset="0"/>
              </a:rPr>
              <a:t> Stereotyping within disability ? </a:t>
            </a:r>
          </a:p>
          <a:p>
            <a:pPr marL="285750" indent="-285750">
              <a:buFont typeface="Arial" panose="020B0604020202020204" pitchFamily="34" charset="0"/>
              <a:buChar char="•"/>
            </a:pPr>
            <a:r>
              <a:rPr lang="en-GB" dirty="0">
                <a:latin typeface="Calibri" panose="020F0502020204030204" pitchFamily="34" charset="0"/>
                <a:cs typeface="Calibri" panose="020F0502020204030204" pitchFamily="34" charset="0"/>
              </a:rPr>
              <a:t> Conclusion </a:t>
            </a:r>
          </a:p>
          <a:p>
            <a:endParaRPr lang="en-GB"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2052948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BC7CB5-54A2-48D3-AB1F-C6E1FF7CF30D}"/>
              </a:ext>
            </a:extLst>
          </p:cNvPr>
          <p:cNvSpPr>
            <a:spLocks noGrp="1"/>
          </p:cNvSpPr>
          <p:nvPr>
            <p:ph type="title"/>
          </p:nvPr>
        </p:nvSpPr>
        <p:spPr>
          <a:xfrm>
            <a:off x="357809" y="490330"/>
            <a:ext cx="10724874" cy="1347435"/>
          </a:xfrm>
        </p:spPr>
        <p:txBody>
          <a:bodyPr>
            <a:normAutofit fontScale="90000"/>
          </a:bodyPr>
          <a:lstStyle/>
          <a:p>
            <a:r>
              <a:rPr lang="en-GB" dirty="0">
                <a:latin typeface="Calibri" panose="020F0502020204030204" pitchFamily="34" charset="0"/>
                <a:cs typeface="Calibri" panose="020F0502020204030204" pitchFamily="34" charset="0"/>
              </a:rPr>
              <a:t> what does </a:t>
            </a:r>
            <a:r>
              <a:rPr lang="en-GB" i="1" dirty="0">
                <a:latin typeface="Calibri" panose="020F0502020204030204" pitchFamily="34" charset="0"/>
                <a:cs typeface="Calibri" panose="020F0502020204030204" pitchFamily="34" charset="0"/>
              </a:rPr>
              <a:t>disability </a:t>
            </a:r>
            <a:r>
              <a:rPr lang="en-GB" dirty="0">
                <a:latin typeface="Calibri" panose="020F0502020204030204" pitchFamily="34" charset="0"/>
                <a:cs typeface="Calibri" panose="020F0502020204030204" pitchFamily="34" charset="0"/>
              </a:rPr>
              <a:t>mean?</a:t>
            </a:r>
            <a:br>
              <a:rPr lang="en-GB" dirty="0">
                <a:latin typeface="Calibri" panose="020F0502020204030204" pitchFamily="34" charset="0"/>
                <a:cs typeface="Calibri" panose="020F0502020204030204" pitchFamily="34" charset="0"/>
              </a:rPr>
            </a:br>
            <a:endParaRPr lang="en-GB" dirty="0"/>
          </a:p>
        </p:txBody>
      </p:sp>
      <p:sp>
        <p:nvSpPr>
          <p:cNvPr id="4" name="TextBox 3">
            <a:extLst>
              <a:ext uri="{FF2B5EF4-FFF2-40B4-BE49-F238E27FC236}">
                <a16:creationId xmlns:a16="http://schemas.microsoft.com/office/drawing/2014/main" id="{4B6A0391-9D85-4EC3-9605-22D83C4BCD2B}"/>
              </a:ext>
            </a:extLst>
          </p:cNvPr>
          <p:cNvSpPr txBox="1"/>
          <p:nvPr/>
        </p:nvSpPr>
        <p:spPr>
          <a:xfrm>
            <a:off x="490330" y="1616765"/>
            <a:ext cx="10469218" cy="1569660"/>
          </a:xfrm>
          <a:prstGeom prst="rect">
            <a:avLst/>
          </a:prstGeom>
          <a:noFill/>
        </p:spPr>
        <p:txBody>
          <a:bodyPr wrap="square" rtlCol="0">
            <a:spAutoFit/>
          </a:bodyPr>
          <a:lstStyle/>
          <a:p>
            <a:r>
              <a:rPr lang="en-GB" sz="2400" dirty="0">
                <a:latin typeface="Calibri" panose="020F0502020204030204" pitchFamily="34" charset="0"/>
                <a:cs typeface="Calibri" panose="020F0502020204030204" pitchFamily="34" charset="0"/>
              </a:rPr>
              <a:t>The law basically states a person with a disability as having one of these: </a:t>
            </a:r>
          </a:p>
          <a:p>
            <a:pPr marL="285750" indent="-285750">
              <a:buFont typeface="Arial" panose="020B0604020202020204" pitchFamily="34" charset="0"/>
              <a:buChar char="•"/>
            </a:pPr>
            <a:r>
              <a:rPr lang="en-GB" sz="2400" dirty="0">
                <a:latin typeface="Calibri" panose="020F0502020204030204" pitchFamily="34" charset="0"/>
                <a:cs typeface="Calibri" panose="020F0502020204030204" pitchFamily="34" charset="0"/>
              </a:rPr>
              <a:t> Physical impairment  - Moving, coordinate properly and physical performance </a:t>
            </a:r>
          </a:p>
          <a:p>
            <a:pPr marL="285750" indent="-285750">
              <a:buFont typeface="Arial" panose="020B0604020202020204" pitchFamily="34" charset="0"/>
              <a:buChar char="•"/>
            </a:pPr>
            <a:r>
              <a:rPr lang="en-GB" sz="2400" dirty="0">
                <a:latin typeface="Calibri" panose="020F0502020204030204" pitchFamily="34" charset="0"/>
                <a:cs typeface="Calibri" panose="020F0502020204030204" pitchFamily="34" charset="0"/>
              </a:rPr>
              <a:t> Mental impairment -  Affects someone's intellectual capacity and brain </a:t>
            </a:r>
          </a:p>
          <a:p>
            <a:r>
              <a:rPr lang="en-GB" sz="2400" dirty="0">
                <a:latin typeface="Calibri" panose="020F0502020204030204" pitchFamily="34" charset="0"/>
                <a:cs typeface="Calibri" panose="020F0502020204030204" pitchFamily="34" charset="0"/>
              </a:rPr>
              <a:t>Having a long term effect upon their ability to complete things on a daily basis. </a:t>
            </a:r>
          </a:p>
        </p:txBody>
      </p:sp>
      <p:sp>
        <p:nvSpPr>
          <p:cNvPr id="5" name="TextBox 4">
            <a:extLst>
              <a:ext uri="{FF2B5EF4-FFF2-40B4-BE49-F238E27FC236}">
                <a16:creationId xmlns:a16="http://schemas.microsoft.com/office/drawing/2014/main" id="{DF4AE1CF-46B7-4727-B59A-F091CADD4961}"/>
              </a:ext>
            </a:extLst>
          </p:cNvPr>
          <p:cNvSpPr txBox="1"/>
          <p:nvPr/>
        </p:nvSpPr>
        <p:spPr>
          <a:xfrm>
            <a:off x="9509760" y="5880295"/>
            <a:ext cx="2011680" cy="369332"/>
          </a:xfrm>
          <a:prstGeom prst="rect">
            <a:avLst/>
          </a:prstGeom>
          <a:noFill/>
        </p:spPr>
        <p:txBody>
          <a:bodyPr wrap="square" rtlCol="0">
            <a:spAutoFit/>
          </a:bodyPr>
          <a:lstStyle/>
          <a:p>
            <a:r>
              <a:rPr lang="en-GB" i="1" dirty="0">
                <a:latin typeface="Calibri" panose="020F0502020204030204" pitchFamily="34" charset="0"/>
                <a:cs typeface="Calibri" panose="020F0502020204030204" pitchFamily="34" charset="0"/>
              </a:rPr>
              <a:t>(CCBC, 2018)</a:t>
            </a:r>
          </a:p>
        </p:txBody>
      </p:sp>
    </p:spTree>
    <p:extLst>
      <p:ext uri="{BB962C8B-B14F-4D97-AF65-F5344CB8AC3E}">
        <p14:creationId xmlns:p14="http://schemas.microsoft.com/office/powerpoint/2010/main" val="246281120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553286-21AE-4352-9DF7-3676D55266BE}"/>
              </a:ext>
            </a:extLst>
          </p:cNvPr>
          <p:cNvSpPr>
            <a:spLocks noGrp="1"/>
          </p:cNvSpPr>
          <p:nvPr>
            <p:ph type="title"/>
          </p:nvPr>
        </p:nvSpPr>
        <p:spPr>
          <a:xfrm>
            <a:off x="212035" y="117032"/>
            <a:ext cx="10870648" cy="1599226"/>
          </a:xfrm>
        </p:spPr>
        <p:txBody>
          <a:bodyPr>
            <a:normAutofit/>
          </a:bodyPr>
          <a:lstStyle/>
          <a:p>
            <a:r>
              <a:rPr lang="en-GB" dirty="0">
                <a:latin typeface="Calibri" panose="020F0502020204030204" pitchFamily="34" charset="0"/>
                <a:cs typeface="Calibri" panose="020F0502020204030204" pitchFamily="34" charset="0"/>
              </a:rPr>
              <a:t>What does Safeguarding mean?</a:t>
            </a:r>
          </a:p>
        </p:txBody>
      </p:sp>
      <p:sp>
        <p:nvSpPr>
          <p:cNvPr id="4" name="TextBox 3">
            <a:extLst>
              <a:ext uri="{FF2B5EF4-FFF2-40B4-BE49-F238E27FC236}">
                <a16:creationId xmlns:a16="http://schemas.microsoft.com/office/drawing/2014/main" id="{7546A513-609C-487E-B531-95860F637883}"/>
              </a:ext>
            </a:extLst>
          </p:cNvPr>
          <p:cNvSpPr txBox="1"/>
          <p:nvPr/>
        </p:nvSpPr>
        <p:spPr>
          <a:xfrm>
            <a:off x="212036" y="1716258"/>
            <a:ext cx="10870648" cy="3323987"/>
          </a:xfrm>
          <a:prstGeom prst="rect">
            <a:avLst/>
          </a:prstGeom>
          <a:noFill/>
        </p:spPr>
        <p:txBody>
          <a:bodyPr wrap="square" rtlCol="0">
            <a:spAutoFit/>
          </a:bodyPr>
          <a:lstStyle/>
          <a:p>
            <a:r>
              <a:rPr lang="en-GB" sz="2400" dirty="0"/>
              <a:t> </a:t>
            </a:r>
            <a:r>
              <a:rPr lang="en-GB" sz="2400" dirty="0">
                <a:latin typeface="Calibri" panose="020F0502020204030204" pitchFamily="34" charset="0"/>
                <a:cs typeface="Calibri" panose="020F0502020204030204" pitchFamily="34" charset="0"/>
              </a:rPr>
              <a:t>Safeguarding means:</a:t>
            </a:r>
          </a:p>
          <a:p>
            <a:pPr marL="285750" indent="-285750">
              <a:buFont typeface="Arial" panose="020B0604020202020204" pitchFamily="34" charset="0"/>
              <a:buChar char="•"/>
            </a:pPr>
            <a:r>
              <a:rPr lang="en-GB" sz="2400" dirty="0">
                <a:latin typeface="Calibri" panose="020F0502020204030204" pitchFamily="34" charset="0"/>
                <a:cs typeface="Calibri" panose="020F0502020204030204" pitchFamily="34" charset="0"/>
              </a:rPr>
              <a:t>Protecting all children from any abuse or being mistreated </a:t>
            </a:r>
          </a:p>
          <a:p>
            <a:pPr marL="285750" indent="-285750">
              <a:buFont typeface="Arial" panose="020B0604020202020204" pitchFamily="34" charset="0"/>
              <a:buChar char="•"/>
            </a:pPr>
            <a:endParaRPr lang="en-GB" sz="2400"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GB" sz="2400" dirty="0">
                <a:latin typeface="Calibri" panose="020F0502020204030204" pitchFamily="34" charset="0"/>
                <a:cs typeface="Calibri" panose="020F0502020204030204" pitchFamily="34" charset="0"/>
              </a:rPr>
              <a:t>Preventing any harm that may happen to children’s health or their development</a:t>
            </a:r>
          </a:p>
          <a:p>
            <a:pPr marL="285750" indent="-285750">
              <a:buFont typeface="Arial" panose="020B0604020202020204" pitchFamily="34" charset="0"/>
              <a:buChar char="•"/>
            </a:pPr>
            <a:endParaRPr lang="en-GB" sz="2400"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GB" sz="2400" dirty="0">
                <a:latin typeface="Calibri" panose="020F0502020204030204" pitchFamily="34" charset="0"/>
                <a:cs typeface="Calibri" panose="020F0502020204030204" pitchFamily="34" charset="0"/>
              </a:rPr>
              <a:t>Having a safe provision for children to grow up in</a:t>
            </a:r>
          </a:p>
          <a:p>
            <a:pPr marL="285750" indent="-285750">
              <a:buFont typeface="Arial" panose="020B0604020202020204" pitchFamily="34" charset="0"/>
              <a:buChar char="•"/>
            </a:pPr>
            <a:endParaRPr lang="en-GB" sz="2400"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GB" sz="2400" dirty="0">
                <a:latin typeface="Calibri" panose="020F0502020204030204" pitchFamily="34" charset="0"/>
                <a:cs typeface="Calibri" panose="020F0502020204030204" pitchFamily="34" charset="0"/>
              </a:rPr>
              <a:t>Making sure all children have the best outcomes in life</a:t>
            </a:r>
          </a:p>
          <a:p>
            <a:endParaRPr lang="en-GB" dirty="0"/>
          </a:p>
        </p:txBody>
      </p:sp>
      <p:sp>
        <p:nvSpPr>
          <p:cNvPr id="5" name="TextBox 4">
            <a:extLst>
              <a:ext uri="{FF2B5EF4-FFF2-40B4-BE49-F238E27FC236}">
                <a16:creationId xmlns:a16="http://schemas.microsoft.com/office/drawing/2014/main" id="{FE272D53-3478-449A-8987-FBEB051A6704}"/>
              </a:ext>
            </a:extLst>
          </p:cNvPr>
          <p:cNvSpPr txBox="1"/>
          <p:nvPr/>
        </p:nvSpPr>
        <p:spPr>
          <a:xfrm>
            <a:off x="8370277" y="5711484"/>
            <a:ext cx="2926080" cy="369332"/>
          </a:xfrm>
          <a:prstGeom prst="rect">
            <a:avLst/>
          </a:prstGeom>
          <a:noFill/>
        </p:spPr>
        <p:txBody>
          <a:bodyPr wrap="square" rtlCol="0">
            <a:spAutoFit/>
          </a:bodyPr>
          <a:lstStyle/>
          <a:p>
            <a:r>
              <a:rPr lang="en-GB" dirty="0">
                <a:latin typeface="Calibri" panose="020F0502020204030204" pitchFamily="34" charset="0"/>
                <a:cs typeface="Calibri" panose="020F0502020204030204" pitchFamily="34" charset="0"/>
              </a:rPr>
              <a:t>(NSPCC,2018)</a:t>
            </a:r>
          </a:p>
        </p:txBody>
      </p:sp>
    </p:spTree>
    <p:extLst>
      <p:ext uri="{BB962C8B-B14F-4D97-AF65-F5344CB8AC3E}">
        <p14:creationId xmlns:p14="http://schemas.microsoft.com/office/powerpoint/2010/main" val="2416287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F87800-6D42-49D6-A72E-59062EDD93E6}"/>
              </a:ext>
            </a:extLst>
          </p:cNvPr>
          <p:cNvSpPr>
            <a:spLocks noGrp="1"/>
          </p:cNvSpPr>
          <p:nvPr>
            <p:ph type="title"/>
          </p:nvPr>
        </p:nvSpPr>
        <p:spPr>
          <a:xfrm>
            <a:off x="172278" y="185530"/>
            <a:ext cx="10910405" cy="1652235"/>
          </a:xfrm>
        </p:spPr>
        <p:txBody>
          <a:bodyPr/>
          <a:lstStyle/>
          <a:p>
            <a:r>
              <a:rPr lang="en-GB" dirty="0">
                <a:latin typeface="Calibri" panose="020F0502020204030204" pitchFamily="34" charset="0"/>
                <a:cs typeface="Calibri" panose="020F0502020204030204" pitchFamily="34" charset="0"/>
              </a:rPr>
              <a:t>what does SEN? </a:t>
            </a:r>
          </a:p>
        </p:txBody>
      </p:sp>
      <p:sp>
        <p:nvSpPr>
          <p:cNvPr id="4" name="TextBox 3">
            <a:extLst>
              <a:ext uri="{FF2B5EF4-FFF2-40B4-BE49-F238E27FC236}">
                <a16:creationId xmlns:a16="http://schemas.microsoft.com/office/drawing/2014/main" id="{D8EDBDCC-EBB9-4A23-A345-D3B8D55BF9F0}"/>
              </a:ext>
            </a:extLst>
          </p:cNvPr>
          <p:cNvSpPr txBox="1"/>
          <p:nvPr/>
        </p:nvSpPr>
        <p:spPr>
          <a:xfrm>
            <a:off x="309489" y="1702191"/>
            <a:ext cx="10930597" cy="4247317"/>
          </a:xfrm>
          <a:prstGeom prst="rect">
            <a:avLst/>
          </a:prstGeom>
          <a:noFill/>
        </p:spPr>
        <p:txBody>
          <a:bodyPr wrap="square" rtlCol="0">
            <a:spAutoFit/>
          </a:bodyPr>
          <a:lstStyle/>
          <a:p>
            <a:pPr marL="285750" indent="-285750">
              <a:buFont typeface="Arial" panose="020B0604020202020204" pitchFamily="34" charset="0"/>
              <a:buChar char="•"/>
            </a:pPr>
            <a:r>
              <a:rPr lang="en-GB" i="1" dirty="0">
                <a:latin typeface="Calibri" panose="020F0502020204030204" pitchFamily="34" charset="0"/>
                <a:cs typeface="Calibri" panose="020F0502020204030204" pitchFamily="34" charset="0"/>
              </a:rPr>
              <a:t> </a:t>
            </a:r>
            <a:r>
              <a:rPr lang="en-GB" sz="2400" dirty="0">
                <a:latin typeface="Calibri" panose="020F0502020204030204" pitchFamily="34" charset="0"/>
                <a:cs typeface="Calibri" panose="020F0502020204030204" pitchFamily="34" charset="0"/>
              </a:rPr>
              <a:t>SEN</a:t>
            </a:r>
            <a:r>
              <a:rPr lang="en-GB" sz="2400" i="1" dirty="0">
                <a:latin typeface="Calibri" panose="020F0502020204030204" pitchFamily="34" charset="0"/>
                <a:cs typeface="Calibri" panose="020F0502020204030204" pitchFamily="34" charset="0"/>
              </a:rPr>
              <a:t> </a:t>
            </a:r>
            <a:r>
              <a:rPr lang="en-GB" sz="2400" dirty="0">
                <a:latin typeface="Calibri" panose="020F0502020204030204" pitchFamily="34" charset="0"/>
                <a:cs typeface="Calibri" panose="020F0502020204030204" pitchFamily="34" charset="0"/>
              </a:rPr>
              <a:t>stands for special educational needs </a:t>
            </a:r>
          </a:p>
          <a:p>
            <a:pPr marL="285750" indent="-285750">
              <a:buFont typeface="Arial" panose="020B0604020202020204" pitchFamily="34" charset="0"/>
              <a:buChar char="•"/>
            </a:pPr>
            <a:endParaRPr lang="en-GB" sz="2400"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GB" sz="2400" dirty="0">
                <a:latin typeface="Calibri" panose="020F0502020204030204" pitchFamily="34" charset="0"/>
                <a:cs typeface="Calibri" panose="020F0502020204030204" pitchFamily="34" charset="0"/>
              </a:rPr>
              <a:t> Children or young people who have SEN have a learning difficulty or a disability</a:t>
            </a:r>
          </a:p>
          <a:p>
            <a:pPr marL="285750" indent="-285750">
              <a:buFont typeface="Arial" panose="020B0604020202020204" pitchFamily="34" charset="0"/>
              <a:buChar char="•"/>
            </a:pPr>
            <a:endParaRPr lang="en-GB" sz="2400"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GB" sz="2400" dirty="0">
                <a:latin typeface="Calibri" panose="020F0502020204030204" pitchFamily="34" charset="0"/>
                <a:cs typeface="Calibri" panose="020F0502020204030204" pitchFamily="34" charset="0"/>
              </a:rPr>
              <a:t> A child or young person who have SEN will have extra support in school to help them </a:t>
            </a:r>
          </a:p>
          <a:p>
            <a:pPr marL="285750" indent="-285750">
              <a:buFont typeface="Arial" panose="020B0604020202020204" pitchFamily="34" charset="0"/>
              <a:buChar char="•"/>
            </a:pPr>
            <a:endParaRPr lang="en-GB" dirty="0">
              <a:latin typeface="Calibri" panose="020F0502020204030204" pitchFamily="34" charset="0"/>
              <a:cs typeface="Calibri" panose="020F0502020204030204" pitchFamily="34" charset="0"/>
            </a:endParaRPr>
          </a:p>
          <a:p>
            <a:endParaRPr lang="en-GB" i="1" dirty="0">
              <a:latin typeface="Calibri" panose="020F0502020204030204" pitchFamily="34" charset="0"/>
              <a:cs typeface="Calibri" panose="020F0502020204030204" pitchFamily="34" charset="0"/>
            </a:endParaRPr>
          </a:p>
          <a:p>
            <a:endParaRPr lang="en-GB" i="1" dirty="0">
              <a:latin typeface="Calibri" panose="020F0502020204030204" pitchFamily="34" charset="0"/>
              <a:cs typeface="Calibri" panose="020F0502020204030204" pitchFamily="34" charset="0"/>
            </a:endParaRPr>
          </a:p>
          <a:p>
            <a:endParaRPr lang="en-GB" i="1" dirty="0">
              <a:latin typeface="Calibri" panose="020F0502020204030204" pitchFamily="34" charset="0"/>
              <a:cs typeface="Calibri" panose="020F0502020204030204" pitchFamily="34" charset="0"/>
            </a:endParaRPr>
          </a:p>
          <a:p>
            <a:endParaRPr lang="en-GB" i="1" dirty="0">
              <a:latin typeface="Calibri" panose="020F0502020204030204" pitchFamily="34" charset="0"/>
              <a:cs typeface="Calibri" panose="020F0502020204030204" pitchFamily="34" charset="0"/>
            </a:endParaRPr>
          </a:p>
          <a:p>
            <a:endParaRPr lang="en-GB" i="1" dirty="0">
              <a:latin typeface="Calibri" panose="020F0502020204030204" pitchFamily="34" charset="0"/>
              <a:cs typeface="Calibri" panose="020F0502020204030204" pitchFamily="34" charset="0"/>
            </a:endParaRPr>
          </a:p>
          <a:p>
            <a:endParaRPr lang="en-GB" dirty="0"/>
          </a:p>
        </p:txBody>
      </p:sp>
      <p:sp>
        <p:nvSpPr>
          <p:cNvPr id="5" name="Rectangle 4">
            <a:extLst>
              <a:ext uri="{FF2B5EF4-FFF2-40B4-BE49-F238E27FC236}">
                <a16:creationId xmlns:a16="http://schemas.microsoft.com/office/drawing/2014/main" id="{6CA8EDCA-BE4B-458D-A528-23BA5224E449}"/>
              </a:ext>
            </a:extLst>
          </p:cNvPr>
          <p:cNvSpPr/>
          <p:nvPr/>
        </p:nvSpPr>
        <p:spPr>
          <a:xfrm>
            <a:off x="7170821" y="5949508"/>
            <a:ext cx="4383132" cy="369332"/>
          </a:xfrm>
          <a:prstGeom prst="rect">
            <a:avLst/>
          </a:prstGeom>
        </p:spPr>
        <p:txBody>
          <a:bodyPr wrap="square">
            <a:spAutoFit/>
          </a:bodyPr>
          <a:lstStyle/>
          <a:p>
            <a:r>
              <a:rPr lang="en-GB" dirty="0">
                <a:latin typeface="Calibri" panose="020F0502020204030204" pitchFamily="34" charset="0"/>
                <a:cs typeface="Calibri" panose="020F0502020204030204" pitchFamily="34" charset="0"/>
              </a:rPr>
              <a:t>(</a:t>
            </a:r>
            <a:r>
              <a:rPr lang="en-GB" dirty="0" err="1">
                <a:latin typeface="Calibri" panose="020F0502020204030204" pitchFamily="34" charset="0"/>
                <a:cs typeface="Calibri" panose="020F0502020204030204" pitchFamily="34" charset="0"/>
              </a:rPr>
              <a:t>Gov</a:t>
            </a:r>
            <a:r>
              <a:rPr lang="en-GB" dirty="0">
                <a:latin typeface="Calibri" panose="020F0502020204030204" pitchFamily="34" charset="0"/>
                <a:cs typeface="Calibri" panose="020F0502020204030204" pitchFamily="34" charset="0"/>
              </a:rPr>
              <a:t>, 2017 &amp; Liphook Infant School 2015 </a:t>
            </a:r>
            <a:r>
              <a:rPr lang="en-GB" dirty="0"/>
              <a:t>  </a:t>
            </a:r>
            <a:r>
              <a:rPr lang="en-GB" dirty="0">
                <a:latin typeface="Calibri" panose="020F0502020204030204" pitchFamily="34" charset="0"/>
                <a:cs typeface="Calibri" panose="020F0502020204030204" pitchFamily="34" charset="0"/>
              </a:rPr>
              <a:t>) </a:t>
            </a:r>
          </a:p>
        </p:txBody>
      </p:sp>
      <p:pic>
        <p:nvPicPr>
          <p:cNvPr id="6" name="Picture 5">
            <a:extLst>
              <a:ext uri="{FF2B5EF4-FFF2-40B4-BE49-F238E27FC236}">
                <a16:creationId xmlns:a16="http://schemas.microsoft.com/office/drawing/2014/main" id="{2C6AE66D-F058-490A-B037-87863D41C544}"/>
              </a:ext>
            </a:extLst>
          </p:cNvPr>
          <p:cNvPicPr>
            <a:picLocks noChangeAspect="1"/>
          </p:cNvPicPr>
          <p:nvPr/>
        </p:nvPicPr>
        <p:blipFill>
          <a:blip r:embed="rId2"/>
          <a:stretch>
            <a:fillRect/>
          </a:stretch>
        </p:blipFill>
        <p:spPr>
          <a:xfrm>
            <a:off x="5967662" y="265708"/>
            <a:ext cx="5583671" cy="1356306"/>
          </a:xfrm>
          <a:prstGeom prst="rect">
            <a:avLst/>
          </a:prstGeom>
        </p:spPr>
      </p:pic>
    </p:spTree>
    <p:extLst>
      <p:ext uri="{BB962C8B-B14F-4D97-AF65-F5344CB8AC3E}">
        <p14:creationId xmlns:p14="http://schemas.microsoft.com/office/powerpoint/2010/main" val="406519179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6B9EBB-CF43-49C3-AD87-D53321D6F141}"/>
              </a:ext>
            </a:extLst>
          </p:cNvPr>
          <p:cNvSpPr>
            <a:spLocks noGrp="1"/>
          </p:cNvSpPr>
          <p:nvPr>
            <p:ph type="title"/>
          </p:nvPr>
        </p:nvSpPr>
        <p:spPr>
          <a:xfrm>
            <a:off x="344557" y="318052"/>
            <a:ext cx="10738126" cy="1519713"/>
          </a:xfrm>
        </p:spPr>
        <p:txBody>
          <a:bodyPr>
            <a:normAutofit fontScale="90000"/>
          </a:bodyPr>
          <a:lstStyle/>
          <a:p>
            <a:r>
              <a:rPr lang="en-GB" dirty="0">
                <a:latin typeface="Calibri" panose="020F0502020204030204" pitchFamily="34" charset="0"/>
                <a:cs typeface="Calibri" panose="020F0502020204030204" pitchFamily="34" charset="0"/>
              </a:rPr>
              <a:t>Social medical model</a:t>
            </a:r>
            <a:br>
              <a:rPr lang="en-GB" dirty="0">
                <a:latin typeface="Calibri" panose="020F0502020204030204" pitchFamily="34" charset="0"/>
                <a:cs typeface="Calibri" panose="020F0502020204030204" pitchFamily="34" charset="0"/>
              </a:rPr>
            </a:br>
            <a:endParaRPr lang="en-GB" dirty="0"/>
          </a:p>
        </p:txBody>
      </p:sp>
      <p:sp>
        <p:nvSpPr>
          <p:cNvPr id="4" name="TextBox 3">
            <a:extLst>
              <a:ext uri="{FF2B5EF4-FFF2-40B4-BE49-F238E27FC236}">
                <a16:creationId xmlns:a16="http://schemas.microsoft.com/office/drawing/2014/main" id="{D4EA52D9-CC6C-4C28-AF9B-62F21889376D}"/>
              </a:ext>
            </a:extLst>
          </p:cNvPr>
          <p:cNvSpPr txBox="1"/>
          <p:nvPr/>
        </p:nvSpPr>
        <p:spPr>
          <a:xfrm>
            <a:off x="344557" y="1280160"/>
            <a:ext cx="11039723" cy="3477875"/>
          </a:xfrm>
          <a:prstGeom prst="rect">
            <a:avLst/>
          </a:prstGeom>
          <a:noFill/>
        </p:spPr>
        <p:txBody>
          <a:bodyPr wrap="square" rtlCol="0">
            <a:spAutoFit/>
          </a:bodyPr>
          <a:lstStyle/>
          <a:p>
            <a:pPr marL="285750" indent="-285750">
              <a:buFont typeface="Arial" panose="020B0604020202020204" pitchFamily="34" charset="0"/>
              <a:buChar char="•"/>
            </a:pPr>
            <a:r>
              <a:rPr lang="en-GB" sz="2000" dirty="0"/>
              <a:t> </a:t>
            </a:r>
            <a:r>
              <a:rPr lang="en-GB" sz="2000" dirty="0">
                <a:latin typeface="Calibri" panose="020F0502020204030204" pitchFamily="34" charset="0"/>
                <a:cs typeface="Calibri" panose="020F0502020204030204" pitchFamily="34" charset="0"/>
              </a:rPr>
              <a:t>Removes barriers in society for disabled people so they feel equal </a:t>
            </a:r>
          </a:p>
          <a:p>
            <a:pPr marL="285750" indent="-285750">
              <a:buFont typeface="Arial" panose="020B0604020202020204" pitchFamily="34" charset="0"/>
              <a:buChar char="•"/>
            </a:pPr>
            <a:r>
              <a:rPr lang="en-GB" sz="2000" dirty="0">
                <a:latin typeface="Calibri" panose="020F0502020204030204" pitchFamily="34" charset="0"/>
                <a:cs typeface="Calibri" panose="020F0502020204030204" pitchFamily="34" charset="0"/>
              </a:rPr>
              <a:t>Social medical model was then introduced due to the medical model not developing in inclusive living ways </a:t>
            </a:r>
          </a:p>
          <a:p>
            <a:pPr marL="285750" indent="-285750">
              <a:buFont typeface="Arial" panose="020B0604020202020204" pitchFamily="34" charset="0"/>
              <a:buChar char="•"/>
            </a:pPr>
            <a:r>
              <a:rPr lang="en-GB" sz="2000" dirty="0">
                <a:latin typeface="Calibri" panose="020F0502020204030204" pitchFamily="34" charset="0"/>
                <a:cs typeface="Calibri" panose="020F0502020204030204" pitchFamily="34" charset="0"/>
              </a:rPr>
              <a:t> Changing peoples attitudes towards disabled people </a:t>
            </a:r>
          </a:p>
          <a:p>
            <a:pPr marL="285750" indent="-285750">
              <a:buFont typeface="Arial" panose="020B0604020202020204" pitchFamily="34" charset="0"/>
              <a:buChar char="•"/>
            </a:pPr>
            <a:r>
              <a:rPr lang="en-GB" sz="2000" dirty="0">
                <a:latin typeface="Calibri" panose="020F0502020204030204" pitchFamily="34" charset="0"/>
                <a:cs typeface="Calibri" panose="020F0502020204030204" pitchFamily="34" charset="0"/>
              </a:rPr>
              <a:t> Making disabled people feel included in society </a:t>
            </a:r>
          </a:p>
          <a:p>
            <a:pPr marL="285750" indent="-285750">
              <a:buFont typeface="Arial" panose="020B0604020202020204" pitchFamily="34" charset="0"/>
              <a:buChar char="•"/>
            </a:pPr>
            <a:endParaRPr lang="en-GB" sz="2000"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endParaRPr lang="en-GB" sz="2000"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GB" sz="2000" dirty="0">
                <a:latin typeface="Calibri" panose="020F0502020204030204" pitchFamily="34" charset="0"/>
                <a:cs typeface="Calibri" panose="020F0502020204030204" pitchFamily="34" charset="0"/>
              </a:rPr>
              <a:t>An example of a social medical model is a person who has some sort of learning difficulty and wants to become independent and live on their own without their parents but worries that they will not be able to afford bills and rent. Being under the social medical model the young person would then be supported in living in their home and will get money to help pay for rent and bills. </a:t>
            </a:r>
          </a:p>
        </p:txBody>
      </p:sp>
      <p:sp>
        <p:nvSpPr>
          <p:cNvPr id="5" name="Rectangle 4">
            <a:extLst>
              <a:ext uri="{FF2B5EF4-FFF2-40B4-BE49-F238E27FC236}">
                <a16:creationId xmlns:a16="http://schemas.microsoft.com/office/drawing/2014/main" id="{76AA65FB-311C-4466-B985-7A507BA4959D}"/>
              </a:ext>
            </a:extLst>
          </p:cNvPr>
          <p:cNvSpPr/>
          <p:nvPr/>
        </p:nvSpPr>
        <p:spPr>
          <a:xfrm>
            <a:off x="7794795" y="5874992"/>
            <a:ext cx="3360022" cy="369332"/>
          </a:xfrm>
          <a:prstGeom prst="rect">
            <a:avLst/>
          </a:prstGeom>
        </p:spPr>
        <p:txBody>
          <a:bodyPr wrap="none">
            <a:spAutoFit/>
          </a:bodyPr>
          <a:lstStyle/>
          <a:p>
            <a:r>
              <a:rPr lang="en-GB" dirty="0">
                <a:latin typeface="Calibri" panose="020F0502020204030204" pitchFamily="34" charset="0"/>
                <a:cs typeface="Calibri" panose="020F0502020204030204" pitchFamily="34" charset="0"/>
              </a:rPr>
              <a:t>(Disability Nottinghamshire 2018)</a:t>
            </a:r>
          </a:p>
        </p:txBody>
      </p:sp>
    </p:spTree>
    <p:extLst>
      <p:ext uri="{BB962C8B-B14F-4D97-AF65-F5344CB8AC3E}">
        <p14:creationId xmlns:p14="http://schemas.microsoft.com/office/powerpoint/2010/main" val="4309281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2D78D2-06CA-4FA1-9DE9-A07EB4C6C6FC}"/>
              </a:ext>
            </a:extLst>
          </p:cNvPr>
          <p:cNvSpPr>
            <a:spLocks noGrp="1"/>
          </p:cNvSpPr>
          <p:nvPr>
            <p:ph type="title"/>
          </p:nvPr>
        </p:nvSpPr>
        <p:spPr>
          <a:xfrm>
            <a:off x="212035" y="278296"/>
            <a:ext cx="10870648" cy="1559469"/>
          </a:xfrm>
        </p:spPr>
        <p:txBody>
          <a:bodyPr>
            <a:normAutofit fontScale="90000"/>
          </a:bodyPr>
          <a:lstStyle/>
          <a:p>
            <a:pPr algn="ctr"/>
            <a:r>
              <a:rPr lang="en-GB" dirty="0">
                <a:latin typeface="Calibri" panose="020F0502020204030204" pitchFamily="34" charset="0"/>
                <a:cs typeface="Calibri" panose="020F0502020204030204" pitchFamily="34" charset="0"/>
              </a:rPr>
              <a:t>Labelling theory</a:t>
            </a:r>
            <a:br>
              <a:rPr lang="en-GB" dirty="0">
                <a:latin typeface="Calibri" panose="020F0502020204030204" pitchFamily="34" charset="0"/>
                <a:cs typeface="Calibri" panose="020F0502020204030204" pitchFamily="34" charset="0"/>
              </a:rPr>
            </a:br>
            <a:endParaRPr lang="en-GB" dirty="0"/>
          </a:p>
        </p:txBody>
      </p:sp>
      <p:sp>
        <p:nvSpPr>
          <p:cNvPr id="4" name="Rectangle 3">
            <a:extLst>
              <a:ext uri="{FF2B5EF4-FFF2-40B4-BE49-F238E27FC236}">
                <a16:creationId xmlns:a16="http://schemas.microsoft.com/office/drawing/2014/main" id="{4B0019B6-62CD-4012-ABE6-69432C118265}"/>
              </a:ext>
            </a:extLst>
          </p:cNvPr>
          <p:cNvSpPr/>
          <p:nvPr/>
        </p:nvSpPr>
        <p:spPr>
          <a:xfrm>
            <a:off x="212035" y="1209822"/>
            <a:ext cx="11365676" cy="369332"/>
          </a:xfrm>
          <a:prstGeom prst="rect">
            <a:avLst/>
          </a:prstGeom>
        </p:spPr>
        <p:txBody>
          <a:bodyPr wrap="square">
            <a:spAutoFit/>
          </a:bodyPr>
          <a:lstStyle/>
          <a:p>
            <a:pPr marL="285750" indent="-285750">
              <a:buFont typeface="Arial" panose="020B0604020202020204" pitchFamily="34" charset="0"/>
              <a:buChar char="•"/>
            </a:pPr>
            <a:endParaRPr lang="en-GB" dirty="0">
              <a:latin typeface="Calibri" panose="020F0502020204030204" pitchFamily="34" charset="0"/>
              <a:cs typeface="Calibri" panose="020F0502020204030204" pitchFamily="34" charset="0"/>
            </a:endParaRPr>
          </a:p>
        </p:txBody>
      </p:sp>
      <p:sp>
        <p:nvSpPr>
          <p:cNvPr id="5" name="Rectangle 4">
            <a:extLst>
              <a:ext uri="{FF2B5EF4-FFF2-40B4-BE49-F238E27FC236}">
                <a16:creationId xmlns:a16="http://schemas.microsoft.com/office/drawing/2014/main" id="{C8E4460C-10F0-4560-83D9-9AFDB181A42D}"/>
              </a:ext>
            </a:extLst>
          </p:cNvPr>
          <p:cNvSpPr/>
          <p:nvPr/>
        </p:nvSpPr>
        <p:spPr>
          <a:xfrm>
            <a:off x="291039" y="1732134"/>
            <a:ext cx="10712639" cy="2215991"/>
          </a:xfrm>
          <a:prstGeom prst="rect">
            <a:avLst/>
          </a:prstGeom>
        </p:spPr>
        <p:txBody>
          <a:bodyPr wrap="square">
            <a:spAutoFit/>
          </a:bodyPr>
          <a:lstStyle/>
          <a:p>
            <a:pPr marL="285750" indent="-285750">
              <a:buFont typeface="Arial" panose="020B0604020202020204" pitchFamily="34" charset="0"/>
              <a:buChar char="•"/>
            </a:pPr>
            <a:r>
              <a:rPr lang="en-GB" sz="2400" dirty="0">
                <a:latin typeface="Calibri" panose="020F0502020204030204" pitchFamily="34" charset="0"/>
                <a:cs typeface="Calibri" panose="020F0502020204030204" pitchFamily="34" charset="0"/>
              </a:rPr>
              <a:t>Labelling theory is describing someone in one word an example would be in someone commits a crime and breaks the law they would then be called a criminal. This is classed as labelling them because they are stating them as one word. Others will then copy them and become biased against because they have a label. </a:t>
            </a:r>
          </a:p>
          <a:p>
            <a:pPr marL="285750" indent="-285750">
              <a:buFont typeface="Arial" panose="020B0604020202020204" pitchFamily="34" charset="0"/>
              <a:buChar char="•"/>
            </a:pPr>
            <a:endParaRPr lang="en-GB" dirty="0">
              <a:latin typeface="Calibri" panose="020F0502020204030204" pitchFamily="34" charset="0"/>
              <a:cs typeface="Calibri" panose="020F0502020204030204" pitchFamily="34" charset="0"/>
            </a:endParaRPr>
          </a:p>
        </p:txBody>
      </p:sp>
      <p:sp>
        <p:nvSpPr>
          <p:cNvPr id="6" name="Rectangle 5">
            <a:extLst>
              <a:ext uri="{FF2B5EF4-FFF2-40B4-BE49-F238E27FC236}">
                <a16:creationId xmlns:a16="http://schemas.microsoft.com/office/drawing/2014/main" id="{F7C03C8C-8695-4F0C-BDCF-5648D7146A19}"/>
              </a:ext>
            </a:extLst>
          </p:cNvPr>
          <p:cNvSpPr/>
          <p:nvPr/>
        </p:nvSpPr>
        <p:spPr>
          <a:xfrm>
            <a:off x="9331435" y="5875239"/>
            <a:ext cx="1880130" cy="369332"/>
          </a:xfrm>
          <a:prstGeom prst="rect">
            <a:avLst/>
          </a:prstGeom>
        </p:spPr>
        <p:txBody>
          <a:bodyPr wrap="none">
            <a:spAutoFit/>
          </a:bodyPr>
          <a:lstStyle/>
          <a:p>
            <a:r>
              <a:rPr lang="en-GB" dirty="0">
                <a:latin typeface="Calibri" panose="020F0502020204030204" pitchFamily="34" charset="0"/>
                <a:cs typeface="Calibri" panose="020F0502020204030204" pitchFamily="34" charset="0"/>
              </a:rPr>
              <a:t>(Crossman,2017). </a:t>
            </a:r>
          </a:p>
        </p:txBody>
      </p:sp>
    </p:spTree>
    <p:extLst>
      <p:ext uri="{BB962C8B-B14F-4D97-AF65-F5344CB8AC3E}">
        <p14:creationId xmlns:p14="http://schemas.microsoft.com/office/powerpoint/2010/main" val="253215534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E67D3B-DCC5-45BA-8583-D515DDDD1E40}"/>
              </a:ext>
            </a:extLst>
          </p:cNvPr>
          <p:cNvSpPr>
            <a:spLocks noGrp="1"/>
          </p:cNvSpPr>
          <p:nvPr>
            <p:ph type="title"/>
          </p:nvPr>
        </p:nvSpPr>
        <p:spPr>
          <a:xfrm>
            <a:off x="212035" y="225288"/>
            <a:ext cx="10870648" cy="1612478"/>
          </a:xfrm>
        </p:spPr>
        <p:txBody>
          <a:bodyPr>
            <a:normAutofit/>
          </a:bodyPr>
          <a:lstStyle/>
          <a:p>
            <a:r>
              <a:rPr lang="en-GB" dirty="0">
                <a:latin typeface="Calibri" panose="020F0502020204030204" pitchFamily="34" charset="0"/>
                <a:cs typeface="Calibri" panose="020F0502020204030204" pitchFamily="34" charset="0"/>
              </a:rPr>
              <a:t>Social exclusion </a:t>
            </a:r>
            <a:br>
              <a:rPr lang="en-GB" dirty="0">
                <a:latin typeface="Calibri" panose="020F0502020204030204" pitchFamily="34" charset="0"/>
                <a:cs typeface="Calibri" panose="020F0502020204030204" pitchFamily="34" charset="0"/>
              </a:rPr>
            </a:br>
            <a:endParaRPr lang="en-GB" dirty="0"/>
          </a:p>
        </p:txBody>
      </p:sp>
      <p:sp>
        <p:nvSpPr>
          <p:cNvPr id="4" name="Rectangle 3">
            <a:extLst>
              <a:ext uri="{FF2B5EF4-FFF2-40B4-BE49-F238E27FC236}">
                <a16:creationId xmlns:a16="http://schemas.microsoft.com/office/drawing/2014/main" id="{C714EFF7-D0D7-43E1-9889-436E16FE623C}"/>
              </a:ext>
            </a:extLst>
          </p:cNvPr>
          <p:cNvSpPr/>
          <p:nvPr/>
        </p:nvSpPr>
        <p:spPr>
          <a:xfrm>
            <a:off x="-1" y="1513091"/>
            <a:ext cx="11732455" cy="3688189"/>
          </a:xfrm>
          <a:prstGeom prst="rect">
            <a:avLst/>
          </a:prstGeom>
        </p:spPr>
        <p:txBody>
          <a:bodyPr wrap="square">
            <a:spAutoFit/>
          </a:bodyPr>
          <a:lstStyle/>
          <a:p>
            <a:pPr marL="285750" indent="-285750">
              <a:lnSpc>
                <a:spcPct val="150000"/>
              </a:lnSpc>
              <a:spcAft>
                <a:spcPts val="800"/>
              </a:spcAft>
              <a:buFont typeface="Arial" panose="020B0604020202020204" pitchFamily="34" charset="0"/>
              <a:buChar char="•"/>
            </a:pPr>
            <a:r>
              <a:rPr lang="en-GB" dirty="0">
                <a:latin typeface="Times New Roman" panose="02020603050405020304" pitchFamily="18" charset="0"/>
                <a:ea typeface="Calibri" panose="020F0502020204030204" pitchFamily="34" charset="0"/>
                <a:cs typeface="Times New Roman" panose="02020603050405020304" pitchFamily="18" charset="0"/>
              </a:rPr>
              <a:t> </a:t>
            </a:r>
            <a:r>
              <a:rPr lang="en-GB" sz="2000" dirty="0">
                <a:latin typeface="Times New Roman" panose="02020603050405020304" pitchFamily="18" charset="0"/>
                <a:ea typeface="Calibri" panose="020F0502020204030204" pitchFamily="34" charset="0"/>
                <a:cs typeface="Times New Roman" panose="02020603050405020304" pitchFamily="18" charset="0"/>
              </a:rPr>
              <a:t>People may feel socially excluded from society </a:t>
            </a:r>
          </a:p>
          <a:p>
            <a:pPr marL="285750" indent="-285750">
              <a:lnSpc>
                <a:spcPct val="150000"/>
              </a:lnSpc>
              <a:spcAft>
                <a:spcPts val="800"/>
              </a:spcAft>
              <a:buFont typeface="Arial" panose="020B0604020202020204" pitchFamily="34" charset="0"/>
              <a:buChar char="•"/>
            </a:pPr>
            <a:r>
              <a:rPr lang="en-GB" sz="2000" dirty="0">
                <a:latin typeface="Times New Roman" panose="02020603050405020304" pitchFamily="18" charset="0"/>
                <a:ea typeface="Calibri" panose="020F0502020204030204" pitchFamily="34" charset="0"/>
                <a:cs typeface="Times New Roman" panose="02020603050405020304" pitchFamily="18" charset="0"/>
              </a:rPr>
              <a:t> People may take some form of Discrimination</a:t>
            </a:r>
          </a:p>
          <a:p>
            <a:pPr marL="285750" indent="-285750">
              <a:lnSpc>
                <a:spcPct val="150000"/>
              </a:lnSpc>
              <a:spcAft>
                <a:spcPts val="800"/>
              </a:spcAft>
              <a:buFont typeface="Arial" panose="020B0604020202020204" pitchFamily="34" charset="0"/>
              <a:buChar char="•"/>
            </a:pPr>
            <a:r>
              <a:rPr lang="en-GB" sz="2000" dirty="0">
                <a:latin typeface="Times New Roman" panose="02020603050405020304" pitchFamily="18" charset="0"/>
                <a:ea typeface="Calibri" panose="020F0502020204030204" pitchFamily="34" charset="0"/>
                <a:cs typeface="Times New Roman" panose="02020603050405020304" pitchFamily="18" charset="0"/>
              </a:rPr>
              <a:t> Children may feel like they are not included in activities in school due to their disability and this can they make them really upset and play up </a:t>
            </a:r>
          </a:p>
          <a:p>
            <a:pPr marL="285750" indent="-285750">
              <a:lnSpc>
                <a:spcPct val="150000"/>
              </a:lnSpc>
              <a:spcAft>
                <a:spcPts val="800"/>
              </a:spcAft>
              <a:buFont typeface="Arial" panose="020B0604020202020204" pitchFamily="34" charset="0"/>
              <a:buChar char="•"/>
            </a:pPr>
            <a:r>
              <a:rPr lang="en-GB" sz="2000" dirty="0">
                <a:latin typeface="Times New Roman" panose="02020603050405020304" pitchFamily="18" charset="0"/>
                <a:ea typeface="Calibri" panose="020F0502020204030204" pitchFamily="34" charset="0"/>
                <a:cs typeface="Times New Roman" panose="02020603050405020304" pitchFamily="18" charset="0"/>
              </a:rPr>
              <a:t> People may feel like they cannot do anything due to having a condition and may feel like they have to stay inside doors and not interact with others.  </a:t>
            </a:r>
          </a:p>
          <a:p>
            <a:pPr>
              <a:lnSpc>
                <a:spcPct val="150000"/>
              </a:lnSpc>
              <a:spcAft>
                <a:spcPts val="800"/>
              </a:spcAft>
            </a:pPr>
            <a:r>
              <a:rPr lang="en-GB" dirty="0">
                <a:latin typeface="Times New Roman" panose="02020603050405020304" pitchFamily="18" charset="0"/>
                <a:ea typeface="Calibri" panose="020F0502020204030204" pitchFamily="34" charset="0"/>
                <a:cs typeface="Times New Roman" panose="02020603050405020304" pitchFamily="18" charset="0"/>
              </a:rPr>
              <a:t>.</a:t>
            </a:r>
            <a:endParaRPr lang="en-GB" dirty="0">
              <a:latin typeface="Calibri" panose="020F0502020204030204" pitchFamily="34" charset="0"/>
              <a:ea typeface="Calibri" panose="020F0502020204030204" pitchFamily="34" charset="0"/>
              <a:cs typeface="Times New Roman" panose="02020603050405020304" pitchFamily="18" charset="0"/>
            </a:endParaRPr>
          </a:p>
        </p:txBody>
      </p:sp>
      <p:sp>
        <p:nvSpPr>
          <p:cNvPr id="5" name="Rectangle 4">
            <a:extLst>
              <a:ext uri="{FF2B5EF4-FFF2-40B4-BE49-F238E27FC236}">
                <a16:creationId xmlns:a16="http://schemas.microsoft.com/office/drawing/2014/main" id="{F8765AC0-D3CB-4988-A246-E04C0F62865E}"/>
              </a:ext>
            </a:extLst>
          </p:cNvPr>
          <p:cNvSpPr/>
          <p:nvPr/>
        </p:nvSpPr>
        <p:spPr>
          <a:xfrm flipH="1">
            <a:off x="7948244" y="5671121"/>
            <a:ext cx="3334044" cy="369332"/>
          </a:xfrm>
          <a:prstGeom prst="rect">
            <a:avLst/>
          </a:prstGeom>
        </p:spPr>
        <p:txBody>
          <a:bodyPr wrap="square">
            <a:spAutoFit/>
          </a:bodyPr>
          <a:lstStyle/>
          <a:p>
            <a:r>
              <a:rPr lang="en-GB" dirty="0">
                <a:latin typeface="Calibri" panose="020F0502020204030204" pitchFamily="34" charset="0"/>
                <a:cs typeface="Calibri" panose="020F0502020204030204" pitchFamily="34" charset="0"/>
              </a:rPr>
              <a:t>(</a:t>
            </a:r>
            <a:r>
              <a:rPr lang="en-GB" dirty="0" err="1">
                <a:latin typeface="Calibri" panose="020F0502020204030204" pitchFamily="34" charset="0"/>
                <a:cs typeface="Calibri" panose="020F0502020204030204" pitchFamily="34" charset="0"/>
              </a:rPr>
              <a:t>Levitas</a:t>
            </a:r>
            <a:r>
              <a:rPr lang="en-GB" dirty="0">
                <a:latin typeface="Calibri" panose="020F0502020204030204" pitchFamily="34" charset="0"/>
                <a:cs typeface="Calibri" panose="020F0502020204030204" pitchFamily="34" charset="0"/>
              </a:rPr>
              <a:t> 2015 &amp; GSDRC 2015)</a:t>
            </a:r>
          </a:p>
        </p:txBody>
      </p:sp>
    </p:spTree>
    <p:extLst>
      <p:ext uri="{BB962C8B-B14F-4D97-AF65-F5344CB8AC3E}">
        <p14:creationId xmlns:p14="http://schemas.microsoft.com/office/powerpoint/2010/main" val="356422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315C82-BAD1-4CD9-8652-27DFD62788EF}"/>
              </a:ext>
            </a:extLst>
          </p:cNvPr>
          <p:cNvSpPr>
            <a:spLocks noGrp="1"/>
          </p:cNvSpPr>
          <p:nvPr>
            <p:ph type="title"/>
          </p:nvPr>
        </p:nvSpPr>
        <p:spPr>
          <a:xfrm>
            <a:off x="437322" y="371062"/>
            <a:ext cx="10645361" cy="1466704"/>
          </a:xfrm>
        </p:spPr>
        <p:txBody>
          <a:bodyPr>
            <a:normAutofit fontScale="90000"/>
          </a:bodyPr>
          <a:lstStyle/>
          <a:p>
            <a:r>
              <a:rPr lang="en-GB" dirty="0">
                <a:latin typeface="Calibri" panose="020F0502020204030204" pitchFamily="34" charset="0"/>
                <a:cs typeface="Calibri" panose="020F0502020204030204" pitchFamily="34" charset="0"/>
              </a:rPr>
              <a:t>Medical model</a:t>
            </a:r>
            <a:br>
              <a:rPr lang="en-GB" dirty="0">
                <a:latin typeface="Calibri" panose="020F0502020204030204" pitchFamily="34" charset="0"/>
                <a:cs typeface="Calibri" panose="020F0502020204030204" pitchFamily="34" charset="0"/>
              </a:rPr>
            </a:br>
            <a:endParaRPr lang="en-GB" dirty="0"/>
          </a:p>
        </p:txBody>
      </p:sp>
      <p:sp>
        <p:nvSpPr>
          <p:cNvPr id="4" name="Rectangle 3">
            <a:extLst>
              <a:ext uri="{FF2B5EF4-FFF2-40B4-BE49-F238E27FC236}">
                <a16:creationId xmlns:a16="http://schemas.microsoft.com/office/drawing/2014/main" id="{8EFD6D43-A86C-4AE5-B009-FEF9247FA883}"/>
              </a:ext>
            </a:extLst>
          </p:cNvPr>
          <p:cNvSpPr/>
          <p:nvPr/>
        </p:nvSpPr>
        <p:spPr>
          <a:xfrm>
            <a:off x="211015" y="1420836"/>
            <a:ext cx="11099410" cy="3741024"/>
          </a:xfrm>
          <a:prstGeom prst="rect">
            <a:avLst/>
          </a:prstGeom>
        </p:spPr>
        <p:txBody>
          <a:bodyPr wrap="square">
            <a:spAutoFit/>
          </a:bodyPr>
          <a:lstStyle/>
          <a:p>
            <a:pPr marL="285750" indent="-285750">
              <a:lnSpc>
                <a:spcPct val="150000"/>
              </a:lnSpc>
              <a:spcAft>
                <a:spcPts val="800"/>
              </a:spcAft>
              <a:buFont typeface="Arial" panose="020B0604020202020204" pitchFamily="34" charset="0"/>
              <a:buChar char="•"/>
            </a:pPr>
            <a:r>
              <a:rPr lang="en-GB" sz="2000" dirty="0">
                <a:latin typeface="Times New Roman" panose="02020603050405020304" pitchFamily="18" charset="0"/>
                <a:ea typeface="Calibri" panose="020F0502020204030204" pitchFamily="34" charset="0"/>
                <a:cs typeface="Times New Roman" panose="02020603050405020304" pitchFamily="18" charset="0"/>
              </a:rPr>
              <a:t> Looks at people who are disabled because of their impairments </a:t>
            </a:r>
          </a:p>
          <a:p>
            <a:pPr marL="285750" indent="-285750">
              <a:lnSpc>
                <a:spcPct val="150000"/>
              </a:lnSpc>
              <a:spcAft>
                <a:spcPts val="800"/>
              </a:spcAft>
              <a:buFont typeface="Arial" panose="020B0604020202020204" pitchFamily="34" charset="0"/>
              <a:buChar char="•"/>
            </a:pPr>
            <a:r>
              <a:rPr lang="en-GB" sz="2000" dirty="0">
                <a:latin typeface="Times New Roman" panose="02020603050405020304" pitchFamily="18" charset="0"/>
                <a:ea typeface="Calibri" panose="020F0502020204030204" pitchFamily="34" charset="0"/>
                <a:cs typeface="Times New Roman" panose="02020603050405020304" pitchFamily="18" charset="0"/>
              </a:rPr>
              <a:t> To see what is an offer for people who have impairments whether they are non-medical or medical</a:t>
            </a:r>
          </a:p>
          <a:p>
            <a:pPr marL="285750" indent="-285750">
              <a:lnSpc>
                <a:spcPct val="150000"/>
              </a:lnSpc>
              <a:spcAft>
                <a:spcPts val="800"/>
              </a:spcAft>
              <a:buFont typeface="Arial" panose="020B0604020202020204" pitchFamily="34" charset="0"/>
              <a:buChar char="•"/>
            </a:pPr>
            <a:r>
              <a:rPr lang="en-GB" sz="2000" dirty="0">
                <a:latin typeface="Times New Roman" panose="02020603050405020304" pitchFamily="18" charset="0"/>
                <a:ea typeface="Calibri" panose="020F0502020204030204" pitchFamily="34" charset="0"/>
                <a:cs typeface="Times New Roman" panose="02020603050405020304" pitchFamily="18" charset="0"/>
              </a:rPr>
              <a:t>Looks at what the persons needs </a:t>
            </a:r>
          </a:p>
          <a:p>
            <a:pPr marL="285750" indent="-285750">
              <a:lnSpc>
                <a:spcPct val="150000"/>
              </a:lnSpc>
              <a:spcAft>
                <a:spcPts val="800"/>
              </a:spcAft>
              <a:buFont typeface="Arial" panose="020B0604020202020204" pitchFamily="34" charset="0"/>
              <a:buChar char="•"/>
            </a:pPr>
            <a:r>
              <a:rPr lang="en-GB" sz="2000" dirty="0">
                <a:latin typeface="Times New Roman" panose="02020603050405020304" pitchFamily="18" charset="0"/>
                <a:ea typeface="Calibri" panose="020F0502020204030204" pitchFamily="34" charset="0"/>
                <a:cs typeface="Times New Roman" panose="02020603050405020304" pitchFamily="18" charset="0"/>
              </a:rPr>
              <a:t>It helps with people who are not independent get there independence back and helps them with making choices</a:t>
            </a:r>
          </a:p>
          <a:p>
            <a:pPr marL="285750" indent="-285750">
              <a:lnSpc>
                <a:spcPct val="150000"/>
              </a:lnSpc>
              <a:spcAft>
                <a:spcPts val="800"/>
              </a:spcAft>
              <a:buFont typeface="Arial" panose="020B0604020202020204" pitchFamily="34" charset="0"/>
              <a:buChar char="•"/>
            </a:pPr>
            <a:r>
              <a:rPr lang="en-GB" sz="2000" dirty="0">
                <a:latin typeface="Times New Roman" panose="02020603050405020304" pitchFamily="18" charset="0"/>
                <a:ea typeface="Calibri" panose="020F0502020204030204" pitchFamily="34" charset="0"/>
                <a:cs typeface="Times New Roman" panose="02020603050405020304" pitchFamily="18" charset="0"/>
              </a:rPr>
              <a:t>It creates a barrier for people to help with feeling socially excluded.   </a:t>
            </a:r>
          </a:p>
          <a:p>
            <a:pPr>
              <a:lnSpc>
                <a:spcPct val="150000"/>
              </a:lnSpc>
              <a:spcAft>
                <a:spcPts val="800"/>
              </a:spcAft>
            </a:pPr>
            <a:endParaRPr lang="en-GB" dirty="0">
              <a:latin typeface="Times New Roman" panose="02020603050405020304" pitchFamily="18" charset="0"/>
              <a:ea typeface="Calibri" panose="020F0502020204030204" pitchFamily="34" charset="0"/>
              <a:cs typeface="Times New Roman" panose="02020603050405020304" pitchFamily="18" charset="0"/>
            </a:endParaRPr>
          </a:p>
        </p:txBody>
      </p:sp>
      <p:sp>
        <p:nvSpPr>
          <p:cNvPr id="5" name="Rectangle 4">
            <a:extLst>
              <a:ext uri="{FF2B5EF4-FFF2-40B4-BE49-F238E27FC236}">
                <a16:creationId xmlns:a16="http://schemas.microsoft.com/office/drawing/2014/main" id="{62B03144-EA81-4BB0-ABD0-505ADC1A916E}"/>
              </a:ext>
            </a:extLst>
          </p:cNvPr>
          <p:cNvSpPr/>
          <p:nvPr/>
        </p:nvSpPr>
        <p:spPr>
          <a:xfrm flipH="1">
            <a:off x="8496886" y="5699254"/>
            <a:ext cx="3007826" cy="369332"/>
          </a:xfrm>
          <a:prstGeom prst="rect">
            <a:avLst/>
          </a:prstGeom>
        </p:spPr>
        <p:txBody>
          <a:bodyPr wrap="square">
            <a:spAutoFit/>
          </a:bodyPr>
          <a:lstStyle/>
          <a:p>
            <a:r>
              <a:rPr lang="en-GB" dirty="0">
                <a:latin typeface="Calibri" panose="020F0502020204030204" pitchFamily="34" charset="0"/>
                <a:cs typeface="Calibri" panose="020F0502020204030204" pitchFamily="34" charset="0"/>
              </a:rPr>
              <a:t>(University of Leicester 2018). </a:t>
            </a:r>
          </a:p>
        </p:txBody>
      </p:sp>
    </p:spTree>
    <p:extLst>
      <p:ext uri="{BB962C8B-B14F-4D97-AF65-F5344CB8AC3E}">
        <p14:creationId xmlns:p14="http://schemas.microsoft.com/office/powerpoint/2010/main" val="137706914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7E37FD-5F64-404F-AA74-FCC31CE773F6}"/>
              </a:ext>
            </a:extLst>
          </p:cNvPr>
          <p:cNvSpPr>
            <a:spLocks noGrp="1"/>
          </p:cNvSpPr>
          <p:nvPr>
            <p:ph type="title"/>
          </p:nvPr>
        </p:nvSpPr>
        <p:spPr>
          <a:xfrm>
            <a:off x="357809" y="371062"/>
            <a:ext cx="10724874" cy="1466704"/>
          </a:xfrm>
        </p:spPr>
        <p:txBody>
          <a:bodyPr>
            <a:normAutofit fontScale="90000"/>
          </a:bodyPr>
          <a:lstStyle/>
          <a:p>
            <a:r>
              <a:rPr lang="en-GB" dirty="0">
                <a:latin typeface="Calibri" panose="020F0502020204030204" pitchFamily="34" charset="0"/>
                <a:cs typeface="Calibri" panose="020F0502020204030204" pitchFamily="34" charset="0"/>
              </a:rPr>
              <a:t>Discrimination </a:t>
            </a:r>
            <a:br>
              <a:rPr lang="en-GB" dirty="0">
                <a:latin typeface="Calibri" panose="020F0502020204030204" pitchFamily="34" charset="0"/>
                <a:cs typeface="Calibri" panose="020F0502020204030204" pitchFamily="34" charset="0"/>
              </a:rPr>
            </a:br>
            <a:endParaRPr lang="en-GB" dirty="0"/>
          </a:p>
        </p:txBody>
      </p:sp>
      <p:sp>
        <p:nvSpPr>
          <p:cNvPr id="4" name="TextBox 3">
            <a:extLst>
              <a:ext uri="{FF2B5EF4-FFF2-40B4-BE49-F238E27FC236}">
                <a16:creationId xmlns:a16="http://schemas.microsoft.com/office/drawing/2014/main" id="{CC0E5244-9534-465F-B93D-1048A1A9090D}"/>
              </a:ext>
            </a:extLst>
          </p:cNvPr>
          <p:cNvSpPr txBox="1"/>
          <p:nvPr/>
        </p:nvSpPr>
        <p:spPr>
          <a:xfrm>
            <a:off x="357809" y="1294227"/>
            <a:ext cx="11054547" cy="3447098"/>
          </a:xfrm>
          <a:prstGeom prst="rect">
            <a:avLst/>
          </a:prstGeom>
          <a:noFill/>
        </p:spPr>
        <p:txBody>
          <a:bodyPr wrap="square" rtlCol="0">
            <a:spAutoFit/>
          </a:bodyPr>
          <a:lstStyle/>
          <a:p>
            <a:r>
              <a:rPr lang="en-GB" sz="2000" dirty="0">
                <a:latin typeface="Calibri" panose="020F0502020204030204" pitchFamily="34" charset="0"/>
                <a:cs typeface="Calibri" panose="020F0502020204030204" pitchFamily="34" charset="0"/>
              </a:rPr>
              <a:t>There are two main types of discrimination: </a:t>
            </a:r>
          </a:p>
          <a:p>
            <a:pPr marL="342900" indent="-342900">
              <a:buAutoNum type="arabicPeriod"/>
            </a:pPr>
            <a:r>
              <a:rPr lang="en-GB" sz="2000" dirty="0">
                <a:latin typeface="Calibri" panose="020F0502020204030204" pitchFamily="34" charset="0"/>
                <a:cs typeface="Calibri" panose="020F0502020204030204" pitchFamily="34" charset="0"/>
              </a:rPr>
              <a:t>Direct discrimination – when someone discriminates you in a nasty way by comments due to your race. An example would be </a:t>
            </a:r>
          </a:p>
          <a:p>
            <a:pPr marL="342900" indent="-342900">
              <a:buAutoNum type="arabicPeriod"/>
            </a:pPr>
            <a:endParaRPr lang="en-GB" sz="2000" dirty="0">
              <a:latin typeface="Calibri" panose="020F0502020204030204" pitchFamily="34" charset="0"/>
              <a:cs typeface="Calibri" panose="020F0502020204030204" pitchFamily="34" charset="0"/>
            </a:endParaRPr>
          </a:p>
          <a:p>
            <a:pPr marL="342900" indent="-342900">
              <a:buAutoNum type="arabicPeriod"/>
            </a:pPr>
            <a:endParaRPr lang="en-GB" sz="2000" dirty="0">
              <a:latin typeface="Calibri" panose="020F0502020204030204" pitchFamily="34" charset="0"/>
              <a:cs typeface="Calibri" panose="020F0502020204030204" pitchFamily="34" charset="0"/>
            </a:endParaRPr>
          </a:p>
          <a:p>
            <a:r>
              <a:rPr lang="en-GB" sz="2000" dirty="0">
                <a:latin typeface="Calibri" panose="020F0502020204030204" pitchFamily="34" charset="0"/>
                <a:cs typeface="Calibri" panose="020F0502020204030204" pitchFamily="34" charset="0"/>
              </a:rPr>
              <a:t>2. In-direct discrimination -  when an organisation have a policy in work that stops individuals in getting a job. </a:t>
            </a:r>
          </a:p>
          <a:p>
            <a:r>
              <a:rPr lang="en-GB" sz="2000" dirty="0">
                <a:latin typeface="Calibri" panose="020F0502020204030204" pitchFamily="34" charset="0"/>
                <a:cs typeface="Calibri" panose="020F0502020204030204" pitchFamily="34" charset="0"/>
              </a:rPr>
              <a:t>An example would be if a beautician does not allow you to wear anything that covers your faces when working, this could affect a women muslins as that would be a disadvantage in applying for a job as they where them as part of their religion.  </a:t>
            </a:r>
          </a:p>
          <a:p>
            <a:endParaRPr lang="en-GB" dirty="0">
              <a:latin typeface="Calibri" panose="020F0502020204030204" pitchFamily="34" charset="0"/>
              <a:cs typeface="Calibri" panose="020F0502020204030204" pitchFamily="34" charset="0"/>
            </a:endParaRPr>
          </a:p>
        </p:txBody>
      </p:sp>
      <p:sp>
        <p:nvSpPr>
          <p:cNvPr id="5" name="Rectangle 4">
            <a:extLst>
              <a:ext uri="{FF2B5EF4-FFF2-40B4-BE49-F238E27FC236}">
                <a16:creationId xmlns:a16="http://schemas.microsoft.com/office/drawing/2014/main" id="{5FA57022-6F6C-448A-9B0F-5969F6997228}"/>
              </a:ext>
            </a:extLst>
          </p:cNvPr>
          <p:cNvSpPr/>
          <p:nvPr/>
        </p:nvSpPr>
        <p:spPr>
          <a:xfrm>
            <a:off x="357809" y="3643532"/>
            <a:ext cx="11079225" cy="423449"/>
          </a:xfrm>
          <a:prstGeom prst="rect">
            <a:avLst/>
          </a:prstGeom>
        </p:spPr>
        <p:txBody>
          <a:bodyPr wrap="square">
            <a:spAutoFit/>
          </a:bodyPr>
          <a:lstStyle/>
          <a:p>
            <a:pPr>
              <a:lnSpc>
                <a:spcPct val="150000"/>
              </a:lnSpc>
              <a:spcAft>
                <a:spcPts val="800"/>
              </a:spcAft>
            </a:pPr>
            <a:endParaRPr lang="en-GB" sz="1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angle 5">
            <a:extLst>
              <a:ext uri="{FF2B5EF4-FFF2-40B4-BE49-F238E27FC236}">
                <a16:creationId xmlns:a16="http://schemas.microsoft.com/office/drawing/2014/main" id="{A09ACEA9-7401-4542-8D79-77E3C5A592AD}"/>
              </a:ext>
            </a:extLst>
          </p:cNvPr>
          <p:cNvSpPr/>
          <p:nvPr/>
        </p:nvSpPr>
        <p:spPr>
          <a:xfrm rot="10800000" flipH="1" flipV="1">
            <a:off x="6794696" y="5872747"/>
            <a:ext cx="4642338" cy="369332"/>
          </a:xfrm>
          <a:prstGeom prst="rect">
            <a:avLst/>
          </a:prstGeom>
        </p:spPr>
        <p:txBody>
          <a:bodyPr wrap="square">
            <a:spAutoFit/>
          </a:bodyPr>
          <a:lstStyle/>
          <a:p>
            <a:r>
              <a:rPr lang="en-GB" dirty="0">
                <a:latin typeface="Calibri" panose="020F0502020204030204" pitchFamily="34" charset="0"/>
                <a:cs typeface="Calibri" panose="020F0502020204030204" pitchFamily="34" charset="0"/>
              </a:rPr>
              <a:t>(Equality and human rights commission 2016)</a:t>
            </a:r>
          </a:p>
        </p:txBody>
      </p:sp>
    </p:spTree>
    <p:extLst>
      <p:ext uri="{BB962C8B-B14F-4D97-AF65-F5344CB8AC3E}">
        <p14:creationId xmlns:p14="http://schemas.microsoft.com/office/powerpoint/2010/main" val="278040174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72C966-3C3C-43C5-A1A3-E74298B9FCB4}"/>
              </a:ext>
            </a:extLst>
          </p:cNvPr>
          <p:cNvSpPr>
            <a:spLocks noGrp="1"/>
          </p:cNvSpPr>
          <p:nvPr>
            <p:ph type="title"/>
          </p:nvPr>
        </p:nvSpPr>
        <p:spPr>
          <a:xfrm>
            <a:off x="211016" y="225084"/>
            <a:ext cx="10871668" cy="1612682"/>
          </a:xfrm>
        </p:spPr>
        <p:txBody>
          <a:bodyPr/>
          <a:lstStyle/>
          <a:p>
            <a:r>
              <a:rPr lang="en-GB" dirty="0">
                <a:latin typeface="Calibri" panose="020F0502020204030204" pitchFamily="34" charset="0"/>
                <a:cs typeface="Calibri" panose="020F0502020204030204" pitchFamily="34" charset="0"/>
              </a:rPr>
              <a:t>Disability Discrimination </a:t>
            </a:r>
          </a:p>
        </p:txBody>
      </p:sp>
      <p:sp>
        <p:nvSpPr>
          <p:cNvPr id="4" name="Rectangle 3">
            <a:extLst>
              <a:ext uri="{FF2B5EF4-FFF2-40B4-BE49-F238E27FC236}">
                <a16:creationId xmlns:a16="http://schemas.microsoft.com/office/drawing/2014/main" id="{66413C31-6101-481F-BE71-9CE77E03E588}"/>
              </a:ext>
            </a:extLst>
          </p:cNvPr>
          <p:cNvSpPr/>
          <p:nvPr/>
        </p:nvSpPr>
        <p:spPr>
          <a:xfrm>
            <a:off x="450166" y="1859340"/>
            <a:ext cx="10874326" cy="3139321"/>
          </a:xfrm>
          <a:prstGeom prst="rect">
            <a:avLst/>
          </a:prstGeom>
        </p:spPr>
        <p:txBody>
          <a:bodyPr wrap="square">
            <a:spAutoFit/>
          </a:bodyPr>
          <a:lstStyle/>
          <a:p>
            <a:pPr marL="285750" indent="-285750">
              <a:buFont typeface="Arial" panose="020B0604020202020204" pitchFamily="34" charset="0"/>
              <a:buChar char="•"/>
            </a:pPr>
            <a:r>
              <a:rPr lang="en-GB" sz="2400" dirty="0">
                <a:latin typeface="Calibri" panose="020F0502020204030204" pitchFamily="34" charset="0"/>
                <a:cs typeface="Calibri" panose="020F0502020204030204" pitchFamily="34" charset="0"/>
              </a:rPr>
              <a:t>This happens when a disabled person is treated unfavourably which then puts them at some sort of disadvantage due to being disabled</a:t>
            </a:r>
          </a:p>
          <a:p>
            <a:pPr marL="285750" indent="-285750">
              <a:buFont typeface="Arial" panose="020B0604020202020204" pitchFamily="34" charset="0"/>
              <a:buChar char="•"/>
            </a:pPr>
            <a:endParaRPr lang="en-GB" sz="2400"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GB" sz="2400" dirty="0">
                <a:latin typeface="Calibri" panose="020F0502020204030204" pitchFamily="34" charset="0"/>
                <a:cs typeface="Calibri" panose="020F0502020204030204" pitchFamily="34" charset="0"/>
              </a:rPr>
              <a:t>Disability discrimination is slightly different from direct discrimination as the reason for treatment does not matter but whether the disabled person has been treated wrongly due to their disability. </a:t>
            </a:r>
          </a:p>
          <a:p>
            <a:endParaRPr lang="en-GB" dirty="0">
              <a:latin typeface="Calibri" panose="020F0502020204030204" pitchFamily="34" charset="0"/>
              <a:cs typeface="Calibri" panose="020F0502020204030204" pitchFamily="34" charset="0"/>
            </a:endParaRPr>
          </a:p>
          <a:p>
            <a:endParaRPr lang="en-GB" dirty="0">
              <a:latin typeface="Calibri" panose="020F0502020204030204" pitchFamily="34" charset="0"/>
              <a:cs typeface="Calibri" panose="020F0502020204030204" pitchFamily="34" charset="0"/>
            </a:endParaRPr>
          </a:p>
          <a:p>
            <a:endParaRPr lang="en-GB" dirty="0">
              <a:latin typeface="Calibri" panose="020F0502020204030204" pitchFamily="34" charset="0"/>
              <a:cs typeface="Calibri" panose="020F0502020204030204" pitchFamily="34" charset="0"/>
            </a:endParaRPr>
          </a:p>
        </p:txBody>
      </p:sp>
      <p:sp>
        <p:nvSpPr>
          <p:cNvPr id="6" name="Rectangle 5">
            <a:extLst>
              <a:ext uri="{FF2B5EF4-FFF2-40B4-BE49-F238E27FC236}">
                <a16:creationId xmlns:a16="http://schemas.microsoft.com/office/drawing/2014/main" id="{D24326A9-03A3-4BBB-BABB-7FDBC089A85A}"/>
              </a:ext>
            </a:extLst>
          </p:cNvPr>
          <p:cNvSpPr/>
          <p:nvPr/>
        </p:nvSpPr>
        <p:spPr>
          <a:xfrm>
            <a:off x="6974759" y="5917196"/>
            <a:ext cx="4488536" cy="369332"/>
          </a:xfrm>
          <a:prstGeom prst="rect">
            <a:avLst/>
          </a:prstGeom>
        </p:spPr>
        <p:txBody>
          <a:bodyPr wrap="none">
            <a:spAutoFit/>
          </a:bodyPr>
          <a:lstStyle/>
          <a:p>
            <a:r>
              <a:rPr lang="en-GB" dirty="0">
                <a:latin typeface="Calibri" panose="020F0502020204030204" pitchFamily="34" charset="0"/>
                <a:cs typeface="Calibri" panose="020F0502020204030204" pitchFamily="34" charset="0"/>
              </a:rPr>
              <a:t>(Equality and human rights commission 2016)</a:t>
            </a:r>
          </a:p>
        </p:txBody>
      </p:sp>
    </p:spTree>
    <p:extLst>
      <p:ext uri="{BB962C8B-B14F-4D97-AF65-F5344CB8AC3E}">
        <p14:creationId xmlns:p14="http://schemas.microsoft.com/office/powerpoint/2010/main" val="264962575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334FE73-199A-4A06-8C67-69273F47C27B}"/>
              </a:ext>
            </a:extLst>
          </p:cNvPr>
          <p:cNvPicPr>
            <a:picLocks noChangeAspect="1"/>
          </p:cNvPicPr>
          <p:nvPr/>
        </p:nvPicPr>
        <p:blipFill>
          <a:blip r:embed="rId2"/>
          <a:stretch>
            <a:fillRect/>
          </a:stretch>
        </p:blipFill>
        <p:spPr>
          <a:xfrm>
            <a:off x="176464" y="320843"/>
            <a:ext cx="7154779" cy="5229726"/>
          </a:xfrm>
          <a:prstGeom prst="rect">
            <a:avLst/>
          </a:prstGeom>
        </p:spPr>
      </p:pic>
      <p:sp>
        <p:nvSpPr>
          <p:cNvPr id="5" name="TextBox 4">
            <a:extLst>
              <a:ext uri="{FF2B5EF4-FFF2-40B4-BE49-F238E27FC236}">
                <a16:creationId xmlns:a16="http://schemas.microsoft.com/office/drawing/2014/main" id="{9E5E08E4-08F2-4051-90EB-0B5C245A6708}"/>
              </a:ext>
            </a:extLst>
          </p:cNvPr>
          <p:cNvSpPr txBox="1"/>
          <p:nvPr/>
        </p:nvSpPr>
        <p:spPr>
          <a:xfrm>
            <a:off x="7459580" y="320843"/>
            <a:ext cx="3994484" cy="2111536"/>
          </a:xfrm>
          <a:prstGeom prst="rect">
            <a:avLst/>
          </a:prstGeom>
          <a:noFill/>
        </p:spPr>
        <p:txBody>
          <a:bodyPr wrap="square" rtlCol="0">
            <a:spAutoFit/>
          </a:bodyPr>
          <a:lstStyle/>
          <a:p>
            <a:r>
              <a:rPr lang="en-GB" dirty="0">
                <a:latin typeface="Calibri" panose="020F0502020204030204" pitchFamily="34" charset="0"/>
                <a:cs typeface="Calibri" panose="020F0502020204030204" pitchFamily="34" charset="0"/>
              </a:rPr>
              <a:t>This is a good example on how people get should not be discriminated. As you can see in this picture they are ALL princess, just because some are in wheel chairs does not mean they do not have the potential to do the same tasks as the other princesses. </a:t>
            </a:r>
          </a:p>
        </p:txBody>
      </p:sp>
      <p:sp>
        <p:nvSpPr>
          <p:cNvPr id="6" name="Rectangle 5">
            <a:extLst>
              <a:ext uri="{FF2B5EF4-FFF2-40B4-BE49-F238E27FC236}">
                <a16:creationId xmlns:a16="http://schemas.microsoft.com/office/drawing/2014/main" id="{99AE59DC-B6A0-4E58-A0A7-62114238FC81}"/>
              </a:ext>
            </a:extLst>
          </p:cNvPr>
          <p:cNvSpPr/>
          <p:nvPr/>
        </p:nvSpPr>
        <p:spPr>
          <a:xfrm>
            <a:off x="9731335" y="5730860"/>
            <a:ext cx="1569660" cy="369332"/>
          </a:xfrm>
          <a:prstGeom prst="rect">
            <a:avLst/>
          </a:prstGeom>
        </p:spPr>
        <p:txBody>
          <a:bodyPr wrap="none">
            <a:spAutoFit/>
          </a:bodyPr>
          <a:lstStyle/>
          <a:p>
            <a:r>
              <a:rPr lang="en-GB" dirty="0" err="1">
                <a:latin typeface="Calibri" panose="020F0502020204030204" pitchFamily="34" charset="0"/>
                <a:cs typeface="Calibri" panose="020F0502020204030204" pitchFamily="34" charset="0"/>
              </a:rPr>
              <a:t>Baishya</a:t>
            </a:r>
            <a:r>
              <a:rPr lang="en-GB" dirty="0">
                <a:latin typeface="Calibri" panose="020F0502020204030204" pitchFamily="34" charset="0"/>
                <a:cs typeface="Calibri" panose="020F0502020204030204" pitchFamily="34" charset="0"/>
              </a:rPr>
              <a:t> (2014)</a:t>
            </a:r>
          </a:p>
        </p:txBody>
      </p:sp>
    </p:spTree>
    <p:extLst>
      <p:ext uri="{BB962C8B-B14F-4D97-AF65-F5344CB8AC3E}">
        <p14:creationId xmlns:p14="http://schemas.microsoft.com/office/powerpoint/2010/main" val="31748568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69E790-9C5B-4303-9B65-BB9459D220A7}"/>
              </a:ext>
            </a:extLst>
          </p:cNvPr>
          <p:cNvSpPr>
            <a:spLocks noGrp="1"/>
          </p:cNvSpPr>
          <p:nvPr>
            <p:ph type="title"/>
          </p:nvPr>
        </p:nvSpPr>
        <p:spPr>
          <a:xfrm>
            <a:off x="424070" y="463826"/>
            <a:ext cx="10658613" cy="1373939"/>
          </a:xfrm>
        </p:spPr>
        <p:txBody>
          <a:bodyPr>
            <a:normAutofit fontScale="90000"/>
          </a:bodyPr>
          <a:lstStyle/>
          <a:p>
            <a:r>
              <a:rPr lang="en-GB" dirty="0">
                <a:latin typeface="Calibri" panose="020F0502020204030204" pitchFamily="34" charset="0"/>
                <a:cs typeface="Calibri" panose="020F0502020204030204" pitchFamily="34" charset="0"/>
              </a:rPr>
              <a:t>Equality act 2010</a:t>
            </a:r>
            <a:br>
              <a:rPr lang="en-GB" dirty="0">
                <a:latin typeface="Calibri" panose="020F0502020204030204" pitchFamily="34" charset="0"/>
                <a:cs typeface="Calibri" panose="020F0502020204030204" pitchFamily="34" charset="0"/>
              </a:rPr>
            </a:br>
            <a:endParaRPr lang="en-GB" dirty="0"/>
          </a:p>
        </p:txBody>
      </p:sp>
      <p:sp>
        <p:nvSpPr>
          <p:cNvPr id="4" name="Rectangle 3">
            <a:extLst>
              <a:ext uri="{FF2B5EF4-FFF2-40B4-BE49-F238E27FC236}">
                <a16:creationId xmlns:a16="http://schemas.microsoft.com/office/drawing/2014/main" id="{7E02256B-2411-43BE-B3F5-293C7F49553A}"/>
              </a:ext>
            </a:extLst>
          </p:cNvPr>
          <p:cNvSpPr/>
          <p:nvPr/>
        </p:nvSpPr>
        <p:spPr>
          <a:xfrm>
            <a:off x="309489" y="1505243"/>
            <a:ext cx="8834511" cy="3908762"/>
          </a:xfrm>
          <a:prstGeom prst="rect">
            <a:avLst/>
          </a:prstGeom>
        </p:spPr>
        <p:txBody>
          <a:bodyPr wrap="square">
            <a:spAutoFit/>
          </a:bodyPr>
          <a:lstStyle/>
          <a:p>
            <a:pPr marL="285750" indent="-285750">
              <a:buFont typeface="Arial" panose="020B0604020202020204" pitchFamily="34" charset="0"/>
              <a:buChar char="•"/>
            </a:pPr>
            <a:r>
              <a:rPr lang="en-GB" sz="2800" dirty="0">
                <a:latin typeface="Calibri" panose="020F0502020204030204" pitchFamily="34" charset="0"/>
                <a:cs typeface="Calibri" panose="020F0502020204030204" pitchFamily="34" charset="0"/>
              </a:rPr>
              <a:t> Protects people from discrimination in society and the work place</a:t>
            </a:r>
          </a:p>
          <a:p>
            <a:endParaRPr lang="en-GB" sz="2800"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GB" sz="2800" dirty="0">
                <a:latin typeface="Calibri" panose="020F0502020204030204" pitchFamily="34" charset="0"/>
                <a:cs typeface="Calibri" panose="020F0502020204030204" pitchFamily="34" charset="0"/>
              </a:rPr>
              <a:t> Everyone must follow the law and not treat someone in a horrible way, everyone must be treated equally </a:t>
            </a:r>
          </a:p>
          <a:p>
            <a:endParaRPr lang="en-GB" dirty="0">
              <a:latin typeface="Calibri" panose="020F0502020204030204" pitchFamily="34" charset="0"/>
              <a:cs typeface="Calibri" panose="020F0502020204030204" pitchFamily="34" charset="0"/>
            </a:endParaRPr>
          </a:p>
          <a:p>
            <a:endParaRPr lang="en-GB" dirty="0">
              <a:latin typeface="Calibri" panose="020F0502020204030204" pitchFamily="34" charset="0"/>
              <a:cs typeface="Calibri" panose="020F0502020204030204" pitchFamily="34" charset="0"/>
            </a:endParaRPr>
          </a:p>
          <a:p>
            <a:endParaRPr lang="en-GB" dirty="0">
              <a:latin typeface="Calibri" panose="020F0502020204030204" pitchFamily="34" charset="0"/>
              <a:cs typeface="Calibri" panose="020F0502020204030204" pitchFamily="34" charset="0"/>
            </a:endParaRPr>
          </a:p>
          <a:p>
            <a:endParaRPr lang="en-GB" dirty="0">
              <a:latin typeface="Calibri" panose="020F0502020204030204" pitchFamily="34" charset="0"/>
              <a:cs typeface="Calibri" panose="020F0502020204030204" pitchFamily="34" charset="0"/>
            </a:endParaRPr>
          </a:p>
          <a:p>
            <a:endParaRPr lang="en-GB" dirty="0">
              <a:latin typeface="Calibri" panose="020F0502020204030204" pitchFamily="34" charset="0"/>
              <a:cs typeface="Calibri" panose="020F0502020204030204" pitchFamily="34" charset="0"/>
            </a:endParaRPr>
          </a:p>
          <a:p>
            <a:endParaRPr lang="en-GB" dirty="0">
              <a:latin typeface="Calibri" panose="020F0502020204030204" pitchFamily="34" charset="0"/>
              <a:cs typeface="Calibri" panose="020F0502020204030204" pitchFamily="34" charset="0"/>
            </a:endParaRPr>
          </a:p>
        </p:txBody>
      </p:sp>
      <p:sp>
        <p:nvSpPr>
          <p:cNvPr id="5" name="Rectangle 4">
            <a:extLst>
              <a:ext uri="{FF2B5EF4-FFF2-40B4-BE49-F238E27FC236}">
                <a16:creationId xmlns:a16="http://schemas.microsoft.com/office/drawing/2014/main" id="{9095008D-5782-462E-99BA-3924729C2D6C}"/>
              </a:ext>
            </a:extLst>
          </p:cNvPr>
          <p:cNvSpPr/>
          <p:nvPr/>
        </p:nvSpPr>
        <p:spPr>
          <a:xfrm>
            <a:off x="8021054" y="6015788"/>
            <a:ext cx="4195026" cy="369332"/>
          </a:xfrm>
          <a:prstGeom prst="rect">
            <a:avLst/>
          </a:prstGeom>
        </p:spPr>
        <p:txBody>
          <a:bodyPr wrap="square">
            <a:spAutoFit/>
          </a:bodyPr>
          <a:lstStyle/>
          <a:p>
            <a:r>
              <a:rPr lang="en-GB" dirty="0">
                <a:latin typeface="Calibri" panose="020F0502020204030204" pitchFamily="34" charset="0"/>
                <a:cs typeface="Calibri" panose="020F0502020204030204" pitchFamily="34" charset="0"/>
              </a:rPr>
              <a:t>(</a:t>
            </a:r>
            <a:r>
              <a:rPr lang="en-GB" dirty="0" err="1">
                <a:latin typeface="Calibri" panose="020F0502020204030204" pitchFamily="34" charset="0"/>
                <a:cs typeface="Calibri" panose="020F0502020204030204" pitchFamily="34" charset="0"/>
              </a:rPr>
              <a:t>Gov</a:t>
            </a:r>
            <a:r>
              <a:rPr lang="en-GB" dirty="0">
                <a:latin typeface="Calibri" panose="020F0502020204030204" pitchFamily="34" charset="0"/>
                <a:cs typeface="Calibri" panose="020F0502020204030204" pitchFamily="34" charset="0"/>
              </a:rPr>
              <a:t> 2015 &amp; church insights 2017). </a:t>
            </a:r>
          </a:p>
        </p:txBody>
      </p:sp>
      <p:pic>
        <p:nvPicPr>
          <p:cNvPr id="6" name="Picture 5">
            <a:extLst>
              <a:ext uri="{FF2B5EF4-FFF2-40B4-BE49-F238E27FC236}">
                <a16:creationId xmlns:a16="http://schemas.microsoft.com/office/drawing/2014/main" id="{B3E91766-9859-43B7-A7CF-79E4F6CEC70F}"/>
              </a:ext>
            </a:extLst>
          </p:cNvPr>
          <p:cNvPicPr>
            <a:picLocks noChangeAspect="1"/>
          </p:cNvPicPr>
          <p:nvPr/>
        </p:nvPicPr>
        <p:blipFill>
          <a:blip r:embed="rId2"/>
          <a:stretch>
            <a:fillRect/>
          </a:stretch>
        </p:blipFill>
        <p:spPr>
          <a:xfrm>
            <a:off x="3439986" y="4086692"/>
            <a:ext cx="3257550" cy="2171700"/>
          </a:xfrm>
          <a:prstGeom prst="rect">
            <a:avLst/>
          </a:prstGeom>
        </p:spPr>
      </p:pic>
    </p:spTree>
    <p:extLst>
      <p:ext uri="{BB962C8B-B14F-4D97-AF65-F5344CB8AC3E}">
        <p14:creationId xmlns:p14="http://schemas.microsoft.com/office/powerpoint/2010/main" val="38885460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D1B608-3166-4EB8-BCF9-4CA33B2C0FC3}"/>
              </a:ext>
            </a:extLst>
          </p:cNvPr>
          <p:cNvSpPr>
            <a:spLocks noGrp="1"/>
          </p:cNvSpPr>
          <p:nvPr>
            <p:ph type="title"/>
          </p:nvPr>
        </p:nvSpPr>
        <p:spPr>
          <a:xfrm>
            <a:off x="251791" y="357810"/>
            <a:ext cx="10830892" cy="1479956"/>
          </a:xfrm>
        </p:spPr>
        <p:txBody>
          <a:bodyPr>
            <a:normAutofit fontScale="90000"/>
          </a:bodyPr>
          <a:lstStyle/>
          <a:p>
            <a:r>
              <a:rPr lang="en-GB" dirty="0">
                <a:latin typeface="Calibri" panose="020F0502020204030204" pitchFamily="34" charset="0"/>
                <a:cs typeface="Calibri" panose="020F0502020204030204" pitchFamily="34" charset="0"/>
              </a:rPr>
              <a:t>Stereotyping within disability ? </a:t>
            </a:r>
            <a:br>
              <a:rPr lang="en-GB" dirty="0">
                <a:latin typeface="Calibri" panose="020F0502020204030204" pitchFamily="34" charset="0"/>
                <a:cs typeface="Calibri" panose="020F0502020204030204" pitchFamily="34" charset="0"/>
              </a:rPr>
            </a:br>
            <a:endParaRPr lang="en-GB" dirty="0"/>
          </a:p>
        </p:txBody>
      </p:sp>
      <p:sp>
        <p:nvSpPr>
          <p:cNvPr id="4" name="Rectangle 3">
            <a:extLst>
              <a:ext uri="{FF2B5EF4-FFF2-40B4-BE49-F238E27FC236}">
                <a16:creationId xmlns:a16="http://schemas.microsoft.com/office/drawing/2014/main" id="{97F38EAD-EE7B-47F7-8FDF-D01ED0ABD32D}"/>
              </a:ext>
            </a:extLst>
          </p:cNvPr>
          <p:cNvSpPr/>
          <p:nvPr/>
        </p:nvSpPr>
        <p:spPr>
          <a:xfrm>
            <a:off x="251790" y="1308295"/>
            <a:ext cx="11683535" cy="5909310"/>
          </a:xfrm>
          <a:prstGeom prst="rect">
            <a:avLst/>
          </a:prstGeom>
        </p:spPr>
        <p:txBody>
          <a:bodyPr wrap="square">
            <a:spAutoFit/>
          </a:bodyPr>
          <a:lstStyle/>
          <a:p>
            <a:pPr marL="285750" indent="-285750">
              <a:buFont typeface="Arial" panose="020B0604020202020204" pitchFamily="34" charset="0"/>
              <a:buChar char="•"/>
            </a:pPr>
            <a:r>
              <a:rPr lang="en-GB" sz="2400" dirty="0">
                <a:latin typeface="Calibri" panose="020F0502020204030204" pitchFamily="34" charset="0"/>
                <a:cs typeface="Calibri" panose="020F0502020204030204" pitchFamily="34" charset="0"/>
              </a:rPr>
              <a:t>Stereotyping is due to name calling, abuse and violence towards people</a:t>
            </a:r>
          </a:p>
          <a:p>
            <a:pPr marL="285750" indent="-285750">
              <a:buFont typeface="Arial" panose="020B0604020202020204" pitchFamily="34" charset="0"/>
              <a:buChar char="•"/>
            </a:pPr>
            <a:endParaRPr lang="en-GB" sz="2400"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GB" sz="2400" dirty="0">
                <a:latin typeface="Calibri" panose="020F0502020204030204" pitchFamily="34" charset="0"/>
                <a:cs typeface="Calibri" panose="020F0502020204030204" pitchFamily="34" charset="0"/>
              </a:rPr>
              <a:t> Attitudes towards groups and individuals</a:t>
            </a:r>
          </a:p>
          <a:p>
            <a:endParaRPr lang="en-GB" sz="2400"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GB" sz="2400" dirty="0">
                <a:latin typeface="Calibri" panose="020F0502020204030204" pitchFamily="34" charset="0"/>
                <a:cs typeface="Calibri" panose="020F0502020204030204" pitchFamily="34" charset="0"/>
              </a:rPr>
              <a:t> disabled are stereotyped in how they are limited to what they can do in life </a:t>
            </a:r>
          </a:p>
          <a:p>
            <a:pPr marL="285750" indent="-285750">
              <a:buFont typeface="Arial" panose="020B0604020202020204" pitchFamily="34" charset="0"/>
              <a:buChar char="•"/>
            </a:pPr>
            <a:endParaRPr lang="en-GB" sz="2400"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GB" sz="2400" dirty="0">
                <a:latin typeface="Calibri" panose="020F0502020204030204" pitchFamily="34" charset="0"/>
                <a:cs typeface="Calibri" panose="020F0502020204030204" pitchFamily="34" charset="0"/>
              </a:rPr>
              <a:t> Stating that something is true when it is not an example would be people who have a disability can not work and wont work then get all the benefits. </a:t>
            </a:r>
            <a:r>
              <a:rPr lang="en-GB" sz="2400" dirty="0">
                <a:solidFill>
                  <a:srgbClr val="FF0000"/>
                </a:solidFill>
                <a:latin typeface="Calibri" panose="020F0502020204030204" pitchFamily="34" charset="0"/>
                <a:cs typeface="Calibri" panose="020F0502020204030204" pitchFamily="34" charset="0"/>
              </a:rPr>
              <a:t>This is not true. Most people who have disability can work with help or without help.</a:t>
            </a:r>
            <a:endParaRPr lang="en-GB" sz="2400" dirty="0">
              <a:latin typeface="Calibri" panose="020F0502020204030204" pitchFamily="34" charset="0"/>
              <a:cs typeface="Calibri" panose="020F0502020204030204" pitchFamily="34" charset="0"/>
            </a:endParaRPr>
          </a:p>
          <a:p>
            <a:r>
              <a:rPr lang="en-GB" dirty="0">
                <a:latin typeface="Calibri" panose="020F0502020204030204" pitchFamily="34" charset="0"/>
                <a:cs typeface="Calibri" panose="020F0502020204030204" pitchFamily="34" charset="0"/>
              </a:rPr>
              <a:t> </a:t>
            </a:r>
          </a:p>
          <a:p>
            <a:pPr marL="285750" indent="-285750">
              <a:buFont typeface="Arial" panose="020B0604020202020204" pitchFamily="34" charset="0"/>
              <a:buChar char="•"/>
            </a:pPr>
            <a:endParaRPr lang="en-GB"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endParaRPr lang="en-GB"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endParaRPr lang="en-GB"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endParaRPr lang="en-GB"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endParaRPr lang="en-GB"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endParaRPr lang="en-GB"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endParaRPr lang="en-GB" dirty="0">
              <a:latin typeface="Calibri" panose="020F0502020204030204" pitchFamily="34" charset="0"/>
              <a:cs typeface="Calibri" panose="020F0502020204030204" pitchFamily="34" charset="0"/>
            </a:endParaRPr>
          </a:p>
          <a:p>
            <a:pPr marL="285750" indent="-285750">
              <a:buFont typeface="Arial" panose="020B0604020202020204" pitchFamily="34" charset="0"/>
              <a:buChar char="•"/>
            </a:pPr>
            <a:endParaRPr lang="en-GB" dirty="0">
              <a:latin typeface="Calibri" panose="020F0502020204030204" pitchFamily="34" charset="0"/>
              <a:cs typeface="Calibri" panose="020F0502020204030204" pitchFamily="34" charset="0"/>
            </a:endParaRPr>
          </a:p>
        </p:txBody>
      </p:sp>
      <p:sp>
        <p:nvSpPr>
          <p:cNvPr id="5" name="TextBox 4">
            <a:extLst>
              <a:ext uri="{FF2B5EF4-FFF2-40B4-BE49-F238E27FC236}">
                <a16:creationId xmlns:a16="http://schemas.microsoft.com/office/drawing/2014/main" id="{4F240A48-B67E-47A0-A10E-B61C1B8AFBD8}"/>
              </a:ext>
            </a:extLst>
          </p:cNvPr>
          <p:cNvSpPr txBox="1"/>
          <p:nvPr/>
        </p:nvSpPr>
        <p:spPr>
          <a:xfrm>
            <a:off x="8694821" y="5775158"/>
            <a:ext cx="2695074" cy="369332"/>
          </a:xfrm>
          <a:prstGeom prst="rect">
            <a:avLst/>
          </a:prstGeom>
          <a:noFill/>
        </p:spPr>
        <p:txBody>
          <a:bodyPr wrap="square" rtlCol="0">
            <a:spAutoFit/>
          </a:bodyPr>
          <a:lstStyle/>
          <a:p>
            <a:r>
              <a:rPr lang="en-GB" dirty="0">
                <a:latin typeface="Calibri" panose="020F0502020204030204" pitchFamily="34" charset="0"/>
                <a:cs typeface="Calibri" panose="020F0502020204030204" pitchFamily="34" charset="0"/>
              </a:rPr>
              <a:t>(</a:t>
            </a:r>
            <a:r>
              <a:rPr lang="en-GB" dirty="0" err="1">
                <a:latin typeface="Calibri" panose="020F0502020204030204" pitchFamily="34" charset="0"/>
                <a:cs typeface="Calibri" panose="020F0502020204030204" pitchFamily="34" charset="0"/>
              </a:rPr>
              <a:t>Momene</a:t>
            </a:r>
            <a:r>
              <a:rPr lang="en-GB" dirty="0">
                <a:latin typeface="Calibri" panose="020F0502020204030204" pitchFamily="34" charset="0"/>
                <a:cs typeface="Calibri" panose="020F0502020204030204" pitchFamily="34" charset="0"/>
              </a:rPr>
              <a:t> 2015)</a:t>
            </a:r>
          </a:p>
        </p:txBody>
      </p:sp>
    </p:spTree>
    <p:extLst>
      <p:ext uri="{BB962C8B-B14F-4D97-AF65-F5344CB8AC3E}">
        <p14:creationId xmlns:p14="http://schemas.microsoft.com/office/powerpoint/2010/main" val="182297673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47F7B9-7851-41F4-A3A1-513DDC6E6015}"/>
              </a:ext>
            </a:extLst>
          </p:cNvPr>
          <p:cNvSpPr>
            <a:spLocks noGrp="1"/>
          </p:cNvSpPr>
          <p:nvPr>
            <p:ph type="title"/>
          </p:nvPr>
        </p:nvSpPr>
        <p:spPr>
          <a:xfrm>
            <a:off x="192505" y="160422"/>
            <a:ext cx="10890178" cy="1677344"/>
          </a:xfrm>
        </p:spPr>
        <p:txBody>
          <a:bodyPr/>
          <a:lstStyle/>
          <a:p>
            <a:r>
              <a:rPr lang="en-GB" dirty="0">
                <a:latin typeface="Calibri" panose="020F0502020204030204" pitchFamily="34" charset="0"/>
                <a:cs typeface="Calibri" panose="020F0502020204030204" pitchFamily="34" charset="0"/>
              </a:rPr>
              <a:t> </a:t>
            </a:r>
          </a:p>
        </p:txBody>
      </p:sp>
      <p:sp>
        <p:nvSpPr>
          <p:cNvPr id="8" name="TextBox 7">
            <a:extLst>
              <a:ext uri="{FF2B5EF4-FFF2-40B4-BE49-F238E27FC236}">
                <a16:creationId xmlns:a16="http://schemas.microsoft.com/office/drawing/2014/main" id="{95EDA810-6177-48B4-A163-224D670BE9B0}"/>
              </a:ext>
            </a:extLst>
          </p:cNvPr>
          <p:cNvSpPr txBox="1"/>
          <p:nvPr/>
        </p:nvSpPr>
        <p:spPr>
          <a:xfrm>
            <a:off x="6705601" y="5710989"/>
            <a:ext cx="4812632" cy="646331"/>
          </a:xfrm>
          <a:prstGeom prst="rect">
            <a:avLst/>
          </a:prstGeom>
          <a:noFill/>
        </p:spPr>
        <p:txBody>
          <a:bodyPr wrap="square" rtlCol="0">
            <a:spAutoFit/>
          </a:bodyPr>
          <a:lstStyle/>
          <a:p>
            <a:r>
              <a:rPr lang="en-GB" dirty="0">
                <a:latin typeface="Calibri" panose="020F0502020204030204" pitchFamily="34" charset="0"/>
                <a:cs typeface="Calibri" panose="020F0502020204030204" pitchFamily="34" charset="0"/>
              </a:rPr>
              <a:t>(Hawking, 2016 &amp; </a:t>
            </a:r>
            <a:r>
              <a:rPr lang="en-GB" dirty="0" err="1">
                <a:latin typeface="Calibri" panose="020F0502020204030204" pitchFamily="34" charset="0"/>
                <a:cs typeface="Calibri" panose="020F0502020204030204" pitchFamily="34" charset="0"/>
              </a:rPr>
              <a:t>Gooogle</a:t>
            </a:r>
            <a:r>
              <a:rPr lang="en-GB" dirty="0">
                <a:latin typeface="Calibri" panose="020F0502020204030204" pitchFamily="34" charset="0"/>
                <a:cs typeface="Calibri" panose="020F0502020204030204" pitchFamily="34" charset="0"/>
              </a:rPr>
              <a:t> images </a:t>
            </a:r>
            <a:r>
              <a:rPr lang="en-GB" dirty="0" err="1">
                <a:latin typeface="Calibri" panose="020F0502020204030204" pitchFamily="34" charset="0"/>
                <a:cs typeface="Calibri" panose="020F0502020204030204" pitchFamily="34" charset="0"/>
              </a:rPr>
              <a:t>n.d</a:t>
            </a:r>
            <a:r>
              <a:rPr lang="en-GB" dirty="0">
                <a:latin typeface="Calibri" panose="020F0502020204030204" pitchFamily="34" charset="0"/>
                <a:cs typeface="Calibri" panose="020F0502020204030204" pitchFamily="34" charset="0"/>
              </a:rPr>
              <a:t> &amp; </a:t>
            </a:r>
            <a:r>
              <a:rPr lang="en-GB" dirty="0" err="1">
                <a:latin typeface="Calibri" panose="020F0502020204030204" pitchFamily="34" charset="0"/>
                <a:cs typeface="Calibri" panose="020F0502020204030204" pitchFamily="34" charset="0"/>
              </a:rPr>
              <a:t>Heurmann</a:t>
            </a:r>
            <a:r>
              <a:rPr lang="en-GB" dirty="0">
                <a:latin typeface="Calibri" panose="020F0502020204030204" pitchFamily="34" charset="0"/>
                <a:cs typeface="Calibri" panose="020F0502020204030204" pitchFamily="34" charset="0"/>
              </a:rPr>
              <a:t> </a:t>
            </a:r>
            <a:r>
              <a:rPr lang="en-GB" dirty="0" err="1">
                <a:latin typeface="Calibri" panose="020F0502020204030204" pitchFamily="34" charset="0"/>
                <a:cs typeface="Calibri" panose="020F0502020204030204" pitchFamily="34" charset="0"/>
              </a:rPr>
              <a:t>n.d</a:t>
            </a:r>
            <a:r>
              <a:rPr lang="en-GB" dirty="0">
                <a:latin typeface="Calibri" panose="020F0502020204030204" pitchFamily="34" charset="0"/>
                <a:cs typeface="Calibri" panose="020F0502020204030204" pitchFamily="34" charset="0"/>
              </a:rPr>
              <a:t>   )</a:t>
            </a:r>
          </a:p>
        </p:txBody>
      </p:sp>
      <p:pic>
        <p:nvPicPr>
          <p:cNvPr id="9" name="Picture 8">
            <a:extLst>
              <a:ext uri="{FF2B5EF4-FFF2-40B4-BE49-F238E27FC236}">
                <a16:creationId xmlns:a16="http://schemas.microsoft.com/office/drawing/2014/main" id="{05F74541-3C57-42E2-9014-D09074B25DB0}"/>
              </a:ext>
            </a:extLst>
          </p:cNvPr>
          <p:cNvPicPr>
            <a:picLocks noChangeAspect="1"/>
          </p:cNvPicPr>
          <p:nvPr/>
        </p:nvPicPr>
        <p:blipFill>
          <a:blip r:embed="rId2"/>
          <a:stretch>
            <a:fillRect/>
          </a:stretch>
        </p:blipFill>
        <p:spPr>
          <a:xfrm>
            <a:off x="192505" y="160421"/>
            <a:ext cx="5743074" cy="5181599"/>
          </a:xfrm>
          <a:prstGeom prst="rect">
            <a:avLst/>
          </a:prstGeom>
        </p:spPr>
      </p:pic>
      <p:pic>
        <p:nvPicPr>
          <p:cNvPr id="10" name="Picture 9">
            <a:extLst>
              <a:ext uri="{FF2B5EF4-FFF2-40B4-BE49-F238E27FC236}">
                <a16:creationId xmlns:a16="http://schemas.microsoft.com/office/drawing/2014/main" id="{C7B75D31-F049-4535-889F-F6868F539C37}"/>
              </a:ext>
            </a:extLst>
          </p:cNvPr>
          <p:cNvPicPr>
            <a:picLocks noChangeAspect="1"/>
          </p:cNvPicPr>
          <p:nvPr/>
        </p:nvPicPr>
        <p:blipFill>
          <a:blip r:embed="rId3"/>
          <a:stretch>
            <a:fillRect/>
          </a:stretch>
        </p:blipFill>
        <p:spPr>
          <a:xfrm>
            <a:off x="6534746" y="160422"/>
            <a:ext cx="4547937" cy="2053026"/>
          </a:xfrm>
          <a:prstGeom prst="rect">
            <a:avLst/>
          </a:prstGeom>
        </p:spPr>
      </p:pic>
      <p:pic>
        <p:nvPicPr>
          <p:cNvPr id="11" name="Picture 10">
            <a:extLst>
              <a:ext uri="{FF2B5EF4-FFF2-40B4-BE49-F238E27FC236}">
                <a16:creationId xmlns:a16="http://schemas.microsoft.com/office/drawing/2014/main" id="{20578474-3649-4E8E-9698-F59B450A9826}"/>
              </a:ext>
            </a:extLst>
          </p:cNvPr>
          <p:cNvPicPr>
            <a:picLocks noChangeAspect="1"/>
          </p:cNvPicPr>
          <p:nvPr/>
        </p:nvPicPr>
        <p:blipFill>
          <a:blip r:embed="rId4"/>
          <a:stretch>
            <a:fillRect/>
          </a:stretch>
        </p:blipFill>
        <p:spPr>
          <a:xfrm>
            <a:off x="6705601" y="2326104"/>
            <a:ext cx="4339389" cy="3272229"/>
          </a:xfrm>
          <a:prstGeom prst="rect">
            <a:avLst/>
          </a:prstGeom>
        </p:spPr>
      </p:pic>
    </p:spTree>
    <p:extLst>
      <p:ext uri="{BB962C8B-B14F-4D97-AF65-F5344CB8AC3E}">
        <p14:creationId xmlns:p14="http://schemas.microsoft.com/office/powerpoint/2010/main" val="146681384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E6E11D-609B-467C-933B-E7B959A9F42C}"/>
              </a:ext>
            </a:extLst>
          </p:cNvPr>
          <p:cNvSpPr>
            <a:spLocks noGrp="1"/>
          </p:cNvSpPr>
          <p:nvPr>
            <p:ph type="title"/>
          </p:nvPr>
        </p:nvSpPr>
        <p:spPr>
          <a:xfrm>
            <a:off x="0" y="1"/>
            <a:ext cx="11082683" cy="1477108"/>
          </a:xfrm>
        </p:spPr>
        <p:txBody>
          <a:bodyPr/>
          <a:lstStyle/>
          <a:p>
            <a:r>
              <a:rPr lang="en-GB" dirty="0"/>
              <a:t>References </a:t>
            </a:r>
          </a:p>
        </p:txBody>
      </p:sp>
      <p:sp>
        <p:nvSpPr>
          <p:cNvPr id="4" name="TextBox 3">
            <a:extLst>
              <a:ext uri="{FF2B5EF4-FFF2-40B4-BE49-F238E27FC236}">
                <a16:creationId xmlns:a16="http://schemas.microsoft.com/office/drawing/2014/main" id="{20818B2E-EAC4-413D-95FA-6359DEE37954}"/>
              </a:ext>
            </a:extLst>
          </p:cNvPr>
          <p:cNvSpPr txBox="1"/>
          <p:nvPr/>
        </p:nvSpPr>
        <p:spPr>
          <a:xfrm>
            <a:off x="0" y="1153551"/>
            <a:ext cx="11465169" cy="5909310"/>
          </a:xfrm>
          <a:prstGeom prst="rect">
            <a:avLst/>
          </a:prstGeom>
          <a:noFill/>
        </p:spPr>
        <p:txBody>
          <a:bodyPr wrap="square" rtlCol="0">
            <a:spAutoFit/>
          </a:bodyPr>
          <a:lstStyle/>
          <a:p>
            <a:pPr marL="800100" lvl="1" indent="-342900">
              <a:buFont typeface="+mj-lt"/>
              <a:buAutoNum type="arabicPeriod"/>
            </a:pPr>
            <a:r>
              <a:rPr lang="en-GB" dirty="0">
                <a:latin typeface="Calibri" panose="020F0502020204030204" pitchFamily="34" charset="0"/>
                <a:cs typeface="Calibri" panose="020F0502020204030204" pitchFamily="34" charset="0"/>
              </a:rPr>
              <a:t> </a:t>
            </a:r>
            <a:r>
              <a:rPr lang="en-GB" i="1" dirty="0">
                <a:latin typeface="Calibri" panose="020F0502020204030204" pitchFamily="34" charset="0"/>
                <a:cs typeface="Calibri" panose="020F0502020204030204" pitchFamily="34" charset="0"/>
              </a:rPr>
              <a:t>CCBC (2018) </a:t>
            </a:r>
            <a:r>
              <a:rPr lang="en-GB" dirty="0">
                <a:latin typeface="Calibri" panose="020F0502020204030204" pitchFamily="34" charset="0"/>
                <a:cs typeface="Calibri" panose="020F0502020204030204" pitchFamily="34" charset="0"/>
              </a:rPr>
              <a:t>What does being disabled mean? Available at: </a:t>
            </a:r>
            <a:r>
              <a:rPr lang="en-GB" dirty="0">
                <a:latin typeface="Calibri" panose="020F0502020204030204" pitchFamily="34" charset="0"/>
                <a:cs typeface="Calibri" panose="020F0502020204030204" pitchFamily="34" charset="0"/>
                <a:hlinkClick r:id="rId2"/>
              </a:rPr>
              <a:t>http://news.bbc.co.uk/cbbcnews/hi/find_out/guides/uk/disability/newsid_3672000/3672642.stm accessed on 10.1.18</a:t>
            </a:r>
            <a:r>
              <a:rPr lang="en-GB" dirty="0">
                <a:latin typeface="Calibri" panose="020F0502020204030204" pitchFamily="34" charset="0"/>
                <a:cs typeface="Calibri" panose="020F0502020204030204" pitchFamily="34" charset="0"/>
              </a:rPr>
              <a:t> </a:t>
            </a:r>
          </a:p>
          <a:p>
            <a:pPr marL="800100" lvl="1" indent="-342900">
              <a:buFont typeface="+mj-lt"/>
              <a:buAutoNum type="arabicPeriod"/>
            </a:pPr>
            <a:r>
              <a:rPr lang="en-GB" dirty="0">
                <a:latin typeface="Calibri" panose="020F0502020204030204" pitchFamily="34" charset="0"/>
                <a:cs typeface="Calibri" panose="020F0502020204030204" pitchFamily="34" charset="0"/>
              </a:rPr>
              <a:t> </a:t>
            </a:r>
            <a:r>
              <a:rPr lang="en-GB" i="1" dirty="0">
                <a:latin typeface="Calibri" panose="020F0502020204030204" pitchFamily="34" charset="0"/>
                <a:cs typeface="Calibri" panose="020F0502020204030204" pitchFamily="34" charset="0"/>
              </a:rPr>
              <a:t>NSPCC (2018) </a:t>
            </a:r>
            <a:r>
              <a:rPr lang="en-GB" dirty="0">
                <a:latin typeface="Calibri" panose="020F0502020204030204" pitchFamily="34" charset="0"/>
                <a:cs typeface="Calibri" panose="020F0502020204030204" pitchFamily="34" charset="0"/>
              </a:rPr>
              <a:t>What is safeguarding? Available at: </a:t>
            </a:r>
            <a:r>
              <a:rPr lang="en-GB" dirty="0">
                <a:latin typeface="Calibri" panose="020F0502020204030204" pitchFamily="34" charset="0"/>
                <a:cs typeface="Calibri" panose="020F0502020204030204" pitchFamily="34" charset="0"/>
                <a:hlinkClick r:id="rId3"/>
              </a:rPr>
              <a:t>https://www.nspcc.org.uk/preventing-abuse/safeguarding/</a:t>
            </a:r>
            <a:r>
              <a:rPr lang="en-GB" dirty="0">
                <a:latin typeface="Calibri" panose="020F0502020204030204" pitchFamily="34" charset="0"/>
                <a:cs typeface="Calibri" panose="020F0502020204030204" pitchFamily="34" charset="0"/>
              </a:rPr>
              <a:t> accessed on 10.1.18</a:t>
            </a:r>
          </a:p>
          <a:p>
            <a:pPr marL="800100" lvl="1" indent="-342900">
              <a:buFont typeface="+mj-lt"/>
              <a:buAutoNum type="arabicPeriod"/>
            </a:pPr>
            <a:r>
              <a:rPr lang="en-GB" i="1" dirty="0">
                <a:latin typeface="Calibri" panose="020F0502020204030204" pitchFamily="34" charset="0"/>
                <a:cs typeface="Calibri" panose="020F0502020204030204" pitchFamily="34" charset="0"/>
              </a:rPr>
              <a:t> </a:t>
            </a:r>
            <a:r>
              <a:rPr lang="en-GB" dirty="0">
                <a:latin typeface="Calibri" panose="020F0502020204030204" pitchFamily="34" charset="0"/>
                <a:cs typeface="Calibri" panose="020F0502020204030204" pitchFamily="34" charset="0"/>
              </a:rPr>
              <a:t>Disability Nottinghamshire (2018) The Social Model vs The Medical Model of Disability, Available at: </a:t>
            </a:r>
            <a:r>
              <a:rPr lang="en-GB" u="sng" dirty="0">
                <a:latin typeface="Calibri" panose="020F0502020204030204" pitchFamily="34" charset="0"/>
                <a:cs typeface="Calibri" panose="020F0502020204030204" pitchFamily="34" charset="0"/>
                <a:hlinkClick r:id="rId4"/>
              </a:rPr>
              <a:t>http://www.disabilitynottinghamshire.org.uk/about/social-model-vs-medical-model-of-disability/</a:t>
            </a:r>
            <a:r>
              <a:rPr lang="en-GB" dirty="0">
                <a:latin typeface="Calibri" panose="020F0502020204030204" pitchFamily="34" charset="0"/>
                <a:cs typeface="Calibri" panose="020F0502020204030204" pitchFamily="34" charset="0"/>
              </a:rPr>
              <a:t> [Accessed on 10.1.18]</a:t>
            </a:r>
          </a:p>
          <a:p>
            <a:pPr marL="800100" lvl="1" indent="-342900">
              <a:buFont typeface="+mj-lt"/>
              <a:buAutoNum type="arabicPeriod"/>
            </a:pPr>
            <a:r>
              <a:rPr lang="en-GB" dirty="0">
                <a:latin typeface="Calibri" panose="020F0502020204030204" pitchFamily="34" charset="0"/>
                <a:cs typeface="Calibri" panose="020F0502020204030204" pitchFamily="34" charset="0"/>
              </a:rPr>
              <a:t> GSDRC (2015), </a:t>
            </a:r>
            <a:r>
              <a:rPr lang="en-US" dirty="0">
                <a:latin typeface="Calibri" panose="020F0502020204030204" pitchFamily="34" charset="0"/>
                <a:cs typeface="Calibri" panose="020F0502020204030204" pitchFamily="34" charset="0"/>
              </a:rPr>
              <a:t>Causes and forms of social exclusion available at: </a:t>
            </a:r>
            <a:r>
              <a:rPr lang="en-US" u="sng" dirty="0">
                <a:latin typeface="Calibri" panose="020F0502020204030204" pitchFamily="34" charset="0"/>
                <a:cs typeface="Calibri" panose="020F0502020204030204" pitchFamily="34" charset="0"/>
                <a:hlinkClick r:id="rId5"/>
              </a:rPr>
              <a:t>http://www.gsdrc.org/topic-guides/social-exclusion/causes/causes-and-forms-of-social-exclusion/</a:t>
            </a:r>
            <a:r>
              <a:rPr lang="en-US" dirty="0">
                <a:latin typeface="Calibri" panose="020F0502020204030204" pitchFamily="34" charset="0"/>
                <a:cs typeface="Calibri" panose="020F0502020204030204" pitchFamily="34" charset="0"/>
              </a:rPr>
              <a:t>  [accessed on 10.1.18</a:t>
            </a:r>
            <a:r>
              <a:rPr lang="en-GB" dirty="0">
                <a:latin typeface="Calibri" panose="020F0502020204030204" pitchFamily="34" charset="0"/>
                <a:cs typeface="Calibri" panose="020F0502020204030204" pitchFamily="34" charset="0"/>
              </a:rPr>
              <a:t>]</a:t>
            </a:r>
          </a:p>
          <a:p>
            <a:pPr marL="800100" lvl="1" indent="-342900">
              <a:buFont typeface="+mj-lt"/>
              <a:buAutoNum type="arabicPeriod"/>
            </a:pPr>
            <a:r>
              <a:rPr lang="en-GB" dirty="0">
                <a:latin typeface="Calibri" panose="020F0502020204030204" pitchFamily="34" charset="0"/>
                <a:cs typeface="Calibri" panose="020F0502020204030204" pitchFamily="34" charset="0"/>
              </a:rPr>
              <a:t> </a:t>
            </a:r>
            <a:r>
              <a:rPr lang="en-GB" dirty="0" err="1">
                <a:latin typeface="Calibri" panose="020F0502020204030204" pitchFamily="34" charset="0"/>
                <a:cs typeface="Calibri" panose="020F0502020204030204" pitchFamily="34" charset="0"/>
              </a:rPr>
              <a:t>Lavitas</a:t>
            </a:r>
            <a:r>
              <a:rPr lang="en-GB" dirty="0">
                <a:latin typeface="Calibri" panose="020F0502020204030204" pitchFamily="34" charset="0"/>
                <a:cs typeface="Calibri" panose="020F0502020204030204" pitchFamily="34" charset="0"/>
              </a:rPr>
              <a:t> R (2017), Defining and measuring social exclusion available at </a:t>
            </a:r>
            <a:r>
              <a:rPr lang="en-GB" u="sng" dirty="0">
                <a:latin typeface="Calibri" panose="020F0502020204030204" pitchFamily="34" charset="0"/>
                <a:cs typeface="Calibri" panose="020F0502020204030204" pitchFamily="34" charset="0"/>
                <a:hlinkClick r:id="rId6"/>
              </a:rPr>
              <a:t>http://www.radstats.org.uk/no071/article2.htm</a:t>
            </a:r>
            <a:r>
              <a:rPr lang="en-GB" dirty="0">
                <a:latin typeface="Calibri" panose="020F0502020204030204" pitchFamily="34" charset="0"/>
                <a:cs typeface="Calibri" panose="020F0502020204030204" pitchFamily="34" charset="0"/>
              </a:rPr>
              <a:t>  [accessed on 10.1. 18] </a:t>
            </a:r>
          </a:p>
          <a:p>
            <a:pPr marL="800100" lvl="1" indent="-342900">
              <a:buFont typeface="+mj-lt"/>
              <a:buAutoNum type="arabicPeriod"/>
            </a:pPr>
            <a:r>
              <a:rPr lang="en-GB" dirty="0">
                <a:latin typeface="Calibri" panose="020F0502020204030204" pitchFamily="34" charset="0"/>
                <a:cs typeface="Calibri" panose="020F0502020204030204" pitchFamily="34" charset="0"/>
              </a:rPr>
              <a:t> University of Leicester (2018) The social and medical model of disability, available at: </a:t>
            </a:r>
            <a:r>
              <a:rPr lang="en-GB" u="sng" dirty="0">
                <a:latin typeface="Calibri" panose="020F0502020204030204" pitchFamily="34" charset="0"/>
                <a:cs typeface="Calibri" panose="020F0502020204030204" pitchFamily="34" charset="0"/>
                <a:hlinkClick r:id="rId7"/>
              </a:rPr>
              <a:t>https://www2.le.ac.uk/offices/accessability/staff/accessabilitytutors/information-for-accessability-tutors/the-social-and-medical-model-of-disability</a:t>
            </a:r>
            <a:r>
              <a:rPr lang="en-GB" dirty="0">
                <a:latin typeface="Calibri" panose="020F0502020204030204" pitchFamily="34" charset="0"/>
                <a:cs typeface="Calibri" panose="020F0502020204030204" pitchFamily="34" charset="0"/>
              </a:rPr>
              <a:t> [Accessed on 10.1.18]</a:t>
            </a:r>
          </a:p>
          <a:p>
            <a:endParaRPr lang="en-GB" dirty="0">
              <a:latin typeface="Calibri" panose="020F0502020204030204" pitchFamily="34" charset="0"/>
              <a:cs typeface="Calibri" panose="020F0502020204030204" pitchFamily="34" charset="0"/>
            </a:endParaRPr>
          </a:p>
          <a:p>
            <a:pPr marL="342900" indent="-342900">
              <a:buFont typeface="+mj-lt"/>
              <a:buAutoNum type="arabicPeriod"/>
            </a:pPr>
            <a:endParaRPr lang="en-GB" dirty="0">
              <a:latin typeface="Calibri" panose="020F0502020204030204" pitchFamily="34" charset="0"/>
              <a:cs typeface="Calibri" panose="020F0502020204030204" pitchFamily="34" charset="0"/>
            </a:endParaRPr>
          </a:p>
          <a:p>
            <a:pPr marL="342900" indent="-342900">
              <a:buFont typeface="+mj-lt"/>
              <a:buAutoNum type="arabicPeriod"/>
            </a:pPr>
            <a:endParaRPr lang="en-GB" i="1" dirty="0">
              <a:latin typeface="Calibri" panose="020F0502020204030204" pitchFamily="34" charset="0"/>
              <a:cs typeface="Calibri" panose="020F0502020204030204" pitchFamily="34" charset="0"/>
            </a:endParaRPr>
          </a:p>
          <a:p>
            <a:pPr marL="342900" indent="-342900">
              <a:buFont typeface="+mj-lt"/>
              <a:buAutoNum type="arabicPeriod"/>
            </a:pPr>
            <a:endParaRPr lang="en-GB" dirty="0">
              <a:latin typeface="Calibri" panose="020F0502020204030204" pitchFamily="34" charset="0"/>
              <a:cs typeface="Calibri" panose="020F0502020204030204" pitchFamily="34" charset="0"/>
            </a:endParaRPr>
          </a:p>
          <a:p>
            <a:r>
              <a:rPr lang="en-GB" dirty="0">
                <a:latin typeface="Calibri" panose="020F0502020204030204" pitchFamily="34" charset="0"/>
                <a:cs typeface="Calibri" panose="020F0502020204030204" pitchFamily="34" charset="0"/>
              </a:rPr>
              <a:t>  </a:t>
            </a:r>
            <a:endParaRPr lang="en-GB" i="1" dirty="0">
              <a:latin typeface="Calibri" panose="020F0502020204030204" pitchFamily="34" charset="0"/>
              <a:cs typeface="Calibri" panose="020F0502020204030204" pitchFamily="34" charset="0"/>
            </a:endParaRPr>
          </a:p>
          <a:p>
            <a:r>
              <a:rPr lang="en-GB" dirty="0"/>
              <a:t> </a:t>
            </a:r>
          </a:p>
        </p:txBody>
      </p:sp>
    </p:spTree>
    <p:extLst>
      <p:ext uri="{BB962C8B-B14F-4D97-AF65-F5344CB8AC3E}">
        <p14:creationId xmlns:p14="http://schemas.microsoft.com/office/powerpoint/2010/main" val="17795913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70F439B-282E-45BD-A836-A43349A5F6CD}"/>
              </a:ext>
            </a:extLst>
          </p:cNvPr>
          <p:cNvSpPr/>
          <p:nvPr/>
        </p:nvSpPr>
        <p:spPr>
          <a:xfrm>
            <a:off x="182880" y="182880"/>
            <a:ext cx="11383478" cy="5632311"/>
          </a:xfrm>
          <a:prstGeom prst="rect">
            <a:avLst/>
          </a:prstGeom>
        </p:spPr>
        <p:txBody>
          <a:bodyPr wrap="square">
            <a:spAutoFit/>
          </a:bodyPr>
          <a:lstStyle/>
          <a:p>
            <a:r>
              <a:rPr lang="en-GB" dirty="0">
                <a:latin typeface="Calibri" panose="020F0502020204030204" pitchFamily="34" charset="0"/>
                <a:cs typeface="Calibri" panose="020F0502020204030204" pitchFamily="34" charset="0"/>
              </a:rPr>
              <a:t>7. Equality and human rights commission (2016) What is discrimination? Available at: </a:t>
            </a:r>
            <a:r>
              <a:rPr lang="en-GB" dirty="0">
                <a:latin typeface="Calibri" panose="020F0502020204030204" pitchFamily="34" charset="0"/>
                <a:cs typeface="Calibri" panose="020F0502020204030204" pitchFamily="34" charset="0"/>
                <a:hlinkClick r:id="rId2"/>
              </a:rPr>
              <a:t>https://www.equalityhumanrights.com/en/advice-and-guidance/what-discrimination accessed on 10.1.18</a:t>
            </a:r>
            <a:endParaRPr lang="en-GB" dirty="0">
              <a:latin typeface="Calibri" panose="020F0502020204030204" pitchFamily="34" charset="0"/>
              <a:cs typeface="Calibri" panose="020F0502020204030204" pitchFamily="34" charset="0"/>
            </a:endParaRPr>
          </a:p>
          <a:p>
            <a:r>
              <a:rPr lang="en-GB" dirty="0">
                <a:latin typeface="Calibri" panose="020F0502020204030204" pitchFamily="34" charset="0"/>
                <a:cs typeface="Calibri" panose="020F0502020204030204" pitchFamily="34" charset="0"/>
              </a:rPr>
              <a:t>8. GOV (2015) Equality Act 2010: guidance at </a:t>
            </a:r>
            <a:r>
              <a:rPr lang="en-GB" u="sng" dirty="0">
                <a:latin typeface="Calibri" panose="020F0502020204030204" pitchFamily="34" charset="0"/>
                <a:cs typeface="Calibri" panose="020F0502020204030204" pitchFamily="34" charset="0"/>
                <a:hlinkClick r:id="rId3"/>
              </a:rPr>
              <a:t>https://www.gov.uk/guidance/equality-act-2010-guidance</a:t>
            </a:r>
            <a:r>
              <a:rPr lang="en-GB" dirty="0">
                <a:latin typeface="Calibri" panose="020F0502020204030204" pitchFamily="34" charset="0"/>
                <a:cs typeface="Calibri" panose="020F0502020204030204" pitchFamily="34" charset="0"/>
              </a:rPr>
              <a:t>  accessed on 10.1.2018</a:t>
            </a:r>
          </a:p>
          <a:p>
            <a:r>
              <a:rPr lang="en-GB" dirty="0">
                <a:latin typeface="Calibri" panose="020F0502020204030204" pitchFamily="34" charset="0"/>
                <a:cs typeface="Calibri" panose="020F0502020204030204" pitchFamily="34" charset="0"/>
              </a:rPr>
              <a:t>9. </a:t>
            </a:r>
            <a:r>
              <a:rPr lang="en-GB" dirty="0" err="1">
                <a:latin typeface="Calibri" panose="020F0502020204030204" pitchFamily="34" charset="0"/>
                <a:cs typeface="Calibri" panose="020F0502020204030204" pitchFamily="34" charset="0"/>
              </a:rPr>
              <a:t>Momene</a:t>
            </a:r>
            <a:r>
              <a:rPr lang="en-GB" dirty="0">
                <a:latin typeface="Calibri" panose="020F0502020204030204" pitchFamily="34" charset="0"/>
                <a:cs typeface="Calibri" panose="020F0502020204030204" pitchFamily="34" charset="0"/>
              </a:rPr>
              <a:t> R (2015) NEGATIVE STEREOTYPES AND ATTITUDES LINKED TO DISABILITY available at: </a:t>
            </a:r>
            <a:r>
              <a:rPr lang="en-GB" dirty="0">
                <a:latin typeface="Calibri" panose="020F0502020204030204" pitchFamily="34" charset="0"/>
                <a:cs typeface="Calibri" panose="020F0502020204030204" pitchFamily="34" charset="0"/>
                <a:hlinkClick r:id="rId4"/>
              </a:rPr>
              <a:t>http://www.atlascorps.org/blog/negative-stereotypes-and-attitudes-linked-to-disability/</a:t>
            </a:r>
            <a:r>
              <a:rPr lang="en-GB" dirty="0">
                <a:latin typeface="Calibri" panose="020F0502020204030204" pitchFamily="34" charset="0"/>
                <a:cs typeface="Calibri" panose="020F0502020204030204" pitchFamily="34" charset="0"/>
              </a:rPr>
              <a:t> accessed on 10.1.18</a:t>
            </a:r>
          </a:p>
          <a:p>
            <a:r>
              <a:rPr lang="en-GB" dirty="0">
                <a:latin typeface="Calibri" panose="020F0502020204030204" pitchFamily="34" charset="0"/>
                <a:cs typeface="Calibri" panose="020F0502020204030204" pitchFamily="34" charset="0"/>
              </a:rPr>
              <a:t>10. Liphook Infant School (2015) </a:t>
            </a:r>
            <a:r>
              <a:rPr lang="en-GB" dirty="0" err="1">
                <a:latin typeface="Calibri" panose="020F0502020204030204" pitchFamily="34" charset="0"/>
                <a:cs typeface="Calibri" panose="020F0502020204030204" pitchFamily="34" charset="0"/>
              </a:rPr>
              <a:t>sen</a:t>
            </a:r>
            <a:r>
              <a:rPr lang="en-GB" dirty="0">
                <a:latin typeface="Calibri" panose="020F0502020204030204" pitchFamily="34" charset="0"/>
                <a:cs typeface="Calibri" panose="020F0502020204030204" pitchFamily="34" charset="0"/>
              </a:rPr>
              <a:t> photo available at: </a:t>
            </a:r>
            <a:r>
              <a:rPr lang="en-GB" dirty="0">
                <a:latin typeface="Calibri" panose="020F0502020204030204" pitchFamily="34" charset="0"/>
                <a:cs typeface="Calibri" panose="020F0502020204030204" pitchFamily="34" charset="0"/>
                <a:hlinkClick r:id="rId5"/>
              </a:rPr>
              <a:t>http://www.liphookinfantschool.co.uk/key_information/sen__special_educational_needs_/sen__special_educational_needs_.html accessed on 15.1.18</a:t>
            </a:r>
            <a:endParaRPr lang="en-GB" dirty="0">
              <a:latin typeface="Calibri" panose="020F0502020204030204" pitchFamily="34" charset="0"/>
              <a:cs typeface="Calibri" panose="020F0502020204030204" pitchFamily="34" charset="0"/>
            </a:endParaRPr>
          </a:p>
          <a:p>
            <a:r>
              <a:rPr lang="en-GB" dirty="0">
                <a:latin typeface="Calibri" panose="020F0502020204030204" pitchFamily="34" charset="0"/>
                <a:cs typeface="Calibri" panose="020F0502020204030204" pitchFamily="34" charset="0"/>
              </a:rPr>
              <a:t>11. church insights (2017) equality photo available at: </a:t>
            </a:r>
            <a:r>
              <a:rPr lang="en-GB" dirty="0">
                <a:latin typeface="Calibri" panose="020F0502020204030204" pitchFamily="34" charset="0"/>
                <a:cs typeface="Calibri" panose="020F0502020204030204" pitchFamily="34" charset="0"/>
                <a:hlinkClick r:id="rId6"/>
              </a:rPr>
              <a:t>https://www.transformworkuk.org/Articles/248326/Transform_Work_UK/Old_Folders_and/Resources_Individuals/Workplace_Hot_Topics/Diversity_and_Equality/Equality_Act_2010.aspx accessed on 15.1.18</a:t>
            </a:r>
            <a:endParaRPr lang="en-GB" dirty="0">
              <a:latin typeface="Calibri" panose="020F0502020204030204" pitchFamily="34" charset="0"/>
              <a:cs typeface="Calibri" panose="020F0502020204030204" pitchFamily="34" charset="0"/>
            </a:endParaRPr>
          </a:p>
          <a:p>
            <a:r>
              <a:rPr lang="en-GB" dirty="0">
                <a:latin typeface="Calibri" panose="020F0502020204030204" pitchFamily="34" charset="0"/>
                <a:cs typeface="Calibri" panose="020F0502020204030204" pitchFamily="34" charset="0"/>
              </a:rPr>
              <a:t>12. </a:t>
            </a:r>
            <a:r>
              <a:rPr lang="en-GB" dirty="0" err="1">
                <a:latin typeface="Calibri" panose="020F0502020204030204" pitchFamily="34" charset="0"/>
                <a:cs typeface="Calibri" panose="020F0502020204030204" pitchFamily="34" charset="0"/>
              </a:rPr>
              <a:t>Baishya</a:t>
            </a:r>
            <a:r>
              <a:rPr lang="en-GB" dirty="0">
                <a:latin typeface="Calibri" panose="020F0502020204030204" pitchFamily="34" charset="0"/>
                <a:cs typeface="Calibri" panose="020F0502020204030204" pitchFamily="34" charset="0"/>
              </a:rPr>
              <a:t> A (2014) Princess photo available at  </a:t>
            </a:r>
            <a:r>
              <a:rPr lang="en-GB" dirty="0">
                <a:latin typeface="Calibri" panose="020F0502020204030204" pitchFamily="34" charset="0"/>
                <a:cs typeface="Calibri" panose="020F0502020204030204" pitchFamily="34" charset="0"/>
                <a:hlinkClick r:id="rId7"/>
              </a:rPr>
              <a:t>http://ctcs517.blogspot.co.uk/2014/02/against-grain-and-all-over-again.html accessed on 15.1.18</a:t>
            </a:r>
            <a:endParaRPr lang="en-GB" dirty="0">
              <a:latin typeface="Calibri" panose="020F0502020204030204" pitchFamily="34" charset="0"/>
              <a:cs typeface="Calibri" panose="020F0502020204030204" pitchFamily="34" charset="0"/>
            </a:endParaRPr>
          </a:p>
          <a:p>
            <a:r>
              <a:rPr lang="en-GB" dirty="0">
                <a:latin typeface="Calibri" panose="020F0502020204030204" pitchFamily="34" charset="0"/>
                <a:cs typeface="Calibri" panose="020F0502020204030204" pitchFamily="34" charset="0"/>
              </a:rPr>
              <a:t>13. Hawkins S (2016) </a:t>
            </a:r>
            <a:r>
              <a:rPr lang="en-GB" dirty="0">
                <a:latin typeface="Calibri" panose="020F0502020204030204" pitchFamily="34" charset="0"/>
                <a:cs typeface="Calibri" panose="020F0502020204030204" pitchFamily="34" charset="0"/>
                <a:hlinkClick r:id="rId8"/>
              </a:rPr>
              <a:t>https://www.bing.com/images/search?view=detailV2&amp;ccid=JiCYG7gM&amp;id=9B271E2FB6E009FE9F1A3B3C3C30528918463668&amp;thid=OIP.JiCYG7gMclL_pl5fVii7WwHaDf&amp;q=quote+on+disabled+people&amp;simid=607994984088014103&amp;selectedIndex=13&amp;ajaxhist=0</a:t>
            </a:r>
            <a:r>
              <a:rPr lang="en-GB" dirty="0">
                <a:latin typeface="Calibri" panose="020F0502020204030204" pitchFamily="34" charset="0"/>
                <a:cs typeface="Calibri" panose="020F0502020204030204" pitchFamily="34" charset="0"/>
              </a:rPr>
              <a:t> accessed on 16.1.18</a:t>
            </a:r>
          </a:p>
          <a:p>
            <a:r>
              <a:rPr lang="en-GB" dirty="0">
                <a:latin typeface="Calibri" panose="020F0502020204030204" pitchFamily="34" charset="0"/>
                <a:cs typeface="Calibri" panose="020F0502020204030204" pitchFamily="34" charset="0"/>
              </a:rPr>
              <a:t>14. </a:t>
            </a:r>
            <a:r>
              <a:rPr lang="en-GB" dirty="0" err="1">
                <a:latin typeface="Calibri" panose="020F0502020204030204" pitchFamily="34" charset="0"/>
                <a:cs typeface="Calibri" panose="020F0502020204030204" pitchFamily="34" charset="0"/>
              </a:rPr>
              <a:t>Heurmann</a:t>
            </a:r>
            <a:r>
              <a:rPr lang="en-GB" dirty="0">
                <a:latin typeface="Calibri" panose="020F0502020204030204" pitchFamily="34" charset="0"/>
                <a:cs typeface="Calibri" panose="020F0502020204030204" pitchFamily="34" charset="0"/>
              </a:rPr>
              <a:t> </a:t>
            </a:r>
            <a:r>
              <a:rPr lang="en-GB" dirty="0" err="1">
                <a:latin typeface="Calibri" panose="020F0502020204030204" pitchFamily="34" charset="0"/>
                <a:cs typeface="Calibri" panose="020F0502020204030204" pitchFamily="34" charset="0"/>
              </a:rPr>
              <a:t>n.d</a:t>
            </a:r>
            <a:r>
              <a:rPr lang="en-GB" dirty="0">
                <a:latin typeface="Calibri" panose="020F0502020204030204" pitchFamily="34" charset="0"/>
                <a:cs typeface="Calibri" panose="020F0502020204030204" pitchFamily="34" charset="0"/>
              </a:rPr>
              <a:t> google photo </a:t>
            </a:r>
            <a:r>
              <a:rPr lang="en-GB" dirty="0">
                <a:latin typeface="Calibri" panose="020F0502020204030204" pitchFamily="34" charset="0"/>
                <a:cs typeface="Calibri" panose="020F0502020204030204" pitchFamily="34" charset="0"/>
                <a:hlinkClick r:id="rId9"/>
              </a:rPr>
              <a:t>https://i.pinimg.com/736x/3a/e2/95/3ae2951b8dc7e485bab97b30b9b299ef--disability-quotes-disability-awareness.jpg</a:t>
            </a:r>
            <a:r>
              <a:rPr lang="en-GB" dirty="0">
                <a:latin typeface="Calibri" panose="020F0502020204030204" pitchFamily="34" charset="0"/>
                <a:cs typeface="Calibri" panose="020F0502020204030204" pitchFamily="34" charset="0"/>
              </a:rPr>
              <a:t> accessed on 16.1.18</a:t>
            </a:r>
          </a:p>
        </p:txBody>
      </p:sp>
    </p:spTree>
    <p:extLst>
      <p:ext uri="{BB962C8B-B14F-4D97-AF65-F5344CB8AC3E}">
        <p14:creationId xmlns:p14="http://schemas.microsoft.com/office/powerpoint/2010/main" val="534176906"/>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Main Event">
  <a:themeElements>
    <a:clrScheme name="Main Event">
      <a:dk1>
        <a:sysClr val="windowText" lastClr="000000"/>
      </a:dk1>
      <a:lt1>
        <a:sysClr val="window" lastClr="FFFFFF"/>
      </a:lt1>
      <a:dk2>
        <a:srgbClr val="424242"/>
      </a:dk2>
      <a:lt2>
        <a:srgbClr val="C8C8C8"/>
      </a:lt2>
      <a:accent1>
        <a:srgbClr val="B80E0F"/>
      </a:accent1>
      <a:accent2>
        <a:srgbClr val="A6987D"/>
      </a:accent2>
      <a:accent3>
        <a:srgbClr val="7F9A71"/>
      </a:accent3>
      <a:accent4>
        <a:srgbClr val="64969F"/>
      </a:accent4>
      <a:accent5>
        <a:srgbClr val="9B75B2"/>
      </a:accent5>
      <a:accent6>
        <a:srgbClr val="80737A"/>
      </a:accent6>
      <a:hlink>
        <a:srgbClr val="F21213"/>
      </a:hlink>
      <a:folHlink>
        <a:srgbClr val="B6A394"/>
      </a:folHlink>
    </a:clrScheme>
    <a:fontScheme name="Main Event">
      <a:majorFont>
        <a:latin typeface="Impact" panose="020B080603090205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Impact" panose="020B080603090205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in Event">
      <a:fillStyleLst>
        <a:solidFill>
          <a:schemeClr val="phClr"/>
        </a:solidFill>
        <a:solidFill>
          <a:schemeClr val="phClr">
            <a:tint val="69000"/>
            <a:satMod val="105000"/>
            <a:lumMod val="110000"/>
          </a:schemeClr>
        </a:solidFill>
        <a:blipFill>
          <a:blip xmlns:r="http://schemas.openxmlformats.org/officeDocument/2006/relationships" r:embed="rId1">
            <a:duotone>
              <a:schemeClr val="phClr">
                <a:shade val="88000"/>
                <a:lumMod val="88000"/>
              </a:schemeClr>
              <a:schemeClr val="phClr"/>
            </a:duotone>
          </a:blip>
          <a:tile tx="0" ty="0" sx="100000" sy="100000" flip="none" algn="tl"/>
        </a:blipFill>
      </a:fillStyleLst>
      <a:lnStyleLst>
        <a:ln w="9525" cap="flat" cmpd="sng" algn="ctr">
          <a:solidFill>
            <a:schemeClr val="phClr">
              <a:shade val="60000"/>
            </a:scheme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25400" dist="127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88000"/>
              </a:schemeClr>
            </a:gs>
          </a:gsLst>
          <a:lin ang="5400000" scaled="0"/>
        </a:gradFill>
        <a:blipFill>
          <a:blip xmlns:r="http://schemas.openxmlformats.org/officeDocument/2006/relationships" r:embed="rId2">
            <a:duotone>
              <a:schemeClr val="phClr">
                <a:shade val="48000"/>
                <a:satMod val="110000"/>
                <a:lumMod val="40000"/>
              </a:schemeClr>
              <a:schemeClr val="phClr">
                <a:tint val="90000"/>
                <a:lumMod val="106000"/>
              </a:schemeClr>
            </a:duotone>
          </a:blip>
          <a:stretch/>
        </a:blipFill>
      </a:bgFillStyleLst>
    </a:fmtScheme>
  </a:themeElements>
  <a:objectDefaults/>
  <a:extraClrSchemeLst/>
  <a:extLst>
    <a:ext uri="{05A4C25C-085E-4340-85A3-A5531E510DB2}">
      <thm15:themeFamily xmlns:thm15="http://schemas.microsoft.com/office/thememl/2012/main" name="Main Event" id="{AC372BB4-D83D-411E-B849-B641926BA760}" vid="{F1EFBDE3-1A95-4E3D-81AD-1F53D65BEA0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TM04033927[[fn=Main Event]]</Template>
  <TotalTime>260</TotalTime>
  <Words>1501</Words>
  <Application>Microsoft Office PowerPoint</Application>
  <PresentationFormat>Widescreen</PresentationFormat>
  <Paragraphs>134</Paragraphs>
  <Slides>17</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Arial</vt:lpstr>
      <vt:lpstr>Calibri</vt:lpstr>
      <vt:lpstr>Impact</vt:lpstr>
      <vt:lpstr>Times New Roman</vt:lpstr>
      <vt:lpstr>Main Event</vt:lpstr>
      <vt:lpstr>    Through examining both positive and negative aspects of labelling theory critically explore why society deems it necessary to use the following labels.  </vt:lpstr>
      <vt:lpstr>Content page </vt:lpstr>
      <vt:lpstr> what does disability mean? </vt:lpstr>
      <vt:lpstr>What does Safeguarding mean?</vt:lpstr>
      <vt:lpstr>what does SEN? </vt:lpstr>
      <vt:lpstr>Social medical model </vt:lpstr>
      <vt:lpstr>Labelling theory </vt:lpstr>
      <vt:lpstr>Social exclusion  </vt:lpstr>
      <vt:lpstr>Medical model </vt:lpstr>
      <vt:lpstr>Discrimination  </vt:lpstr>
      <vt:lpstr>Disability Discrimination </vt:lpstr>
      <vt:lpstr>PowerPoint Presentation</vt:lpstr>
      <vt:lpstr>Equality act 2010 </vt:lpstr>
      <vt:lpstr>Stereotyping within disability ?  </vt:lpstr>
      <vt:lpstr> </vt:lpstr>
      <vt:lpstr>References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Through examining both positive and negative aspects of labelling theory critically explore why society deems it necessary to use the following labels.</dc:title>
  <dc:creator>nathan edwards</dc:creator>
  <cp:lastModifiedBy>nathan edwards</cp:lastModifiedBy>
  <cp:revision>27</cp:revision>
  <dcterms:created xsi:type="dcterms:W3CDTF">2018-01-25T19:27:19Z</dcterms:created>
  <dcterms:modified xsi:type="dcterms:W3CDTF">2018-01-26T00:10:36Z</dcterms:modified>
</cp:coreProperties>
</file>