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48" r:id="rId1"/>
  </p:sldMasterIdLst>
  <p:notesMasterIdLst>
    <p:notesMasterId r:id="rId21"/>
  </p:notesMasterIdLst>
  <p:sldIdLst>
    <p:sldId id="256" r:id="rId2"/>
    <p:sldId id="259" r:id="rId3"/>
    <p:sldId id="268" r:id="rId4"/>
    <p:sldId id="257" r:id="rId5"/>
    <p:sldId id="261" r:id="rId6"/>
    <p:sldId id="260" r:id="rId7"/>
    <p:sldId id="263" r:id="rId8"/>
    <p:sldId id="264" r:id="rId9"/>
    <p:sldId id="265" r:id="rId10"/>
    <p:sldId id="267" r:id="rId11"/>
    <p:sldId id="269" r:id="rId12"/>
    <p:sldId id="262" r:id="rId13"/>
    <p:sldId id="274" r:id="rId14"/>
    <p:sldId id="270" r:id="rId15"/>
    <p:sldId id="271" r:id="rId16"/>
    <p:sldId id="276" r:id="rId17"/>
    <p:sldId id="258" r:id="rId18"/>
    <p:sldId id="272" r:id="rId19"/>
    <p:sldId id="273" r:id="rId2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38E72067-17E0-4416-8289-5E0034D8B0EF}">
          <p14:sldIdLst>
            <p14:sldId id="256"/>
            <p14:sldId id="259"/>
            <p14:sldId id="268"/>
            <p14:sldId id="257"/>
            <p14:sldId id="261"/>
            <p14:sldId id="260"/>
            <p14:sldId id="263"/>
            <p14:sldId id="264"/>
            <p14:sldId id="265"/>
            <p14:sldId id="267"/>
            <p14:sldId id="269"/>
            <p14:sldId id="262"/>
            <p14:sldId id="274"/>
            <p14:sldId id="270"/>
            <p14:sldId id="271"/>
            <p14:sldId id="276"/>
            <p14:sldId id="258"/>
            <p14:sldId id="272"/>
            <p14:sldId id="273"/>
          </p14:sldIdLst>
        </p14:section>
        <p14:section name="Untitled Section" id="{0870B296-F4E5-43AC-802B-A43CF3429626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62105" autoAdjust="0"/>
  </p:normalViewPr>
  <p:slideViewPr>
    <p:cSldViewPr snapToGrid="0">
      <p:cViewPr varScale="1">
        <p:scale>
          <a:sx n="71" d="100"/>
          <a:sy n="71" d="100"/>
        </p:scale>
        <p:origin x="1338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l">
              <a:defRPr sz="1200"/>
            </a:lvl1pPr>
          </a:lstStyle>
          <a:p>
            <a:endParaRPr lang="en-GB" alt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numCol="1" rtlCol="0"/>
          <a:lstStyle>
            <a:lvl1pPr algn="r">
              <a:defRPr sz="1200"/>
            </a:lvl1pPr>
          </a:lstStyle>
          <a:p>
            <a:fld id="{D79E39B4-E0C1-474C-8BD8-67EA4121F6F5}" type="datetimeFigureOut">
              <a:rPr lang="en-GB" altLang="en-GB" smtClean="0"/>
              <a:t>01/10/2019</a:t>
            </a:fld>
            <a:endParaRPr lang="en-GB" alt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numCol="1" rtlCol="0" anchor="ctr"/>
          <a:lstStyle/>
          <a:p>
            <a:endParaRPr lang="en-GB" alt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numCol="1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alt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l">
              <a:defRPr sz="1200"/>
            </a:lvl1pPr>
          </a:lstStyle>
          <a:p>
            <a:endParaRPr lang="en-GB" alt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numCol="1" rtlCol="0" anchor="b"/>
          <a:lstStyle>
            <a:lvl1pPr algn="r">
              <a:defRPr sz="1200"/>
            </a:lvl1pPr>
          </a:lstStyle>
          <a:p>
            <a:fld id="{30FA34B6-AD33-4E7C-95C9-313FD2437557}" type="slidenum">
              <a:rPr lang="en-GB" altLang="en-GB" smtClean="0"/>
              <a:t>‹#›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45522566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numCol="1"/>
          <a:lstStyle/>
          <a:p>
            <a:endParaRPr lang="en-GB" alt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numCol="1"/>
          <a:lstStyle/>
          <a:p>
            <a:fld id="{30FA34B6-AD33-4E7C-95C9-313FD2437557}" type="slidenum">
              <a:rPr lang="en-GB" altLang="en-GB" smtClean="0"/>
              <a:t>1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92558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2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741364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3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8180680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numCol="1"/>
          <a:lstStyle/>
          <a:p>
            <a:endParaRPr lang="en-GB" altLang="en-GB" sz="12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numCol="1"/>
          <a:lstStyle/>
          <a:p>
            <a:fld id="{30FA34B6-AD33-4E7C-95C9-313FD2437557}" type="slidenum">
              <a:rPr lang="en-GB" altLang="en-GB" smtClean="0"/>
              <a:t>4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52122962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5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5592396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6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32534435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7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98366173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8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278440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9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55156518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10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92584021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11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9710875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12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24809034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b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13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133366731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sz="1200" dirty="0"/>
          </a:p>
          <a:p>
            <a:endParaRPr lang="en-GB" sz="1200" dirty="0"/>
          </a:p>
          <a:p>
            <a:endParaRPr lang="en-GB" sz="1200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15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1542038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16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21514883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0FA34B6-AD33-4E7C-95C9-313FD2437557}" type="slidenum">
              <a:rPr lang="en-GB" altLang="en-GB" smtClean="0"/>
              <a:t>17</a:t>
            </a:fld>
            <a:endParaRPr lang="en-GB" altLang="en-GB"/>
          </a:p>
        </p:txBody>
      </p:sp>
    </p:spTree>
    <p:extLst>
      <p:ext uri="{BB962C8B-B14F-4D97-AF65-F5344CB8AC3E}">
        <p14:creationId xmlns:p14="http://schemas.microsoft.com/office/powerpoint/2010/main" val="31328724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221477157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35143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2819317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16280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476910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69732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9914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721419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0141686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45601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710209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453799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9" r:id="rId1"/>
    <p:sldLayoutId id="2147483750" r:id="rId2"/>
    <p:sldLayoutId id="2147483751" r:id="rId3"/>
    <p:sldLayoutId id="2147483752" r:id="rId4"/>
    <p:sldLayoutId id="2147483753" r:id="rId5"/>
    <p:sldLayoutId id="2147483754" r:id="rId6"/>
    <p:sldLayoutId id="2147483755" r:id="rId7"/>
    <p:sldLayoutId id="2147483756" r:id="rId8"/>
    <p:sldLayoutId id="2147483757" r:id="rId9"/>
    <p:sldLayoutId id="2147483758" r:id="rId10"/>
    <p:sldLayoutId id="21474837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e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twitter.com/i/status/997111192693952512" TargetMode="External"/><Relationship Id="rId4" Type="http://schemas.openxmlformats.org/officeDocument/2006/relationships/image" Target="../media/image3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F9BE64-EC0E-462D-A565-14207296B5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38350" y="1455964"/>
            <a:ext cx="8115300" cy="2681522"/>
          </a:xfrm>
        </p:spPr>
        <p:txBody>
          <a:bodyPr numCol="1">
            <a:normAutofit/>
          </a:bodyPr>
          <a:lstStyle/>
          <a:p>
            <a:r>
              <a:rPr lang="en-GB" altLang="en-GB" sz="6000" dirty="0">
                <a:latin typeface="Arial" panose="020B0604020202020204" pitchFamily="34" charset="0"/>
                <a:cs typeface="Arial" panose="020B0604020202020204" pitchFamily="34" charset="0"/>
              </a:rPr>
              <a:t>Entrepreneurial </a:t>
            </a:r>
            <a:br>
              <a:rPr lang="en-GB" altLang="en-GB" sz="6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GB" sz="6000" dirty="0">
                <a:latin typeface="Arial" panose="020B0604020202020204" pitchFamily="34" charset="0"/>
                <a:cs typeface="Arial" panose="020B0604020202020204" pitchFamily="34" charset="0"/>
              </a:rPr>
              <a:t>Education</a:t>
            </a:r>
          </a:p>
        </p:txBody>
      </p:sp>
    </p:spTree>
    <p:extLst>
      <p:ext uri="{BB962C8B-B14F-4D97-AF65-F5344CB8AC3E}">
        <p14:creationId xmlns:p14="http://schemas.microsoft.com/office/powerpoint/2010/main" val="16604984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0BB70A-3B26-44F4-81DF-EFE3DF10AA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 of the lesson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E892C7-11CE-43B8-AE7A-6F390672FF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90750" y="2371725"/>
            <a:ext cx="7810500" cy="2981324"/>
          </a:xfrm>
        </p:spPr>
        <p:txBody>
          <a:bodyPr numCol="1">
            <a:normAutofit/>
          </a:bodyPr>
          <a:lstStyle/>
          <a:p>
            <a:r>
              <a:rPr lang="en-GB" altLang="en-GB" sz="24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Learners should be able to:</a:t>
            </a:r>
          </a:p>
          <a:p>
            <a:pPr>
              <a:buFont typeface="+mj-lt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Illustrate some of the key factors of Entrepreneurial Education.</a:t>
            </a:r>
          </a:p>
          <a:p>
            <a:pPr>
              <a:buFont typeface="+mj-lt"/>
              <a:buAutoNum type="arabicPeriod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Discuss how Entrepreneurial Education could be beneficial in teaching. </a:t>
            </a:r>
          </a:p>
          <a:p>
            <a:pPr>
              <a:buFont typeface="+mj-lt"/>
              <a:buAutoNum type="arabicPeriod"/>
            </a:pPr>
            <a:endParaRPr lang="en-GB" altLang="en-GB" dirty="0"/>
          </a:p>
        </p:txBody>
      </p:sp>
    </p:spTree>
    <p:extLst>
      <p:ext uri="{BB962C8B-B14F-4D97-AF65-F5344CB8AC3E}">
        <p14:creationId xmlns:p14="http://schemas.microsoft.com/office/powerpoint/2010/main" val="2423897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290D0C-16F3-49FC-B8E2-CE212DD982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779525" y="1918607"/>
            <a:ext cx="7970117" cy="3155043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is entrepreneurship?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key factors of entrepreneurial education.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it is incorporated into education.</a:t>
            </a:r>
          </a:p>
          <a:p>
            <a:pPr marL="0" indent="0">
              <a:buNone/>
            </a:pPr>
            <a:endParaRPr lang="en-GB" sz="28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Young Enterprise.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43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2AA8F-8598-4DA0-84DD-237E769ABF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2803" y="1045260"/>
            <a:ext cx="1916797" cy="620960"/>
          </a:xfrm>
        </p:spPr>
        <p:txBody>
          <a:bodyPr numCol="1">
            <a:normAutofit fontScale="90000"/>
          </a:bodyPr>
          <a:lstStyle/>
          <a:p>
            <a:r>
              <a:rPr lang="en-GB" altLang="en-GB" dirty="0">
                <a:latin typeface="Arial" panose="020B0604020202020204" pitchFamily="34" charset="0"/>
                <a:cs typeface="Arial" panose="020B0604020202020204" pitchFamily="34" charset="0"/>
              </a:rPr>
              <a:t>  Activity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5684814-16A7-41EE-851A-77A53175A056}"/>
              </a:ext>
            </a:extLst>
          </p:cNvPr>
          <p:cNvSpPr txBox="1"/>
          <p:nvPr/>
        </p:nvSpPr>
        <p:spPr>
          <a:xfrm>
            <a:off x="1937338" y="2905780"/>
            <a:ext cx="83173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What do you think Entrepreneurial education is?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D919B31C-9953-48E4-9EB4-7791D85EF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491513">
            <a:off x="9271798" y="4267316"/>
            <a:ext cx="2393596" cy="182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2236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21ABD-2E2A-42C8-BB4C-2F69CA1290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9211" y="2798236"/>
            <a:ext cx="5936457" cy="706964"/>
          </a:xfrm>
        </p:spPr>
        <p:txBody>
          <a:bodyPr numCol="1">
            <a:normAutofit fontScale="90000"/>
          </a:bodyPr>
          <a:lstStyle/>
          <a:p>
            <a:r>
              <a:rPr lang="en-GB" altLang="en-GB" sz="60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Entrepreneurship</a:t>
            </a:r>
            <a:endParaRPr lang="en-GB" altLang="en-GB" sz="54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58987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34ABEB-9102-4222-8FC7-C9F584A582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83170" y="1654175"/>
            <a:ext cx="8825659" cy="3549650"/>
          </a:xfrm>
        </p:spPr>
        <p:txBody>
          <a:bodyPr numCol="1">
            <a:normAutofit fontScale="92500" lnSpcReduction="10000"/>
          </a:bodyPr>
          <a:lstStyle/>
          <a:p>
            <a:pPr marL="0" indent="0">
              <a:buNone/>
            </a:pPr>
            <a:r>
              <a:rPr lang="en-GB" alt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Entrepreneurship and entrepreneurial education has became a growing trend within education within the last decade. </a:t>
            </a:r>
          </a:p>
          <a:p>
            <a:pPr marL="0" indent="0">
              <a:buNone/>
            </a:pPr>
            <a:endParaRPr lang="en-GB" alt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term ‘entrepreneur’ has been used for over 100 years. </a:t>
            </a:r>
          </a:p>
          <a:p>
            <a:endParaRPr lang="en-GB" alt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world’s first entrepreneurs were traders and merchants. (Allis, 2018).</a:t>
            </a:r>
          </a:p>
          <a:p>
            <a:endParaRPr lang="en-GB" altLang="en-GB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Everyone can learn how to become entrepreneurial</a:t>
            </a:r>
            <a:r>
              <a:rPr lang="en-GB" alt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alt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85720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27C979BF-8F66-4BF1-A1F1-4A2168004CD8}"/>
              </a:ext>
            </a:extLst>
          </p:cNvPr>
          <p:cNvSpPr/>
          <p:nvPr/>
        </p:nvSpPr>
        <p:spPr>
          <a:xfrm>
            <a:off x="1583990" y="2865735"/>
            <a:ext cx="99181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So 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 is entrepreneurship?</a:t>
            </a:r>
          </a:p>
        </p:txBody>
      </p:sp>
    </p:spTree>
    <p:extLst>
      <p:ext uri="{BB962C8B-B14F-4D97-AF65-F5344CB8AC3E}">
        <p14:creationId xmlns:p14="http://schemas.microsoft.com/office/powerpoint/2010/main" val="423347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1D4498-90D3-4911-BDAE-01B4F2036C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28725" y="2295525"/>
            <a:ext cx="10058400" cy="1714500"/>
          </a:xfrm>
        </p:spPr>
        <p:txBody>
          <a:bodyPr>
            <a:normAutofit fontScale="85000" lnSpcReduction="1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Entrepreneurship isn’t necessarily something that an individual would practice. But you do become more entrepreneurial by </a:t>
            </a:r>
            <a:r>
              <a:rPr lang="en-GB" sz="24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doing.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According to Van Der </a:t>
            </a:r>
            <a:r>
              <a:rPr lang="en-GB" sz="24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Sijde</a:t>
            </a: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et al. (2010), “Entrepreneurship is more doing by learning”. </a:t>
            </a:r>
          </a:p>
        </p:txBody>
      </p:sp>
    </p:spTree>
    <p:extLst>
      <p:ext uri="{BB962C8B-B14F-4D97-AF65-F5344CB8AC3E}">
        <p14:creationId xmlns:p14="http://schemas.microsoft.com/office/powerpoint/2010/main" val="16680600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1B13C4-E5E2-4332-BF08-FA1AC45E26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70907" y="2879877"/>
            <a:ext cx="10058400" cy="54912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Entrepreneurship equals to the process of realising opportunities.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DF1604B-5D2C-4A40-BD3D-74506FC01C9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62DF16B-A00F-43E4-BBE2-045B01723006}"/>
              </a:ext>
            </a:extLst>
          </p:cNvPr>
          <p:cNvSpPr txBox="1"/>
          <p:nvPr/>
        </p:nvSpPr>
        <p:spPr>
          <a:xfrm>
            <a:off x="9191625" y="5619750"/>
            <a:ext cx="2657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(Van Der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Sijde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al., 2010)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188787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E94F3-F21C-410F-BF9A-DFC6033110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07030" y="1721303"/>
            <a:ext cx="4644934" cy="3415393"/>
          </a:xfrm>
        </p:spPr>
        <p:txBody>
          <a:bodyPr>
            <a:normAutofit/>
          </a:bodyPr>
          <a:lstStyle/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Finances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Marketing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Decision making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Employability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Creativity </a:t>
            </a:r>
          </a:p>
          <a:p>
            <a:r>
              <a:rPr lang="en-US" sz="2400">
                <a:latin typeface="Arial" panose="020B0604020202020204" pitchFamily="34" charset="0"/>
                <a:cs typeface="Arial" panose="020B0604020202020204" pitchFamily="34" charset="0"/>
              </a:rPr>
              <a:t>Debate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026996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3F12FB-6A20-49A0-B056-7BA8EA23AF0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4886" y="1928132"/>
            <a:ext cx="9601200" cy="3001736"/>
          </a:xfrm>
        </p:spPr>
        <p:txBody>
          <a:bodyPr/>
          <a:lstStyle/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Entrepreneurial education encourages learners’ to think outside the box.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Gives learners managerial skills and marketing skills. 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Allows students to learn through reflection and practice.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Encourages problem-solving.</a:t>
            </a:r>
          </a:p>
          <a:p>
            <a:pPr marL="0" indent="0">
              <a:buNone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Promotes the use of literacy: digital literacy and basic literacy.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10751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7A363A-6462-4B32-864D-A1E06A8FF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numCol="1"/>
          <a:lstStyle/>
          <a:p>
            <a:r>
              <a:rPr lang="en-GB" altLang="en-GB" dirty="0">
                <a:latin typeface="Arial" panose="020B0604020202020204" pitchFamily="34" charset="0"/>
                <a:cs typeface="Arial" panose="020B0604020202020204" pitchFamily="34" charset="0"/>
              </a:rPr>
              <a:t>Entrepreneurial education in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0011F6-0086-4D9F-BE62-683E3DAB1C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343150"/>
            <a:ext cx="9601200" cy="2171700"/>
          </a:xfrm>
        </p:spPr>
        <p:txBody>
          <a:bodyPr numCol="1">
            <a:normAutofit/>
          </a:bodyPr>
          <a:lstStyle/>
          <a:p>
            <a:r>
              <a:rPr lang="en-GB" altLang="en-GB" sz="2200" dirty="0">
                <a:latin typeface="Arial" panose="020B0604020202020204" pitchFamily="34" charset="0"/>
                <a:cs typeface="Arial" panose="020B0604020202020204" pitchFamily="34" charset="0"/>
              </a:rPr>
              <a:t>Benefits the national curriculum and can be embedded into all subjects. </a:t>
            </a:r>
          </a:p>
          <a:p>
            <a:r>
              <a:rPr lang="en-GB" altLang="en-GB" sz="2200" dirty="0">
                <a:latin typeface="Arial" panose="020B0604020202020204" pitchFamily="34" charset="0"/>
                <a:cs typeface="Arial" panose="020B0604020202020204" pitchFamily="34" charset="0"/>
              </a:rPr>
              <a:t>Very useful for IT.</a:t>
            </a:r>
          </a:p>
          <a:p>
            <a:r>
              <a:rPr lang="en-GB" alt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Is widely recommended by Professor Graham Donaldson, the creator of the independent review of the curriculum.</a:t>
            </a:r>
          </a:p>
        </p:txBody>
      </p:sp>
    </p:spTree>
    <p:extLst>
      <p:ext uri="{BB962C8B-B14F-4D97-AF65-F5344CB8AC3E}">
        <p14:creationId xmlns:p14="http://schemas.microsoft.com/office/powerpoint/2010/main" val="201724627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>
            <a:extLst>
              <a:ext uri="{FF2B5EF4-FFF2-40B4-BE49-F238E27FC236}">
                <a16:creationId xmlns:a16="http://schemas.microsoft.com/office/drawing/2014/main" id="{A632B38C-80AF-4CB5-B24A-73095B4551FA}"/>
              </a:ext>
            </a:extLst>
          </p:cNvPr>
          <p:cNvSpPr/>
          <p:nvPr/>
        </p:nvSpPr>
        <p:spPr>
          <a:xfrm>
            <a:off x="891822" y="756357"/>
            <a:ext cx="3341511" cy="1783644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CF17BE-B413-4B3D-B536-7FCCA5AD6530}"/>
              </a:ext>
            </a:extLst>
          </p:cNvPr>
          <p:cNvSpPr txBox="1"/>
          <p:nvPr/>
        </p:nvSpPr>
        <p:spPr>
          <a:xfrm>
            <a:off x="1377244" y="1106311"/>
            <a:ext cx="23819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   Individual Attributes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Psychological factors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Demographic factors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8806EF86-AA5D-4B78-A2E5-D85D82C2FEB1}"/>
              </a:ext>
            </a:extLst>
          </p:cNvPr>
          <p:cNvCxnSpPr>
            <a:cxnSpLocks/>
          </p:cNvCxnSpPr>
          <p:nvPr/>
        </p:nvCxnSpPr>
        <p:spPr>
          <a:xfrm>
            <a:off x="4233333" y="1794933"/>
            <a:ext cx="4481690" cy="497529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3556392-00FC-49A2-9162-DF37AD297705}"/>
              </a:ext>
            </a:extLst>
          </p:cNvPr>
          <p:cNvCxnSpPr>
            <a:cxnSpLocks/>
          </p:cNvCxnSpPr>
          <p:nvPr/>
        </p:nvCxnSpPr>
        <p:spPr>
          <a:xfrm>
            <a:off x="4233333" y="1794933"/>
            <a:ext cx="2664179" cy="999533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975D0A98-D9E7-4953-BBD2-71D9D573658D}"/>
              </a:ext>
            </a:extLst>
          </p:cNvPr>
          <p:cNvCxnSpPr>
            <a:cxnSpLocks/>
          </p:cNvCxnSpPr>
          <p:nvPr/>
        </p:nvCxnSpPr>
        <p:spPr>
          <a:xfrm>
            <a:off x="4233333" y="1794933"/>
            <a:ext cx="440266" cy="1185334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Oval 11">
            <a:extLst>
              <a:ext uri="{FF2B5EF4-FFF2-40B4-BE49-F238E27FC236}">
                <a16:creationId xmlns:a16="http://schemas.microsoft.com/office/drawing/2014/main" id="{FDEF33FC-8BF5-4FE4-8A15-982E205B909F}"/>
              </a:ext>
            </a:extLst>
          </p:cNvPr>
          <p:cNvSpPr/>
          <p:nvPr/>
        </p:nvSpPr>
        <p:spPr>
          <a:xfrm>
            <a:off x="8715023" y="1591733"/>
            <a:ext cx="3025422" cy="1783645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C61939A-4645-46BC-B778-1C2F209B5D11}"/>
              </a:ext>
            </a:extLst>
          </p:cNvPr>
          <p:cNvSpPr txBox="1"/>
          <p:nvPr/>
        </p:nvSpPr>
        <p:spPr>
          <a:xfrm>
            <a:off x="9155289" y="1937308"/>
            <a:ext cx="25851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Execution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Resource assembly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Organisational design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D4FE6B1-FED7-4FEA-B5B7-9A40CABF3F9B}"/>
              </a:ext>
            </a:extLst>
          </p:cNvPr>
          <p:cNvSpPr/>
          <p:nvPr/>
        </p:nvSpPr>
        <p:spPr>
          <a:xfrm>
            <a:off x="6575777" y="2674542"/>
            <a:ext cx="2359379" cy="1539668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E1E83FD-2AE4-40EC-B973-6499D94534C2}"/>
              </a:ext>
            </a:extLst>
          </p:cNvPr>
          <p:cNvSpPr txBox="1"/>
          <p:nvPr/>
        </p:nvSpPr>
        <p:spPr>
          <a:xfrm>
            <a:off x="7100711" y="3059289"/>
            <a:ext cx="139417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Opportunity exploitation</a:t>
            </a: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9B264CB2-8F86-47FB-81E3-6C6C5949AFA6}"/>
              </a:ext>
            </a:extLst>
          </p:cNvPr>
          <p:cNvSpPr/>
          <p:nvPr/>
        </p:nvSpPr>
        <p:spPr>
          <a:xfrm>
            <a:off x="4233333" y="2980267"/>
            <a:ext cx="1738489" cy="1038576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9EA82A6-3D3B-48FC-A45F-40DF905BA87E}"/>
              </a:ext>
            </a:extLst>
          </p:cNvPr>
          <p:cNvSpPr txBox="1"/>
          <p:nvPr/>
        </p:nvSpPr>
        <p:spPr>
          <a:xfrm>
            <a:off x="4512732" y="3314889"/>
            <a:ext cx="1219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Discovery</a:t>
            </a:r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67CB466F-24DB-453B-91AE-EC3912EB1E00}"/>
              </a:ext>
            </a:extLst>
          </p:cNvPr>
          <p:cNvSpPr/>
          <p:nvPr/>
        </p:nvSpPr>
        <p:spPr>
          <a:xfrm>
            <a:off x="891822" y="2980267"/>
            <a:ext cx="3101621" cy="1433689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3EC4D3E-8A88-46B8-A9D5-5C86716CC928}"/>
              </a:ext>
            </a:extLst>
          </p:cNvPr>
          <p:cNvSpPr txBox="1"/>
          <p:nvPr/>
        </p:nvSpPr>
        <p:spPr>
          <a:xfrm>
            <a:off x="1584676" y="3362347"/>
            <a:ext cx="18245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Entrepreneurial opportunities</a:t>
            </a:r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F312BFCC-581E-43ED-98D4-47C59B46DCCB}"/>
              </a:ext>
            </a:extLst>
          </p:cNvPr>
          <p:cNvSpPr/>
          <p:nvPr/>
        </p:nvSpPr>
        <p:spPr>
          <a:xfrm>
            <a:off x="2942652" y="4947949"/>
            <a:ext cx="2712159" cy="1815769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DEE8E536-7939-448D-8F08-76D29C562211}"/>
              </a:ext>
            </a:extLst>
          </p:cNvPr>
          <p:cNvSpPr txBox="1"/>
          <p:nvPr/>
        </p:nvSpPr>
        <p:spPr>
          <a:xfrm>
            <a:off x="3292283" y="5421418"/>
            <a:ext cx="222391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Macro-environment </a:t>
            </a:r>
          </a:p>
          <a:p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CBBF5304-98EF-4067-9CA3-4C5A59FC7441}"/>
              </a:ext>
            </a:extLst>
          </p:cNvPr>
          <p:cNvCxnSpPr>
            <a:cxnSpLocks/>
          </p:cNvCxnSpPr>
          <p:nvPr/>
        </p:nvCxnSpPr>
        <p:spPr>
          <a:xfrm flipV="1">
            <a:off x="3067050" y="2099421"/>
            <a:ext cx="1298120" cy="959868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D5D363D0-0BC8-4F45-9DD7-E27FC2518025}"/>
              </a:ext>
            </a:extLst>
          </p:cNvPr>
          <p:cNvCxnSpPr>
            <a:cxnSpLocks/>
          </p:cNvCxnSpPr>
          <p:nvPr/>
        </p:nvCxnSpPr>
        <p:spPr>
          <a:xfrm flipV="1">
            <a:off x="3067050" y="2125678"/>
            <a:ext cx="1945217" cy="933611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>
            <a:extLst>
              <a:ext uri="{FF2B5EF4-FFF2-40B4-BE49-F238E27FC236}">
                <a16:creationId xmlns:a16="http://schemas.microsoft.com/office/drawing/2014/main" id="{D2800372-27C0-4BA9-A874-EF2BCBA19618}"/>
              </a:ext>
            </a:extLst>
          </p:cNvPr>
          <p:cNvCxnSpPr>
            <a:cxnSpLocks/>
          </p:cNvCxnSpPr>
          <p:nvPr/>
        </p:nvCxnSpPr>
        <p:spPr>
          <a:xfrm flipV="1">
            <a:off x="3067050" y="2167467"/>
            <a:ext cx="3508727" cy="891822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Arrow Connector 29">
            <a:extLst>
              <a:ext uri="{FF2B5EF4-FFF2-40B4-BE49-F238E27FC236}">
                <a16:creationId xmlns:a16="http://schemas.microsoft.com/office/drawing/2014/main" id="{C2A485A7-E79D-49BB-B59A-5EB8FBD1177A}"/>
              </a:ext>
            </a:extLst>
          </p:cNvPr>
          <p:cNvCxnSpPr>
            <a:cxnSpLocks/>
          </p:cNvCxnSpPr>
          <p:nvPr/>
        </p:nvCxnSpPr>
        <p:spPr>
          <a:xfrm flipV="1">
            <a:off x="5345584" y="3482623"/>
            <a:ext cx="4468502" cy="1938795"/>
          </a:xfrm>
          <a:prstGeom prst="straightConnector1">
            <a:avLst/>
          </a:prstGeom>
          <a:ln w="28575">
            <a:solidFill>
              <a:schemeClr val="tx1">
                <a:lumMod val="95000"/>
                <a:lumOff val="5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Arrow Connector 33">
            <a:extLst>
              <a:ext uri="{FF2B5EF4-FFF2-40B4-BE49-F238E27FC236}">
                <a16:creationId xmlns:a16="http://schemas.microsoft.com/office/drawing/2014/main" id="{D4DD5B2F-C2DF-4BB8-82B7-5C4A58659BE1}"/>
              </a:ext>
            </a:extLst>
          </p:cNvPr>
          <p:cNvCxnSpPr>
            <a:cxnSpLocks/>
          </p:cNvCxnSpPr>
          <p:nvPr/>
        </p:nvCxnSpPr>
        <p:spPr>
          <a:xfrm flipV="1">
            <a:off x="5345584" y="4393642"/>
            <a:ext cx="1724512" cy="1027776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D062F246-7E91-47F0-9378-6FE773F881F0}"/>
              </a:ext>
            </a:extLst>
          </p:cNvPr>
          <p:cNvCxnSpPr>
            <a:cxnSpLocks/>
          </p:cNvCxnSpPr>
          <p:nvPr/>
        </p:nvCxnSpPr>
        <p:spPr>
          <a:xfrm flipV="1">
            <a:off x="5345584" y="4202092"/>
            <a:ext cx="1" cy="1219326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Straight Arrow Connector 46">
            <a:extLst>
              <a:ext uri="{FF2B5EF4-FFF2-40B4-BE49-F238E27FC236}">
                <a16:creationId xmlns:a16="http://schemas.microsoft.com/office/drawing/2014/main" id="{CD64A2F6-6545-408E-9F47-C4D255165228}"/>
              </a:ext>
            </a:extLst>
          </p:cNvPr>
          <p:cNvCxnSpPr>
            <a:cxnSpLocks/>
          </p:cNvCxnSpPr>
          <p:nvPr/>
        </p:nvCxnSpPr>
        <p:spPr>
          <a:xfrm>
            <a:off x="3795367" y="4073255"/>
            <a:ext cx="1427695" cy="691446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093305CE-4334-46D8-889D-F34A3603E260}"/>
              </a:ext>
            </a:extLst>
          </p:cNvPr>
          <p:cNvCxnSpPr>
            <a:cxnSpLocks/>
          </p:cNvCxnSpPr>
          <p:nvPr/>
        </p:nvCxnSpPr>
        <p:spPr>
          <a:xfrm>
            <a:off x="3795367" y="4073255"/>
            <a:ext cx="2492544" cy="476956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>
            <a:extLst>
              <a:ext uri="{FF2B5EF4-FFF2-40B4-BE49-F238E27FC236}">
                <a16:creationId xmlns:a16="http://schemas.microsoft.com/office/drawing/2014/main" id="{73F8160C-EE38-4C56-8740-555A6043338A}"/>
              </a:ext>
            </a:extLst>
          </p:cNvPr>
          <p:cNvCxnSpPr>
            <a:cxnSpLocks/>
          </p:cNvCxnSpPr>
          <p:nvPr/>
        </p:nvCxnSpPr>
        <p:spPr>
          <a:xfrm>
            <a:off x="3780315" y="4052300"/>
            <a:ext cx="4538235" cy="309845"/>
          </a:xfrm>
          <a:prstGeom prst="straightConnector1">
            <a:avLst/>
          </a:prstGeom>
          <a:ln w="285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Box 28">
            <a:extLst>
              <a:ext uri="{FF2B5EF4-FFF2-40B4-BE49-F238E27FC236}">
                <a16:creationId xmlns:a16="http://schemas.microsoft.com/office/drawing/2014/main" id="{40301EEC-EAF2-4E55-95C4-3BF99D90B321}"/>
              </a:ext>
            </a:extLst>
          </p:cNvPr>
          <p:cNvSpPr txBox="1"/>
          <p:nvPr/>
        </p:nvSpPr>
        <p:spPr>
          <a:xfrm>
            <a:off x="9249348" y="6313970"/>
            <a:ext cx="16952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Shane (2003) </a:t>
            </a:r>
          </a:p>
        </p:txBody>
      </p:sp>
    </p:spTree>
    <p:extLst>
      <p:ext uri="{BB962C8B-B14F-4D97-AF65-F5344CB8AC3E}">
        <p14:creationId xmlns:p14="http://schemas.microsoft.com/office/powerpoint/2010/main" val="310242771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D5E0DF7C-77B2-418E-9E89-4203B22ECA46}"/>
              </a:ext>
            </a:extLst>
          </p:cNvPr>
          <p:cNvSpPr/>
          <p:nvPr/>
        </p:nvSpPr>
        <p:spPr>
          <a:xfrm>
            <a:off x="3190875" y="2733675"/>
            <a:ext cx="6105525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Young Enterprise</a:t>
            </a:r>
          </a:p>
        </p:txBody>
      </p:sp>
    </p:spTree>
    <p:extLst>
      <p:ext uri="{BB962C8B-B14F-4D97-AF65-F5344CB8AC3E}">
        <p14:creationId xmlns:p14="http://schemas.microsoft.com/office/powerpoint/2010/main" val="2306034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A3F267-4A2A-41EE-84C8-773747C853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46412" y="1748118"/>
            <a:ext cx="9601200" cy="3361764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Was created in 1962.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Work with schools, business and the government.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Worked with over a millions learners.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Over 100,00 learners creating their own businesses.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Two programmes; </a:t>
            </a:r>
            <a:r>
              <a:rPr lang="en-GB" sz="2200" i="1" dirty="0">
                <a:latin typeface="Arial" panose="020B0604020202020204" pitchFamily="34" charset="0"/>
                <a:cs typeface="Arial" panose="020B0604020202020204" pitchFamily="34" charset="0"/>
              </a:rPr>
              <a:t>Enterprise Education and Finance Education</a:t>
            </a:r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sz="2200" dirty="0">
                <a:latin typeface="Arial" panose="020B0604020202020204" pitchFamily="34" charset="0"/>
                <a:cs typeface="Arial" panose="020B0604020202020204" pitchFamily="34" charset="0"/>
              </a:rPr>
              <a:t> Visit a lot of disadvantaged areas. </a:t>
            </a:r>
          </a:p>
        </p:txBody>
      </p:sp>
    </p:spTree>
    <p:extLst>
      <p:ext uri="{BB962C8B-B14F-4D97-AF65-F5344CB8AC3E}">
        <p14:creationId xmlns:p14="http://schemas.microsoft.com/office/powerpoint/2010/main" val="15655067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AB588-3D82-435F-871A-23C7F9775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497540"/>
            <a:ext cx="4908176" cy="645459"/>
          </a:xfrm>
        </p:spPr>
        <p:txBody>
          <a:bodyPr>
            <a:normAutofit/>
          </a:bodyPr>
          <a:lstStyle/>
          <a:p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The Fiver Challenge.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C8848A8E-2FC0-4BB4-BB56-7BE3317627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465731"/>
            <a:ext cx="9601200" cy="4814046"/>
          </a:xfrm>
        </p:spPr>
        <p:txBody>
          <a:bodyPr/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It’s a one month challenge.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Students are given £5, from this they have to create a business and have to use the £5 to invest into the business. 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 From the fiver, teams will have to find resources and marketing but they can not be given anymore money.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Once they have their businesses up and running, the students have to return the fiver investment to Young Enterprise, as well as a 50p interest fee. </a:t>
            </a:r>
          </a:p>
          <a:p>
            <a:pPr marL="0" indent="0">
              <a:buNone/>
            </a:pP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They can then keep or donate the extra money made by the business. </a:t>
            </a:r>
          </a:p>
          <a:p>
            <a:pPr marL="0" indent="0">
              <a:buNone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723380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AFD03A72-9DB2-254D-82FB-2054D3360CE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928347" y="3986894"/>
            <a:ext cx="4029256" cy="2681287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288C4412-74C3-5C4F-85AA-71AF3FB4DC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51321" y="164083"/>
            <a:ext cx="4059464" cy="2871106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3C43331-E9FB-1C42-AD81-7DA5FECDEE14}"/>
              </a:ext>
            </a:extLst>
          </p:cNvPr>
          <p:cNvSpPr txBox="1"/>
          <p:nvPr/>
        </p:nvSpPr>
        <p:spPr>
          <a:xfrm>
            <a:off x="5952138" y="4677360"/>
            <a:ext cx="562247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https://twitter.com/i/status/997111192693952512</a:t>
            </a:r>
            <a:r>
              <a:rPr lang="en-US" dirty="0"/>
              <a:t> </a:t>
            </a:r>
            <a:endParaRPr lang="en-GB" dirty="0"/>
          </a:p>
          <a:p>
            <a:pPr algn="l"/>
            <a:endParaRPr lang="en-US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8C7728E-BE3F-4009-9B38-030DFB997CAB}"/>
              </a:ext>
            </a:extLst>
          </p:cNvPr>
          <p:cNvSpPr/>
          <p:nvPr/>
        </p:nvSpPr>
        <p:spPr>
          <a:xfrm>
            <a:off x="1551731" y="1207298"/>
            <a:ext cx="510582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>
                <a:ln w="9525">
                  <a:solidFill>
                    <a:schemeClr val="bg1"/>
                  </a:solidFill>
                  <a:prstDash val="solid"/>
                </a:ln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Young Enterprise</a:t>
            </a:r>
            <a:endParaRPr lang="en-US" sz="5400" b="1" cap="none" spc="0" dirty="0">
              <a:ln w="9525">
                <a:solidFill>
                  <a:schemeClr val="bg1"/>
                </a:solidFill>
                <a:prstDash val="solid"/>
              </a:ln>
              <a:solidFill>
                <a:schemeClr val="tx1"/>
              </a:solidFill>
              <a:effectLst>
                <a:outerShdw blurRad="12700" dist="38100" dir="2700000" algn="tl" rotWithShape="0">
                  <a:schemeClr val="bg1">
                    <a:lumMod val="50000"/>
                  </a:schemeClr>
                </a:outerShdw>
              </a:effectLst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4398318-F748-4812-9140-B7F3249F6D39}"/>
              </a:ext>
            </a:extLst>
          </p:cNvPr>
          <p:cNvSpPr txBox="1"/>
          <p:nvPr/>
        </p:nvSpPr>
        <p:spPr>
          <a:xfrm>
            <a:off x="8763373" y="6037729"/>
            <a:ext cx="26759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(Young Enterprise, 2018)</a:t>
            </a:r>
          </a:p>
        </p:txBody>
      </p:sp>
    </p:spTree>
    <p:extLst>
      <p:ext uri="{BB962C8B-B14F-4D97-AF65-F5344CB8AC3E}">
        <p14:creationId xmlns:p14="http://schemas.microsoft.com/office/powerpoint/2010/main" val="41886911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F10DD2-85D9-4D84-81EF-D3DA44501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14994" y="929702"/>
            <a:ext cx="1841863" cy="862087"/>
          </a:xfrm>
        </p:spPr>
        <p:txBody>
          <a:bodyPr>
            <a:normAutofit/>
          </a:bodyPr>
          <a:lstStyle/>
          <a:p>
            <a:r>
              <a:rPr lang="en-US" sz="3200">
                <a:latin typeface="Arial" panose="020B0604020202020204" pitchFamily="34" charset="0"/>
                <a:cs typeface="Arial" panose="020B0604020202020204" pitchFamily="34" charset="0"/>
              </a:rPr>
              <a:t>Survey</a:t>
            </a:r>
            <a:endParaRPr lang="en-GB" sz="32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968E6-14C5-4BEC-BBB8-A289E2774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14994" y="3015948"/>
            <a:ext cx="10058400" cy="86208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dirty="0">
                <a:latin typeface="Arial" panose="020B0604020202020204" pitchFamily="34" charset="0"/>
                <a:cs typeface="Arial" panose="020B0604020202020204" pitchFamily="34" charset="0"/>
              </a:rPr>
              <a:t>https://www.surveymonkey.co.uk/r/LPPKWWR</a:t>
            </a:r>
          </a:p>
        </p:txBody>
      </p:sp>
    </p:spTree>
    <p:extLst>
      <p:ext uri="{BB962C8B-B14F-4D97-AF65-F5344CB8AC3E}">
        <p14:creationId xmlns:p14="http://schemas.microsoft.com/office/powerpoint/2010/main" val="135689886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C7F945-B926-0F4C-8004-983937CA29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54E42-EBBC-6B41-A730-D04121C8F6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2380128"/>
            <a:ext cx="9601200" cy="3487271"/>
          </a:xfrm>
        </p:spPr>
        <p:txBody>
          <a:bodyPr/>
          <a:lstStyle/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Allis, R. (2018)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The history of entrepreneurship from ancient trade to the industrial age.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https://startupguide.com/history-of-entrepreneurship-from-ancient-trade-to-the-industrial-age (Accessed: 23 September 2019).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Shane, S. (2003)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A General Theory of Entrepreneurship: The Individual Opportunity Nexus.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Cheltenham: Edward Elgar.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Van Der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Sijde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et al. (2010)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Teaching Entrepreneurship: Cases for Education and Training.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Heidelberg: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Physica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-Verlag Heidelberg.  </a:t>
            </a:r>
          </a:p>
          <a:p>
            <a:pPr marL="0" indent="0">
              <a:buNone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Young Enterprise. (2018)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YE Fiver Challenge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[video].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https://twitter.com/i/status/997111192693952512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(Accessed: 29 September 2019).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625110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10001025" id="{F9915BBD-9749-466F-995C-8C8D6A938EC0}" vid="{CF1D1A65-FC75-42D2-B7EF-D2991382DC6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639</TotalTime>
  <Words>614</Words>
  <Application>Microsoft Office PowerPoint</Application>
  <PresentationFormat>Widescreen</PresentationFormat>
  <Paragraphs>104</Paragraphs>
  <Slides>19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Arial</vt:lpstr>
      <vt:lpstr>Calibri</vt:lpstr>
      <vt:lpstr>Franklin Gothic Book</vt:lpstr>
      <vt:lpstr>Wingdings</vt:lpstr>
      <vt:lpstr>Crop</vt:lpstr>
      <vt:lpstr>Entrepreneurial  Education</vt:lpstr>
      <vt:lpstr>Objectives of the lesson </vt:lpstr>
      <vt:lpstr>PowerPoint Presentation</vt:lpstr>
      <vt:lpstr>  Activity</vt:lpstr>
      <vt:lpstr>Entrepreneurship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Entrepreneurial education in practice</vt:lpstr>
      <vt:lpstr>PowerPoint Presentation</vt:lpstr>
      <vt:lpstr>PowerPoint Presentation</vt:lpstr>
      <vt:lpstr>PowerPoint Presentation</vt:lpstr>
      <vt:lpstr>The Fiver Challenge.</vt:lpstr>
      <vt:lpstr>PowerPoint Presentation</vt:lpstr>
      <vt:lpstr>Survey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Entrepreneurial Education</dc:title>
  <dc:creator>Charlotte Davies (1301714)</dc:creator>
  <cp:lastModifiedBy>Charlotte Davies (1301714)</cp:lastModifiedBy>
  <cp:revision>73</cp:revision>
  <dcterms:created xsi:type="dcterms:W3CDTF">2019-09-18T10:12:52Z</dcterms:created>
  <dcterms:modified xsi:type="dcterms:W3CDTF">2019-10-01T15:43:52Z</dcterms:modified>
</cp:coreProperties>
</file>