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46" r:id="rId4"/>
  </p:sldMasterIdLst>
  <p:sldIdLst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F3E522-6A7C-4693-90FB-AFCCD0164BAD}" v="1" dt="2020-07-23T11:50:29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19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7/23/2020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Contemporary Themes in the</a:t>
            </a:r>
            <a:br>
              <a:rPr lang="en-GB" sz="2800" b="1" dirty="0"/>
            </a:br>
            <a:r>
              <a:rPr lang="en-GB" sz="2800" b="1" dirty="0"/>
              <a:t>Hospitality 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Student: Sandra Senenko</a:t>
            </a:r>
            <a:br>
              <a:rPr lang="en-GB" sz="1800" dirty="0"/>
            </a:br>
            <a:r>
              <a:rPr lang="en-GB" sz="1800" dirty="0"/>
              <a:t>Student number: 1815103</a:t>
            </a:r>
            <a:br>
              <a:rPr lang="en-GB" sz="1800" dirty="0"/>
            </a:br>
            <a:r>
              <a:rPr lang="en-GB" sz="1800" dirty="0"/>
              <a:t>Lecturer: Dale Clarks</a:t>
            </a:r>
            <a:br>
              <a:rPr lang="en-GB" sz="1800" dirty="0"/>
            </a:br>
            <a:r>
              <a:rPr lang="en-GB" sz="1800" dirty="0"/>
              <a:t>M6X01931</a:t>
            </a:r>
            <a:br>
              <a:rPr lang="en-GB" dirty="0"/>
            </a:br>
            <a:endParaRPr lang="en-US" sz="8000" dirty="0"/>
          </a:p>
        </p:txBody>
      </p:sp>
      <p:pic>
        <p:nvPicPr>
          <p:cNvPr id="5" name="Picture 4" descr="stairs, hand rail, and abstract object along the wall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C11128-5672-4DE5-B741-9E741B7DA8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72" r="6774" b="-1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939" y="3812135"/>
            <a:ext cx="3659246" cy="1596655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Contemporary Themes in the</a:t>
            </a:r>
            <a:br>
              <a:rPr lang="en-GB" sz="1800" dirty="0">
                <a:solidFill>
                  <a:srgbClr val="FFFFFF"/>
                </a:solidFill>
              </a:rPr>
            </a:br>
            <a:r>
              <a:rPr lang="en-GB" sz="1800" dirty="0">
                <a:solidFill>
                  <a:srgbClr val="FFFFFF"/>
                </a:solidFill>
              </a:rPr>
              <a:t>Hospitality </a:t>
            </a:r>
            <a:endParaRPr lang="en-US" sz="1800" dirty="0">
              <a:solidFill>
                <a:srgbClr val="FFFFFF"/>
              </a:solidFill>
            </a:endParaRP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7146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2670688-0012-4722-913E-AAA015C0A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6"/>
            <a:ext cx="3448259" cy="9243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dirty="0"/>
              <a:t>Marriott Heathrow Airport London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FDAEF2-9456-44F8-BC9B-8E9E7FA475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7267" y="1589649"/>
            <a:ext cx="3448259" cy="3739211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-391 rooms, 895 square meters</a:t>
            </a:r>
          </a:p>
          <a:p>
            <a:pPr>
              <a:lnSpc>
                <a:spcPct val="100000"/>
              </a:lnSpc>
            </a:pPr>
            <a:r>
              <a:rPr lang="en-US" dirty="0"/>
              <a:t>-</a:t>
            </a:r>
            <a:r>
              <a:rPr lang="en-US" dirty="0" err="1"/>
              <a:t>Carluccio</a:t>
            </a:r>
            <a:r>
              <a:rPr lang="en-US" dirty="0"/>
              <a:t> restaurant available all day</a:t>
            </a:r>
          </a:p>
          <a:p>
            <a:pPr>
              <a:lnSpc>
                <a:spcPct val="100000"/>
              </a:lnSpc>
            </a:pPr>
            <a:r>
              <a:rPr lang="en-US" dirty="0"/>
              <a:t>-Leisure club, swimming pool, fitness </a:t>
            </a:r>
            <a:r>
              <a:rPr lang="en-US" dirty="0" err="1"/>
              <a:t>centre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US" dirty="0"/>
              <a:t>--great attractions nearby- Legoland, Windsor </a:t>
            </a:r>
            <a:r>
              <a:rPr lang="en-US" dirty="0" err="1"/>
              <a:t>Castle,Thorpe</a:t>
            </a:r>
            <a:r>
              <a:rPr lang="en-US" dirty="0"/>
              <a:t> Park, Twickenham Stadium, Richmond Park</a:t>
            </a:r>
          </a:p>
          <a:p>
            <a:pPr>
              <a:lnSpc>
                <a:spcPct val="100000"/>
              </a:lnSpc>
            </a:pPr>
            <a:r>
              <a:rPr lang="en-US" dirty="0"/>
              <a:t>-situated close to Heathrow Airport</a:t>
            </a:r>
          </a:p>
          <a:p>
            <a:pPr>
              <a:lnSpc>
                <a:spcPct val="100000"/>
              </a:lnSpc>
            </a:pPr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A9DB5F7-B54A-4CB5-893A-AEE831B4A32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4103" r="31932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908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C82774DC-BDB6-4664-AD1F-52D2D684902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6598" b="16598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E259FCF-9063-4FE2-A1E2-90C8141D6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4799361"/>
            <a:ext cx="10100808" cy="1203873"/>
          </a:xfrm>
        </p:spPr>
        <p:txBody>
          <a:bodyPr/>
          <a:lstStyle/>
          <a:p>
            <a:pPr algn="ctr"/>
            <a:r>
              <a:rPr lang="en-GB" sz="3200" dirty="0"/>
              <a:t>Year 2020 brought uncertainty and anxiety to hospitality sector and to Marriott Heathrow London Airport </a:t>
            </a:r>
          </a:p>
        </p:txBody>
      </p:sp>
    </p:spTree>
    <p:extLst>
      <p:ext uri="{BB962C8B-B14F-4D97-AF65-F5344CB8AC3E}">
        <p14:creationId xmlns:p14="http://schemas.microsoft.com/office/powerpoint/2010/main" val="2061998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B32D3AA-D6D3-4499-AFD5-FF70CCD0449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7913" r="8532" b="1"/>
          <a:stretch/>
        </p:blipFill>
        <p:spPr>
          <a:xfrm>
            <a:off x="-3254" y="0"/>
            <a:ext cx="12191980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EFC1EB0-DB92-4E98-B3A9-0CD6FA5A8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8326" y="-341385"/>
            <a:ext cx="6858003" cy="754075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5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7A69E6E-4690-41BE-8F94-205D00C68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277" y="1475233"/>
            <a:ext cx="3214307" cy="3800151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endParaRPr lang="en-US" sz="2000" dirty="0">
              <a:solidFill>
                <a:schemeClr val="bg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31B3D5-C025-4F5F-ABCC-6E45CF60F8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5248" y="1278285"/>
            <a:ext cx="10014789" cy="4849367"/>
          </a:xfrm>
        </p:spPr>
        <p:txBody>
          <a:bodyPr>
            <a:normAutofit fontScale="92500" lnSpcReduction="10000"/>
          </a:bodyPr>
          <a:lstStyle/>
          <a:p>
            <a:br>
              <a:rPr lang="en-GB" dirty="0"/>
            </a:br>
            <a:r>
              <a:rPr lang="en-GB" sz="3200" dirty="0"/>
              <a:t>               </a:t>
            </a:r>
            <a:r>
              <a:rPr lang="en-GB" sz="3200" b="1" dirty="0"/>
              <a:t>COVID 19 </a:t>
            </a:r>
            <a:br>
              <a:rPr lang="en-GB" sz="3200" dirty="0"/>
            </a:br>
            <a:r>
              <a:rPr lang="en-GB" sz="3200" dirty="0"/>
              <a:t>- disease came from </a:t>
            </a:r>
            <a:r>
              <a:rPr lang="en-GB" sz="3200" dirty="0" err="1"/>
              <a:t>Wuhan,China</a:t>
            </a:r>
            <a:endParaRPr lang="en-GB" sz="3200" dirty="0"/>
          </a:p>
          <a:p>
            <a:r>
              <a:rPr lang="en-GB" sz="3200" dirty="0"/>
              <a:t>- type of  new virus </a:t>
            </a:r>
            <a:br>
              <a:rPr lang="en-GB" sz="3200" dirty="0"/>
            </a:br>
            <a:r>
              <a:rPr lang="en-GB" sz="3200" dirty="0"/>
              <a:t>- people get infected from saliva, mouth or nose when    sneezing</a:t>
            </a:r>
            <a:br>
              <a:rPr lang="en-GB" sz="3200" dirty="0"/>
            </a:br>
            <a:r>
              <a:rPr lang="en-GB" sz="3200" dirty="0"/>
              <a:t>- common cold to severe disease </a:t>
            </a:r>
          </a:p>
          <a:p>
            <a:r>
              <a:rPr lang="en-GB" sz="3200" dirty="0"/>
              <a:t>- spreads very quickly</a:t>
            </a:r>
          </a:p>
          <a:p>
            <a:r>
              <a:rPr lang="en-GB" sz="3200" dirty="0"/>
              <a:t>- affects Lungs and there is no treatment for that 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662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DEAE646-8A84-4052-B175-F44797EE9FF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7855" r="-1" b="7853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351D8F2-2EF5-4120-A572-5A7F93656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Hospitality sector issues 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942D23-31F2-440A-BEB5-2C21E3E0D3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500">
                <a:solidFill>
                  <a:schemeClr val="tx1"/>
                </a:solidFill>
              </a:rPr>
              <a:t>Tourism and hotel activities closed due to pandemic</a:t>
            </a: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500">
                <a:solidFill>
                  <a:schemeClr val="tx1"/>
                </a:solidFill>
              </a:rPr>
              <a:t>- difficulties in transportation, air  flights suspended </a:t>
            </a: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500">
                <a:solidFill>
                  <a:schemeClr val="tx1"/>
                </a:solidFill>
              </a:rPr>
              <a:t>- lost freedom in cross-border movement </a:t>
            </a: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500">
                <a:solidFill>
                  <a:schemeClr val="tx1"/>
                </a:solidFill>
              </a:rPr>
              <a:t>- millions jobs losses</a:t>
            </a: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500">
                <a:solidFill>
                  <a:schemeClr val="tx1"/>
                </a:solidFill>
              </a:rPr>
              <a:t>- many small hospitality business bankrupted </a:t>
            </a: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endParaRPr lang="en-US" sz="1500">
              <a:solidFill>
                <a:schemeClr val="tx1"/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3547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AA8488E-E0D0-484F-B903-F0D9C5927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b="1" dirty="0"/>
              <a:t>Changes in traveler's  behavior</a:t>
            </a:r>
            <a:br>
              <a:rPr lang="en-US" sz="2000" dirty="0"/>
            </a:br>
            <a:endParaRPr lang="en-US" sz="20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3B7C23-B5FE-42AE-A75A-64031E600E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6519" y="1986857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Tourists might prefer internal destinations over international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Tourist will avoid over-populated places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Increased xenophobia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People will prefer to travel by private car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Shorter holiday over the long ones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- impact on future events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DEB4ADF-470B-4A80-AC21-35399AB63C4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9087" r="19088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38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CBF3F088-3ABF-4575-B274-C43C039D8EE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-1" b="15708"/>
          <a:stretch/>
        </p:blipFill>
        <p:spPr>
          <a:xfrm>
            <a:off x="-2637" y="10"/>
            <a:ext cx="1218895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9B1E778-26D5-44AB-ADB8-FC225F8B3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292048" cy="13581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solidFill>
                  <a:schemeClr val="tx1"/>
                </a:solidFill>
              </a:rPr>
              <a:t>Measures to prevent </a:t>
            </a:r>
            <a:r>
              <a:rPr lang="en-US" sz="2800" b="1" dirty="0" err="1">
                <a:solidFill>
                  <a:schemeClr val="tx1"/>
                </a:solidFill>
              </a:rPr>
              <a:t>Covid</a:t>
            </a:r>
            <a:r>
              <a:rPr lang="en-US" sz="2800" b="1" dirty="0">
                <a:solidFill>
                  <a:schemeClr val="tx1"/>
                </a:solidFill>
              </a:rPr>
              <a:t> 19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00766-578A-4A29-B301-65E3C356AC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/>
                </a:solidFill>
              </a:rPr>
              <a:t>Employers to carry risk assessments</a:t>
            </a:r>
            <a:endParaRPr lang="en-US" sz="1600">
              <a:solidFill>
                <a:schemeClr val="tx1"/>
              </a:solidFill>
            </a:endParaRP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/>
                </a:solidFill>
              </a:rPr>
              <a:t>- increased frequency of hand washing</a:t>
            </a:r>
            <a:endParaRPr lang="en-US" sz="1600">
              <a:solidFill>
                <a:schemeClr val="tx1"/>
              </a:solidFill>
            </a:endParaRP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/>
                </a:solidFill>
              </a:rPr>
              <a:t>-work from home when possible</a:t>
            </a:r>
            <a:endParaRPr lang="en-US" sz="1600">
              <a:solidFill>
                <a:schemeClr val="tx1"/>
              </a:solidFill>
            </a:endParaRP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/>
                </a:solidFill>
              </a:rPr>
              <a:t>-keep 2m distance</a:t>
            </a:r>
            <a:endParaRPr lang="en-US" sz="1600">
              <a:solidFill>
                <a:schemeClr val="tx1"/>
              </a:solidFill>
            </a:endParaRP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/>
                </a:solidFill>
              </a:rPr>
              <a:t>- cover your face</a:t>
            </a:r>
            <a:endParaRPr lang="en-US" sz="1600">
              <a:solidFill>
                <a:schemeClr val="tx1"/>
              </a:solidFill>
            </a:endParaRP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/>
                </a:solidFill>
              </a:rPr>
              <a:t>- limit your contacts</a:t>
            </a:r>
            <a:endParaRPr lang="en-US" sz="1600">
              <a:solidFill>
                <a:schemeClr val="tx1"/>
              </a:solidFill>
            </a:endParaRPr>
          </a:p>
          <a:p>
            <a:pPr marL="285750" indent="-285750">
              <a:lnSpc>
                <a:spcPct val="90000"/>
              </a:lnSpc>
              <a:buFont typeface="Calibri" panose="020F0502020204030204" pitchFamily="34" charset="0"/>
              <a:buChar char="-"/>
            </a:pPr>
            <a:endParaRPr lang="en-US" sz="1600">
              <a:solidFill>
                <a:schemeClr val="tx1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53685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FF3627B-C7C6-4CAA-B3B0-92C30587F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b="1" dirty="0"/>
              <a:t>Marriott response to pandemic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6D7C2A-B7E7-41D0-9647-21D89D7415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Raised hygiene level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Developing innovations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Electrostatic sprayers, excellent quality sanitizers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Increased staff training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Traffic signs,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US" dirty="0"/>
              <a:t>Removing furniture to enable more space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0C8F1CF-A686-40D8-8D93-4C9270E633A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8912" r="22011" b="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4160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C02E829-D508-437D-95AB-46558DA2A50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7865" b="7865"/>
          <a:stretch/>
        </p:blipFill>
        <p:spPr>
          <a:xfrm>
            <a:off x="-3273" y="0"/>
            <a:ext cx="12191980" cy="685800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1FD32FA-D864-4BB8-A5FC-D4910D479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3416" y="1475234"/>
            <a:ext cx="3214307" cy="394490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000" b="1" dirty="0">
                <a:solidFill>
                  <a:schemeClr val="tx1"/>
                </a:solidFill>
              </a:rPr>
              <a:t>Summary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- civilization entered a period of crisis  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- leaders to adapt approach to new tourist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- </a:t>
            </a:r>
            <a:r>
              <a:rPr lang="en-US" sz="2000" dirty="0" err="1">
                <a:solidFill>
                  <a:schemeClr val="tx1"/>
                </a:solidFill>
              </a:rPr>
              <a:t>covid</a:t>
            </a:r>
            <a:r>
              <a:rPr lang="en-US" sz="2000" dirty="0">
                <a:solidFill>
                  <a:schemeClr val="tx1"/>
                </a:solidFill>
              </a:rPr>
              <a:t> has bigger effect on hotel industry that 9/11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- working towards increasing tourists trust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- pandemic has very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negative impact on Marriott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and hospitality industry</a:t>
            </a: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000" dirty="0">
                <a:solidFill>
                  <a:schemeClr val="tx1"/>
                </a:solidFill>
              </a:rPr>
            </a:br>
            <a:endParaRPr lang="en-US" sz="2000" dirty="0">
              <a:solidFill>
                <a:schemeClr val="tx1"/>
              </a:solidFill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247452-4044-430C-A8A6-389B46278F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7" y="2518118"/>
            <a:ext cx="3448259" cy="3370854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0373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280DD434-6878-451A-BDDC-E18EB20EAB9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8665" b="6749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EFC1EB0-DB92-4E98-B3A9-0CD6FA5A8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8326" y="-341385"/>
            <a:ext cx="6858003" cy="754075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5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F5BE3B-AE3C-4070-A454-C64F8FDADA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1419" y="665229"/>
            <a:ext cx="10113264" cy="609600"/>
          </a:xfrm>
        </p:spPr>
        <p:txBody>
          <a:bodyPr>
            <a:normAutofit fontScale="25000" lnSpcReduction="20000"/>
          </a:bodyPr>
          <a:lstStyle/>
          <a:p>
            <a:r>
              <a:rPr lang="en-GB" sz="5200" dirty="0"/>
              <a:t>REFERENCES:</a:t>
            </a:r>
          </a:p>
          <a:p>
            <a:r>
              <a:rPr lang="en-GB" sz="5200" dirty="0"/>
              <a:t>BAHAR, O. and ÇELİK İLAL, N. (2020). The economic effects of Coronavirus (COVID-19) in the tourism industry. International Journal of Social Sciences and Education Research,</a:t>
            </a:r>
          </a:p>
          <a:p>
            <a:endParaRPr lang="en-GB" sz="5200" dirty="0"/>
          </a:p>
          <a:p>
            <a:r>
              <a:rPr lang="en-GB" sz="5200" dirty="0"/>
              <a:t>Booking.com. (n.d.). ★★★★ London Heathrow Marriott Hotel, Hillingdon, UK. [online] Available at: https://www.booking.com/hotel/gb/london-heathrow-marriott-hotel.en-gb.html [Accessed 9 Jul. 2020].</a:t>
            </a:r>
          </a:p>
          <a:p>
            <a:endParaRPr lang="en-GB" sz="5200" dirty="0"/>
          </a:p>
          <a:p>
            <a:r>
              <a:rPr lang="en-GB" sz="5200" dirty="0"/>
              <a:t>Baum, T. and Hai, N.T.T. (2020), "Hospitality, tourism, human rights and the impact of COVID-19", International Journal of Contemporary Hospitality Management, Vol. 32 No. 7, pp. 2397-2407. https://doi.org/10.1108/IJCHM-03-2020-0242</a:t>
            </a:r>
          </a:p>
          <a:p>
            <a:endParaRPr lang="en-GB" sz="5200" dirty="0"/>
          </a:p>
          <a:p>
            <a:endParaRPr lang="en-GB" sz="5200" dirty="0"/>
          </a:p>
          <a:p>
            <a:r>
              <a:rPr lang="en-GB" sz="5200" dirty="0" err="1"/>
              <a:t>Prayag</a:t>
            </a:r>
            <a:r>
              <a:rPr lang="en-GB" sz="5200" dirty="0"/>
              <a:t>, G. (2020). Time for Reset? COVID-19 and Tourism Resilience. Tourism Review International.</a:t>
            </a:r>
          </a:p>
          <a:p>
            <a:endParaRPr lang="en-GB" sz="5200" dirty="0"/>
          </a:p>
          <a:p>
            <a:r>
              <a:rPr lang="en-GB" sz="5200" dirty="0"/>
              <a:t>World Health Organization (2020). Coronavirus. [online] www.who.int. Available at: https://www.who.int/health-topics/coronavirus#tab=tab_1. [Retrieved 9 Jul.2020]</a:t>
            </a:r>
          </a:p>
          <a:p>
            <a:endParaRPr lang="en-GB" sz="5200" dirty="0"/>
          </a:p>
          <a:p>
            <a:r>
              <a:rPr lang="en-GB" sz="5200" dirty="0"/>
              <a:t>www.gov.uk. (n.d.). Hotels and other guest accommodation - Working safely during coronavirus (COVID-19) - Guidance - GOV.UK. [online] Available at: https://www.gov.uk/guidance/working-safely-during-coronavirus-covid-19/hotels-and-other-guest-accommodation [Accessed 9 Jul. 2020].</a:t>
            </a:r>
          </a:p>
          <a:p>
            <a:r>
              <a:rPr lang="en-GB" sz="5200" dirty="0" err="1"/>
              <a:t>Zenker</a:t>
            </a:r>
            <a:r>
              <a:rPr lang="en-GB" sz="5200" dirty="0"/>
              <a:t>, S. and Kock, F. (2020). The coronavirus pandemic – A critical discussion of a tourism research agenda. Tourism Management, 81, p.104164.</a:t>
            </a:r>
          </a:p>
          <a:p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0913002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646C36-D994-4DBD-9A53-9B2DFD8D7208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47854D2-C2B1-4273-BEE8-C059778BC50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A4E875-040F-4F4E-A5A7-1188084B7F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{420924BC-93D1-4615-87A0-874A25CB3B5C}tf56160789_wac</Template>
  <TotalTime>0</TotalTime>
  <Words>645</Words>
  <Application>Microsoft Office PowerPoint</Application>
  <PresentationFormat>Widescreen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Bookman Old Style</vt:lpstr>
      <vt:lpstr>Calibri</vt:lpstr>
      <vt:lpstr>Franklin Gothic Book</vt:lpstr>
      <vt:lpstr>1_RetrospectVTI</vt:lpstr>
      <vt:lpstr>Contemporary Themes in the Hospitality   Student: Sandra Senenko Student number: 1815103 Lecturer: Dale Clarks M6X01931 </vt:lpstr>
      <vt:lpstr>PowerPoint Presentation</vt:lpstr>
      <vt:lpstr>Marriott Heathrow Airport London</vt:lpstr>
      <vt:lpstr>Year 2020 brought uncertainty and anxiety to hospitality sector and to Marriott Heathrow London Airport </vt:lpstr>
      <vt:lpstr>           </vt:lpstr>
      <vt:lpstr>Hospitality sector issues </vt:lpstr>
      <vt:lpstr>Changes in traveler's  behavior </vt:lpstr>
      <vt:lpstr>Measures to prevent Covid 19</vt:lpstr>
      <vt:lpstr>Marriott response to pandemic</vt:lpstr>
      <vt:lpstr>Summary - civilization entered a period of crisis   - leaders to adapt approach to new tourist - covid has bigger effect on hotel industry that 9/11 - working towards increasing tourists trust - pandemic has very negative impact on Marriott and hospitality industry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2020-07-23T10:04:29Z</dcterms:created>
  <dcterms:modified xsi:type="dcterms:W3CDTF">2020-07-23T11:50:57Z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