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5" Type="http://schemas.openxmlformats.org/officeDocument/2006/relationships/custom-properties" Target="docProps/custom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8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5" d="100"/>
          <a:sy n="75" d="100"/>
        </p:scale>
        <p:origin x="67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 /><Relationship Id="rId13" Type="http://schemas.openxmlformats.org/officeDocument/2006/relationships/slide" Target="slides/slide9.xml" /><Relationship Id="rId18" Type="http://schemas.openxmlformats.org/officeDocument/2006/relationships/notesMaster" Target="notesMasters/notesMaster1.xml" /><Relationship Id="rId3" Type="http://schemas.openxmlformats.org/officeDocument/2006/relationships/customXml" Target="../customXml/item3.xml" /><Relationship Id="rId21" Type="http://schemas.openxmlformats.org/officeDocument/2006/relationships/theme" Target="theme/theme1.xml" /><Relationship Id="rId7" Type="http://schemas.openxmlformats.org/officeDocument/2006/relationships/slide" Target="slides/slide3.xml" /><Relationship Id="rId12" Type="http://schemas.openxmlformats.org/officeDocument/2006/relationships/slide" Target="slides/slide8.xml" /><Relationship Id="rId17" Type="http://schemas.openxmlformats.org/officeDocument/2006/relationships/slide" Target="slides/slide13.xml" /><Relationship Id="rId2" Type="http://schemas.openxmlformats.org/officeDocument/2006/relationships/customXml" Target="../customXml/item2.xml" /><Relationship Id="rId16" Type="http://schemas.openxmlformats.org/officeDocument/2006/relationships/slide" Target="slides/slide12.xml" /><Relationship Id="rId20" Type="http://schemas.openxmlformats.org/officeDocument/2006/relationships/viewProps" Target="viewProps.xml" /><Relationship Id="rId1" Type="http://schemas.openxmlformats.org/officeDocument/2006/relationships/customXml" Target="../customXml/item1.xml" /><Relationship Id="rId6" Type="http://schemas.openxmlformats.org/officeDocument/2006/relationships/slide" Target="slides/slide2.xml" /><Relationship Id="rId11" Type="http://schemas.openxmlformats.org/officeDocument/2006/relationships/slide" Target="slides/slide7.xml" /><Relationship Id="rId5" Type="http://schemas.openxmlformats.org/officeDocument/2006/relationships/slide" Target="slides/slide1.xml" /><Relationship Id="rId15" Type="http://schemas.openxmlformats.org/officeDocument/2006/relationships/slide" Target="slides/slide11.xml" /><Relationship Id="rId10" Type="http://schemas.openxmlformats.org/officeDocument/2006/relationships/slide" Target="slides/slide6.xml" /><Relationship Id="rId19" Type="http://schemas.openxmlformats.org/officeDocument/2006/relationships/presProps" Target="presProps.xml" /><Relationship Id="rId4" Type="http://schemas.openxmlformats.org/officeDocument/2006/relationships/slideMaster" Target="slideMasters/slideMaster1.xml" /><Relationship Id="rId9" Type="http://schemas.openxmlformats.org/officeDocument/2006/relationships/slide" Target="slides/slide5.xml" /><Relationship Id="rId14" Type="http://schemas.openxmlformats.org/officeDocument/2006/relationships/slide" Target="slides/slide10.xml" /><Relationship Id="rId22" Type="http://schemas.openxmlformats.org/officeDocument/2006/relationships/tableStyles" Target="tableStyles.xml" 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09DEB2-13B8-CF46-8F80-81265BDFB671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EDCB26-554B-3A43-9CA1-B595FF2D90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67608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 /><Relationship Id="rId1" Type="http://schemas.openxmlformats.org/officeDocument/2006/relationships/notesMaster" Target="../notesMasters/notesMaster1.xml" 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 /><Relationship Id="rId1" Type="http://schemas.openxmlformats.org/officeDocument/2006/relationships/notesMaster" Target="../notesMasters/notesMaster1.xml" 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EDCB26-554B-3A43-9CA1-B595FF2D904F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45438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EDCB26-554B-3A43-9CA1-B595FF2D904F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428158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EDCB26-554B-3A43-9CA1-B595FF2D904F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54619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B14ECD-C6AC-CE7C-6E1A-16C98EBB97B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0E3A189-5E6A-30B0-D8AE-983383B00E7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5B7E2A-B714-6794-459B-F2111F3790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00E4A6-50F8-E446-8128-9E2681C1C1DA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301C7F-ED10-3192-427E-2CF996A9CE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E117D3-BE90-9B67-21FE-4E8F86B838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AB12C-3FEA-0241-86EC-E838F61C19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55322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19C0AA-AA98-EC62-A5D8-2CCCBCD7B1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4070FC-173B-F70B-E6D0-DA05232F98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E20B61-226B-14EC-4D3F-01DF6F273A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00E4A6-50F8-E446-8128-9E2681C1C1DA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41CF60-BBA9-27EE-55C7-06D9CE1546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10A22C-FD67-9F4A-B451-87C060BED4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AB12C-3FEA-0241-86EC-E838F61C19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5530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434E32-88A3-65DD-47A6-D293B58085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8506EA-F183-1C95-C218-F0AD0CA1D4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51CA9B-B415-945F-325B-7E3053A793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00E4A6-50F8-E446-8128-9E2681C1C1DA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5D9344-4A22-8E6A-A1D4-5D5E3703FC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D74579-3BE7-22B2-8D99-22993EC17B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AB12C-3FEA-0241-86EC-E838F61C19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34324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1CBE27-A601-3C43-3742-FF814A2A5B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9B56F0-D308-E0E9-81B2-A66D10A13EF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173885C-A20A-25C9-FDBB-927CA4BD02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EA856B3-3007-D0E4-1D30-E0C4019AC3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00E4A6-50F8-E446-8128-9E2681C1C1DA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5063D1-0206-C279-A539-428EF1BFCF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9193D2A-A738-3DE3-CE6F-7F4713C977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AB12C-3FEA-0241-86EC-E838F61C19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95073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B1164-A5FA-12E1-2534-BA1370D199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B8DD8A-1C94-2D28-C4F3-11838DC927E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256AF26-4070-D7CE-720A-15963266834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92CD375-1BE0-EFE5-C85A-BC1BDDD387C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DF0F1CC-7C8F-0854-DB84-F07CEB09C6F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7296E35-AC84-A6D8-1E9A-CA54BDC61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00E4A6-50F8-E446-8128-9E2681C1C1DA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22B57D8-2A20-B783-AD69-0C5FD60542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3D97E24-14EF-EA5B-3123-1AA2D47DA7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AB12C-3FEA-0241-86EC-E838F61C19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97202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C904E5-495D-71ED-F649-B550BF3451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3316E1C-FB80-B5AF-2B77-66A78550E0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00E4A6-50F8-E446-8128-9E2681C1C1DA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AC99706-BFCF-D5F2-B2CA-FB88729BAA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5D2A692-5744-ACFD-5128-C59A20B3E8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AB12C-3FEA-0241-86EC-E838F61C19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03532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9D6E181-E1AD-5BDD-421D-855D5DF8A4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00E4A6-50F8-E446-8128-9E2681C1C1DA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745C347-93C1-60FB-1B34-C537E2F400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76B152-F064-1B5A-DBEB-B9FD4602C8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AB12C-3FEA-0241-86EC-E838F61C19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99671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046494-9E8F-9FD1-3FDA-33062B2618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FB389C-BA95-41BC-56F5-857BAC8462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ED8F52D-2636-D876-E9B6-9603F09292C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85F552-4177-63FC-3773-28F077CAF4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00E4A6-50F8-E446-8128-9E2681C1C1DA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3E7173-4C4E-C60E-3BD8-B634FF5100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99EC98F-6500-3AF6-B48A-3EF45B494D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AB12C-3FEA-0241-86EC-E838F61C19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81003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F829EC-F9B0-8F19-AFAA-04E8E226CE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D64E696-8CE4-7332-967A-5E0353247DA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28756F-F95A-AB4E-3028-BECB9573A9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ED2CFB-A2F4-8011-1B99-857032B9F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00E4A6-50F8-E446-8128-9E2681C1C1DA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9AE07FC-0B5A-500C-2E83-0BD032E081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2189125-13FE-09CA-AA95-DF62716132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AB12C-3FEA-0241-86EC-E838F61C19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18664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24F2A5-8FE5-4FCD-9460-F3CEE0A82A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CD8B2C1-B5D6-3A9D-5378-6F9DFE177C8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F76120-5953-81BA-C496-7B46237683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00E4A6-50F8-E446-8128-9E2681C1C1DA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F267DE-AE40-5F63-EEC5-94899E1E69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2A869F-1FF5-89DC-AED4-6D89C16D0E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AB12C-3FEA-0241-86EC-E838F61C19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67159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E63C11A-02F8-3693-4A4A-C9024AA8F25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094908C-962E-B545-D550-FB0D024AD1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1A75BF-181F-1588-E12C-391EC4BA5E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00E4A6-50F8-E446-8128-9E2681C1C1DA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7260EB-F3ED-85AF-CFD4-4401718C89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41440B-0B12-7DE7-494C-0D677A3C36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AB12C-3FEA-0241-86EC-E838F61C19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12671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DC02A63-3177-EB12-4585-D46AF2929B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1F8AF4-440F-6230-D8A2-F1259A2CB6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0C10A4-57EA-5F18-9D3E-6A6808F018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C00E4A6-50F8-E446-8128-9E2681C1C1DA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7984F3-3AAE-D1B5-722D-320B3E3CC1A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A55E40-0A1B-4652-8A9D-E3A60AFBF4D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BBAB12C-3FEA-0241-86EC-E838F61C19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09312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 /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1.xml" /><Relationship Id="rId4" Type="http://schemas.openxmlformats.org/officeDocument/2006/relationships/image" Target="../media/image2.png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 /><Relationship Id="rId2" Type="http://schemas.openxmlformats.org/officeDocument/2006/relationships/notesSlide" Target="../notesSlides/notesSlide2.xml" /><Relationship Id="rId1" Type="http://schemas.openxmlformats.org/officeDocument/2006/relationships/slideLayout" Target="../slideLayouts/slideLayout2.xml" /><Relationship Id="rId5" Type="http://schemas.openxmlformats.org/officeDocument/2006/relationships/image" Target="../media/image5.png" /><Relationship Id="rId4" Type="http://schemas.openxmlformats.org/officeDocument/2006/relationships/hyperlink" Target="%20%20%20%20Amazon%20Fulfilment%20Centre" TargetMode="Externa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 /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 /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 /><Relationship Id="rId2" Type="http://schemas.openxmlformats.org/officeDocument/2006/relationships/notesSlide" Target="../notesSlides/notesSlide3.xml" /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 /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 /><Relationship Id="rId1" Type="http://schemas.openxmlformats.org/officeDocument/2006/relationships/slideLayout" Target="../slideLayouts/slideLayout2.xml" 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 /><Relationship Id="rId1" Type="http://schemas.openxmlformats.org/officeDocument/2006/relationships/slideLayout" Target="../slideLayouts/slideLayout2.xml" 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svg" /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B36817-9640-6A2D-BFD5-8D5C21591EC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6981" y="921715"/>
            <a:ext cx="7226709" cy="2635993"/>
          </a:xfrm>
        </p:spPr>
        <p:txBody>
          <a:bodyPr anchor="b">
            <a:normAutofit/>
          </a:bodyPr>
          <a:lstStyle/>
          <a:p>
            <a:pPr algn="l"/>
            <a:r>
              <a:rPr lang="en-GB" sz="2400" b="1" dirty="0"/>
              <a:t>Amazon and Henri Fayol’s Five Functions of Management</a:t>
            </a:r>
            <a:br>
              <a:rPr lang="en-GB" sz="1600" dirty="0"/>
            </a:br>
            <a:br>
              <a:rPr lang="en-GB" sz="1600" dirty="0"/>
            </a:br>
            <a:br>
              <a:rPr lang="en-GB" sz="1600" dirty="0"/>
            </a:br>
            <a:r>
              <a:rPr lang="en-GB" sz="1600" b="1" dirty="0"/>
              <a:t>Understanding the Roles and Responsibilities of Managers in a Contemporary Business Context</a:t>
            </a:r>
            <a:br>
              <a:rPr lang="en-GB" sz="1600" dirty="0"/>
            </a:br>
            <a:br>
              <a:rPr lang="en-GB" sz="1600" dirty="0"/>
            </a:br>
            <a:br>
              <a:rPr lang="en-GB" sz="1600" dirty="0"/>
            </a:br>
            <a:r>
              <a:rPr lang="en-GB" sz="1600" b="1" dirty="0"/>
              <a:t>Module:</a:t>
            </a:r>
            <a:r>
              <a:rPr lang="en-GB" sz="1600" dirty="0"/>
              <a:t> LCBB4015 – Introduction to Leadership and Management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C05CA36-AD6A-4ABF-9A05-52E5A143D2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4022214"/>
            <a:ext cx="12192000" cy="2835786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4331EE8-85A4-4588-8D9E-70E534D477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4022220"/>
            <a:ext cx="8153398" cy="2835780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9D6C862-61CC-4B46-8080-96583D653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4022219"/>
            <a:ext cx="12253472" cy="2835781"/>
          </a:xfrm>
          <a:prstGeom prst="rect">
            <a:avLst/>
          </a:prstGeom>
          <a:gradFill>
            <a:gsLst>
              <a:gs pos="3900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72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31E6CBC-BF4A-7213-5DA9-3FD8E39D909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04800" y="4022214"/>
            <a:ext cx="4667158" cy="2030409"/>
          </a:xfrm>
        </p:spPr>
        <p:txBody>
          <a:bodyPr anchor="t">
            <a:normAutofit fontScale="25000" lnSpcReduction="20000"/>
          </a:bodyPr>
          <a:lstStyle/>
          <a:p>
            <a:pPr algn="l"/>
            <a:r>
              <a:rPr lang="en-US" sz="7200" b="1" dirty="0">
                <a:solidFill>
                  <a:schemeClr val="bg1"/>
                </a:solidFill>
              </a:rPr>
              <a:t>      Professor Name:</a:t>
            </a:r>
            <a:r>
              <a:rPr lang="en-US" sz="7200" dirty="0">
                <a:solidFill>
                  <a:schemeClr val="bg1"/>
                </a:solidFill>
              </a:rPr>
              <a:t> Yetunde Everard- </a:t>
            </a:r>
            <a:r>
              <a:rPr lang="en-US" sz="7200" dirty="0" err="1">
                <a:solidFill>
                  <a:schemeClr val="bg1"/>
                </a:solidFill>
              </a:rPr>
              <a:t>Igweh</a:t>
            </a:r>
            <a:endParaRPr lang="en-GB" sz="7200" dirty="0">
              <a:solidFill>
                <a:schemeClr val="bg1"/>
              </a:solidFill>
            </a:endParaRPr>
          </a:p>
          <a:p>
            <a:pPr algn="l"/>
            <a:r>
              <a:rPr lang="en-US" sz="7200" b="1" dirty="0">
                <a:solidFill>
                  <a:schemeClr val="bg1"/>
                </a:solidFill>
              </a:rPr>
              <a:t>Group Members</a:t>
            </a:r>
            <a:r>
              <a:rPr lang="en-US" sz="7200" dirty="0">
                <a:solidFill>
                  <a:schemeClr val="bg1"/>
                </a:solidFill>
              </a:rPr>
              <a:t>: </a:t>
            </a:r>
          </a:p>
          <a:p>
            <a:pPr marL="114300" algn="l"/>
            <a:r>
              <a:rPr lang="en-US" sz="7200" dirty="0">
                <a:solidFill>
                  <a:schemeClr val="bg1"/>
                </a:solidFill>
              </a:rPr>
              <a:t>  1. Lupu Florentina- Elena  </a:t>
            </a:r>
          </a:p>
          <a:p>
            <a:pPr algn="l"/>
            <a:r>
              <a:rPr lang="en-US" sz="7200" dirty="0">
                <a:solidFill>
                  <a:schemeClr val="bg1"/>
                </a:solidFill>
              </a:rPr>
              <a:t>       Student ID:  2420426</a:t>
            </a:r>
          </a:p>
          <a:p>
            <a:pPr algn="l"/>
            <a:r>
              <a:rPr lang="en-US" sz="7200" dirty="0">
                <a:solidFill>
                  <a:schemeClr val="bg1"/>
                </a:solidFill>
              </a:rPr>
              <a:t>    2. Roxana Georgiana- Dumitru</a:t>
            </a:r>
          </a:p>
          <a:p>
            <a:pPr algn="l"/>
            <a:r>
              <a:rPr lang="en-US" sz="7200" dirty="0">
                <a:solidFill>
                  <a:schemeClr val="bg1"/>
                </a:solidFill>
              </a:rPr>
              <a:t>       Student ID: 2332951</a:t>
            </a:r>
          </a:p>
          <a:p>
            <a:pPr algn="l"/>
            <a:r>
              <a:rPr lang="en-US" sz="7200" dirty="0">
                <a:solidFill>
                  <a:schemeClr val="bg1"/>
                </a:solidFill>
              </a:rPr>
              <a:t>    3. Antonio Samuel- Lupu</a:t>
            </a:r>
          </a:p>
          <a:p>
            <a:pPr algn="l"/>
            <a:r>
              <a:rPr lang="en-US" sz="7200" dirty="0">
                <a:solidFill>
                  <a:schemeClr val="bg1"/>
                </a:solidFill>
              </a:rPr>
              <a:t>       Student ID: 2423510</a:t>
            </a:r>
          </a:p>
          <a:p>
            <a:pPr algn="l"/>
            <a:endParaRPr lang="en-GB" sz="1500" dirty="0">
              <a:solidFill>
                <a:srgbClr val="FFFFFF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6CA2229-8BDF-B82F-1EE0-8664D568CA7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73907" y="1355498"/>
            <a:ext cx="5163022" cy="3769005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E37EECFC-A684-4391-AE85-4CDAF5565F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400797"/>
            <a:ext cx="12191998" cy="457203"/>
          </a:xfrm>
          <a:prstGeom prst="rect">
            <a:avLst/>
          </a:prstGeom>
          <a:gradFill>
            <a:gsLst>
              <a:gs pos="0">
                <a:srgbClr val="000000">
                  <a:alpha val="43000"/>
                </a:srgbClr>
              </a:gs>
              <a:gs pos="79000">
                <a:schemeClr val="accent1">
                  <a:lumMod val="75000"/>
                  <a:alpha val="2200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Discover University of Wales Trinity Saint David">
            <a:extLst>
              <a:ext uri="{FF2B5EF4-FFF2-40B4-BE49-F238E27FC236}">
                <a16:creationId xmlns:a16="http://schemas.microsoft.com/office/drawing/2014/main" id="{031BB378-E50B-33BF-94B3-426CBB63A00F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8836" y="35060"/>
            <a:ext cx="3542235" cy="1425137"/>
          </a:xfrm>
          <a:prstGeom prst="rect">
            <a:avLst/>
          </a:prstGeom>
          <a:solidFill>
            <a:sysClr val="window" lastClr="FFFFFF"/>
          </a:solidFill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2573559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860497-0B9A-B0BE-3480-143E060D93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b="1"/>
              <a:t>TABLE OF CONTENTS</a:t>
            </a:r>
            <a:endParaRPr lang="en-GB" b="1" dirty="0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5710" y="2183223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D057E5-7D9D-2555-AFA8-211502109F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8320" y="1825625"/>
            <a:ext cx="955548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 dirty="0"/>
              <a:t>Introduction</a:t>
            </a:r>
          </a:p>
          <a:p>
            <a:pPr marL="0" indent="0">
              <a:buNone/>
            </a:pPr>
            <a:r>
              <a:rPr lang="en-GB" sz="2200" dirty="0"/>
              <a:t>Amazon Overview</a:t>
            </a:r>
          </a:p>
          <a:p>
            <a:pPr marL="0" indent="0">
              <a:buNone/>
            </a:pPr>
            <a:r>
              <a:rPr lang="en-GB" sz="2200" dirty="0"/>
              <a:t>Planning</a:t>
            </a:r>
          </a:p>
          <a:p>
            <a:pPr marL="0" indent="0">
              <a:buNone/>
            </a:pPr>
            <a:r>
              <a:rPr lang="en-GB" sz="2200" dirty="0"/>
              <a:t>Organising</a:t>
            </a:r>
          </a:p>
          <a:p>
            <a:pPr marL="0" indent="0">
              <a:buNone/>
            </a:pPr>
            <a:r>
              <a:rPr lang="en-GB" sz="2200" dirty="0"/>
              <a:t>Commanding</a:t>
            </a:r>
          </a:p>
          <a:p>
            <a:pPr marL="0" indent="0">
              <a:buNone/>
            </a:pPr>
            <a:r>
              <a:rPr lang="en-GB" sz="2200" dirty="0"/>
              <a:t>Coordinating</a:t>
            </a:r>
          </a:p>
          <a:p>
            <a:pPr marL="0" indent="0">
              <a:buNone/>
            </a:pPr>
            <a:r>
              <a:rPr lang="en-GB" sz="2200" dirty="0"/>
              <a:t>Controlling</a:t>
            </a:r>
          </a:p>
          <a:p>
            <a:pPr marL="0" indent="0">
              <a:buNone/>
            </a:pPr>
            <a:r>
              <a:rPr lang="en-GB" sz="2200" dirty="0"/>
              <a:t>Essential Managerial Skills</a:t>
            </a:r>
          </a:p>
          <a:p>
            <a:pPr marL="0" indent="0">
              <a:buNone/>
            </a:pPr>
            <a:r>
              <a:rPr lang="en-GB" sz="2200" dirty="0"/>
              <a:t>Conclusion</a:t>
            </a:r>
          </a:p>
          <a:p>
            <a:pPr marL="0" indent="0">
              <a:buNone/>
            </a:pPr>
            <a:r>
              <a:rPr lang="en-GB" sz="2200" dirty="0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25025268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4BF3DD-D6A6-BBC6-EAAB-AE86D09EE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397" y="502021"/>
            <a:ext cx="4959603" cy="1642969"/>
          </a:xfrm>
        </p:spPr>
        <p:txBody>
          <a:bodyPr anchor="b">
            <a:normAutofit/>
          </a:bodyPr>
          <a:lstStyle/>
          <a:p>
            <a:r>
              <a:rPr lang="en-GB" sz="3700" b="1"/>
              <a:t>Henri Fayol’s Five Functions of Management</a:t>
            </a:r>
            <a:endParaRPr lang="en-GB" sz="37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6CB2D3-1F66-5727-83C8-EEDF600DD6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6397" y="2418408"/>
            <a:ext cx="4959603" cy="3522569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1700" b="1" dirty="0"/>
              <a:t>Core Functions</a:t>
            </a:r>
          </a:p>
          <a:p>
            <a:r>
              <a:rPr lang="en-GB" sz="1700" dirty="0"/>
              <a:t>Planning</a:t>
            </a:r>
          </a:p>
          <a:p>
            <a:r>
              <a:rPr lang="en-GB" sz="1700" dirty="0"/>
              <a:t>Organising</a:t>
            </a:r>
          </a:p>
          <a:p>
            <a:r>
              <a:rPr lang="en-GB" sz="1700" dirty="0"/>
              <a:t>Commanding</a:t>
            </a:r>
          </a:p>
          <a:p>
            <a:r>
              <a:rPr lang="en-GB" sz="1700" dirty="0"/>
              <a:t>Coordinating</a:t>
            </a:r>
          </a:p>
          <a:p>
            <a:r>
              <a:rPr lang="en-GB" sz="1700" dirty="0"/>
              <a:t>Controlling</a:t>
            </a:r>
          </a:p>
          <a:p>
            <a:pPr marL="0" indent="0">
              <a:buNone/>
            </a:pPr>
            <a:r>
              <a:rPr lang="en-GB" sz="1700" dirty="0"/>
              <a:t>         (Fayol, 1949)</a:t>
            </a:r>
          </a:p>
          <a:p>
            <a:pPr marL="0" indent="0">
              <a:buNone/>
            </a:pPr>
            <a:r>
              <a:rPr lang="en-GB" sz="1700" b="1" dirty="0"/>
              <a:t>Key Insight</a:t>
            </a:r>
          </a:p>
          <a:p>
            <a:pPr marL="0" indent="0">
              <a:buNone/>
            </a:pPr>
            <a:r>
              <a:rPr lang="en-GB" sz="1700" dirty="0"/>
              <a:t>Fayol’s theory remains relevant in modern organisations (Mullins and Christy, 2023).</a:t>
            </a:r>
          </a:p>
          <a:p>
            <a:endParaRPr lang="en-GB" sz="17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A4260D1-D170-5066-789D-1599A530EA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2442" y="1128710"/>
            <a:ext cx="5201023" cy="4186822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15214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35D813D1-BA6B-40B4-A101-04BB894455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B0DAC8FB-A162-44E3-A606-C855A03A5B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21BDEC81-16A7-4451-B893-C15000083B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AEA3DFA5-2D7B-4989-8ED7-8321EC114C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6678" y="0"/>
            <a:ext cx="11145980" cy="6870723"/>
          </a:xfrm>
          <a:prstGeom prst="rect">
            <a:avLst/>
          </a:prstGeom>
          <a:solidFill>
            <a:schemeClr val="bg1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75ABA7-2A95-FF9C-B887-162D3C5034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1966" y="900622"/>
            <a:ext cx="3629555" cy="1893524"/>
          </a:xfrm>
        </p:spPr>
        <p:txBody>
          <a:bodyPr anchor="b">
            <a:normAutofit/>
          </a:bodyPr>
          <a:lstStyle/>
          <a:p>
            <a:r>
              <a:rPr lang="en-GB" sz="3000" b="1"/>
              <a:t>AMAZON OVERVIEW</a:t>
            </a:r>
            <a:br>
              <a:rPr lang="en-GB" sz="3000" b="1"/>
            </a:br>
            <a:r>
              <a:rPr lang="en-GB" sz="3000" b="1"/>
              <a:t>About Amazon</a:t>
            </a:r>
            <a:br>
              <a:rPr lang="en-GB" sz="3000"/>
            </a:br>
            <a:endParaRPr lang="en-GB" sz="3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25AA75-C9BA-A60B-1122-C867E95F59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1966" y="2965593"/>
            <a:ext cx="3629555" cy="294154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b="1" dirty="0"/>
              <a:t>Company Information</a:t>
            </a:r>
          </a:p>
          <a:p>
            <a:r>
              <a:rPr lang="en-GB" sz="2000" dirty="0"/>
              <a:t>Founded: 1994</a:t>
            </a:r>
          </a:p>
          <a:p>
            <a:r>
              <a:rPr lang="en-GB" sz="2000" dirty="0"/>
              <a:t>Founder: Jeff Bezos</a:t>
            </a:r>
          </a:p>
          <a:p>
            <a:r>
              <a:rPr lang="en-GB" sz="2000" dirty="0"/>
              <a:t>Industry: E-commerce and Technology</a:t>
            </a:r>
          </a:p>
          <a:p>
            <a:pPr marL="0" indent="0">
              <a:buNone/>
            </a:pPr>
            <a:r>
              <a:rPr lang="en-GB" sz="2000" b="1" dirty="0"/>
              <a:t>Mission</a:t>
            </a:r>
          </a:p>
          <a:p>
            <a:r>
              <a:rPr lang="en-GB" sz="2000" dirty="0"/>
              <a:t>To be Earth’s most customer-centric company.</a:t>
            </a:r>
          </a:p>
          <a:p>
            <a:pPr marL="0" indent="0">
              <a:buNone/>
            </a:pPr>
            <a:r>
              <a:rPr lang="en-GB" sz="2000" dirty="0"/>
              <a:t>(Amazon, 2025)</a:t>
            </a:r>
          </a:p>
          <a:p>
            <a:pPr marL="0" indent="0">
              <a:buNone/>
            </a:pPr>
            <a:r>
              <a:rPr lang="en-GB" sz="2000" b="1" dirty="0"/>
              <a:t>Statistics</a:t>
            </a:r>
          </a:p>
        </p:txBody>
      </p:sp>
      <p:pic>
        <p:nvPicPr>
          <p:cNvPr id="6" name="Picture 5">
            <a:hlinkClick r:id="rId4"/>
            <a:extLst>
              <a:ext uri="{FF2B5EF4-FFF2-40B4-BE49-F238E27FC236}">
                <a16:creationId xmlns:a16="http://schemas.microsoft.com/office/drawing/2014/main" id="{B2DE41E3-956D-B54F-188C-0B4948B81CF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97728" y="-8344"/>
            <a:ext cx="5957594" cy="2829560"/>
          </a:xfrm>
          <a:prstGeom prst="rect">
            <a:avLst/>
          </a:prstGeom>
        </p:spPr>
      </p:pic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B75DD7A3-2A50-447C-59D7-442C14688C7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13614481"/>
              </p:ext>
            </p:extLst>
          </p:nvPr>
        </p:nvGraphicFramePr>
        <p:xfrm>
          <a:off x="5245363" y="3498320"/>
          <a:ext cx="6209149" cy="317962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3505452">
                  <a:extLst>
                    <a:ext uri="{9D8B030D-6E8A-4147-A177-3AD203B41FA5}">
                      <a16:colId xmlns:a16="http://schemas.microsoft.com/office/drawing/2014/main" val="2154267044"/>
                    </a:ext>
                  </a:extLst>
                </a:gridCol>
                <a:gridCol w="2703697">
                  <a:extLst>
                    <a:ext uri="{9D8B030D-6E8A-4147-A177-3AD203B41FA5}">
                      <a16:colId xmlns:a16="http://schemas.microsoft.com/office/drawing/2014/main" val="3256779837"/>
                    </a:ext>
                  </a:extLst>
                </a:gridCol>
              </a:tblGrid>
              <a:tr h="79490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3200">
                          <a:effectLst/>
                        </a:rPr>
                        <a:t>Statistic</a:t>
                      </a:r>
                    </a:p>
                  </a:txBody>
                  <a:tcPr marL="200439" marR="200439" marT="133625" marB="133625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3200">
                          <a:effectLst/>
                        </a:rPr>
                        <a:t>Value</a:t>
                      </a:r>
                    </a:p>
                  </a:txBody>
                  <a:tcPr marL="200439" marR="200439" marT="133625" marB="133625" anchor="ctr"/>
                </a:tc>
                <a:extLst>
                  <a:ext uri="{0D108BD9-81ED-4DB2-BD59-A6C34878D82A}">
                    <a16:rowId xmlns:a16="http://schemas.microsoft.com/office/drawing/2014/main" val="1838237511"/>
                  </a:ext>
                </a:extLst>
              </a:tr>
              <a:tr h="79490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3200">
                          <a:effectLst/>
                        </a:rPr>
                        <a:t>Revenue (2024)</a:t>
                      </a:r>
                    </a:p>
                  </a:txBody>
                  <a:tcPr marL="200439" marR="200439" marT="133625" marB="133625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3200">
                          <a:effectLst/>
                        </a:rPr>
                        <a:t>$638 Billion</a:t>
                      </a:r>
                    </a:p>
                  </a:txBody>
                  <a:tcPr marL="200439" marR="200439" marT="133625" marB="133625" anchor="ctr"/>
                </a:tc>
                <a:extLst>
                  <a:ext uri="{0D108BD9-81ED-4DB2-BD59-A6C34878D82A}">
                    <a16:rowId xmlns:a16="http://schemas.microsoft.com/office/drawing/2014/main" val="2450679195"/>
                  </a:ext>
                </a:extLst>
              </a:tr>
              <a:tr h="79490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3200">
                          <a:effectLst/>
                        </a:rPr>
                        <a:t>Employees</a:t>
                      </a:r>
                    </a:p>
                  </a:txBody>
                  <a:tcPr marL="200439" marR="200439" marT="133625" marB="133625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3200">
                          <a:effectLst/>
                        </a:rPr>
                        <a:t>1.5 Million</a:t>
                      </a:r>
                    </a:p>
                  </a:txBody>
                  <a:tcPr marL="200439" marR="200439" marT="133625" marB="133625" anchor="ctr"/>
                </a:tc>
                <a:extLst>
                  <a:ext uri="{0D108BD9-81ED-4DB2-BD59-A6C34878D82A}">
                    <a16:rowId xmlns:a16="http://schemas.microsoft.com/office/drawing/2014/main" val="3473093490"/>
                  </a:ext>
                </a:extLst>
              </a:tr>
              <a:tr h="79490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3200">
                          <a:effectLst/>
                        </a:rPr>
                        <a:t>AWS Revenue</a:t>
                      </a:r>
                    </a:p>
                  </a:txBody>
                  <a:tcPr marL="200439" marR="200439" marT="133625" marB="133625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3200" dirty="0">
                          <a:effectLst/>
                        </a:rPr>
                        <a:t>$107 Billion</a:t>
                      </a:r>
                    </a:p>
                  </a:txBody>
                  <a:tcPr marL="200439" marR="200439" marT="133625" marB="133625" anchor="ctr"/>
                </a:tc>
                <a:extLst>
                  <a:ext uri="{0D108BD9-81ED-4DB2-BD59-A6C34878D82A}">
                    <a16:rowId xmlns:a16="http://schemas.microsoft.com/office/drawing/2014/main" val="2030606791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6BA89378-576F-2561-3475-C3ECAA96062A}"/>
              </a:ext>
            </a:extLst>
          </p:cNvPr>
          <p:cNvSpPr txBox="1"/>
          <p:nvPr/>
        </p:nvSpPr>
        <p:spPr>
          <a:xfrm>
            <a:off x="7950558" y="2821217"/>
            <a:ext cx="609895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Source: </a:t>
            </a:r>
            <a:r>
              <a:rPr lang="en-GB" dirty="0"/>
              <a:t>Amazon (2025</a:t>
            </a:r>
            <a:r>
              <a:rPr lang="en-US" dirty="0"/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02300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000524-0AEB-B174-2C3E-011470E466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397" y="502021"/>
            <a:ext cx="4959603" cy="1642969"/>
          </a:xfrm>
        </p:spPr>
        <p:txBody>
          <a:bodyPr anchor="b">
            <a:normAutofit/>
          </a:bodyPr>
          <a:lstStyle/>
          <a:p>
            <a:r>
              <a:rPr lang="en-GB" sz="4000" b="1"/>
              <a:t>Planning at Amazon</a:t>
            </a:r>
            <a:br>
              <a:rPr lang="en-GB" sz="4000"/>
            </a:br>
            <a:endParaRPr lang="en-GB" sz="4000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7265A-B830-3E28-4B63-817EF3E0E1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8535" y="1801628"/>
            <a:ext cx="6033907" cy="4642615"/>
          </a:xfrm>
        </p:spPr>
        <p:txBody>
          <a:bodyPr anchor="t">
            <a:normAutofit lnSpcReduction="10000"/>
          </a:bodyPr>
          <a:lstStyle/>
          <a:p>
            <a:pPr marL="0" indent="0">
              <a:buNone/>
            </a:pPr>
            <a:r>
              <a:rPr lang="en-GB" sz="1600" b="1" dirty="0"/>
              <a:t>Managers:</a:t>
            </a:r>
          </a:p>
          <a:p>
            <a:r>
              <a:rPr lang="en-GB" sz="1600" dirty="0"/>
              <a:t>Set strategic goals</a:t>
            </a:r>
          </a:p>
          <a:p>
            <a:r>
              <a:rPr lang="en-GB" sz="1600" dirty="0"/>
              <a:t>Forecast market trends</a:t>
            </a:r>
          </a:p>
          <a:p>
            <a:r>
              <a:rPr lang="en-GB" sz="1600" dirty="0"/>
              <a:t>Allocate resources</a:t>
            </a:r>
          </a:p>
          <a:p>
            <a:r>
              <a:rPr lang="en-GB" sz="1600" dirty="0"/>
              <a:t>Develop growth strategies</a:t>
            </a:r>
          </a:p>
          <a:p>
            <a:endParaRPr lang="en-US" sz="1600" b="1" dirty="0"/>
          </a:p>
          <a:p>
            <a:pPr marL="0" indent="0">
              <a:buNone/>
            </a:pPr>
            <a:r>
              <a:rPr lang="en-GB" sz="1600" b="1" dirty="0"/>
              <a:t>Benefits</a:t>
            </a:r>
          </a:p>
          <a:p>
            <a:r>
              <a:rPr lang="en-GB" sz="1600" dirty="0"/>
              <a:t>Supports innovation</a:t>
            </a:r>
          </a:p>
          <a:p>
            <a:r>
              <a:rPr lang="en-GB" sz="1600" dirty="0"/>
              <a:t>Creates competitive advantage</a:t>
            </a:r>
          </a:p>
          <a:p>
            <a:r>
              <a:rPr lang="en-GB" sz="1600" dirty="0"/>
              <a:t>Reduces uncertainty</a:t>
            </a:r>
          </a:p>
          <a:p>
            <a:r>
              <a:rPr lang="en-GB" sz="1600" dirty="0"/>
              <a:t>Improves decision-making</a:t>
            </a:r>
            <a:endParaRPr lang="en-US" sz="1600" dirty="0"/>
          </a:p>
          <a:p>
            <a:pPr marL="0" indent="0">
              <a:buNone/>
            </a:pPr>
            <a:r>
              <a:rPr lang="en-GB" sz="1600" b="1" dirty="0"/>
              <a:t>Critical Insight</a:t>
            </a:r>
          </a:p>
          <a:p>
            <a:pPr marL="0" indent="0">
              <a:buNone/>
            </a:pPr>
            <a:r>
              <a:rPr lang="en-GB" sz="1600" dirty="0"/>
              <a:t>  Strategic planning has enabled Amazon to diversify its operations and maintain global market leadership (Kinicki and Williams, 2021).</a:t>
            </a:r>
          </a:p>
          <a:p>
            <a:endParaRPr lang="en-GB" sz="8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A7C724D-9079-87D2-8F2C-5A751622737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2442" y="1505784"/>
            <a:ext cx="5201023" cy="3432675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39BD042-C73E-1A51-BBE2-C849DA8D7CF3}"/>
              </a:ext>
            </a:extLst>
          </p:cNvPr>
          <p:cNvSpPr txBox="1"/>
          <p:nvPr/>
        </p:nvSpPr>
        <p:spPr>
          <a:xfrm>
            <a:off x="9279861" y="4569128"/>
            <a:ext cx="609895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dirty="0"/>
              <a:t>(</a:t>
            </a:r>
            <a:r>
              <a:rPr lang="en-GB" dirty="0"/>
              <a:t>AWS Data Centre</a:t>
            </a:r>
            <a:r>
              <a:rPr lang="en-US" dirty="0"/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42814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930A73-937E-2089-EE91-D22D9862CB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 b="1" dirty="0"/>
              <a:t>Organising at Amazon</a:t>
            </a:r>
            <a:endParaRPr lang="en-GB" sz="5400" dirty="0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DA33BA-F427-C548-B464-23D68F3EBE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641858"/>
            <a:ext cx="4243589" cy="355170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400" b="1" dirty="0"/>
              <a:t>Managers:</a:t>
            </a:r>
          </a:p>
          <a:p>
            <a:r>
              <a:rPr lang="en-GB" sz="1400" dirty="0"/>
              <a:t>Structure departments</a:t>
            </a:r>
          </a:p>
          <a:p>
            <a:r>
              <a:rPr lang="en-GB" sz="1400" dirty="0"/>
              <a:t>Allocate responsibilities</a:t>
            </a:r>
          </a:p>
          <a:p>
            <a:r>
              <a:rPr lang="en-GB" sz="1400" dirty="0"/>
              <a:t>Manage logistics operations</a:t>
            </a:r>
          </a:p>
          <a:p>
            <a:r>
              <a:rPr lang="en-GB" sz="1400" dirty="0"/>
              <a:t>Coordinate fulfilment centres</a:t>
            </a:r>
          </a:p>
          <a:p>
            <a:pPr marL="0" indent="0">
              <a:buNone/>
            </a:pPr>
            <a:r>
              <a:rPr lang="en-GB" sz="1400" b="1" dirty="0"/>
              <a:t>Benefits</a:t>
            </a:r>
          </a:p>
          <a:p>
            <a:r>
              <a:rPr lang="en-GB" sz="1400" dirty="0"/>
              <a:t> Improved productivity</a:t>
            </a:r>
          </a:p>
          <a:p>
            <a:r>
              <a:rPr lang="en-GB" sz="1400" dirty="0"/>
              <a:t> Operational efficiency</a:t>
            </a:r>
          </a:p>
          <a:p>
            <a:r>
              <a:rPr lang="en-GB" sz="1400" dirty="0"/>
              <a:t> Customer satisfaction</a:t>
            </a:r>
          </a:p>
          <a:p>
            <a:r>
              <a:rPr lang="en-GB" sz="1400" dirty="0"/>
              <a:t> Faster delivery</a:t>
            </a:r>
          </a:p>
          <a:p>
            <a:pPr marL="0" indent="0">
              <a:buNone/>
            </a:pPr>
            <a:r>
              <a:rPr lang="en-GB" sz="1400" b="1" dirty="0"/>
              <a:t>Critical Insight</a:t>
            </a:r>
          </a:p>
          <a:p>
            <a:pPr marL="0" indent="0">
              <a:buNone/>
            </a:pPr>
            <a:r>
              <a:rPr lang="en-GB" sz="1400" dirty="0"/>
              <a:t>Effective organisation enables Amazon to process millions of orders while maintaining high service standards (Robbins and Coulter, 2023).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A2BEE68-2544-3071-1C54-F4B8F6D79A8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345" r="22987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3B58D8A-842D-0177-BF49-125FB3385336}"/>
              </a:ext>
            </a:extLst>
          </p:cNvPr>
          <p:cNvSpPr txBox="1"/>
          <p:nvPr/>
        </p:nvSpPr>
        <p:spPr>
          <a:xfrm>
            <a:off x="7921901" y="6193567"/>
            <a:ext cx="629093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dirty="0"/>
              <a:t>(</a:t>
            </a:r>
            <a:r>
              <a:rPr lang="en-GB" dirty="0"/>
              <a:t>Amazon warehouse with robots</a:t>
            </a:r>
            <a:r>
              <a:rPr lang="en-US" dirty="0"/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30046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7816F9-8F9B-BA89-A277-DA1740265F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Commanding at Amazon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84C3BD-27AA-6B5D-6B37-B585B2BBB5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Managers:</a:t>
            </a:r>
          </a:p>
          <a:p>
            <a:r>
              <a:rPr lang="en-GB" dirty="0"/>
              <a:t>Lead employees</a:t>
            </a:r>
          </a:p>
          <a:p>
            <a:r>
              <a:rPr lang="en-GB" dirty="0"/>
              <a:t>Set expectations</a:t>
            </a:r>
          </a:p>
          <a:p>
            <a:r>
              <a:rPr lang="en-GB" dirty="0"/>
              <a:t>Motivate teams</a:t>
            </a:r>
          </a:p>
          <a:p>
            <a:r>
              <a:rPr lang="en-GB" dirty="0"/>
              <a:t>Encourage innovation</a:t>
            </a:r>
            <a:endParaRPr lang="en-US" dirty="0"/>
          </a:p>
          <a:p>
            <a:pPr marL="0" indent="0">
              <a:buNone/>
            </a:pPr>
            <a:r>
              <a:rPr lang="en-GB" b="1" dirty="0"/>
              <a:t>Amazon Leadership Principles</a:t>
            </a:r>
          </a:p>
          <a:p>
            <a:endParaRPr lang="en-GB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CD64B7B-589E-6AFB-C08E-D85322EDB41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0842488"/>
              </p:ext>
            </p:extLst>
          </p:nvPr>
        </p:nvGraphicFramePr>
        <p:xfrm>
          <a:off x="6096000" y="3299666"/>
          <a:ext cx="6096000" cy="3558332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3048000">
                  <a:extLst>
                    <a:ext uri="{9D8B030D-6E8A-4147-A177-3AD203B41FA5}">
                      <a16:colId xmlns:a16="http://schemas.microsoft.com/office/drawing/2014/main" val="1064556130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2811265422"/>
                    </a:ext>
                  </a:extLst>
                </a:gridCol>
              </a:tblGrid>
              <a:tr h="88958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Principle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Purpose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1267462289"/>
                  </a:ext>
                </a:extLst>
              </a:tr>
              <a:tr h="88958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Ownership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Accountability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461696879"/>
                  </a:ext>
                </a:extLst>
              </a:tr>
              <a:tr h="88958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Customer Obsession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Customer Focus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2766553426"/>
                  </a:ext>
                </a:extLst>
              </a:tr>
              <a:tr h="88958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Deliver Results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effectLst/>
                        </a:rPr>
                        <a:t>High Performance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2878559433"/>
                  </a:ext>
                </a:extLst>
              </a:tr>
            </a:tbl>
          </a:graphicData>
        </a:graphic>
      </p:graphicFrame>
      <p:pic>
        <p:nvPicPr>
          <p:cNvPr id="8" name="Picture 7">
            <a:extLst>
              <a:ext uri="{FF2B5EF4-FFF2-40B4-BE49-F238E27FC236}">
                <a16:creationId xmlns:a16="http://schemas.microsoft.com/office/drawing/2014/main" id="{E4507937-8D5B-FA44-FE29-2E9F52FEE13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10246" y="161048"/>
            <a:ext cx="4667508" cy="2401597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802B5F66-B1E8-BC1C-3661-60ABF825CF18}"/>
              </a:ext>
            </a:extLst>
          </p:cNvPr>
          <p:cNvSpPr txBox="1"/>
          <p:nvPr/>
        </p:nvSpPr>
        <p:spPr>
          <a:xfrm>
            <a:off x="1014023" y="5317151"/>
            <a:ext cx="4793904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000" b="1" dirty="0"/>
              <a:t>Critical Insight</a:t>
            </a:r>
            <a:endParaRPr lang="en-GB" sz="2000" dirty="0"/>
          </a:p>
          <a:p>
            <a:pPr>
              <a:buNone/>
            </a:pPr>
            <a:r>
              <a:rPr lang="en-GB" sz="2000" dirty="0"/>
              <a:t>Strong leadership improves employee engagement and organisational performance (Northouse, 2022).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FCD19CE-3206-62A1-CEF7-C79AC574EB92}"/>
              </a:ext>
            </a:extLst>
          </p:cNvPr>
          <p:cNvSpPr txBox="1"/>
          <p:nvPr/>
        </p:nvSpPr>
        <p:spPr>
          <a:xfrm>
            <a:off x="6810246" y="2766723"/>
            <a:ext cx="538175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dirty="0"/>
              <a:t>(</a:t>
            </a:r>
            <a:r>
              <a:rPr lang="en-GB" dirty="0"/>
              <a:t>Amazon Leadership Principles infographic</a:t>
            </a:r>
            <a:r>
              <a:rPr lang="en-US" dirty="0"/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73842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!!Rectangle">
            <a:extLst>
              <a:ext uri="{FF2B5EF4-FFF2-40B4-BE49-F238E27FC236}">
                <a16:creationId xmlns:a16="http://schemas.microsoft.com/office/drawing/2014/main" id="{362810D9-2C5A-477D-949C-C191895477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8467"/>
            <a:ext cx="12191999" cy="6866467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B70D9AB-191A-CC0C-3C13-83A6F81EBE33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223" b="1"/>
          <a:stretch>
            <a:fillRect/>
          </a:stretch>
        </p:blipFill>
        <p:spPr>
          <a:xfrm>
            <a:off x="20" y="-9107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44C0C07-1ACD-3946-B456-FD06C990AE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GB" sz="4100" b="1">
                <a:solidFill>
                  <a:srgbClr val="FFFFFF"/>
                </a:solidFill>
              </a:rPr>
              <a:t>Coordinating at Amazon</a:t>
            </a:r>
            <a:endParaRPr lang="en-GB" sz="4100">
              <a:solidFill>
                <a:srgbClr val="FFFFFF"/>
              </a:solidFill>
            </a:endParaRPr>
          </a:p>
        </p:txBody>
      </p:sp>
      <p:sp>
        <p:nvSpPr>
          <p:cNvPr id="16" name="Arc 15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0630F6-67B8-B6F6-DAAE-D19182C81F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FFFFFF"/>
                </a:solidFill>
              </a:rPr>
              <a:t>Managers:</a:t>
            </a:r>
          </a:p>
          <a:p>
            <a:r>
              <a:rPr lang="en-GB" dirty="0">
                <a:solidFill>
                  <a:srgbClr val="FFFFFF"/>
                </a:solidFill>
              </a:rPr>
              <a:t>Facilitate communication</a:t>
            </a:r>
          </a:p>
          <a:p>
            <a:r>
              <a:rPr lang="en-GB" dirty="0">
                <a:solidFill>
                  <a:srgbClr val="FFFFFF"/>
                </a:solidFill>
              </a:rPr>
              <a:t>Align departmental activities</a:t>
            </a:r>
          </a:p>
          <a:p>
            <a:r>
              <a:rPr lang="en-GB" dirty="0">
                <a:solidFill>
                  <a:srgbClr val="FFFFFF"/>
                </a:solidFill>
              </a:rPr>
              <a:t>Promote collaboration</a:t>
            </a:r>
          </a:p>
          <a:p>
            <a:r>
              <a:rPr lang="en-GB" dirty="0">
                <a:solidFill>
                  <a:srgbClr val="FFFFFF"/>
                </a:solidFill>
              </a:rPr>
              <a:t>Resolve operational conflicts</a:t>
            </a:r>
            <a:endParaRPr lang="en-US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FFFFFF"/>
                </a:solidFill>
              </a:rPr>
              <a:t>Benefits</a:t>
            </a:r>
          </a:p>
          <a:p>
            <a:r>
              <a:rPr lang="en-GB" dirty="0">
                <a:solidFill>
                  <a:srgbClr val="FFFFFF"/>
                </a:solidFill>
              </a:rPr>
              <a:t>Improved efficiency</a:t>
            </a:r>
          </a:p>
          <a:p>
            <a:r>
              <a:rPr lang="en-GB" dirty="0">
                <a:solidFill>
                  <a:srgbClr val="FFFFFF"/>
                </a:solidFill>
              </a:rPr>
              <a:t>Better communication</a:t>
            </a:r>
          </a:p>
          <a:p>
            <a:r>
              <a:rPr lang="en-GB" dirty="0">
                <a:solidFill>
                  <a:srgbClr val="FFFFFF"/>
                </a:solidFill>
              </a:rPr>
              <a:t>Faster delivery</a:t>
            </a:r>
          </a:p>
          <a:p>
            <a:r>
              <a:rPr lang="en-GB" dirty="0">
                <a:solidFill>
                  <a:srgbClr val="FFFFFF"/>
                </a:solidFill>
              </a:rPr>
              <a:t>Enhanced customer satisfaction</a:t>
            </a:r>
          </a:p>
          <a:p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68B3EAD-7F22-C02F-EDB3-DF644B36A9FD}"/>
              </a:ext>
            </a:extLst>
          </p:cNvPr>
          <p:cNvSpPr txBox="1"/>
          <p:nvPr/>
        </p:nvSpPr>
        <p:spPr>
          <a:xfrm>
            <a:off x="1417647" y="6169580"/>
            <a:ext cx="648290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dirty="0"/>
              <a:t>(</a:t>
            </a:r>
            <a:r>
              <a:rPr lang="en-GB" dirty="0"/>
              <a:t>Amazon Supply Chain Diagram</a:t>
            </a:r>
            <a:r>
              <a:rPr lang="en-US" dirty="0"/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46734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81BDBF-A751-853E-1B1E-BE75542F26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4" y="525982"/>
            <a:ext cx="4282983" cy="1200361"/>
          </a:xfrm>
        </p:spPr>
        <p:txBody>
          <a:bodyPr anchor="b">
            <a:normAutofit/>
          </a:bodyPr>
          <a:lstStyle/>
          <a:p>
            <a:r>
              <a:rPr lang="en-GB" sz="3600" b="1"/>
              <a:t>Controlling at Amazon</a:t>
            </a:r>
            <a:endParaRPr lang="en-GB" sz="360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E3BCF8-3EE3-C204-C7B2-51DE844213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5066" y="2031101"/>
            <a:ext cx="4282984" cy="351194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800" b="1" dirty="0"/>
              <a:t>Benefits</a:t>
            </a:r>
          </a:p>
          <a:p>
            <a:r>
              <a:rPr lang="en-GB" sz="1800" dirty="0"/>
              <a:t>Maintains quality standards</a:t>
            </a:r>
          </a:p>
          <a:p>
            <a:r>
              <a:rPr lang="en-GB" sz="1800" dirty="0"/>
              <a:t>Improves efficiency</a:t>
            </a:r>
          </a:p>
          <a:p>
            <a:r>
              <a:rPr lang="en-GB" sz="1800" dirty="0"/>
              <a:t>Reduces risks</a:t>
            </a:r>
          </a:p>
          <a:p>
            <a:r>
              <a:rPr lang="en-GB" sz="1800" dirty="0"/>
              <a:t>Supports strategic goals</a:t>
            </a:r>
          </a:p>
          <a:p>
            <a:pPr marL="0" indent="0">
              <a:buNone/>
            </a:pPr>
            <a:r>
              <a:rPr lang="en-GB" sz="1800" b="1" dirty="0"/>
              <a:t>Critical Insight</a:t>
            </a:r>
          </a:p>
          <a:p>
            <a:pPr marL="0" indent="0">
              <a:buNone/>
            </a:pPr>
            <a:r>
              <a:rPr lang="en-GB" sz="1800" dirty="0"/>
              <a:t>Continuous monitoring allows Amazon to identify operational issues and implement corrective actions quickly (Robbins and Coulter, 2023).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534EAA5D-1807-8FB3-B4BB-80CDEE3CB0F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27769600"/>
              </p:ext>
            </p:extLst>
          </p:nvPr>
        </p:nvGraphicFramePr>
        <p:xfrm>
          <a:off x="5987738" y="1331689"/>
          <a:ext cx="5628019" cy="3961754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3076184">
                  <a:extLst>
                    <a:ext uri="{9D8B030D-6E8A-4147-A177-3AD203B41FA5}">
                      <a16:colId xmlns:a16="http://schemas.microsoft.com/office/drawing/2014/main" val="3698071753"/>
                    </a:ext>
                  </a:extLst>
                </a:gridCol>
                <a:gridCol w="2551835">
                  <a:extLst>
                    <a:ext uri="{9D8B030D-6E8A-4147-A177-3AD203B41FA5}">
                      <a16:colId xmlns:a16="http://schemas.microsoft.com/office/drawing/2014/main" val="468670578"/>
                    </a:ext>
                  </a:extLst>
                </a:gridCol>
              </a:tblGrid>
              <a:tr h="70845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>
                          <a:effectLst/>
                        </a:rPr>
                        <a:t>KPI</a:t>
                      </a:r>
                    </a:p>
                  </a:txBody>
                  <a:tcPr marL="174783" marR="174783" marT="116522" marB="116522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>
                          <a:effectLst/>
                        </a:rPr>
                        <a:t>Purpose</a:t>
                      </a:r>
                    </a:p>
                  </a:txBody>
                  <a:tcPr marL="174783" marR="174783" marT="116522" marB="116522" anchor="ctr"/>
                </a:tc>
                <a:extLst>
                  <a:ext uri="{0D108BD9-81ED-4DB2-BD59-A6C34878D82A}">
                    <a16:rowId xmlns:a16="http://schemas.microsoft.com/office/drawing/2014/main" val="3420447760"/>
                  </a:ext>
                </a:extLst>
              </a:tr>
              <a:tr h="70845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>
                          <a:effectLst/>
                        </a:rPr>
                        <a:t>Delivery Time</a:t>
                      </a:r>
                    </a:p>
                  </a:txBody>
                  <a:tcPr marL="174783" marR="174783" marT="116522" marB="116522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>
                          <a:effectLst/>
                        </a:rPr>
                        <a:t>Efficiency</a:t>
                      </a:r>
                    </a:p>
                  </a:txBody>
                  <a:tcPr marL="174783" marR="174783" marT="116522" marB="116522" anchor="ctr"/>
                </a:tc>
                <a:extLst>
                  <a:ext uri="{0D108BD9-81ED-4DB2-BD59-A6C34878D82A}">
                    <a16:rowId xmlns:a16="http://schemas.microsoft.com/office/drawing/2014/main" val="3656114209"/>
                  </a:ext>
                </a:extLst>
              </a:tr>
              <a:tr h="112793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>
                          <a:effectLst/>
                        </a:rPr>
                        <a:t>Customer Satisfaction</a:t>
                      </a:r>
                    </a:p>
                  </a:txBody>
                  <a:tcPr marL="174783" marR="174783" marT="116522" marB="116522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>
                          <a:effectLst/>
                        </a:rPr>
                        <a:t>Quality</a:t>
                      </a:r>
                    </a:p>
                  </a:txBody>
                  <a:tcPr marL="174783" marR="174783" marT="116522" marB="116522" anchor="ctr"/>
                </a:tc>
                <a:extLst>
                  <a:ext uri="{0D108BD9-81ED-4DB2-BD59-A6C34878D82A}">
                    <a16:rowId xmlns:a16="http://schemas.microsoft.com/office/drawing/2014/main" val="3880790185"/>
                  </a:ext>
                </a:extLst>
              </a:tr>
              <a:tr h="70845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>
                          <a:effectLst/>
                        </a:rPr>
                        <a:t>Order Accuracy</a:t>
                      </a:r>
                    </a:p>
                  </a:txBody>
                  <a:tcPr marL="174783" marR="174783" marT="116522" marB="116522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>
                          <a:effectLst/>
                        </a:rPr>
                        <a:t>Performance</a:t>
                      </a:r>
                    </a:p>
                  </a:txBody>
                  <a:tcPr marL="174783" marR="174783" marT="116522" marB="116522" anchor="ctr"/>
                </a:tc>
                <a:extLst>
                  <a:ext uri="{0D108BD9-81ED-4DB2-BD59-A6C34878D82A}">
                    <a16:rowId xmlns:a16="http://schemas.microsoft.com/office/drawing/2014/main" val="4100060788"/>
                  </a:ext>
                </a:extLst>
              </a:tr>
              <a:tr h="70845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>
                          <a:effectLst/>
                        </a:rPr>
                        <a:t>Operating Costs</a:t>
                      </a:r>
                    </a:p>
                  </a:txBody>
                  <a:tcPr marL="174783" marR="174783" marT="116522" marB="116522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>
                          <a:effectLst/>
                        </a:rPr>
                        <a:t>Cost Control</a:t>
                      </a:r>
                    </a:p>
                  </a:txBody>
                  <a:tcPr marL="174783" marR="174783" marT="116522" marB="116522" anchor="ctr"/>
                </a:tc>
                <a:extLst>
                  <a:ext uri="{0D108BD9-81ED-4DB2-BD59-A6C34878D82A}">
                    <a16:rowId xmlns:a16="http://schemas.microsoft.com/office/drawing/2014/main" val="261365949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416549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AD626C-929D-63A7-0201-938A998351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/>
              <a:t>Core Skills</a:t>
            </a:r>
          </a:p>
          <a:p>
            <a:r>
              <a:rPr lang="en-GB"/>
              <a:t>Leadership</a:t>
            </a:r>
          </a:p>
          <a:p>
            <a:r>
              <a:rPr lang="en-GB"/>
              <a:t>Communication</a:t>
            </a:r>
          </a:p>
          <a:p>
            <a:r>
              <a:rPr lang="en-GB"/>
              <a:t>Decision-Making</a:t>
            </a:r>
          </a:p>
          <a:p>
            <a:r>
              <a:rPr lang="en-GB"/>
              <a:t>Problem-Solving</a:t>
            </a:r>
          </a:p>
          <a:p>
            <a:r>
              <a:rPr lang="en-GB"/>
              <a:t>Digital Literacy</a:t>
            </a:r>
          </a:p>
          <a:p>
            <a:r>
              <a:rPr lang="en-GB"/>
              <a:t>Adaptability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F7AAAE19-062E-30E6-C76B-234389C33355}"/>
              </a:ext>
            </a:extLst>
          </p:cNvPr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/>
              <a:t>Essential Skills for Amazon Managers</a:t>
            </a:r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B0C6B87-F8CC-B351-F095-DB4EAC2682F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83105" y="1576091"/>
            <a:ext cx="6895800" cy="435133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E9C13C1-910A-3F2F-7ED1-E02FCBFC2A82}"/>
              </a:ext>
            </a:extLst>
          </p:cNvPr>
          <p:cNvSpPr txBox="1"/>
          <p:nvPr/>
        </p:nvSpPr>
        <p:spPr>
          <a:xfrm>
            <a:off x="5987710" y="6176963"/>
            <a:ext cx="609895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dirty="0"/>
              <a:t>(</a:t>
            </a:r>
            <a:r>
              <a:rPr lang="en-GB" dirty="0"/>
              <a:t>SmartArt Wheel</a:t>
            </a:r>
            <a:r>
              <a:rPr lang="en-US" dirty="0"/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30528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1F1E25-8360-E903-03A2-14FB5939DB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</a:rPr>
              <a:t>Conclusion</a:t>
            </a:r>
            <a:endParaRPr lang="en-GB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E1F024-150B-B826-4358-C0C9B559DA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04549" y="324466"/>
            <a:ext cx="3102482" cy="5871062"/>
          </a:xfrm>
        </p:spPr>
        <p:txBody>
          <a:bodyPr anchor="ctr">
            <a:noAutofit/>
          </a:bodyPr>
          <a:lstStyle/>
          <a:p>
            <a:r>
              <a:rPr lang="en-GB" sz="1600" dirty="0"/>
              <a:t>Amazon successfully applies all five management functions:</a:t>
            </a:r>
          </a:p>
          <a:p>
            <a:r>
              <a:rPr lang="en-GB" sz="1600" dirty="0"/>
              <a:t>Planning</a:t>
            </a:r>
            <a:endParaRPr lang="en-US" sz="1600" dirty="0"/>
          </a:p>
          <a:p>
            <a:r>
              <a:rPr lang="en-GB" sz="1600" dirty="0"/>
              <a:t> Organising</a:t>
            </a:r>
          </a:p>
          <a:p>
            <a:r>
              <a:rPr lang="en-GB" sz="1600" dirty="0"/>
              <a:t> Commanding</a:t>
            </a:r>
          </a:p>
          <a:p>
            <a:r>
              <a:rPr lang="en-GB" sz="1600" dirty="0"/>
              <a:t>Coordinating</a:t>
            </a:r>
          </a:p>
          <a:p>
            <a:r>
              <a:rPr lang="en-GB" sz="1600" dirty="0"/>
              <a:t> Controlling</a:t>
            </a:r>
          </a:p>
          <a:p>
            <a:pPr marL="0" indent="0">
              <a:buNone/>
            </a:pPr>
            <a:r>
              <a:rPr lang="en-GB" sz="1600" b="1" dirty="0"/>
              <a:t>These functions help Amazon:</a:t>
            </a:r>
          </a:p>
          <a:p>
            <a:r>
              <a:rPr lang="en-GB" sz="1600" dirty="0"/>
              <a:t>Improve efficiency</a:t>
            </a:r>
          </a:p>
          <a:p>
            <a:r>
              <a:rPr lang="en-GB" sz="1600" dirty="0"/>
              <a:t>Enhance employee performance</a:t>
            </a:r>
          </a:p>
          <a:p>
            <a:r>
              <a:rPr lang="en-GB" sz="1600" dirty="0"/>
              <a:t>Support innovation</a:t>
            </a:r>
          </a:p>
          <a:p>
            <a:r>
              <a:rPr lang="en-GB" sz="1600" dirty="0"/>
              <a:t>Achieve organisational objectives</a:t>
            </a:r>
          </a:p>
          <a:p>
            <a:pPr marL="0" indent="0">
              <a:buNone/>
            </a:pPr>
            <a:r>
              <a:rPr lang="en-GB" sz="1600" b="1" dirty="0"/>
              <a:t>Final Evaluation</a:t>
            </a:r>
          </a:p>
          <a:p>
            <a:r>
              <a:rPr lang="en-GB" sz="1600" dirty="0"/>
              <a:t>Fayol’s theory remains highly relevant in contemporary organisations (Mullins and Christy, 2023).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3801C68-C0D5-167B-07E5-6237689A364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07030" y="1388140"/>
            <a:ext cx="4584970" cy="331684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FFED434-8894-46DC-F0E6-CAD56000FFA1}"/>
              </a:ext>
            </a:extLst>
          </p:cNvPr>
          <p:cNvSpPr txBox="1"/>
          <p:nvPr/>
        </p:nvSpPr>
        <p:spPr>
          <a:xfrm>
            <a:off x="7941930" y="4840139"/>
            <a:ext cx="617279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dirty="0"/>
              <a:t>(</a:t>
            </a:r>
            <a:r>
              <a:rPr lang="en-GB" dirty="0"/>
              <a:t>Amazon Global Network / World Map</a:t>
            </a:r>
            <a:r>
              <a:rPr lang="en-US" dirty="0"/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16130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Oval 3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6BA492-3337-2AD0-B5DB-15E6246639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4CBC27-68B8-2461-5C54-8B36962529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/>
              <a:t>Amazon (2025) </a:t>
            </a:r>
            <a:r>
              <a:rPr lang="en-GB" sz="2000" i="1"/>
              <a:t>About Amazon</a:t>
            </a:r>
            <a:endParaRPr lang="en-GB" sz="2000"/>
          </a:p>
          <a:p>
            <a:pPr marL="0" indent="0">
              <a:buNone/>
            </a:pPr>
            <a:r>
              <a:rPr lang="en-GB" sz="2000"/>
              <a:t>Amazon (2025) </a:t>
            </a:r>
            <a:r>
              <a:rPr lang="en-GB" sz="2000" i="1"/>
              <a:t>Leadership Principles</a:t>
            </a:r>
            <a:endParaRPr lang="en-GB" sz="2000"/>
          </a:p>
          <a:p>
            <a:pPr marL="0" indent="0">
              <a:buNone/>
            </a:pPr>
            <a:r>
              <a:rPr lang="en-GB" sz="2000"/>
              <a:t>Daft, R.L. (2022) </a:t>
            </a:r>
            <a:r>
              <a:rPr lang="en-GB" sz="2000" i="1"/>
              <a:t>Management</a:t>
            </a:r>
            <a:endParaRPr lang="en-GB" sz="2000"/>
          </a:p>
          <a:p>
            <a:pPr marL="0" indent="0">
              <a:buNone/>
            </a:pPr>
            <a:r>
              <a:rPr lang="en-GB" sz="2000"/>
              <a:t>Fayol, H. (1949) </a:t>
            </a:r>
            <a:r>
              <a:rPr lang="en-GB" sz="2000" i="1"/>
              <a:t>General and Industrial Management</a:t>
            </a:r>
            <a:endParaRPr lang="en-GB" sz="2000"/>
          </a:p>
          <a:p>
            <a:pPr marL="0" indent="0">
              <a:buNone/>
            </a:pPr>
            <a:r>
              <a:rPr lang="en-GB" sz="2000"/>
              <a:t>Kinicki, A. and Williams, B. (2021) </a:t>
            </a:r>
            <a:r>
              <a:rPr lang="en-GB" sz="2000" i="1"/>
              <a:t>Management: A Practical Introduction</a:t>
            </a:r>
            <a:endParaRPr lang="en-GB" sz="2000"/>
          </a:p>
          <a:p>
            <a:pPr marL="0" indent="0">
              <a:buNone/>
            </a:pPr>
            <a:r>
              <a:rPr lang="en-GB" sz="2000"/>
              <a:t>Mullins, L.J. and Christy, G. (2023) </a:t>
            </a:r>
            <a:r>
              <a:rPr lang="en-GB" sz="2000" i="1"/>
              <a:t>Management and Organisational Behaviour</a:t>
            </a:r>
            <a:endParaRPr lang="en-GB" sz="2000"/>
          </a:p>
          <a:p>
            <a:pPr marL="0" indent="0">
              <a:buNone/>
            </a:pPr>
            <a:r>
              <a:rPr lang="en-GB" sz="2000"/>
              <a:t>Northouse, P.G. (2022) </a:t>
            </a:r>
            <a:r>
              <a:rPr lang="en-GB" sz="2000" i="1"/>
              <a:t>Leadership: Theory and Practice</a:t>
            </a:r>
            <a:endParaRPr lang="en-GB" sz="2000"/>
          </a:p>
          <a:p>
            <a:pPr marL="0" indent="0">
              <a:buNone/>
            </a:pPr>
            <a:r>
              <a:rPr lang="en-GB" sz="2000"/>
              <a:t>Robbins, S.P. and Coulter, M. (2023) </a:t>
            </a:r>
            <a:r>
              <a:rPr lang="en-GB" sz="2000" i="1"/>
              <a:t>Management</a:t>
            </a: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96742052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19D32F93-50AC-4C46-A5DB-291C60DDB7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ight Triangle 31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EE04B5EB-F158-4507-90DD-BD23620C7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8A909A-48CB-C969-AA2D-7236FB4B83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200" y="1383528"/>
            <a:ext cx="5925989" cy="316751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9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you!</a:t>
            </a:r>
          </a:p>
        </p:txBody>
      </p:sp>
      <p:pic>
        <p:nvPicPr>
          <p:cNvPr id="7" name="Graphic 6" descr="Handshake">
            <a:extLst>
              <a:ext uri="{FF2B5EF4-FFF2-40B4-BE49-F238E27FC236}">
                <a16:creationId xmlns:a16="http://schemas.microsoft.com/office/drawing/2014/main" id="{AABDB744-866A-A8CE-7F1E-C269FB6D503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599140" y="2209474"/>
            <a:ext cx="2489416" cy="24894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867956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 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 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 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37a0acea-1511-41cc-bfdb-5619dd373231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D38C5239C7AD241AEBCE7A5605A517A" ma:contentTypeVersion="6" ma:contentTypeDescription="Create a new document." ma:contentTypeScope="" ma:versionID="1dc0e8a8dc9bb55f303baa0eaac86d07">
  <xsd:schema xmlns:xsd="http://www.w3.org/2001/XMLSchema" xmlns:xs="http://www.w3.org/2001/XMLSchema" xmlns:p="http://schemas.microsoft.com/office/2006/metadata/properties" xmlns:ns3="37a0acea-1511-41cc-bfdb-5619dd373231" targetNamespace="http://schemas.microsoft.com/office/2006/metadata/properties" ma:root="true" ma:fieldsID="13050c655d3f563d9522639d87b8d40c" ns3:_="">
    <xsd:import namespace="37a0acea-1511-41cc-bfdb-5619dd373231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7a0acea-1511-41cc-bfdb-5619dd373231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8820F0DA-C708-48DD-A178-31C16E0D2CB0}">
  <ds:schemaRefs>
    <ds:schemaRef ds:uri="http://schemas.microsoft.com/office/2006/metadata/properties"/>
    <ds:schemaRef ds:uri="http://www.w3.org/2000/xmlns/"/>
    <ds:schemaRef ds:uri="37a0acea-1511-41cc-bfdb-5619dd373231"/>
    <ds:schemaRef ds:uri="http://www.w3.org/2001/XMLSchema-instance"/>
  </ds:schemaRefs>
</ds:datastoreItem>
</file>

<file path=customXml/itemProps2.xml><?xml version="1.0" encoding="utf-8"?>
<ds:datastoreItem xmlns:ds="http://schemas.openxmlformats.org/officeDocument/2006/customXml" ds:itemID="{C0E63639-4B70-445F-A363-766C8CFD3344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37a0acea-1511-41cc-bfdb-5619dd373231"/>
  </ds:schemaRefs>
</ds:datastoreItem>
</file>

<file path=customXml/itemProps3.xml><?xml version="1.0" encoding="utf-8"?>
<ds:datastoreItem xmlns:ds="http://schemas.openxmlformats.org/officeDocument/2006/customXml" ds:itemID="{EA41754F-52C4-4338-8C36-0FA3FA6260C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28</TotalTime>
  <Words>609</Words>
  <Application>Microsoft Office PowerPoint</Application>
  <PresentationFormat>Widescreen</PresentationFormat>
  <Paragraphs>162</Paragraphs>
  <Slides>13</Slides>
  <Notes>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Amazon and Henri Fayol’s Five Functions of Management   Understanding the Roles and Responsibilities of Managers in a Contemporary Business Context   Module: LCBB4015 – Introduction to Leadership and Management </vt:lpstr>
      <vt:lpstr>TABLE OF CONTENTS</vt:lpstr>
      <vt:lpstr>Henri Fayol’s Five Functions of Management</vt:lpstr>
      <vt:lpstr>AMAZON OVERVIEW About Amazon </vt:lpstr>
      <vt:lpstr>Planning at Amazon </vt:lpstr>
      <vt:lpstr>Organising at Amazon</vt:lpstr>
      <vt:lpstr>Commanding at Amazon</vt:lpstr>
      <vt:lpstr>Coordinating at Amazon</vt:lpstr>
      <vt:lpstr>Controlling at Amazon</vt:lpstr>
      <vt:lpstr>Essential Skills for Amazon Managers</vt:lpstr>
      <vt:lpstr>Conclusion</vt:lpstr>
      <vt:lpstr>REFERENCES</vt:lpstr>
      <vt:lpstr>Thank you!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Amazon and Henri Fayol’s Five Functions of Management   Understanding the Roles and Responsibilities of Managers in a Contemporary Business Context   Module: LCBB4015 – Introduction to Leadership and Management </dc:title>
  <dc:creator>Ioan Saibel (2420427)</dc:creator>
  <cp:lastModifiedBy>Roxana Dumitru</cp:lastModifiedBy>
  <cp:revision>6</cp:revision>
  <dcterms:created xsi:type="dcterms:W3CDTF">2026-06-17T06:40:57Z</dcterms:created>
  <dcterms:modified xsi:type="dcterms:W3CDTF">2026-06-19T20:14:00Z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0x0101002D38C5239C7AD241AEBCE7A5605A517A</vt:lpwstr>
  </property>
</Properties>
</file>