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318" r:id="rId3"/>
    <p:sldId id="267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320" r:id="rId16"/>
    <p:sldId id="321" r:id="rId17"/>
    <p:sldId id="322" r:id="rId18"/>
    <p:sldId id="288" r:id="rId19"/>
    <p:sldId id="289" r:id="rId20"/>
    <p:sldId id="292" r:id="rId21"/>
    <p:sldId id="319" r:id="rId22"/>
    <p:sldId id="323" r:id="rId23"/>
    <p:sldId id="290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>
      <p:cViewPr varScale="1">
        <p:scale>
          <a:sx n="110" d="100"/>
          <a:sy n="110" d="100"/>
        </p:scale>
        <p:origin x="165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B47339-DE43-4D34-B4EE-3B5833D1A6BA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C4ECE9-C29E-4D53-A834-EA47DA6DC91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882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6019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857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5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729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728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0842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830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887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933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123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0355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8176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1379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463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240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9953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463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445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r>
              <a:rPr lang="en-US" sz="20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At this point you could illustrate the role of operations management using clips from two classic films:</a:t>
            </a:r>
          </a:p>
          <a:p>
            <a:pPr marL="57150" eaLnBrk="1" hangingPunct="1">
              <a:spcBef>
                <a:spcPts val="763"/>
              </a:spcBef>
            </a:pPr>
            <a:endParaRPr lang="en-US" sz="20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  <a:p>
            <a:pPr marL="57150" eaLnBrk="1" hangingPunct="1">
              <a:spcBef>
                <a:spcPts val="763"/>
              </a:spcBef>
              <a:buFontTx/>
              <a:buChar char="•"/>
            </a:pPr>
            <a:r>
              <a:rPr lang="en-US" sz="20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Modern Times (1936) directed by and starring Charlie Chaplin – factory setting</a:t>
            </a:r>
          </a:p>
          <a:p>
            <a:pPr marL="57150" eaLnBrk="1" hangingPunct="1">
              <a:spcBef>
                <a:spcPts val="763"/>
              </a:spcBef>
              <a:buFontTx/>
              <a:buChar char="•"/>
            </a:pPr>
            <a:endParaRPr lang="en-US" sz="20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  <a:p>
            <a:pPr marL="57150" eaLnBrk="1" hangingPunct="1">
              <a:spcBef>
                <a:spcPts val="763"/>
              </a:spcBef>
              <a:buFontTx/>
              <a:buChar char="•"/>
            </a:pPr>
            <a:r>
              <a:rPr lang="en-US" sz="20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Dinner rush (2000) directed by Bob Giraldi, starring Danny Aiello - restaurant setting</a:t>
            </a:r>
          </a:p>
          <a:p>
            <a:pPr marL="57150" eaLnBrk="1" hangingPunct="1"/>
            <a:endParaRPr lang="en-GB" sz="1000" dirty="0" smtClean="0"/>
          </a:p>
          <a:p>
            <a:pPr marL="57150" eaLnBrk="1" hangingPunct="1"/>
            <a:r>
              <a:rPr lang="en-GB" sz="1000" dirty="0" smtClean="0"/>
              <a:t>See the ‘Teaching OM through film’ lecturer notes and student handouts available on the website at www.palgrave.com</a:t>
            </a:r>
          </a:p>
          <a:p>
            <a:pPr marL="57150" eaLnBrk="1" hangingPunct="1"/>
            <a:endParaRPr lang="en-US" sz="22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86701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854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The clip illustrates the role of the operations manager…</a:t>
            </a:r>
          </a:p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  <a:p>
            <a:pPr marL="57150" eaLnBrk="1" hangingPunct="1">
              <a:spcBef>
                <a:spcPts val="588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When you are watching the clip, I want you to think about the questions shown above</a:t>
            </a:r>
          </a:p>
        </p:txBody>
      </p:sp>
    </p:spTree>
    <p:extLst>
      <p:ext uri="{BB962C8B-B14F-4D97-AF65-F5344CB8AC3E}">
        <p14:creationId xmlns:p14="http://schemas.microsoft.com/office/powerpoint/2010/main" val="8993831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5475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endParaRPr lang="en-US" sz="22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47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6499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endParaRPr lang="en-US" sz="22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8074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957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endParaRPr lang="en-US" sz="22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9640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Tutorial Task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C4ECE9-C29E-4D53-A834-EA47DA6DC912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9345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Tutorial Task 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C4ECE9-C29E-4D53-A834-EA47DA6DC912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0865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752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sz="2400" dirty="0" smtClean="0"/>
              <a:t>Tutorial Task 3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8487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FEA44-8C0C-41C5-A835-98881E6A0C8E}" type="datetimeFigureOut">
              <a:rPr lang="en-GB" smtClean="0"/>
              <a:t>09/02/2017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3D986B-9968-43FF-893B-186448BA3A8E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fGs2Y5WJ1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oB0zNG91p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Operations Management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Lesson </a:t>
            </a:r>
            <a:r>
              <a:rPr lang="en-GB" dirty="0" smtClean="0"/>
              <a:t>2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/>
          </p:cNvSpPr>
          <p:nvPr/>
        </p:nvSpPr>
        <p:spPr bwMode="auto">
          <a:xfrm>
            <a:off x="321469" y="383977"/>
            <a:ext cx="7679531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Previous Lecture </a:t>
            </a:r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Overview</a:t>
            </a:r>
            <a:endParaRPr lang="en-US" sz="3100" b="1" dirty="0">
              <a:solidFill>
                <a:srgbClr val="FFFFFF"/>
              </a:solidFill>
              <a:latin typeface="Helvetica" charset="0"/>
              <a:cs typeface="Helvetica" charset="0"/>
              <a:sym typeface="Helvetica" charset="0"/>
            </a:endParaRPr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473399" y="3226967"/>
            <a:ext cx="6197203" cy="1764729"/>
            <a:chOff x="0" y="0"/>
            <a:chExt cx="5552" cy="1584"/>
          </a:xfrm>
        </p:grpSpPr>
        <p:sp>
          <p:nvSpPr>
            <p:cNvPr id="28677" name="Rectangle 3"/>
            <p:cNvSpPr>
              <a:spLocks/>
            </p:cNvSpPr>
            <p:nvPr/>
          </p:nvSpPr>
          <p:spPr bwMode="auto">
            <a:xfrm>
              <a:off x="0" y="600"/>
              <a:ext cx="5552" cy="984"/>
            </a:xfrm>
            <a:prstGeom prst="rect">
              <a:avLst/>
            </a:prstGeom>
            <a:solidFill>
              <a:srgbClr val="8B9A12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56445" bIns="0" anchor="ctr"/>
            <a:lstStyle/>
            <a:p>
              <a:pPr marL="381731" indent="-342665"/>
              <a:r>
                <a:rPr lang="en-US" sz="2700" dirty="0"/>
                <a:t>To deliver SERVICES and PRODUCTS  </a:t>
              </a:r>
            </a:p>
            <a:p>
              <a:pPr marL="381731" indent="-342665"/>
              <a:r>
                <a:rPr lang="en-US" sz="2700" dirty="0"/>
                <a:t>that have been sold to CUSTOMERS</a:t>
              </a:r>
            </a:p>
          </p:txBody>
        </p:sp>
        <p:sp>
          <p:nvSpPr>
            <p:cNvPr id="28678" name="AutoShape 4"/>
            <p:cNvSpPr>
              <a:spLocks/>
            </p:cNvSpPr>
            <p:nvPr/>
          </p:nvSpPr>
          <p:spPr bwMode="auto">
            <a:xfrm rot="5400000">
              <a:off x="2572" y="-36"/>
              <a:ext cx="408" cy="480"/>
            </a:xfrm>
            <a:prstGeom prst="rightArrow">
              <a:avLst>
                <a:gd name="adj1" fmla="val 50000"/>
                <a:gd name="adj2" fmla="val 17648"/>
              </a:avLst>
            </a:prstGeom>
            <a:solidFill>
              <a:srgbClr val="8B9A12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</p:grpSp>
      <p:sp>
        <p:nvSpPr>
          <p:cNvPr id="28676" name="Rectangle 5"/>
          <p:cNvSpPr>
            <a:spLocks/>
          </p:cNvSpPr>
          <p:nvPr/>
        </p:nvSpPr>
        <p:spPr bwMode="auto">
          <a:xfrm>
            <a:off x="1533674" y="1606228"/>
            <a:ext cx="6187158" cy="1316012"/>
          </a:xfrm>
          <a:prstGeom prst="rect">
            <a:avLst/>
          </a:prstGeom>
          <a:solidFill>
            <a:srgbClr val="F4F4F4"/>
          </a:solidFill>
          <a:ln w="25400">
            <a:solidFill>
              <a:srgbClr val="666666"/>
            </a:solidFill>
            <a:miter lim="800000"/>
            <a:headEnd/>
            <a:tailEnd/>
          </a:ln>
        </p:spPr>
        <p:txBody>
          <a:bodyPr lIns="0" tIns="0" rIns="39686" bIns="0" anchor="ctr"/>
          <a:lstStyle/>
          <a:p>
            <a:pPr marL="39066"/>
            <a:r>
              <a:rPr lang="en-US" sz="2700" dirty="0"/>
              <a:t>Manages PEOPLE, MATERIALS, RESOURCES and DELIVERY SYSTEMS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55776" y="1124744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u="sng" dirty="0" smtClean="0"/>
              <a:t>Operations ?</a:t>
            </a:r>
            <a:endParaRPr lang="en-GB" sz="2400" b="1" i="1" u="sng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>
            <a:spLocks/>
          </p:cNvSpPr>
          <p:nvPr/>
        </p:nvSpPr>
        <p:spPr bwMode="auto">
          <a:xfrm>
            <a:off x="321469" y="383977"/>
            <a:ext cx="8282979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Previous Lecture </a:t>
            </a:r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Overview</a:t>
            </a:r>
          </a:p>
          <a:p>
            <a:pPr marL="39066"/>
            <a:endParaRPr lang="en-US" sz="3100" b="1" dirty="0">
              <a:solidFill>
                <a:srgbClr val="FFFFFF"/>
              </a:solidFill>
              <a:latin typeface="Helvetica" charset="0"/>
              <a:cs typeface="Helvetica" charset="0"/>
              <a:sym typeface="Helvetica" charset="0"/>
            </a:endParaRPr>
          </a:p>
        </p:txBody>
      </p:sp>
      <p:sp>
        <p:nvSpPr>
          <p:cNvPr id="34819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How operations management fits into an organisation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11560" y="2166566"/>
            <a:ext cx="7920880" cy="3794001"/>
            <a:chOff x="0" y="0"/>
            <a:chExt cx="5664" cy="2744"/>
          </a:xfrm>
        </p:grpSpPr>
        <p:sp>
          <p:nvSpPr>
            <p:cNvPr id="34822" name="Rectangle 4"/>
            <p:cNvSpPr>
              <a:spLocks/>
            </p:cNvSpPr>
            <p:nvPr/>
          </p:nvSpPr>
          <p:spPr bwMode="auto">
            <a:xfrm>
              <a:off x="0" y="0"/>
              <a:ext cx="5664" cy="2744"/>
            </a:xfrm>
            <a:prstGeom prst="rect">
              <a:avLst/>
            </a:prstGeom>
            <a:solidFill>
              <a:srgbClr val="8B9A12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34823" name="Rectangle 5"/>
            <p:cNvSpPr>
              <a:spLocks/>
            </p:cNvSpPr>
            <p:nvPr/>
          </p:nvSpPr>
          <p:spPr bwMode="auto">
            <a:xfrm>
              <a:off x="0" y="0"/>
              <a:ext cx="5664" cy="262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b="1" u="sng" dirty="0">
                  <a:solidFill>
                    <a:srgbClr val="C00000"/>
                  </a:solidFill>
                </a:rPr>
                <a:t>SELLING</a:t>
              </a:r>
              <a:r>
                <a:rPr lang="en-US" sz="2700" dirty="0">
                  <a:solidFill>
                    <a:srgbClr val="C00000"/>
                  </a:solidFill>
                </a:rPr>
                <a:t> </a:t>
              </a:r>
              <a:r>
                <a:rPr lang="en-US" sz="2700" dirty="0">
                  <a:solidFill>
                    <a:schemeClr val="bg1"/>
                  </a:solidFill>
                </a:rPr>
                <a:t>services or products to </a:t>
              </a:r>
              <a:r>
                <a:rPr lang="en-US" sz="2700" dirty="0" smtClean="0">
                  <a:solidFill>
                    <a:schemeClr val="bg1"/>
                  </a:solidFill>
                </a:rPr>
                <a:t>customers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800" dirty="0">
                <a:solidFill>
                  <a:schemeClr val="bg1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b="1" u="sng" dirty="0" smtClean="0">
                  <a:solidFill>
                    <a:srgbClr val="C00000"/>
                  </a:solidFill>
                </a:rPr>
                <a:t>DESIGNING</a:t>
              </a:r>
              <a:r>
                <a:rPr lang="en-US" sz="2700" dirty="0" smtClean="0">
                  <a:solidFill>
                    <a:srgbClr val="FFFFFF"/>
                  </a:solidFill>
                </a:rPr>
                <a:t> services </a:t>
              </a:r>
              <a:r>
                <a:rPr lang="en-US" sz="2700" dirty="0">
                  <a:solidFill>
                    <a:srgbClr val="FFFFFF"/>
                  </a:solidFill>
                </a:rPr>
                <a:t>or </a:t>
              </a:r>
              <a:r>
                <a:rPr lang="en-US" sz="2700" dirty="0" smtClean="0">
                  <a:solidFill>
                    <a:srgbClr val="FFFFFF"/>
                  </a:solidFill>
                </a:rPr>
                <a:t>products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800" dirty="0">
                <a:solidFill>
                  <a:srgbClr val="FFFFFF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b="1" u="sng" dirty="0">
                  <a:solidFill>
                    <a:srgbClr val="C00000"/>
                  </a:solidFill>
                </a:rPr>
                <a:t>PURCHASING</a:t>
              </a:r>
              <a:r>
                <a:rPr lang="en-US" sz="2700" b="1" dirty="0">
                  <a:solidFill>
                    <a:srgbClr val="C00000"/>
                  </a:solidFill>
                </a:rPr>
                <a:t> </a:t>
              </a:r>
              <a:r>
                <a:rPr lang="en-US" sz="2700" dirty="0">
                  <a:solidFill>
                    <a:srgbClr val="FFFFFF"/>
                  </a:solidFill>
                </a:rPr>
                <a:t>materials and/or </a:t>
              </a:r>
              <a:r>
                <a:rPr lang="en-US" sz="2700" dirty="0" smtClean="0">
                  <a:solidFill>
                    <a:srgbClr val="FFFFFF"/>
                  </a:solidFill>
                </a:rPr>
                <a:t>services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800" dirty="0">
                <a:solidFill>
                  <a:srgbClr val="FFFFFF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b="1" u="sng" dirty="0">
                  <a:solidFill>
                    <a:srgbClr val="C00000"/>
                  </a:solidFill>
                </a:rPr>
                <a:t>DELIVERING</a:t>
              </a:r>
              <a:r>
                <a:rPr lang="en-US" sz="2700" dirty="0">
                  <a:solidFill>
                    <a:srgbClr val="FFFFFF"/>
                  </a:solidFill>
                </a:rPr>
                <a:t> the services or products to meet customer </a:t>
              </a:r>
              <a:r>
                <a:rPr lang="en-US" sz="2700" dirty="0" smtClean="0">
                  <a:solidFill>
                    <a:srgbClr val="FFFFFF"/>
                  </a:solidFill>
                </a:rPr>
                <a:t>needs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800" dirty="0">
                <a:solidFill>
                  <a:srgbClr val="FFFFFF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b="1" u="sng" dirty="0">
                  <a:solidFill>
                    <a:srgbClr val="C00000"/>
                  </a:solidFill>
                </a:rPr>
                <a:t>ACCOUNTING </a:t>
              </a:r>
              <a:r>
                <a:rPr lang="en-US" sz="2700" dirty="0">
                  <a:solidFill>
                    <a:schemeClr val="bg1"/>
                  </a:solidFill>
                </a:rPr>
                <a:t>for the cash or credit transactions involved in the above</a:t>
              </a:r>
            </a:p>
          </p:txBody>
        </p:sp>
      </p:grpSp>
      <p:sp>
        <p:nvSpPr>
          <p:cNvPr id="34821" name="Rectangle 6"/>
          <p:cNvSpPr>
            <a:spLocks/>
          </p:cNvSpPr>
          <p:nvPr/>
        </p:nvSpPr>
        <p:spPr bwMode="auto">
          <a:xfrm>
            <a:off x="1062633" y="1610693"/>
            <a:ext cx="6947297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latin typeface="Helvetica Neue Medium" charset="0"/>
                <a:sym typeface="Helvetica Neue Medium" charset="0"/>
              </a:rPr>
              <a:t>OPERATIONS IS RESPONSIBLE FOR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>
            <a:spLocks/>
          </p:cNvSpPr>
          <p:nvPr/>
        </p:nvSpPr>
        <p:spPr bwMode="auto">
          <a:xfrm>
            <a:off x="321469" y="383977"/>
            <a:ext cx="8426995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</a:t>
            </a:r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Entail?</a:t>
            </a:r>
            <a:endParaRPr lang="en-US" sz="3100" b="1" dirty="0">
              <a:solidFill>
                <a:srgbClr val="FFFFFF"/>
              </a:solidFill>
              <a:latin typeface="Helvetica" charset="0"/>
              <a:cs typeface="Helvetica" charset="0"/>
              <a:sym typeface="Helvetica" charset="0"/>
            </a:endParaRPr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763688" y="2276872"/>
            <a:ext cx="5832648" cy="1812727"/>
            <a:chOff x="0" y="0"/>
            <a:chExt cx="3647" cy="1624"/>
          </a:xfrm>
        </p:grpSpPr>
        <p:sp>
          <p:nvSpPr>
            <p:cNvPr id="45065" name="Rectangle 3"/>
            <p:cNvSpPr>
              <a:spLocks/>
            </p:cNvSpPr>
            <p:nvPr/>
          </p:nvSpPr>
          <p:spPr bwMode="auto">
            <a:xfrm>
              <a:off x="0" y="0"/>
              <a:ext cx="3647" cy="1624"/>
            </a:xfrm>
            <a:prstGeom prst="rect">
              <a:avLst/>
            </a:prstGeom>
            <a:solidFill>
              <a:srgbClr val="C8D08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45066" name="Rectangle 4"/>
            <p:cNvSpPr>
              <a:spLocks/>
            </p:cNvSpPr>
            <p:nvPr/>
          </p:nvSpPr>
          <p:spPr bwMode="auto">
            <a:xfrm>
              <a:off x="0" y="0"/>
              <a:ext cx="3647" cy="155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Large </a:t>
              </a:r>
              <a:r>
                <a:rPr lang="en-US" sz="2700" dirty="0"/>
                <a:t>COST</a:t>
              </a:r>
              <a:r>
                <a:rPr lang="en-US" sz="2700" dirty="0">
                  <a:solidFill>
                    <a:srgbClr val="4D4D4D"/>
                  </a:solidFill>
                </a:rPr>
                <a:t> </a:t>
              </a:r>
              <a:r>
                <a:rPr lang="en-US" sz="2700" dirty="0" smtClean="0">
                  <a:solidFill>
                    <a:srgbClr val="4D4D4D"/>
                  </a:solidFill>
                </a:rPr>
                <a:t>centre / </a:t>
              </a:r>
              <a:r>
                <a:rPr lang="en-US" sz="2700" dirty="0" smtClean="0">
                  <a:solidFill>
                    <a:srgbClr val="0070C0"/>
                  </a:solidFill>
                </a:rPr>
                <a:t>Not Profit Centre</a:t>
              </a:r>
              <a:r>
                <a:rPr lang="en-US" sz="2700" dirty="0" smtClean="0">
                  <a:solidFill>
                    <a:srgbClr val="4D4D4D"/>
                  </a:solidFill>
                </a:rPr>
                <a:t>?</a:t>
              </a: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PEOPLE</a:t>
              </a: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TECHNOLOGY</a:t>
              </a: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SHORT</a:t>
              </a:r>
              <a:r>
                <a:rPr lang="en-US" sz="2700" dirty="0">
                  <a:solidFill>
                    <a:srgbClr val="4D4D4D"/>
                  </a:solidFill>
                </a:rPr>
                <a:t> and </a:t>
              </a:r>
              <a:r>
                <a:rPr lang="en-US" sz="2700" dirty="0"/>
                <a:t>LONG </a:t>
              </a:r>
              <a:r>
                <a:rPr lang="en-US" sz="2700" dirty="0">
                  <a:solidFill>
                    <a:srgbClr val="4D4D4D"/>
                  </a:solidFill>
                </a:rPr>
                <a:t>term</a:t>
              </a:r>
            </a:p>
          </p:txBody>
        </p:sp>
      </p:grpSp>
      <p:sp>
        <p:nvSpPr>
          <p:cNvPr id="45060" name="Rectangle 5"/>
          <p:cNvSpPr>
            <a:spLocks/>
          </p:cNvSpPr>
          <p:nvPr/>
        </p:nvSpPr>
        <p:spPr bwMode="auto">
          <a:xfrm>
            <a:off x="395536" y="1682130"/>
            <a:ext cx="7650113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b="1" i="1" u="sng" dirty="0">
                <a:latin typeface="Helvetica Neue Medium" charset="0"/>
                <a:sym typeface="Helvetica Neue Medium" charset="0"/>
              </a:rPr>
              <a:t>MANAGE</a:t>
            </a:r>
          </a:p>
        </p:txBody>
      </p:sp>
      <p:sp>
        <p:nvSpPr>
          <p:cNvPr id="45061" name="Rectangle 6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 smtClean="0">
                <a:solidFill>
                  <a:srgbClr val="4D4D4D"/>
                </a:solidFill>
              </a:rPr>
              <a:t>                     The </a:t>
            </a:r>
            <a:r>
              <a:rPr lang="en-US" sz="2700" dirty="0">
                <a:solidFill>
                  <a:srgbClr val="4D4D4D"/>
                </a:solidFill>
              </a:rPr>
              <a:t>role of operations management</a:t>
            </a:r>
          </a:p>
        </p:txBody>
      </p: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2286000" y="4429125"/>
            <a:ext cx="4634508" cy="1777008"/>
            <a:chOff x="0" y="0"/>
            <a:chExt cx="4152" cy="1592"/>
          </a:xfrm>
        </p:grpSpPr>
        <p:sp>
          <p:nvSpPr>
            <p:cNvPr id="45063" name="Rectangle 8"/>
            <p:cNvSpPr>
              <a:spLocks/>
            </p:cNvSpPr>
            <p:nvPr/>
          </p:nvSpPr>
          <p:spPr bwMode="auto">
            <a:xfrm>
              <a:off x="0" y="608"/>
              <a:ext cx="4152" cy="984"/>
            </a:xfrm>
            <a:prstGeom prst="rect">
              <a:avLst/>
            </a:prstGeom>
            <a:solidFill>
              <a:srgbClr val="8B9A12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56445" bIns="0" anchor="ctr"/>
            <a:lstStyle/>
            <a:p>
              <a:pPr marL="381731" indent="-342665"/>
              <a:r>
                <a:rPr lang="en-US" sz="2700" dirty="0"/>
                <a:t>Links THINKING and DOING </a:t>
              </a:r>
              <a:r>
                <a:rPr lang="en-US" sz="2700" dirty="0" smtClean="0"/>
                <a:t>ends</a:t>
              </a:r>
            </a:p>
            <a:p>
              <a:pPr marL="381731" indent="-342665"/>
              <a:r>
                <a:rPr lang="en-US" sz="2700" dirty="0" smtClean="0"/>
                <a:t>of </a:t>
              </a:r>
              <a:r>
                <a:rPr lang="en-US" sz="2700" dirty="0"/>
                <a:t>the </a:t>
              </a:r>
              <a:r>
                <a:rPr lang="en-US" sz="2700" dirty="0" smtClean="0"/>
                <a:t>business. </a:t>
              </a:r>
              <a:endParaRPr lang="en-US" sz="2700" dirty="0"/>
            </a:p>
          </p:txBody>
        </p:sp>
        <p:sp>
          <p:nvSpPr>
            <p:cNvPr id="45064" name="AutoShape 9"/>
            <p:cNvSpPr>
              <a:spLocks/>
            </p:cNvSpPr>
            <p:nvPr/>
          </p:nvSpPr>
          <p:spPr bwMode="auto">
            <a:xfrm rot="5400000">
              <a:off x="1876" y="-36"/>
              <a:ext cx="408" cy="480"/>
            </a:xfrm>
            <a:prstGeom prst="rightArrow">
              <a:avLst>
                <a:gd name="adj1" fmla="val 50000"/>
                <a:gd name="adj2" fmla="val 17648"/>
              </a:avLst>
            </a:prstGeom>
            <a:solidFill>
              <a:srgbClr val="8B9A12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483" name="Group 19"/>
          <p:cNvGraphicFramePr>
            <a:graphicFrameLocks noGrp="1"/>
          </p:cNvGraphicFramePr>
          <p:nvPr/>
        </p:nvGraphicFramePr>
        <p:xfrm>
          <a:off x="363885" y="2159869"/>
          <a:ext cx="8411766" cy="2536031"/>
        </p:xfrm>
        <a:graphic>
          <a:graphicData uri="http://schemas.openxmlformats.org/drawingml/2006/table">
            <a:tbl>
              <a:tblPr/>
              <a:tblGrid>
                <a:gridCol w="386209"/>
                <a:gridCol w="8025557"/>
              </a:tblGrid>
              <a:tr h="5893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&gt;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KEY IDEA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46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endParaRPr kumimoji="0" lang="en-US" sz="3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2005E"/>
                        </a:solidFill>
                        <a:effectLst/>
                        <a:latin typeface="Arial" charset="0"/>
                        <a:sym typeface="Arial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Managers need to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THINK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and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WORK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in: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SHORT-TERM</a:t>
                      </a:r>
                      <a:endParaRPr kumimoji="0" lang="en-US" sz="3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LONG-TERM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"/>
          <p:cNvSpPr>
            <a:spLocks/>
          </p:cNvSpPr>
          <p:nvPr/>
        </p:nvSpPr>
        <p:spPr bwMode="auto">
          <a:xfrm>
            <a:off x="321469" y="383977"/>
            <a:ext cx="8287866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</a:t>
            </a:r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Entail?</a:t>
            </a:r>
            <a:endParaRPr lang="en-US" sz="3100" b="1" dirty="0">
              <a:solidFill>
                <a:srgbClr val="FFFFFF"/>
              </a:solidFill>
              <a:latin typeface="Helvetica" charset="0"/>
              <a:cs typeface="Helvetica" charset="0"/>
              <a:sym typeface="Helvetica" charset="0"/>
            </a:endParaRPr>
          </a:p>
        </p:txBody>
      </p:sp>
      <p:sp>
        <p:nvSpPr>
          <p:cNvPr id="47107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 smtClean="0">
                <a:solidFill>
                  <a:srgbClr val="4D4D4D"/>
                </a:solidFill>
              </a:rPr>
              <a:t>                The </a:t>
            </a:r>
            <a:r>
              <a:rPr lang="en-US" sz="2700" dirty="0">
                <a:solidFill>
                  <a:srgbClr val="4D4D4D"/>
                </a:solidFill>
              </a:rPr>
              <a:t>role of operations management</a:t>
            </a:r>
          </a:p>
        </p:txBody>
      </p:sp>
      <p:pic>
        <p:nvPicPr>
          <p:cNvPr id="4710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988840"/>
            <a:ext cx="9119078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6579" name="Group 19"/>
          <p:cNvGraphicFramePr>
            <a:graphicFrameLocks noGrp="1"/>
          </p:cNvGraphicFramePr>
          <p:nvPr/>
        </p:nvGraphicFramePr>
        <p:xfrm>
          <a:off x="363885" y="2159869"/>
          <a:ext cx="8411766" cy="2536031"/>
        </p:xfrm>
        <a:graphic>
          <a:graphicData uri="http://schemas.openxmlformats.org/drawingml/2006/table">
            <a:tbl>
              <a:tblPr/>
              <a:tblGrid>
                <a:gridCol w="386209"/>
                <a:gridCol w="8025557"/>
              </a:tblGrid>
              <a:tr h="5893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&gt;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KEY IDEA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46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endParaRPr kumimoji="0" lang="en-US" sz="3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2005E"/>
                        </a:solidFill>
                        <a:effectLst/>
                        <a:latin typeface="Arial" charset="0"/>
                        <a:sym typeface="Arial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Operations: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CONTRIBUTES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to gaining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FIRST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sale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PROCURES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SECOND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sale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1"/>
          <p:cNvPicPr>
            <a:picLocks noChangeAspect="1" noChangeArrowheads="1"/>
          </p:cNvPicPr>
          <p:nvPr/>
        </p:nvPicPr>
        <p:blipFill>
          <a:blip r:embed="rId3" cstate="print"/>
          <a:srcRect l="1489" r="12914" b="533"/>
          <a:stretch>
            <a:fillRect/>
          </a:stretch>
        </p:blipFill>
        <p:spPr bwMode="auto">
          <a:xfrm>
            <a:off x="-35719" y="-64740"/>
            <a:ext cx="9367242" cy="695734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6"/>
          <p:cNvPicPr>
            <a:picLocks noChangeAspect="1" noChangeArrowheads="1"/>
          </p:cNvPicPr>
          <p:nvPr/>
        </p:nvPicPr>
        <p:blipFill>
          <a:blip r:embed="rId2" cstate="print"/>
          <a:srcRect b="2037"/>
          <a:stretch>
            <a:fillRect/>
          </a:stretch>
        </p:blipFill>
        <p:spPr bwMode="auto">
          <a:xfrm>
            <a:off x="267891" y="340445"/>
            <a:ext cx="4393406" cy="6177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79" name="Picture 4"/>
          <p:cNvPicPr>
            <a:picLocks noChangeAspect="1" noChangeArrowheads="1"/>
          </p:cNvPicPr>
          <p:nvPr/>
        </p:nvPicPr>
        <p:blipFill>
          <a:blip r:embed="rId3" cstate="print"/>
          <a:srcRect l="1407"/>
          <a:stretch>
            <a:fillRect/>
          </a:stretch>
        </p:blipFill>
        <p:spPr bwMode="auto">
          <a:xfrm>
            <a:off x="4521771" y="340445"/>
            <a:ext cx="4325317" cy="6177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"/>
          <p:cNvSpPr>
            <a:spLocks/>
          </p:cNvSpPr>
          <p:nvPr/>
        </p:nvSpPr>
        <p:spPr bwMode="auto">
          <a:xfrm>
            <a:off x="321469" y="383977"/>
            <a:ext cx="8282979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do?</a:t>
            </a:r>
          </a:p>
        </p:txBody>
      </p:sp>
      <p:sp>
        <p:nvSpPr>
          <p:cNvPr id="51203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 smtClean="0">
                <a:solidFill>
                  <a:srgbClr val="4D4D4D"/>
                </a:solidFill>
              </a:rPr>
              <a:t>                                    Inputs </a:t>
            </a:r>
            <a:r>
              <a:rPr lang="en-US" sz="2700" dirty="0">
                <a:solidFill>
                  <a:srgbClr val="4D4D4D"/>
                </a:solidFill>
              </a:rPr>
              <a:t>and outputs</a:t>
            </a:r>
          </a:p>
        </p:txBody>
      </p:sp>
      <p:pic>
        <p:nvPicPr>
          <p:cNvPr id="51204" name="Picture 5"/>
          <p:cNvPicPr>
            <a:picLocks noChangeAspect="1" noChangeArrowheads="1"/>
          </p:cNvPicPr>
          <p:nvPr/>
        </p:nvPicPr>
        <p:blipFill>
          <a:blip r:embed="rId3" cstate="print"/>
          <a:srcRect b="38516"/>
          <a:stretch>
            <a:fillRect/>
          </a:stretch>
        </p:blipFill>
        <p:spPr bwMode="auto">
          <a:xfrm>
            <a:off x="0" y="1454422"/>
            <a:ext cx="9144000" cy="540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/>
          </p:cNvSpPr>
          <p:nvPr/>
        </p:nvSpPr>
        <p:spPr bwMode="auto">
          <a:xfrm>
            <a:off x="348258" y="379512"/>
            <a:ext cx="8426995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do?</a:t>
            </a:r>
          </a:p>
        </p:txBody>
      </p:sp>
      <p:sp>
        <p:nvSpPr>
          <p:cNvPr id="52227" name="Rectangle 3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2700" dirty="0">
                <a:solidFill>
                  <a:srgbClr val="4D4D4D"/>
                </a:solidFill>
              </a:rPr>
              <a:t>Inputs and outputs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0" y="1268760"/>
            <a:ext cx="9324527" cy="5472607"/>
            <a:chOff x="1828" y="1802"/>
            <a:chExt cx="4853" cy="3220"/>
          </a:xfrm>
        </p:grpSpPr>
        <p:pic>
          <p:nvPicPr>
            <p:cNvPr id="52229" name="Picture 5"/>
            <p:cNvPicPr>
              <a:picLocks noChangeAspect="1" noChangeArrowheads="1"/>
            </p:cNvPicPr>
            <p:nvPr/>
          </p:nvPicPr>
          <p:blipFill>
            <a:blip r:embed="rId3" cstate="print"/>
            <a:srcRect t="60866"/>
            <a:stretch>
              <a:fillRect/>
            </a:stretch>
          </p:blipFill>
          <p:spPr bwMode="auto">
            <a:xfrm>
              <a:off x="1828" y="2257"/>
              <a:ext cx="4853" cy="27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2230" name="Picture 6"/>
            <p:cNvPicPr>
              <a:picLocks noChangeAspect="1" noChangeArrowheads="1"/>
            </p:cNvPicPr>
            <p:nvPr/>
          </p:nvPicPr>
          <p:blipFill>
            <a:blip r:embed="rId3" cstate="print"/>
            <a:srcRect b="92300"/>
            <a:stretch>
              <a:fillRect/>
            </a:stretch>
          </p:blipFill>
          <p:spPr bwMode="auto">
            <a:xfrm>
              <a:off x="1828" y="1802"/>
              <a:ext cx="4853" cy="5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"/>
          <p:cNvSpPr>
            <a:spLocks/>
          </p:cNvSpPr>
          <p:nvPr/>
        </p:nvSpPr>
        <p:spPr bwMode="auto">
          <a:xfrm>
            <a:off x="7814" y="-83828"/>
            <a:ext cx="9136186" cy="6911578"/>
          </a:xfrm>
          <a:prstGeom prst="rect">
            <a:avLst/>
          </a:prstGeom>
          <a:solidFill>
            <a:srgbClr val="D2BB0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4902398" y="348258"/>
            <a:ext cx="1571625" cy="473273"/>
            <a:chOff x="0" y="0"/>
            <a:chExt cx="1408" cy="424"/>
          </a:xfrm>
        </p:grpSpPr>
        <p:sp>
          <p:nvSpPr>
            <p:cNvPr id="53257" name="Rectangle 3"/>
            <p:cNvSpPr>
              <a:spLocks/>
            </p:cNvSpPr>
            <p:nvPr/>
          </p:nvSpPr>
          <p:spPr bwMode="auto">
            <a:xfrm>
              <a:off x="0" y="0"/>
              <a:ext cx="1408" cy="424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53258" name="Rectangle 4"/>
            <p:cNvSpPr>
              <a:spLocks/>
            </p:cNvSpPr>
            <p:nvPr/>
          </p:nvSpPr>
          <p:spPr bwMode="auto">
            <a:xfrm>
              <a:off x="0" y="32"/>
              <a:ext cx="1408" cy="36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 anchor="ctr"/>
            <a:lstStyle/>
            <a:p>
              <a:r>
                <a:rPr lang="en-US" sz="2700" b="1" dirty="0">
                  <a:latin typeface="Helvetica Neue" charset="0"/>
                  <a:sym typeface="Helvetica Neue" charset="0"/>
                </a:rPr>
                <a:t>CASE 1.3</a:t>
              </a:r>
            </a:p>
          </p:txBody>
        </p:sp>
      </p:grpSp>
      <p:sp>
        <p:nvSpPr>
          <p:cNvPr id="53252" name="Rectangle 5"/>
          <p:cNvSpPr>
            <a:spLocks/>
          </p:cNvSpPr>
          <p:nvPr/>
        </p:nvSpPr>
        <p:spPr bwMode="auto">
          <a:xfrm>
            <a:off x="5103316" y="1099692"/>
            <a:ext cx="3857625" cy="12233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algn="l"/>
            <a:r>
              <a:rPr lang="en-US" sz="2700" dirty="0"/>
              <a:t>OPERATIONS -</a:t>
            </a:r>
          </a:p>
          <a:p>
            <a:pPr algn="l"/>
            <a:r>
              <a:rPr lang="en-US" sz="2700" dirty="0"/>
              <a:t>A KEY ROLE IN THE RETAIL CHAIN</a:t>
            </a:r>
          </a:p>
        </p:txBody>
      </p:sp>
      <p:grpSp>
        <p:nvGrpSpPr>
          <p:cNvPr id="3" name="Group 6"/>
          <p:cNvGrpSpPr>
            <a:grpSpLocks/>
          </p:cNvGrpSpPr>
          <p:nvPr/>
        </p:nvGrpSpPr>
        <p:grpSpPr bwMode="auto">
          <a:xfrm>
            <a:off x="5103316" y="2957066"/>
            <a:ext cx="4040684" cy="3536156"/>
            <a:chOff x="0" y="0"/>
            <a:chExt cx="3620" cy="3168"/>
          </a:xfrm>
        </p:grpSpPr>
        <p:sp>
          <p:nvSpPr>
            <p:cNvPr id="53255" name="Rectangle 7"/>
            <p:cNvSpPr>
              <a:spLocks/>
            </p:cNvSpPr>
            <p:nvPr/>
          </p:nvSpPr>
          <p:spPr bwMode="auto">
            <a:xfrm>
              <a:off x="0" y="0"/>
              <a:ext cx="3456" cy="3168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53256" name="Rectangle 8"/>
            <p:cNvSpPr>
              <a:spLocks/>
            </p:cNvSpPr>
            <p:nvPr/>
          </p:nvSpPr>
          <p:spPr bwMode="auto">
            <a:xfrm>
              <a:off x="164" y="40"/>
              <a:ext cx="3456" cy="308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 anchor="ctr"/>
            <a:lstStyle/>
            <a:p>
              <a:pPr marL="267881" indent="-267881">
                <a:spcBef>
                  <a:spcPts val="1406"/>
                </a:spcBef>
                <a:buFontTx/>
                <a:buAutoNum type="arabicPeriod"/>
              </a:pPr>
              <a:r>
                <a:rPr lang="en-US" sz="2400" dirty="0">
                  <a:solidFill>
                    <a:srgbClr val="4D4D4D"/>
                  </a:solidFill>
                </a:rPr>
                <a:t>What makes the </a:t>
              </a:r>
              <a:r>
                <a:rPr lang="en-US" sz="2400" dirty="0"/>
                <a:t>STORE MANAGER</a:t>
              </a:r>
              <a:r>
                <a:rPr lang="en-US" sz="2400" dirty="0">
                  <a:solidFill>
                    <a:srgbClr val="4D4D4D"/>
                  </a:solidFill>
                </a:rPr>
                <a:t> a classic operations manager?</a:t>
              </a:r>
            </a:p>
            <a:p>
              <a:pPr marL="267881" indent="-267881">
                <a:spcBef>
                  <a:spcPts val="1406"/>
                </a:spcBef>
                <a:buFontTx/>
                <a:buAutoNum type="arabicPeriod"/>
              </a:pPr>
              <a:r>
                <a:rPr lang="en-US" sz="2400" dirty="0">
                  <a:solidFill>
                    <a:srgbClr val="4D4D4D"/>
                  </a:solidFill>
                </a:rPr>
                <a:t>Assess the size of the </a:t>
              </a:r>
              <a:r>
                <a:rPr lang="en-US" sz="2400" dirty="0"/>
                <a:t>OPERATIONS TASK</a:t>
              </a:r>
              <a:r>
                <a:rPr lang="en-US" sz="2400" dirty="0">
                  <a:solidFill>
                    <a:srgbClr val="4D4D4D"/>
                  </a:solidFill>
                </a:rPr>
                <a:t> and its financial impact</a:t>
              </a:r>
            </a:p>
            <a:p>
              <a:pPr marL="267881" indent="-267881">
                <a:spcBef>
                  <a:spcPts val="1406"/>
                </a:spcBef>
                <a:buFontTx/>
                <a:buAutoNum type="arabicPeriod"/>
              </a:pPr>
              <a:r>
                <a:rPr lang="en-US" sz="2400" dirty="0">
                  <a:solidFill>
                    <a:srgbClr val="4D4D4D"/>
                  </a:solidFill>
                </a:rPr>
                <a:t>How is the store a key </a:t>
              </a:r>
              <a:r>
                <a:rPr lang="en-US" sz="2400" dirty="0"/>
                <a:t>LINK </a:t>
              </a:r>
              <a:r>
                <a:rPr lang="en-US" sz="2400" dirty="0">
                  <a:solidFill>
                    <a:srgbClr val="4D4D4D"/>
                  </a:solidFill>
                </a:rPr>
                <a:t>in the supply chain? </a:t>
              </a:r>
            </a:p>
          </p:txBody>
        </p:sp>
      </p:grpSp>
      <p:pic>
        <p:nvPicPr>
          <p:cNvPr id="12" name="Picture 2" descr="Image result for sports direct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3" y="1772816"/>
            <a:ext cx="482909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"/>
          <p:cNvSpPr>
            <a:spLocks/>
          </p:cNvSpPr>
          <p:nvPr/>
        </p:nvSpPr>
        <p:spPr bwMode="auto">
          <a:xfrm>
            <a:off x="0" y="-53578"/>
            <a:ext cx="9197578" cy="6911578"/>
          </a:xfrm>
          <a:prstGeom prst="rect">
            <a:avLst/>
          </a:prstGeom>
          <a:solidFill>
            <a:srgbClr val="D2BB0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12539" y="290215"/>
            <a:ext cx="1571625" cy="473273"/>
            <a:chOff x="0" y="0"/>
            <a:chExt cx="1408" cy="424"/>
          </a:xfrm>
        </p:grpSpPr>
        <p:sp>
          <p:nvSpPr>
            <p:cNvPr id="54297" name="Rectangle 3"/>
            <p:cNvSpPr>
              <a:spLocks/>
            </p:cNvSpPr>
            <p:nvPr/>
          </p:nvSpPr>
          <p:spPr bwMode="auto">
            <a:xfrm>
              <a:off x="0" y="0"/>
              <a:ext cx="1408" cy="424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54298" name="Rectangle 4"/>
            <p:cNvSpPr>
              <a:spLocks/>
            </p:cNvSpPr>
            <p:nvPr/>
          </p:nvSpPr>
          <p:spPr bwMode="auto">
            <a:xfrm>
              <a:off x="0" y="32"/>
              <a:ext cx="1408" cy="36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 anchor="ctr"/>
            <a:lstStyle/>
            <a:p>
              <a:r>
                <a:rPr lang="en-US" sz="2700" b="1" dirty="0">
                  <a:latin typeface="Helvetica Neue" charset="0"/>
                  <a:sym typeface="Helvetica Neue" charset="0"/>
                </a:rPr>
                <a:t>CASE 1.3</a:t>
              </a:r>
            </a:p>
          </p:txBody>
        </p:sp>
      </p:grpSp>
      <p:sp>
        <p:nvSpPr>
          <p:cNvPr id="54276" name="Rectangle 5"/>
          <p:cNvSpPr>
            <a:spLocks/>
          </p:cNvSpPr>
          <p:nvPr/>
        </p:nvSpPr>
        <p:spPr bwMode="auto">
          <a:xfrm>
            <a:off x="1990204" y="338212"/>
            <a:ext cx="7063383" cy="8126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algn="l"/>
            <a:r>
              <a:rPr lang="en-US" sz="2700" dirty="0"/>
              <a:t>OPERATIONS - A KEY ROLE IN THE RETAIL SUPPLY CHAIN</a:t>
            </a:r>
          </a:p>
        </p:txBody>
      </p:sp>
      <p:graphicFrame>
        <p:nvGraphicFramePr>
          <p:cNvPr id="76841" name="Group 41"/>
          <p:cNvGraphicFramePr>
            <a:graphicFrameLocks noGrp="1"/>
          </p:cNvGraphicFramePr>
          <p:nvPr/>
        </p:nvGraphicFramePr>
        <p:xfrm>
          <a:off x="319236" y="1329408"/>
          <a:ext cx="8456415" cy="5289724"/>
        </p:xfrm>
        <a:graphic>
          <a:graphicData uri="http://schemas.openxmlformats.org/drawingml/2006/table">
            <a:tbl>
              <a:tblPr/>
              <a:tblGrid>
                <a:gridCol w="2527102"/>
                <a:gridCol w="5929313"/>
              </a:tblGrid>
              <a:tr h="741164"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Question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Answer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E2E2"/>
                    </a:solidFill>
                  </a:tcPr>
                </a:tc>
              </a:tr>
              <a:tr h="2014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STORE MANAGER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06060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is a classic operations manager 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CB89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3751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OPERATIONS TASK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06060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size and financial impact 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CB89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1586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Key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LINK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in supply chain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CB89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76837" name="Rectangle 37"/>
          <p:cNvSpPr>
            <a:spLocks/>
          </p:cNvSpPr>
          <p:nvPr/>
        </p:nvSpPr>
        <p:spPr bwMode="auto">
          <a:xfrm>
            <a:off x="3118693" y="2173263"/>
            <a:ext cx="5152430" cy="150911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>
                <a:solidFill>
                  <a:srgbClr val="AAB24B"/>
                </a:solidFill>
              </a:rPr>
              <a:t>Manages large </a:t>
            </a:r>
            <a:r>
              <a:rPr lang="en-US" sz="2000" dirty="0"/>
              <a:t>COST</a:t>
            </a:r>
            <a:r>
              <a:rPr lang="en-US" sz="2000" dirty="0">
                <a:solidFill>
                  <a:srgbClr val="AAB24B"/>
                </a:solidFill>
              </a:rPr>
              <a:t> centre</a:t>
            </a:r>
          </a:p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>
                <a:solidFill>
                  <a:srgbClr val="AAB24B"/>
                </a:solidFill>
              </a:rPr>
              <a:t>Manages large number of </a:t>
            </a:r>
            <a:r>
              <a:rPr lang="en-US" sz="2000" dirty="0"/>
              <a:t>PEOPLE</a:t>
            </a:r>
          </a:p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>
                <a:solidFill>
                  <a:srgbClr val="AAB24B"/>
                </a:solidFill>
              </a:rPr>
              <a:t>Manages </a:t>
            </a:r>
            <a:r>
              <a:rPr lang="en-US" sz="2000" dirty="0"/>
              <a:t>SHORT-TERM</a:t>
            </a:r>
            <a:r>
              <a:rPr lang="en-US" sz="2000" dirty="0">
                <a:solidFill>
                  <a:srgbClr val="AAB24B"/>
                </a:solidFill>
              </a:rPr>
              <a:t> and </a:t>
            </a:r>
            <a:r>
              <a:rPr lang="en-US" sz="2000" dirty="0"/>
              <a:t>LONG-TERM</a:t>
            </a:r>
            <a:endParaRPr lang="en-US" sz="2000" dirty="0">
              <a:solidFill>
                <a:srgbClr val="AAB24B"/>
              </a:solidFill>
            </a:endParaRPr>
          </a:p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>
                <a:solidFill>
                  <a:srgbClr val="AAB24B"/>
                </a:solidFill>
              </a:rPr>
              <a:t>Manages </a:t>
            </a:r>
            <a:r>
              <a:rPr lang="en-US" sz="2000" dirty="0"/>
              <a:t>TECHNOLOGY</a:t>
            </a:r>
            <a:endParaRPr lang="en-US" sz="2000" dirty="0">
              <a:solidFill>
                <a:srgbClr val="AAB24B"/>
              </a:solidFill>
            </a:endParaRPr>
          </a:p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>
                <a:solidFill>
                  <a:srgbClr val="AAB24B"/>
                </a:solidFill>
              </a:rPr>
              <a:t>Manages </a:t>
            </a:r>
            <a:r>
              <a:rPr lang="en-US" sz="2000" dirty="0"/>
              <a:t>COMPLEXITY</a:t>
            </a:r>
          </a:p>
        </p:txBody>
      </p:sp>
      <p:sp>
        <p:nvSpPr>
          <p:cNvPr id="76838" name="Rectangle 38"/>
          <p:cNvSpPr>
            <a:spLocks/>
          </p:cNvSpPr>
          <p:nvPr/>
        </p:nvSpPr>
        <p:spPr bwMode="auto">
          <a:xfrm>
            <a:off x="3116461" y="4214813"/>
            <a:ext cx="4902398" cy="9018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/>
              <a:t>SALES REVENUE</a:t>
            </a:r>
            <a:r>
              <a:rPr lang="en-US" sz="2000" dirty="0">
                <a:solidFill>
                  <a:srgbClr val="AAB24B"/>
                </a:solidFill>
              </a:rPr>
              <a:t> </a:t>
            </a:r>
            <a:r>
              <a:rPr lang="en-US" sz="2000" dirty="0" smtClean="0">
                <a:solidFill>
                  <a:srgbClr val="AAB24B"/>
                </a:solidFill>
              </a:rPr>
              <a:t>– </a:t>
            </a:r>
            <a:r>
              <a:rPr lang="en-US" sz="2000" dirty="0" smtClean="0">
                <a:solidFill>
                  <a:srgbClr val="AAB24B"/>
                </a:solidFill>
              </a:rPr>
              <a:t>High weekly revenue</a:t>
            </a:r>
          </a:p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 smtClean="0"/>
              <a:t>COSTS</a:t>
            </a:r>
            <a:r>
              <a:rPr lang="en-US" sz="2000" dirty="0" smtClean="0">
                <a:solidFill>
                  <a:srgbClr val="AAB24B"/>
                </a:solidFill>
              </a:rPr>
              <a:t> </a:t>
            </a:r>
            <a:r>
              <a:rPr lang="en-US" sz="2000" dirty="0">
                <a:solidFill>
                  <a:srgbClr val="AAB24B"/>
                </a:solidFill>
              </a:rPr>
              <a:t>- </a:t>
            </a:r>
            <a:r>
              <a:rPr lang="en-US" sz="2000" dirty="0" smtClean="0">
                <a:solidFill>
                  <a:srgbClr val="AAB24B"/>
                </a:solidFill>
              </a:rPr>
              <a:t>200 </a:t>
            </a:r>
            <a:r>
              <a:rPr lang="en-US" sz="2000" dirty="0">
                <a:solidFill>
                  <a:srgbClr val="AAB24B"/>
                </a:solidFill>
              </a:rPr>
              <a:t>part and full-time staff</a:t>
            </a:r>
          </a:p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/>
              <a:t>PROFITS</a:t>
            </a:r>
            <a:r>
              <a:rPr lang="en-US" sz="2000" dirty="0">
                <a:solidFill>
                  <a:srgbClr val="AAB24B"/>
                </a:solidFill>
              </a:rPr>
              <a:t> - meet sales and cost budgets</a:t>
            </a:r>
          </a:p>
        </p:txBody>
      </p:sp>
      <p:sp>
        <p:nvSpPr>
          <p:cNvPr id="76839" name="Rectangle 39"/>
          <p:cNvSpPr>
            <a:spLocks/>
          </p:cNvSpPr>
          <p:nvPr/>
        </p:nvSpPr>
        <p:spPr bwMode="auto">
          <a:xfrm>
            <a:off x="3152180" y="5634633"/>
            <a:ext cx="4152305" cy="5982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r>
              <a:rPr lang="en-US" sz="2000" dirty="0">
                <a:solidFill>
                  <a:srgbClr val="AAB24B"/>
                </a:solidFill>
              </a:rPr>
              <a:t>Links hundreds of </a:t>
            </a:r>
            <a:r>
              <a:rPr lang="en-US" sz="2000" dirty="0"/>
              <a:t>SUPPLIERS</a:t>
            </a:r>
            <a:r>
              <a:rPr lang="en-US" sz="2000" dirty="0">
                <a:solidFill>
                  <a:srgbClr val="AAB24B"/>
                </a:solidFill>
              </a:rPr>
              <a:t> to hundreds of </a:t>
            </a:r>
            <a:r>
              <a:rPr lang="en-US" sz="2000" dirty="0" smtClean="0"/>
              <a:t>CUSTOMERS</a:t>
            </a:r>
            <a:endParaRPr 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37" grpId="0" autoUpdateAnimBg="0"/>
      <p:bldP spid="76838" grpId="0" autoUpdateAnimBg="0"/>
      <p:bldP spid="7683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4"/>
          <p:cNvSpPr>
            <a:spLocks/>
          </p:cNvSpPr>
          <p:nvPr/>
        </p:nvSpPr>
        <p:spPr bwMode="auto">
          <a:xfrm>
            <a:off x="5685978" y="5353348"/>
            <a:ext cx="1446869" cy="36933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39066"/>
            <a:r>
              <a:rPr lang="en-US" sz="2400" dirty="0">
                <a:solidFill>
                  <a:srgbClr val="4D4D4D"/>
                </a:solidFill>
              </a:rPr>
              <a:t>Restaurant</a:t>
            </a:r>
          </a:p>
        </p:txBody>
      </p:sp>
      <p:sp>
        <p:nvSpPr>
          <p:cNvPr id="55299" name="Rectangle 5"/>
          <p:cNvSpPr>
            <a:spLocks/>
          </p:cNvSpPr>
          <p:nvPr/>
        </p:nvSpPr>
        <p:spPr bwMode="auto">
          <a:xfrm>
            <a:off x="321469" y="924223"/>
            <a:ext cx="5840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Task of the operations manager</a:t>
            </a:r>
          </a:p>
        </p:txBody>
      </p:sp>
      <p:sp>
        <p:nvSpPr>
          <p:cNvPr id="55300" name="Rectangle 6"/>
          <p:cNvSpPr>
            <a:spLocks/>
          </p:cNvSpPr>
          <p:nvPr/>
        </p:nvSpPr>
        <p:spPr bwMode="auto">
          <a:xfrm>
            <a:off x="321469" y="383977"/>
            <a:ext cx="7679531" cy="544711"/>
          </a:xfrm>
          <a:prstGeom prst="rect">
            <a:avLst/>
          </a:prstGeom>
          <a:solidFill>
            <a:srgbClr val="CDBD08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do?</a:t>
            </a:r>
          </a:p>
        </p:txBody>
      </p:sp>
      <p:sp>
        <p:nvSpPr>
          <p:cNvPr id="55301" name="Rectangle 9"/>
          <p:cNvSpPr>
            <a:spLocks/>
          </p:cNvSpPr>
          <p:nvPr/>
        </p:nvSpPr>
        <p:spPr bwMode="auto">
          <a:xfrm>
            <a:off x="1910954" y="5353348"/>
            <a:ext cx="1016431" cy="36933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39066"/>
            <a:r>
              <a:rPr lang="en-US" sz="2400" dirty="0"/>
              <a:t>Factory</a:t>
            </a:r>
          </a:p>
        </p:txBody>
      </p:sp>
      <p:sp>
        <p:nvSpPr>
          <p:cNvPr id="55302" name="Rectangle 10"/>
          <p:cNvSpPr>
            <a:spLocks/>
          </p:cNvSpPr>
          <p:nvPr/>
        </p:nvSpPr>
        <p:spPr bwMode="auto">
          <a:xfrm>
            <a:off x="1276945" y="1909837"/>
            <a:ext cx="2625328" cy="1928813"/>
          </a:xfrm>
          <a:prstGeom prst="rect">
            <a:avLst/>
          </a:prstGeom>
          <a:solidFill>
            <a:schemeClr val="tx1"/>
          </a:solidFill>
          <a:ln w="57150">
            <a:solidFill>
              <a:srgbClr val="C8CB89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endParaRPr lang="en-GB" dirty="0"/>
          </a:p>
        </p:txBody>
      </p:sp>
      <p:sp>
        <p:nvSpPr>
          <p:cNvPr id="55303" name="AutoShape 14"/>
          <p:cNvSpPr>
            <a:spLocks/>
          </p:cNvSpPr>
          <p:nvPr/>
        </p:nvSpPr>
        <p:spPr bwMode="auto">
          <a:xfrm>
            <a:off x="2348508" y="4106540"/>
            <a:ext cx="375047" cy="910828"/>
          </a:xfrm>
          <a:prstGeom prst="downArrow">
            <a:avLst>
              <a:gd name="adj1" fmla="val 50000"/>
              <a:gd name="adj2" fmla="val 60714"/>
            </a:avLst>
          </a:prstGeom>
          <a:solidFill>
            <a:schemeClr val="tx1"/>
          </a:solidFill>
          <a:ln w="76200">
            <a:solidFill>
              <a:srgbClr val="C8CB89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endParaRPr lang="en-GB" dirty="0">
              <a:solidFill>
                <a:srgbClr val="C8CB89"/>
              </a:solidFill>
            </a:endParaRPr>
          </a:p>
        </p:txBody>
      </p:sp>
      <p:sp>
        <p:nvSpPr>
          <p:cNvPr id="55304" name="AutoShape 15"/>
          <p:cNvSpPr>
            <a:spLocks/>
          </p:cNvSpPr>
          <p:nvPr/>
        </p:nvSpPr>
        <p:spPr bwMode="auto">
          <a:xfrm>
            <a:off x="6141393" y="4087565"/>
            <a:ext cx="375047" cy="910828"/>
          </a:xfrm>
          <a:prstGeom prst="downArrow">
            <a:avLst>
              <a:gd name="adj1" fmla="val 50000"/>
              <a:gd name="adj2" fmla="val 60714"/>
            </a:avLst>
          </a:prstGeom>
          <a:solidFill>
            <a:srgbClr val="C8CB89"/>
          </a:solidFill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 wrap="none" lIns="64291" tIns="32146" rIns="64291" bIns="32146" anchor="ctr"/>
          <a:lstStyle/>
          <a:p>
            <a:endParaRPr lang="en-GB" dirty="0"/>
          </a:p>
        </p:txBody>
      </p:sp>
      <p:pic>
        <p:nvPicPr>
          <p:cNvPr id="55305" name="Picture 16" descr="FilmStrip2"/>
          <p:cNvPicPr>
            <a:picLocks noChangeAspect="1" noChangeArrowheads="1"/>
          </p:cNvPicPr>
          <p:nvPr/>
        </p:nvPicPr>
        <p:blipFill>
          <a:blip r:embed="rId3" cstate="print"/>
          <a:srcRect r="86302" b="12331"/>
          <a:stretch>
            <a:fillRect/>
          </a:stretch>
        </p:blipFill>
        <p:spPr bwMode="auto">
          <a:xfrm>
            <a:off x="1322711" y="1942207"/>
            <a:ext cx="252264" cy="1873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1544836" y="1942207"/>
            <a:ext cx="2308324" cy="1873002"/>
            <a:chOff x="1384" y="1740"/>
            <a:chExt cx="2068" cy="1678"/>
          </a:xfrm>
        </p:grpSpPr>
        <p:sp>
          <p:nvSpPr>
            <p:cNvPr id="55312" name="Text Box 11"/>
            <p:cNvSpPr txBox="1">
              <a:spLocks/>
            </p:cNvSpPr>
            <p:nvPr/>
          </p:nvSpPr>
          <p:spPr bwMode="auto">
            <a:xfrm>
              <a:off x="1384" y="1845"/>
              <a:ext cx="1906" cy="144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b="1" dirty="0">
                  <a:solidFill>
                    <a:srgbClr val="C8CB89"/>
                  </a:solidFill>
                </a:rPr>
                <a:t>Modern Times</a:t>
              </a:r>
            </a:p>
            <a:p>
              <a:pPr>
                <a:spcBef>
                  <a:spcPct val="50000"/>
                </a:spcBef>
              </a:pPr>
              <a:r>
                <a:rPr lang="en-US" b="1" dirty="0">
                  <a:solidFill>
                    <a:srgbClr val="C8CB89"/>
                  </a:solidFill>
                </a:rPr>
                <a:t>(1936)</a:t>
              </a:r>
              <a:endParaRPr lang="en-US" dirty="0"/>
            </a:p>
            <a:p>
              <a:pPr>
                <a:spcBef>
                  <a:spcPct val="50000"/>
                </a:spcBef>
              </a:pPr>
              <a:endParaRPr lang="en-US" dirty="0"/>
            </a:p>
            <a:p>
              <a:pPr>
                <a:spcBef>
                  <a:spcPct val="50000"/>
                </a:spcBef>
              </a:pPr>
              <a:endParaRPr lang="en-US" dirty="0"/>
            </a:p>
          </p:txBody>
        </p:sp>
        <p:pic>
          <p:nvPicPr>
            <p:cNvPr id="55313" name="Picture 17" descr="FilmStrip2"/>
            <p:cNvPicPr>
              <a:picLocks noChangeAspect="1" noChangeArrowheads="1"/>
            </p:cNvPicPr>
            <p:nvPr/>
          </p:nvPicPr>
          <p:blipFill>
            <a:blip r:embed="rId3" cstate="print"/>
            <a:srcRect r="86302" b="12331"/>
            <a:stretch>
              <a:fillRect/>
            </a:stretch>
          </p:blipFill>
          <p:spPr bwMode="auto">
            <a:xfrm>
              <a:off x="3226" y="1740"/>
              <a:ext cx="226" cy="16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075412" y="1890862"/>
            <a:ext cx="2635374" cy="1947788"/>
            <a:chOff x="3679" y="1694"/>
            <a:chExt cx="2361" cy="1745"/>
          </a:xfrm>
        </p:grpSpPr>
        <p:sp>
          <p:nvSpPr>
            <p:cNvPr id="55308" name="Rectangle 12"/>
            <p:cNvSpPr>
              <a:spLocks/>
            </p:cNvSpPr>
            <p:nvPr/>
          </p:nvSpPr>
          <p:spPr bwMode="auto">
            <a:xfrm>
              <a:off x="3688" y="1711"/>
              <a:ext cx="2352" cy="1728"/>
            </a:xfrm>
            <a:prstGeom prst="rect">
              <a:avLst/>
            </a:prstGeom>
            <a:solidFill>
              <a:srgbClr val="C8CB89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5309" name="Text Box 13"/>
            <p:cNvSpPr txBox="1">
              <a:spLocks/>
            </p:cNvSpPr>
            <p:nvPr/>
          </p:nvSpPr>
          <p:spPr bwMode="auto">
            <a:xfrm>
              <a:off x="3928" y="1855"/>
              <a:ext cx="1920" cy="70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dirty="0"/>
                <a:t>Dinner Rush</a:t>
              </a:r>
            </a:p>
            <a:p>
              <a:pPr>
                <a:spcBef>
                  <a:spcPct val="50000"/>
                </a:spcBef>
              </a:pPr>
              <a:r>
                <a:rPr lang="en-US" dirty="0"/>
                <a:t>(2000)</a:t>
              </a:r>
            </a:p>
          </p:txBody>
        </p:sp>
        <p:pic>
          <p:nvPicPr>
            <p:cNvPr id="55310" name="Picture 18" descr="FilmStrip2"/>
            <p:cNvPicPr>
              <a:picLocks noChangeAspect="1" noChangeArrowheads="1"/>
            </p:cNvPicPr>
            <p:nvPr/>
          </p:nvPicPr>
          <p:blipFill>
            <a:blip r:embed="rId3" cstate="print"/>
            <a:srcRect r="86302" b="12331"/>
            <a:stretch>
              <a:fillRect/>
            </a:stretch>
          </p:blipFill>
          <p:spPr bwMode="auto">
            <a:xfrm>
              <a:off x="3679" y="1694"/>
              <a:ext cx="226" cy="17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5311" name="Picture 19" descr="FilmStrip2"/>
            <p:cNvPicPr>
              <a:picLocks noChangeAspect="1" noChangeArrowheads="1"/>
            </p:cNvPicPr>
            <p:nvPr/>
          </p:nvPicPr>
          <p:blipFill>
            <a:blip r:embed="rId3" cstate="print"/>
            <a:srcRect r="86302" b="12331"/>
            <a:stretch>
              <a:fillRect/>
            </a:stretch>
          </p:blipFill>
          <p:spPr bwMode="auto">
            <a:xfrm>
              <a:off x="5811" y="1694"/>
              <a:ext cx="226" cy="17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Charlie Chaplin Video Clip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hlinkClick r:id="rId2"/>
              </a:rPr>
              <a:t>http://www.youtube.com/watch?v=DfGs2Y5WJ14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What is the video showing in modern terms?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Dinner Rush Video Clip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hlinkClick r:id="rId2"/>
              </a:rPr>
              <a:t>http://www.youtube.com/watch?v=HoB0zNG91ps</a:t>
            </a:r>
            <a:endParaRPr lang="en-GB" dirty="0" smtClean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What is the video showing in modern terms?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4978" y="1412776"/>
            <a:ext cx="8432854" cy="4965549"/>
            <a:chOff x="-8" y="-21"/>
            <a:chExt cx="6390" cy="1272"/>
          </a:xfrm>
        </p:grpSpPr>
        <p:sp>
          <p:nvSpPr>
            <p:cNvPr id="59396" name="Rectangle 3"/>
            <p:cNvSpPr>
              <a:spLocks/>
            </p:cNvSpPr>
            <p:nvPr/>
          </p:nvSpPr>
          <p:spPr bwMode="auto">
            <a:xfrm>
              <a:off x="-8" y="-21"/>
              <a:ext cx="6383" cy="1272"/>
            </a:xfrm>
            <a:prstGeom prst="rect">
              <a:avLst/>
            </a:prstGeom>
            <a:solidFill>
              <a:srgbClr val="C8D08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59397" name="Rectangle 4"/>
            <p:cNvSpPr>
              <a:spLocks/>
            </p:cNvSpPr>
            <p:nvPr/>
          </p:nvSpPr>
          <p:spPr bwMode="auto">
            <a:xfrm>
              <a:off x="0" y="0"/>
              <a:ext cx="6382" cy="123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268998" indent="-241093">
                <a:buClr>
                  <a:srgbClr val="7F7F7F"/>
                </a:buClr>
                <a:buSzPct val="100000"/>
              </a:pPr>
              <a:r>
                <a:rPr lang="en-US" sz="2700" dirty="0">
                  <a:solidFill>
                    <a:srgbClr val="4D4D4D"/>
                  </a:solidFill>
                </a:rPr>
                <a:t>For each film</a:t>
              </a:r>
              <a:r>
                <a:rPr lang="en-US" sz="2700" dirty="0" smtClean="0">
                  <a:solidFill>
                    <a:srgbClr val="4D4D4D"/>
                  </a:solidFill>
                </a:rPr>
                <a:t>:</a:t>
              </a:r>
            </a:p>
            <a:p>
              <a:pPr marL="268998" indent="-241093">
                <a:buClr>
                  <a:srgbClr val="7F7F7F"/>
                </a:buClr>
                <a:buSzPct val="100000"/>
              </a:pP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What type of </a:t>
              </a:r>
              <a:r>
                <a:rPr lang="en-US" sz="2700" dirty="0"/>
                <a:t>ORGANISATION </a:t>
              </a:r>
              <a:r>
                <a:rPr lang="en-US" sz="2700" dirty="0">
                  <a:solidFill>
                    <a:srgbClr val="4D4D4D"/>
                  </a:solidFill>
                </a:rPr>
                <a:t>is represented?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What is the </a:t>
              </a:r>
              <a:r>
                <a:rPr lang="en-US" sz="2700" dirty="0"/>
                <a:t>ROLE</a:t>
              </a:r>
              <a:r>
                <a:rPr lang="en-US" sz="2700" dirty="0">
                  <a:solidFill>
                    <a:srgbClr val="4D4D4D"/>
                  </a:solidFill>
                </a:rPr>
                <a:t> of the operations function?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What is the </a:t>
              </a:r>
              <a:r>
                <a:rPr lang="en-US" sz="2700" dirty="0"/>
                <a:t>TASK</a:t>
              </a:r>
              <a:r>
                <a:rPr lang="en-US" sz="2700" dirty="0">
                  <a:solidFill>
                    <a:srgbClr val="4D4D4D"/>
                  </a:solidFill>
                </a:rPr>
                <a:t> of the operations manager</a:t>
              </a:r>
              <a:r>
                <a:rPr lang="en-US" sz="2700" dirty="0" smtClean="0">
                  <a:solidFill>
                    <a:srgbClr val="4D4D4D"/>
                  </a:solidFill>
                </a:rPr>
                <a:t>?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2700" dirty="0">
                <a:solidFill>
                  <a:srgbClr val="4D4D4D"/>
                </a:solidFill>
              </a:endParaRPr>
            </a:p>
            <a:p>
              <a:r>
                <a:rPr lang="en-GB" sz="2800" dirty="0"/>
                <a:t>How do each of the videos differ? (5 Min)</a:t>
              </a:r>
            </a:p>
            <a:p>
              <a:endParaRPr lang="en-GB" sz="2800" dirty="0"/>
            </a:p>
            <a:p>
              <a:r>
                <a:rPr lang="en-GB" sz="2800" dirty="0"/>
                <a:t>Give an example of a product in your industry that links directly to each of the videos? (5 Min)</a:t>
              </a:r>
            </a:p>
            <a:p>
              <a:pPr marL="27905">
                <a:buClr>
                  <a:srgbClr val="7F7F7F"/>
                </a:buClr>
                <a:buSzPct val="100000"/>
              </a:pPr>
              <a:endParaRPr lang="en-US" sz="2700" dirty="0">
                <a:solidFill>
                  <a:srgbClr val="4D4D4D"/>
                </a:solidFill>
              </a:endParaRPr>
            </a:p>
          </p:txBody>
        </p:sp>
      </p:grpSp>
      <p:sp>
        <p:nvSpPr>
          <p:cNvPr id="59395" name="Rectangle 5"/>
          <p:cNvSpPr>
            <a:spLocks/>
          </p:cNvSpPr>
          <p:nvPr/>
        </p:nvSpPr>
        <p:spPr bwMode="auto">
          <a:xfrm>
            <a:off x="683568" y="404664"/>
            <a:ext cx="7679531" cy="544711"/>
          </a:xfrm>
          <a:prstGeom prst="rect">
            <a:avLst/>
          </a:prstGeom>
          <a:solidFill>
            <a:srgbClr val="CDBD08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Student Task</a:t>
            </a:r>
            <a:endParaRPr lang="en-US" sz="3100" b="1" dirty="0">
              <a:solidFill>
                <a:srgbClr val="FFFFFF"/>
              </a:solidFill>
              <a:latin typeface="Helvetica" charset="0"/>
              <a:cs typeface="Helvetica" charset="0"/>
              <a:sym typeface="Helvetica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69" name="Group 49"/>
          <p:cNvGraphicFramePr>
            <a:graphicFrameLocks noGrp="1"/>
          </p:cNvGraphicFramePr>
          <p:nvPr/>
        </p:nvGraphicFramePr>
        <p:xfrm>
          <a:off x="357187" y="1555998"/>
          <a:ext cx="8518923" cy="5157118"/>
        </p:xfrm>
        <a:graphic>
          <a:graphicData uri="http://schemas.openxmlformats.org/drawingml/2006/table">
            <a:tbl>
              <a:tblPr/>
              <a:tblGrid>
                <a:gridCol w="839391"/>
                <a:gridCol w="1696641"/>
                <a:gridCol w="5982891"/>
              </a:tblGrid>
              <a:tr h="492249">
                <a:tc gridSpan="2"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Film clip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Factory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E2E2"/>
                    </a:solidFill>
                  </a:tcPr>
                </a:tc>
              </a:tr>
              <a:tr h="971550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Film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Title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Director (year)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Modern Times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Charles Chaplin (1936)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1531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Clip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Start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Finish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00:01:53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00:06:03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9422">
                <a:tc gridSpan="2"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What clip shows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Charlie Chaplin working on a production line within a factory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8078">
                <a:tc gridSpan="2"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Key learning objective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How an operation transforms inputs into outputs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The order-winners and qualifiers for a high volume factory producing a narrow range of standard products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6345" name="Rectangle 46"/>
          <p:cNvSpPr>
            <a:spLocks/>
          </p:cNvSpPr>
          <p:nvPr/>
        </p:nvSpPr>
        <p:spPr bwMode="auto">
          <a:xfrm>
            <a:off x="321469" y="924223"/>
            <a:ext cx="5840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Task of the operations manager</a:t>
            </a:r>
          </a:p>
        </p:txBody>
      </p:sp>
      <p:sp>
        <p:nvSpPr>
          <p:cNvPr id="56346" name="Rectangle 47"/>
          <p:cNvSpPr>
            <a:spLocks/>
          </p:cNvSpPr>
          <p:nvPr/>
        </p:nvSpPr>
        <p:spPr bwMode="auto">
          <a:xfrm>
            <a:off x="321469" y="383977"/>
            <a:ext cx="7679531" cy="544711"/>
          </a:xfrm>
          <a:prstGeom prst="rect">
            <a:avLst/>
          </a:prstGeom>
          <a:solidFill>
            <a:srgbClr val="CDBD08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do?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4017" name="Group 49"/>
          <p:cNvGraphicFramePr>
            <a:graphicFrameLocks noGrp="1"/>
          </p:cNvGraphicFramePr>
          <p:nvPr/>
        </p:nvGraphicFramePr>
        <p:xfrm>
          <a:off x="357187" y="1504652"/>
          <a:ext cx="8518923" cy="5157118"/>
        </p:xfrm>
        <a:graphic>
          <a:graphicData uri="http://schemas.openxmlformats.org/drawingml/2006/table">
            <a:tbl>
              <a:tblPr/>
              <a:tblGrid>
                <a:gridCol w="839391"/>
                <a:gridCol w="1696641"/>
                <a:gridCol w="5982891"/>
              </a:tblGrid>
              <a:tr h="492249">
                <a:tc gridSpan="2"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Film clip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Restaurant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E2E2"/>
                    </a:solidFill>
                  </a:tcPr>
                </a:tc>
              </a:tr>
              <a:tr h="971550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Film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Title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Director (year)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Dinner Rush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Bob Giraldi (2000)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1531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Clip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Start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Finish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00:58:58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01:02:44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9422">
                <a:tc gridSpan="2"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What clip shows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The chef producing a special one-off dish for a restaurant critic who is having dinner in the restaurant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8078">
                <a:tc gridSpan="2"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Key learning objective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How an operation transforms inputs into outputs (and the difference between services and manufacturing) </a:t>
                      </a:r>
                    </a:p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The order-winners and qualifiers for a low volume, design-led restaurant offering high levels of service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7369" name="Rectangle 46"/>
          <p:cNvSpPr>
            <a:spLocks/>
          </p:cNvSpPr>
          <p:nvPr/>
        </p:nvSpPr>
        <p:spPr bwMode="auto">
          <a:xfrm>
            <a:off x="321469" y="924223"/>
            <a:ext cx="5840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Task of the operations manager</a:t>
            </a:r>
          </a:p>
        </p:txBody>
      </p:sp>
      <p:sp>
        <p:nvSpPr>
          <p:cNvPr id="57370" name="Rectangle 47"/>
          <p:cNvSpPr>
            <a:spLocks/>
          </p:cNvSpPr>
          <p:nvPr/>
        </p:nvSpPr>
        <p:spPr bwMode="auto">
          <a:xfrm>
            <a:off x="321469" y="383977"/>
            <a:ext cx="7679531" cy="544711"/>
          </a:xfrm>
          <a:prstGeom prst="rect">
            <a:avLst/>
          </a:prstGeom>
          <a:solidFill>
            <a:srgbClr val="CDBD08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do?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214" name="Group 54"/>
          <p:cNvGraphicFramePr>
            <a:graphicFrameLocks noGrp="1"/>
          </p:cNvGraphicFramePr>
          <p:nvPr/>
        </p:nvGraphicFramePr>
        <p:xfrm>
          <a:off x="348258" y="1580555"/>
          <a:ext cx="8420695" cy="5044158"/>
        </p:xfrm>
        <a:graphic>
          <a:graphicData uri="http://schemas.openxmlformats.org/drawingml/2006/table">
            <a:tbl>
              <a:tblPr/>
              <a:tblGrid>
                <a:gridCol w="1848445"/>
                <a:gridCol w="3286125"/>
                <a:gridCol w="3286125"/>
              </a:tblGrid>
              <a:tr h="872877"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Operations process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Sports Equipment Factory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5E5E5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Hotel Chain Restaurant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5E5E5"/>
                    </a:solidFill>
                  </a:tcPr>
                </a:tc>
              </a:tr>
              <a:tr h="1510234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Type of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ORGANISATION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1563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ROLE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of the operations function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89484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TASK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of the operations manager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0440" name="Rectangle 45"/>
          <p:cNvSpPr>
            <a:spLocks/>
          </p:cNvSpPr>
          <p:nvPr/>
        </p:nvSpPr>
        <p:spPr bwMode="auto">
          <a:xfrm>
            <a:off x="321469" y="924223"/>
            <a:ext cx="5840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Task of the operations manager</a:t>
            </a:r>
          </a:p>
        </p:txBody>
      </p:sp>
      <p:sp>
        <p:nvSpPr>
          <p:cNvPr id="60441" name="Rectangle 46"/>
          <p:cNvSpPr>
            <a:spLocks/>
          </p:cNvSpPr>
          <p:nvPr/>
        </p:nvSpPr>
        <p:spPr bwMode="auto">
          <a:xfrm>
            <a:off x="321469" y="383977"/>
            <a:ext cx="7679531" cy="544711"/>
          </a:xfrm>
          <a:prstGeom prst="rect">
            <a:avLst/>
          </a:prstGeom>
          <a:solidFill>
            <a:srgbClr val="CDBD08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do?</a:t>
            </a:r>
          </a:p>
        </p:txBody>
      </p:sp>
      <p:sp>
        <p:nvSpPr>
          <p:cNvPr id="92207" name="Rectangle 47"/>
          <p:cNvSpPr>
            <a:spLocks/>
          </p:cNvSpPr>
          <p:nvPr/>
        </p:nvSpPr>
        <p:spPr bwMode="auto">
          <a:xfrm>
            <a:off x="2289349" y="2522637"/>
            <a:ext cx="2080247" cy="13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MANUFACTURING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HIGH volume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HIERARCHICAL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CENTRALISED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LOW empowerment</a:t>
            </a:r>
          </a:p>
        </p:txBody>
      </p:sp>
      <p:sp>
        <p:nvSpPr>
          <p:cNvPr id="92208" name="Rectangle 48"/>
          <p:cNvSpPr>
            <a:spLocks/>
          </p:cNvSpPr>
          <p:nvPr/>
        </p:nvSpPr>
        <p:spPr bwMode="auto">
          <a:xfrm>
            <a:off x="2259211" y="4054078"/>
            <a:ext cx="1986568" cy="7848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MAKE products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DELIVER products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SUPPLIERS</a:t>
            </a:r>
          </a:p>
        </p:txBody>
      </p:sp>
      <p:sp>
        <p:nvSpPr>
          <p:cNvPr id="92209" name="Rectangle 49"/>
          <p:cNvSpPr>
            <a:spLocks/>
          </p:cNvSpPr>
          <p:nvPr/>
        </p:nvSpPr>
        <p:spPr bwMode="auto">
          <a:xfrm>
            <a:off x="2258095" y="5152430"/>
            <a:ext cx="2330701" cy="13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PROCESS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COST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TECHNOLOGY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PEOPLE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Co-ordinate ACTIVITIES</a:t>
            </a:r>
          </a:p>
        </p:txBody>
      </p:sp>
      <p:sp>
        <p:nvSpPr>
          <p:cNvPr id="92210" name="Rectangle 50"/>
          <p:cNvSpPr>
            <a:spLocks/>
          </p:cNvSpPr>
          <p:nvPr/>
        </p:nvSpPr>
        <p:spPr bwMode="auto">
          <a:xfrm>
            <a:off x="5581055" y="2524869"/>
            <a:ext cx="2110512" cy="13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SERVICE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LOW volume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TEAM based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</a:t>
            </a:r>
            <a:r>
              <a:rPr lang="en-US" sz="1700" dirty="0" smtClean="0">
                <a:solidFill>
                  <a:srgbClr val="676767"/>
                </a:solidFill>
              </a:rPr>
              <a:t>DECENTRALISED</a:t>
            </a:r>
            <a:endParaRPr lang="en-US" sz="1700" dirty="0">
              <a:solidFill>
                <a:srgbClr val="676767"/>
              </a:solidFill>
            </a:endParaRP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HIGH empowerment</a:t>
            </a:r>
          </a:p>
        </p:txBody>
      </p:sp>
      <p:sp>
        <p:nvSpPr>
          <p:cNvPr id="92211" name="Rectangle 51"/>
          <p:cNvSpPr>
            <a:spLocks/>
          </p:cNvSpPr>
          <p:nvPr/>
        </p:nvSpPr>
        <p:spPr bwMode="auto">
          <a:xfrm>
            <a:off x="5581054" y="4054078"/>
            <a:ext cx="1986568" cy="7848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MAKE food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SERVE customers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Manage SUPPLIERS</a:t>
            </a:r>
          </a:p>
        </p:txBody>
      </p:sp>
      <p:sp>
        <p:nvSpPr>
          <p:cNvPr id="92212" name="Rectangle 52"/>
          <p:cNvSpPr>
            <a:spLocks/>
          </p:cNvSpPr>
          <p:nvPr/>
        </p:nvSpPr>
        <p:spPr bwMode="auto">
          <a:xfrm>
            <a:off x="5581055" y="5161359"/>
            <a:ext cx="805027" cy="26161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SAME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7" grpId="0" autoUpdateAnimBg="0"/>
      <p:bldP spid="92208" grpId="0" autoUpdateAnimBg="0"/>
      <p:bldP spid="92209" grpId="0" autoUpdateAnimBg="0"/>
      <p:bldP spid="92210" grpId="0" autoUpdateAnimBg="0"/>
      <p:bldP spid="92211" grpId="0" autoUpdateAnimBg="0"/>
      <p:bldP spid="92212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40966"/>
          </a:xfrm>
        </p:spPr>
        <p:txBody>
          <a:bodyPr/>
          <a:lstStyle/>
          <a:p>
            <a:r>
              <a:rPr lang="en-GB" dirty="0" smtClean="0"/>
              <a:t>Inputs and Output’s Operations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67544" y="1052736"/>
          <a:ext cx="8291265" cy="54662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80"/>
                <a:gridCol w="1440160"/>
                <a:gridCol w="1656184"/>
                <a:gridCol w="2302188"/>
                <a:gridCol w="1658253"/>
              </a:tblGrid>
              <a:tr h="71139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Sector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Organisation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Inputs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Delivery System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</a:rPr>
                        <a:t> &amp; </a:t>
                      </a: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Process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Outputs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11398">
                <a:tc rowSpan="4"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b="1" dirty="0" smtClean="0"/>
                        <a:t>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 smtClean="0"/>
                    </a:p>
                    <a:p>
                      <a:pPr algn="ctr"/>
                      <a:r>
                        <a:rPr lang="en-GB" b="1" dirty="0" smtClean="0"/>
                        <a:t>Liberty</a:t>
                      </a:r>
                    </a:p>
                    <a:p>
                      <a:pPr algn="ctr"/>
                      <a:r>
                        <a:rPr lang="en-GB" b="1" dirty="0" smtClean="0"/>
                        <a:t>Stadium</a:t>
                      </a:r>
                    </a:p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71139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 smtClean="0"/>
                    </a:p>
                    <a:p>
                      <a:pPr algn="ctr"/>
                      <a:r>
                        <a:rPr lang="en-GB" b="1" dirty="0" smtClean="0"/>
                        <a:t>360</a:t>
                      </a:r>
                    </a:p>
                    <a:p>
                      <a:pPr algn="ctr"/>
                      <a:endParaRPr lang="en-GB" b="1" dirty="0" smtClean="0"/>
                    </a:p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71139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 smtClean="0"/>
                    </a:p>
                    <a:p>
                      <a:pPr algn="ctr"/>
                      <a:r>
                        <a:rPr lang="en-GB" b="1" dirty="0" smtClean="0"/>
                        <a:t>LC2</a:t>
                      </a:r>
                    </a:p>
                    <a:p>
                      <a:pPr algn="ctr"/>
                      <a:endParaRPr lang="en-GB" b="1" dirty="0" smtClean="0"/>
                    </a:p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71139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 smtClean="0"/>
                    </a:p>
                    <a:p>
                      <a:pPr algn="ctr"/>
                      <a:r>
                        <a:rPr lang="en-GB" b="1" dirty="0" smtClean="0"/>
                        <a:t>Cardiff </a:t>
                      </a:r>
                    </a:p>
                    <a:p>
                      <a:pPr algn="ctr"/>
                      <a:r>
                        <a:rPr lang="en-GB" b="1" dirty="0" smtClean="0"/>
                        <a:t>Airport</a:t>
                      </a:r>
                    </a:p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"/>
          <p:cNvSpPr>
            <a:spLocks/>
          </p:cNvSpPr>
          <p:nvPr/>
        </p:nvSpPr>
        <p:spPr bwMode="auto">
          <a:xfrm>
            <a:off x="0" y="-53578"/>
            <a:ext cx="9197578" cy="6911578"/>
          </a:xfrm>
          <a:prstGeom prst="rect">
            <a:avLst/>
          </a:prstGeom>
          <a:solidFill>
            <a:srgbClr val="D2BB0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12539" y="290215"/>
            <a:ext cx="1571625" cy="473273"/>
            <a:chOff x="0" y="0"/>
            <a:chExt cx="1408" cy="424"/>
          </a:xfrm>
        </p:grpSpPr>
        <p:sp>
          <p:nvSpPr>
            <p:cNvPr id="54297" name="Rectangle 3"/>
            <p:cNvSpPr>
              <a:spLocks/>
            </p:cNvSpPr>
            <p:nvPr/>
          </p:nvSpPr>
          <p:spPr bwMode="auto">
            <a:xfrm>
              <a:off x="0" y="0"/>
              <a:ext cx="1408" cy="424"/>
            </a:xfrm>
            <a:prstGeom prst="rect">
              <a:avLst/>
            </a:prstGeom>
            <a:solidFill>
              <a:srgbClr val="FFFFFF"/>
            </a:solidFill>
            <a:ln w="12700">
              <a:noFill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54298" name="Rectangle 4"/>
            <p:cNvSpPr>
              <a:spLocks/>
            </p:cNvSpPr>
            <p:nvPr/>
          </p:nvSpPr>
          <p:spPr bwMode="auto">
            <a:xfrm>
              <a:off x="0" y="32"/>
              <a:ext cx="1408" cy="36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 anchor="ctr"/>
            <a:lstStyle/>
            <a:p>
              <a:r>
                <a:rPr lang="en-US" sz="2700" b="1" dirty="0">
                  <a:latin typeface="Helvetica Neue" charset="0"/>
                  <a:sym typeface="Helvetica Neue" charset="0"/>
                </a:rPr>
                <a:t>CASE 1.3</a:t>
              </a:r>
            </a:p>
          </p:txBody>
        </p:sp>
      </p:grpSp>
      <p:sp>
        <p:nvSpPr>
          <p:cNvPr id="54276" name="Rectangle 5"/>
          <p:cNvSpPr>
            <a:spLocks/>
          </p:cNvSpPr>
          <p:nvPr/>
        </p:nvSpPr>
        <p:spPr bwMode="auto">
          <a:xfrm>
            <a:off x="1990204" y="338212"/>
            <a:ext cx="7063383" cy="8126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algn="l"/>
            <a:r>
              <a:rPr lang="en-US" sz="2700" dirty="0"/>
              <a:t>OPERATIONS - A KEY ROLE IN THE RETAIL SUPPLY CHAIN</a:t>
            </a:r>
          </a:p>
        </p:txBody>
      </p:sp>
      <p:graphicFrame>
        <p:nvGraphicFramePr>
          <p:cNvPr id="76841" name="Group 41"/>
          <p:cNvGraphicFramePr>
            <a:graphicFrameLocks noGrp="1"/>
          </p:cNvGraphicFramePr>
          <p:nvPr/>
        </p:nvGraphicFramePr>
        <p:xfrm>
          <a:off x="319236" y="1329408"/>
          <a:ext cx="8456415" cy="5289724"/>
        </p:xfrm>
        <a:graphic>
          <a:graphicData uri="http://schemas.openxmlformats.org/drawingml/2006/table">
            <a:tbl>
              <a:tblPr/>
              <a:tblGrid>
                <a:gridCol w="2527102"/>
                <a:gridCol w="5929313"/>
              </a:tblGrid>
              <a:tr h="741164"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Question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Answer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E2E2"/>
                    </a:solidFill>
                  </a:tcPr>
                </a:tc>
              </a:tr>
              <a:tr h="2014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STORE MANAGER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06060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is a classic operations manager 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CB89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3751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OPERATIONS TASK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06060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size and financial impact 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CB89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1586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Key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LINK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in supply chain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CB89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76837" name="Rectangle 37"/>
          <p:cNvSpPr>
            <a:spLocks/>
          </p:cNvSpPr>
          <p:nvPr/>
        </p:nvSpPr>
        <p:spPr bwMode="auto">
          <a:xfrm>
            <a:off x="3118693" y="2173263"/>
            <a:ext cx="5152430" cy="150911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endParaRPr lang="en-US" sz="2000" dirty="0"/>
          </a:p>
        </p:txBody>
      </p:sp>
      <p:sp>
        <p:nvSpPr>
          <p:cNvPr id="76838" name="Rectangle 38"/>
          <p:cNvSpPr>
            <a:spLocks/>
          </p:cNvSpPr>
          <p:nvPr/>
        </p:nvSpPr>
        <p:spPr bwMode="auto">
          <a:xfrm>
            <a:off x="3116461" y="4214813"/>
            <a:ext cx="4902398" cy="9018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 typeface="Helvetica Neue Light" charset="0"/>
              <a:buChar char="•"/>
            </a:pPr>
            <a:endParaRPr lang="en-US" sz="2000" dirty="0">
              <a:solidFill>
                <a:srgbClr val="AAB24B"/>
              </a:solidFill>
            </a:endParaRPr>
          </a:p>
        </p:txBody>
      </p:sp>
      <p:sp>
        <p:nvSpPr>
          <p:cNvPr id="76839" name="Rectangle 39"/>
          <p:cNvSpPr>
            <a:spLocks/>
          </p:cNvSpPr>
          <p:nvPr/>
        </p:nvSpPr>
        <p:spPr bwMode="auto">
          <a:xfrm>
            <a:off x="3152180" y="5634633"/>
            <a:ext cx="4152305" cy="5982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7905">
              <a:buClr>
                <a:srgbClr val="7F7F7F"/>
              </a:buClr>
              <a:buSzPct val="100000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756519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37" grpId="0" autoUpdateAnimBg="0"/>
      <p:bldP spid="76838" grpId="0" autoUpdateAnimBg="0"/>
      <p:bldP spid="76839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1"/>
          <p:cNvSpPr>
            <a:spLocks/>
          </p:cNvSpPr>
          <p:nvPr/>
        </p:nvSpPr>
        <p:spPr bwMode="auto">
          <a:xfrm>
            <a:off x="321469" y="924223"/>
            <a:ext cx="5840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  <a:ea typeface="Helvetica Neue Light" charset="0"/>
                <a:cs typeface="Helvetica Neue Light" charset="0"/>
              </a:rPr>
              <a:t>Task of the operations manager</a:t>
            </a:r>
          </a:p>
        </p:txBody>
      </p:sp>
      <p:sp>
        <p:nvSpPr>
          <p:cNvPr id="58371" name="Rectangle 2"/>
          <p:cNvSpPr>
            <a:spLocks/>
          </p:cNvSpPr>
          <p:nvPr/>
        </p:nvSpPr>
        <p:spPr bwMode="auto">
          <a:xfrm>
            <a:off x="321469" y="383977"/>
            <a:ext cx="7679531" cy="544711"/>
          </a:xfrm>
          <a:prstGeom prst="rect">
            <a:avLst/>
          </a:prstGeom>
          <a:solidFill>
            <a:srgbClr val="CDBD08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What does Operations Management do?</a:t>
            </a:r>
          </a:p>
        </p:txBody>
      </p:sp>
      <p:graphicFrame>
        <p:nvGraphicFramePr>
          <p:cNvPr id="86019" name="Group 3"/>
          <p:cNvGraphicFramePr>
            <a:graphicFrameLocks noGrp="1"/>
          </p:cNvGraphicFramePr>
          <p:nvPr/>
        </p:nvGraphicFramePr>
        <p:xfrm>
          <a:off x="348258" y="1580555"/>
          <a:ext cx="8420695" cy="5044158"/>
        </p:xfrm>
        <a:graphic>
          <a:graphicData uri="http://schemas.openxmlformats.org/drawingml/2006/table">
            <a:tbl>
              <a:tblPr/>
              <a:tblGrid>
                <a:gridCol w="1848445"/>
                <a:gridCol w="3286125"/>
                <a:gridCol w="3286125"/>
              </a:tblGrid>
              <a:tr h="872877"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Operations process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Sports Equipment Factory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5E5E5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Hotel Chain Restaurant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5E5E5"/>
                    </a:solidFill>
                  </a:tcPr>
                </a:tc>
              </a:tr>
              <a:tr h="1510234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Type of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ORGANISATION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1563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ROLE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of the operations function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89484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TASK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of the operations manager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854</Words>
  <Application>Microsoft Office PowerPoint</Application>
  <PresentationFormat>On-screen Show (4:3)</PresentationFormat>
  <Paragraphs>214</Paragraphs>
  <Slides>23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Helvetica</vt:lpstr>
      <vt:lpstr>Helvetica Neue</vt:lpstr>
      <vt:lpstr>Helvetica Neue Light</vt:lpstr>
      <vt:lpstr>Helvetica Neue Medium</vt:lpstr>
      <vt:lpstr>ヒラギノ角ゴ ProN W3</vt:lpstr>
      <vt:lpstr>Office Theme</vt:lpstr>
      <vt:lpstr>Operations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Charlie Chaplin Video Clip</vt:lpstr>
      <vt:lpstr>Dinner Rush Video Clip</vt:lpstr>
      <vt:lpstr>PowerPoint Presentation</vt:lpstr>
      <vt:lpstr>PowerPoint Presentation</vt:lpstr>
      <vt:lpstr>PowerPoint Presentation</vt:lpstr>
      <vt:lpstr>PowerPoint Presentation</vt:lpstr>
      <vt:lpstr>Inputs and Output’s Operations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Operations Management</dc:title>
  <dc:creator>AT</dc:creator>
  <cp:lastModifiedBy>Andrew Thomas</cp:lastModifiedBy>
  <cp:revision>11</cp:revision>
  <cp:lastPrinted>2013-10-15T10:17:02Z</cp:lastPrinted>
  <dcterms:created xsi:type="dcterms:W3CDTF">2013-10-13T15:59:06Z</dcterms:created>
  <dcterms:modified xsi:type="dcterms:W3CDTF">2017-02-09T12:44:16Z</dcterms:modified>
</cp:coreProperties>
</file>