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8" r:id="rId4"/>
    <p:sldId id="259" r:id="rId5"/>
    <p:sldId id="260" r:id="rId6"/>
    <p:sldId id="265"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94"/>
    <p:restoredTop sz="96197"/>
  </p:normalViewPr>
  <p:slideViewPr>
    <p:cSldViewPr snapToGrid="0">
      <p:cViewPr varScale="1">
        <p:scale>
          <a:sx n="79" d="100"/>
          <a:sy n="79" d="100"/>
        </p:scale>
        <p:origin x="8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C70586-22AE-4D67-BC67-99FCD48BFD1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EC83CD8-3884-469D-BF53-E30D5C3077B0}">
      <dgm:prSet/>
      <dgm:spPr/>
      <dgm:t>
        <a:bodyPr/>
        <a:lstStyle/>
        <a:p>
          <a:pPr algn="just">
            <a:lnSpc>
              <a:spcPct val="100000"/>
            </a:lnSpc>
          </a:pPr>
          <a:r>
            <a:rPr lang="en-US" dirty="0">
              <a:latin typeface="Times" pitchFamily="2" charset="0"/>
            </a:rPr>
            <a:t>When it comes to the hotel case study it is important to be stated that this hotel it is attracting as target market wealthy business </a:t>
          </a:r>
          <a:r>
            <a:rPr lang="en-US" dirty="0" err="1">
              <a:latin typeface="Times" pitchFamily="2" charset="0"/>
            </a:rPr>
            <a:t>travellers</a:t>
          </a:r>
          <a:r>
            <a:rPr lang="en-US" dirty="0">
              <a:latin typeface="Times" pitchFamily="2" charset="0"/>
            </a:rPr>
            <a:t>, rich families, and people looking for luxury vacations (FT markets, 2023).</a:t>
          </a:r>
        </a:p>
      </dgm:t>
    </dgm:pt>
    <dgm:pt modelId="{B48CEA2F-C850-48ED-96C4-32921B38EDCB}" type="parTrans" cxnId="{3238A4C2-9674-4675-B5B4-226B4B61B894}">
      <dgm:prSet/>
      <dgm:spPr/>
      <dgm:t>
        <a:bodyPr/>
        <a:lstStyle/>
        <a:p>
          <a:endParaRPr lang="en-US"/>
        </a:p>
      </dgm:t>
    </dgm:pt>
    <dgm:pt modelId="{69439248-9FD8-4213-A2FE-E372353A81B3}" type="sibTrans" cxnId="{3238A4C2-9674-4675-B5B4-226B4B61B894}">
      <dgm:prSet/>
      <dgm:spPr/>
      <dgm:t>
        <a:bodyPr/>
        <a:lstStyle/>
        <a:p>
          <a:endParaRPr lang="en-US"/>
        </a:p>
      </dgm:t>
    </dgm:pt>
    <dgm:pt modelId="{692F4310-51DD-47FB-81C4-8F68570B51A2}">
      <dgm:prSet/>
      <dgm:spPr/>
      <dgm:t>
        <a:bodyPr/>
        <a:lstStyle/>
        <a:p>
          <a:pPr algn="just">
            <a:lnSpc>
              <a:spcPct val="100000"/>
            </a:lnSpc>
          </a:pPr>
          <a:r>
            <a:rPr lang="en-US" dirty="0">
              <a:latin typeface="Times" pitchFamily="2" charset="0"/>
            </a:rPr>
            <a:t>Therefore, these are the company main customers and those are valuing the hotel considering it a great elegant option offering therefore excellent service, </a:t>
          </a:r>
          <a:r>
            <a:rPr lang="en-US" dirty="0" err="1">
              <a:latin typeface="Times" pitchFamily="2" charset="0"/>
            </a:rPr>
            <a:t>andalso</a:t>
          </a:r>
          <a:r>
            <a:rPr lang="en-US" dirty="0">
              <a:latin typeface="Times" pitchFamily="2" charset="0"/>
            </a:rPr>
            <a:t> high-quality amenities. Business </a:t>
          </a:r>
          <a:r>
            <a:rPr lang="en-US" dirty="0" err="1">
              <a:latin typeface="Times" pitchFamily="2" charset="0"/>
            </a:rPr>
            <a:t>travellers</a:t>
          </a:r>
          <a:r>
            <a:rPr lang="en-US" dirty="0">
              <a:latin typeface="Times" pitchFamily="2" charset="0"/>
            </a:rPr>
            <a:t> like JW Marriott because it has modern conference facilities, helpful business </a:t>
          </a:r>
          <a:r>
            <a:rPr lang="en-US" dirty="0" err="1">
              <a:latin typeface="Times" pitchFamily="2" charset="0"/>
            </a:rPr>
            <a:t>centres</a:t>
          </a:r>
          <a:r>
            <a:rPr lang="en-US" dirty="0">
              <a:latin typeface="Times" pitchFamily="2" charset="0"/>
            </a:rPr>
            <a:t>, and convenient city locations. Rich families and people are therefore looking for all the time for relaxation like the hotel's mix of luxury and things for families. They also like the wellness amenities such as great spas and fancy dining considerations and as per this </a:t>
          </a:r>
          <a:r>
            <a:rPr lang="en-US" dirty="0" err="1">
              <a:latin typeface="Times" pitchFamily="2" charset="0"/>
            </a:rPr>
            <a:t>thehe</a:t>
          </a:r>
          <a:r>
            <a:rPr lang="en-US" dirty="0">
              <a:latin typeface="Times" pitchFamily="2" charset="0"/>
            </a:rPr>
            <a:t> company is it is always there to creating </a:t>
          </a:r>
          <a:r>
            <a:rPr lang="en-US" dirty="0" err="1">
              <a:latin typeface="Times" pitchFamily="2" charset="0"/>
            </a:rPr>
            <a:t>personalised</a:t>
          </a:r>
          <a:r>
            <a:rPr lang="en-US" dirty="0">
              <a:latin typeface="Times" pitchFamily="2" charset="0"/>
            </a:rPr>
            <a:t> experiences that are appealing to </a:t>
          </a:r>
          <a:r>
            <a:rPr lang="en-US" dirty="0" err="1">
              <a:latin typeface="Times" pitchFamily="2" charset="0"/>
            </a:rPr>
            <a:t>travellers</a:t>
          </a:r>
          <a:r>
            <a:rPr lang="en-US" dirty="0">
              <a:latin typeface="Times" pitchFamily="2" charset="0"/>
            </a:rPr>
            <a:t> who want more than just a place to stay, but a lasting memory. JW Marriott is known for its luxury and attention to detail, making it the top choice for people who want excellent hospitality (JW Marriott, 2023).</a:t>
          </a:r>
        </a:p>
      </dgm:t>
    </dgm:pt>
    <dgm:pt modelId="{D0E58640-EF7B-482B-AAC8-0C3E08A80C06}" type="parTrans" cxnId="{AAA105F3-C544-420C-AB72-8EBC851BF89C}">
      <dgm:prSet/>
      <dgm:spPr/>
      <dgm:t>
        <a:bodyPr/>
        <a:lstStyle/>
        <a:p>
          <a:endParaRPr lang="en-US"/>
        </a:p>
      </dgm:t>
    </dgm:pt>
    <dgm:pt modelId="{87B97BDC-EAD9-41E7-B64F-A5A847973523}" type="sibTrans" cxnId="{AAA105F3-C544-420C-AB72-8EBC851BF89C}">
      <dgm:prSet/>
      <dgm:spPr/>
      <dgm:t>
        <a:bodyPr/>
        <a:lstStyle/>
        <a:p>
          <a:endParaRPr lang="en-US"/>
        </a:p>
      </dgm:t>
    </dgm:pt>
    <dgm:pt modelId="{DE278746-EA09-4AA6-90DC-41A8B5C8521A}" type="pres">
      <dgm:prSet presAssocID="{63C70586-22AE-4D67-BC67-99FCD48BFD10}" presName="root" presStyleCnt="0">
        <dgm:presLayoutVars>
          <dgm:dir/>
          <dgm:resizeHandles val="exact"/>
        </dgm:presLayoutVars>
      </dgm:prSet>
      <dgm:spPr/>
    </dgm:pt>
    <dgm:pt modelId="{DA368D9E-7B87-4D65-85B6-FB7AC1F5431F}" type="pres">
      <dgm:prSet presAssocID="{AEC83CD8-3884-469D-BF53-E30D5C3077B0}" presName="compNode" presStyleCnt="0"/>
      <dgm:spPr/>
    </dgm:pt>
    <dgm:pt modelId="{18742562-9F34-4F89-91D9-5BC0CCCA48F6}" type="pres">
      <dgm:prSet presAssocID="{AEC83CD8-3884-469D-BF53-E30D5C3077B0}" presName="bgRect" presStyleLbl="bgShp" presStyleIdx="0" presStyleCnt="2" custLinFactNeighborX="-4131" custLinFactNeighborY="25969"/>
      <dgm:spPr/>
    </dgm:pt>
    <dgm:pt modelId="{C28899E8-918B-4872-B071-0C169870BC16}" type="pres">
      <dgm:prSet presAssocID="{AEC83CD8-3884-469D-BF53-E30D5C3077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35B344F6-33BA-42C0-957E-54A36E57F43C}" type="pres">
      <dgm:prSet presAssocID="{AEC83CD8-3884-469D-BF53-E30D5C3077B0}" presName="spaceRect" presStyleCnt="0"/>
      <dgm:spPr/>
    </dgm:pt>
    <dgm:pt modelId="{58864615-C50E-47A9-B6EF-6AC4004368B9}" type="pres">
      <dgm:prSet presAssocID="{AEC83CD8-3884-469D-BF53-E30D5C3077B0}" presName="parTx" presStyleLbl="revTx" presStyleIdx="0" presStyleCnt="2">
        <dgm:presLayoutVars>
          <dgm:chMax val="0"/>
          <dgm:chPref val="0"/>
        </dgm:presLayoutVars>
      </dgm:prSet>
      <dgm:spPr/>
    </dgm:pt>
    <dgm:pt modelId="{9E510D8B-45AB-41A0-8D5E-ECDFCB3E9BDF}" type="pres">
      <dgm:prSet presAssocID="{69439248-9FD8-4213-A2FE-E372353A81B3}" presName="sibTrans" presStyleCnt="0"/>
      <dgm:spPr/>
    </dgm:pt>
    <dgm:pt modelId="{C29B0D09-A315-45F5-97B6-0937F531E3AB}" type="pres">
      <dgm:prSet presAssocID="{692F4310-51DD-47FB-81C4-8F68570B51A2}" presName="compNode" presStyleCnt="0"/>
      <dgm:spPr/>
    </dgm:pt>
    <dgm:pt modelId="{8556FDDA-0045-4D95-9896-F2E094160967}" type="pres">
      <dgm:prSet presAssocID="{692F4310-51DD-47FB-81C4-8F68570B51A2}" presName="bgRect" presStyleLbl="bgShp" presStyleIdx="1" presStyleCnt="2" custLinFactNeighborX="118" custLinFactNeighborY="-16690"/>
      <dgm:spPr/>
    </dgm:pt>
    <dgm:pt modelId="{FAFC182C-6000-4BF7-ACB1-E8F785CFFDFC}" type="pres">
      <dgm:prSet presAssocID="{692F4310-51DD-47FB-81C4-8F68570B51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31E0C198-0776-4A73-9464-52555EFD2B47}" type="pres">
      <dgm:prSet presAssocID="{692F4310-51DD-47FB-81C4-8F68570B51A2}" presName="spaceRect" presStyleCnt="0"/>
      <dgm:spPr/>
    </dgm:pt>
    <dgm:pt modelId="{979E4001-2855-4E0A-A23A-D36402A14C8F}" type="pres">
      <dgm:prSet presAssocID="{692F4310-51DD-47FB-81C4-8F68570B51A2}" presName="parTx" presStyleLbl="revTx" presStyleIdx="1" presStyleCnt="2">
        <dgm:presLayoutVars>
          <dgm:chMax val="0"/>
          <dgm:chPref val="0"/>
        </dgm:presLayoutVars>
      </dgm:prSet>
      <dgm:spPr/>
    </dgm:pt>
  </dgm:ptLst>
  <dgm:cxnLst>
    <dgm:cxn modelId="{83DE0669-8325-48DC-8DED-973AF84C5A90}" type="presOf" srcId="{63C70586-22AE-4D67-BC67-99FCD48BFD10}" destId="{DE278746-EA09-4AA6-90DC-41A8B5C8521A}" srcOrd="0" destOrd="0" presId="urn:microsoft.com/office/officeart/2018/2/layout/IconVerticalSolidList"/>
    <dgm:cxn modelId="{589AC859-3817-4675-8BB6-ABE370B9FB7E}" type="presOf" srcId="{692F4310-51DD-47FB-81C4-8F68570B51A2}" destId="{979E4001-2855-4E0A-A23A-D36402A14C8F}" srcOrd="0" destOrd="0" presId="urn:microsoft.com/office/officeart/2018/2/layout/IconVerticalSolidList"/>
    <dgm:cxn modelId="{3238A4C2-9674-4675-B5B4-226B4B61B894}" srcId="{63C70586-22AE-4D67-BC67-99FCD48BFD10}" destId="{AEC83CD8-3884-469D-BF53-E30D5C3077B0}" srcOrd="0" destOrd="0" parTransId="{B48CEA2F-C850-48ED-96C4-32921B38EDCB}" sibTransId="{69439248-9FD8-4213-A2FE-E372353A81B3}"/>
    <dgm:cxn modelId="{AAA105F3-C544-420C-AB72-8EBC851BF89C}" srcId="{63C70586-22AE-4D67-BC67-99FCD48BFD10}" destId="{692F4310-51DD-47FB-81C4-8F68570B51A2}" srcOrd="1" destOrd="0" parTransId="{D0E58640-EF7B-482B-AAC8-0C3E08A80C06}" sibTransId="{87B97BDC-EAD9-41E7-B64F-A5A847973523}"/>
    <dgm:cxn modelId="{4CAA7BFD-A66A-4569-AD29-52EF28D66D23}" type="presOf" srcId="{AEC83CD8-3884-469D-BF53-E30D5C3077B0}" destId="{58864615-C50E-47A9-B6EF-6AC4004368B9}" srcOrd="0" destOrd="0" presId="urn:microsoft.com/office/officeart/2018/2/layout/IconVerticalSolidList"/>
    <dgm:cxn modelId="{0F136E51-615B-419A-A4F5-2899B09AB05C}" type="presParOf" srcId="{DE278746-EA09-4AA6-90DC-41A8B5C8521A}" destId="{DA368D9E-7B87-4D65-85B6-FB7AC1F5431F}" srcOrd="0" destOrd="0" presId="urn:microsoft.com/office/officeart/2018/2/layout/IconVerticalSolidList"/>
    <dgm:cxn modelId="{66E478D8-0E23-4FC3-906D-9BE19EA28FC1}" type="presParOf" srcId="{DA368D9E-7B87-4D65-85B6-FB7AC1F5431F}" destId="{18742562-9F34-4F89-91D9-5BC0CCCA48F6}" srcOrd="0" destOrd="0" presId="urn:microsoft.com/office/officeart/2018/2/layout/IconVerticalSolidList"/>
    <dgm:cxn modelId="{8376237C-E8DE-4ABF-9F5A-578375346706}" type="presParOf" srcId="{DA368D9E-7B87-4D65-85B6-FB7AC1F5431F}" destId="{C28899E8-918B-4872-B071-0C169870BC16}" srcOrd="1" destOrd="0" presId="urn:microsoft.com/office/officeart/2018/2/layout/IconVerticalSolidList"/>
    <dgm:cxn modelId="{11E89203-747B-4C00-A16F-F2F868AE0077}" type="presParOf" srcId="{DA368D9E-7B87-4D65-85B6-FB7AC1F5431F}" destId="{35B344F6-33BA-42C0-957E-54A36E57F43C}" srcOrd="2" destOrd="0" presId="urn:microsoft.com/office/officeart/2018/2/layout/IconVerticalSolidList"/>
    <dgm:cxn modelId="{517333AB-6D19-4DD9-AF49-B4483C2186A1}" type="presParOf" srcId="{DA368D9E-7B87-4D65-85B6-FB7AC1F5431F}" destId="{58864615-C50E-47A9-B6EF-6AC4004368B9}" srcOrd="3" destOrd="0" presId="urn:microsoft.com/office/officeart/2018/2/layout/IconVerticalSolidList"/>
    <dgm:cxn modelId="{08D4C55F-3AFF-4613-8BEA-A3BD2F138EFB}" type="presParOf" srcId="{DE278746-EA09-4AA6-90DC-41A8B5C8521A}" destId="{9E510D8B-45AB-41A0-8D5E-ECDFCB3E9BDF}" srcOrd="1" destOrd="0" presId="urn:microsoft.com/office/officeart/2018/2/layout/IconVerticalSolidList"/>
    <dgm:cxn modelId="{5F441772-E066-4D6E-8B8A-6845D6F1EE83}" type="presParOf" srcId="{DE278746-EA09-4AA6-90DC-41A8B5C8521A}" destId="{C29B0D09-A315-45F5-97B6-0937F531E3AB}" srcOrd="2" destOrd="0" presId="urn:microsoft.com/office/officeart/2018/2/layout/IconVerticalSolidList"/>
    <dgm:cxn modelId="{E2CC8EBA-DBAD-401F-9197-F01C2E78EFB9}" type="presParOf" srcId="{C29B0D09-A315-45F5-97B6-0937F531E3AB}" destId="{8556FDDA-0045-4D95-9896-F2E094160967}" srcOrd="0" destOrd="0" presId="urn:microsoft.com/office/officeart/2018/2/layout/IconVerticalSolidList"/>
    <dgm:cxn modelId="{164D0376-2DD8-4BCE-A74A-37E5E557B9D0}" type="presParOf" srcId="{C29B0D09-A315-45F5-97B6-0937F531E3AB}" destId="{FAFC182C-6000-4BF7-ACB1-E8F785CFFDFC}" srcOrd="1" destOrd="0" presId="urn:microsoft.com/office/officeart/2018/2/layout/IconVerticalSolidList"/>
    <dgm:cxn modelId="{BDFAA5D0-7077-4B9E-A779-39C3080208DD}" type="presParOf" srcId="{C29B0D09-A315-45F5-97B6-0937F531E3AB}" destId="{31E0C198-0776-4A73-9464-52555EFD2B47}" srcOrd="2" destOrd="0" presId="urn:microsoft.com/office/officeart/2018/2/layout/IconVerticalSolidList"/>
    <dgm:cxn modelId="{81D441FE-3C10-4294-8598-C95AE0D09746}" type="presParOf" srcId="{C29B0D09-A315-45F5-97B6-0937F531E3AB}" destId="{979E4001-2855-4E0A-A23A-D36402A14C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42562-9F34-4F89-91D9-5BC0CCCA48F6}">
      <dsp:nvSpPr>
        <dsp:cNvPr id="0" name=""/>
        <dsp:cNvSpPr/>
      </dsp:nvSpPr>
      <dsp:spPr>
        <a:xfrm>
          <a:off x="0" y="364810"/>
          <a:ext cx="8242300" cy="1398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899E8-918B-4872-B071-0C169870BC16}">
      <dsp:nvSpPr>
        <dsp:cNvPr id="0" name=""/>
        <dsp:cNvSpPr/>
      </dsp:nvSpPr>
      <dsp:spPr>
        <a:xfrm>
          <a:off x="423142" y="316285"/>
          <a:ext cx="769350" cy="7693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864615-C50E-47A9-B6EF-6AC4004368B9}">
      <dsp:nvSpPr>
        <dsp:cNvPr id="0" name=""/>
        <dsp:cNvSpPr/>
      </dsp:nvSpPr>
      <dsp:spPr>
        <a:xfrm>
          <a:off x="1615636" y="1551"/>
          <a:ext cx="5804534" cy="214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689" tIns="226689" rIns="226689" bIns="226689" numCol="1" spcCol="1270" anchor="ctr" anchorCtr="0">
          <a:noAutofit/>
        </a:bodyPr>
        <a:lstStyle/>
        <a:p>
          <a:pPr marL="0" lvl="0" indent="0" algn="just" defTabSz="622300">
            <a:lnSpc>
              <a:spcPct val="100000"/>
            </a:lnSpc>
            <a:spcBef>
              <a:spcPct val="0"/>
            </a:spcBef>
            <a:spcAft>
              <a:spcPct val="35000"/>
            </a:spcAft>
            <a:buNone/>
          </a:pPr>
          <a:r>
            <a:rPr lang="en-US" sz="1400" kern="1200" dirty="0">
              <a:latin typeface="Times" pitchFamily="2" charset="0"/>
            </a:rPr>
            <a:t>When it comes to the hotel case study it is important to be stated that this hotel it is attracting as target market wealthy business </a:t>
          </a:r>
          <a:r>
            <a:rPr lang="en-US" sz="1400" kern="1200" dirty="0" err="1">
              <a:latin typeface="Times" pitchFamily="2" charset="0"/>
            </a:rPr>
            <a:t>travellers</a:t>
          </a:r>
          <a:r>
            <a:rPr lang="en-US" sz="1400" kern="1200" dirty="0">
              <a:latin typeface="Times" pitchFamily="2" charset="0"/>
            </a:rPr>
            <a:t>, rich families, and people looking for luxury vacations (FT markets, 2023).</a:t>
          </a:r>
        </a:p>
      </dsp:txBody>
      <dsp:txXfrm>
        <a:off x="1615636" y="1551"/>
        <a:ext cx="5804534" cy="2141942"/>
      </dsp:txXfrm>
    </dsp:sp>
    <dsp:sp modelId="{8556FDDA-0045-4D95-9896-F2E094160967}">
      <dsp:nvSpPr>
        <dsp:cNvPr id="0" name=""/>
        <dsp:cNvSpPr/>
      </dsp:nvSpPr>
      <dsp:spPr>
        <a:xfrm>
          <a:off x="0" y="2162023"/>
          <a:ext cx="8242300" cy="13988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C182C-6000-4BF7-ACB1-E8F785CFFDFC}">
      <dsp:nvSpPr>
        <dsp:cNvPr id="0" name=""/>
        <dsp:cNvSpPr/>
      </dsp:nvSpPr>
      <dsp:spPr>
        <a:xfrm>
          <a:off x="423142" y="2710220"/>
          <a:ext cx="769350" cy="7693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E4001-2855-4E0A-A23A-D36402A14C8F}">
      <dsp:nvSpPr>
        <dsp:cNvPr id="0" name=""/>
        <dsp:cNvSpPr/>
      </dsp:nvSpPr>
      <dsp:spPr>
        <a:xfrm>
          <a:off x="1615636" y="2395486"/>
          <a:ext cx="5804534" cy="214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689" tIns="226689" rIns="226689" bIns="226689" numCol="1" spcCol="1270" anchor="ctr" anchorCtr="0">
          <a:noAutofit/>
        </a:bodyPr>
        <a:lstStyle/>
        <a:p>
          <a:pPr marL="0" lvl="0" indent="0" algn="just" defTabSz="622300">
            <a:lnSpc>
              <a:spcPct val="100000"/>
            </a:lnSpc>
            <a:spcBef>
              <a:spcPct val="0"/>
            </a:spcBef>
            <a:spcAft>
              <a:spcPct val="35000"/>
            </a:spcAft>
            <a:buNone/>
          </a:pPr>
          <a:r>
            <a:rPr lang="en-US" sz="1400" kern="1200" dirty="0">
              <a:latin typeface="Times" pitchFamily="2" charset="0"/>
            </a:rPr>
            <a:t>Therefore, these are the company main customers and those are valuing the hotel considering it a great elegant option offering therefore excellent service, </a:t>
          </a:r>
          <a:r>
            <a:rPr lang="en-US" sz="1400" kern="1200" dirty="0" err="1">
              <a:latin typeface="Times" pitchFamily="2" charset="0"/>
            </a:rPr>
            <a:t>andalso</a:t>
          </a:r>
          <a:r>
            <a:rPr lang="en-US" sz="1400" kern="1200" dirty="0">
              <a:latin typeface="Times" pitchFamily="2" charset="0"/>
            </a:rPr>
            <a:t> high-quality amenities. Business </a:t>
          </a:r>
          <a:r>
            <a:rPr lang="en-US" sz="1400" kern="1200" dirty="0" err="1">
              <a:latin typeface="Times" pitchFamily="2" charset="0"/>
            </a:rPr>
            <a:t>travellers</a:t>
          </a:r>
          <a:r>
            <a:rPr lang="en-US" sz="1400" kern="1200" dirty="0">
              <a:latin typeface="Times" pitchFamily="2" charset="0"/>
            </a:rPr>
            <a:t> like JW Marriott because it has modern conference facilities, helpful business </a:t>
          </a:r>
          <a:r>
            <a:rPr lang="en-US" sz="1400" kern="1200" dirty="0" err="1">
              <a:latin typeface="Times" pitchFamily="2" charset="0"/>
            </a:rPr>
            <a:t>centres</a:t>
          </a:r>
          <a:r>
            <a:rPr lang="en-US" sz="1400" kern="1200" dirty="0">
              <a:latin typeface="Times" pitchFamily="2" charset="0"/>
            </a:rPr>
            <a:t>, and convenient city locations. Rich families and people are therefore looking for all the time for relaxation like the hotel's mix of luxury and things for families. They also like the wellness amenities such as great spas and fancy dining considerations and as per this </a:t>
          </a:r>
          <a:r>
            <a:rPr lang="en-US" sz="1400" kern="1200" dirty="0" err="1">
              <a:latin typeface="Times" pitchFamily="2" charset="0"/>
            </a:rPr>
            <a:t>thehe</a:t>
          </a:r>
          <a:r>
            <a:rPr lang="en-US" sz="1400" kern="1200" dirty="0">
              <a:latin typeface="Times" pitchFamily="2" charset="0"/>
            </a:rPr>
            <a:t> company is it is always there to creating </a:t>
          </a:r>
          <a:r>
            <a:rPr lang="en-US" sz="1400" kern="1200" dirty="0" err="1">
              <a:latin typeface="Times" pitchFamily="2" charset="0"/>
            </a:rPr>
            <a:t>personalised</a:t>
          </a:r>
          <a:r>
            <a:rPr lang="en-US" sz="1400" kern="1200" dirty="0">
              <a:latin typeface="Times" pitchFamily="2" charset="0"/>
            </a:rPr>
            <a:t> experiences that are appealing to </a:t>
          </a:r>
          <a:r>
            <a:rPr lang="en-US" sz="1400" kern="1200" dirty="0" err="1">
              <a:latin typeface="Times" pitchFamily="2" charset="0"/>
            </a:rPr>
            <a:t>travellers</a:t>
          </a:r>
          <a:r>
            <a:rPr lang="en-US" sz="1400" kern="1200" dirty="0">
              <a:latin typeface="Times" pitchFamily="2" charset="0"/>
            </a:rPr>
            <a:t> who want more than just a place to stay, but a lasting memory. JW Marriott is known for its luxury and attention to detail, making it the top choice for people who want excellent hospitality (JW Marriott, 2023).</a:t>
          </a:r>
        </a:p>
      </dsp:txBody>
      <dsp:txXfrm>
        <a:off x="1615636" y="2395486"/>
        <a:ext cx="5804534" cy="2141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61BEF0D-F0BB-DE4B-95CE-6DB70DBA9567}" type="datetimeFigureOut">
              <a:rPr lang="en-US" smtClean="0"/>
              <a:pPr/>
              <a:t>10/22/2023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260433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647F38-B617-4D2F-AE0A-013F0C4D2C57}" type="datetimeFigureOut">
              <a:rPr lang="en-US" smtClean="0"/>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974189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61BEF0D-F0BB-DE4B-95CE-6DB70DBA9567}" type="datetimeFigureOut">
              <a:rPr lang="en-US" smtClean="0"/>
              <a:pPr/>
              <a:t>10/22/2023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889578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163426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6956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931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0768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188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61BEF0D-F0BB-DE4B-95CE-6DB70DBA9567}" type="datetimeFigureOut">
              <a:rPr lang="en-US" smtClean="0"/>
              <a:pPr/>
              <a:t>10/22/2023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83211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5249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8556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61BEF0D-F0BB-DE4B-95CE-6DB70DBA9567}" type="datetimeFigureOut">
              <a:rPr lang="en-US" smtClean="0"/>
              <a:pPr/>
              <a:t>10/22/2023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8714430"/>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jw-marriott.marriott.com/" TargetMode="External"/><Relationship Id="rId2" Type="http://schemas.openxmlformats.org/officeDocument/2006/relationships/hyperlink" Target="https://www.hospitalitynet.org/brand/23000016/jw-marriott.html" TargetMode="External"/><Relationship Id="rId1" Type="http://schemas.openxmlformats.org/officeDocument/2006/relationships/slideLayout" Target="../slideLayouts/slideLayout2.xml"/><Relationship Id="rId5" Type="http://schemas.openxmlformats.org/officeDocument/2006/relationships/hyperlink" Target="https://www.viewretreats.com/jw-marriott-hotels" TargetMode="External"/><Relationship Id="rId4" Type="http://schemas.openxmlformats.org/officeDocument/2006/relationships/hyperlink" Target="https://news.marriott.com/brands/jw-marriott/"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nsw.gov.au/covid-19/covid-safe" TargetMode="External"/><Relationship Id="rId2" Type="http://schemas.openxmlformats.org/officeDocument/2006/relationships/hyperlink" Target="https://clean.marriott.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5.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3D280-109A-EE42-2EE1-6E9F5CD6B8C2}"/>
              </a:ext>
            </a:extLst>
          </p:cNvPr>
          <p:cNvSpPr>
            <a:spLocks noGrp="1"/>
          </p:cNvSpPr>
          <p:nvPr>
            <p:ph type="ctrTitle"/>
          </p:nvPr>
        </p:nvSpPr>
        <p:spPr>
          <a:xfrm>
            <a:off x="2688165" y="3213796"/>
            <a:ext cx="6455835" cy="1105286"/>
          </a:xfrm>
        </p:spPr>
        <p:txBody>
          <a:bodyPr/>
          <a:lstStyle/>
          <a:p>
            <a:r>
              <a:rPr lang="en-US" sz="2000" b="1" i="1" dirty="0" err="1">
                <a:latin typeface="Times" pitchFamily="2" charset="0"/>
              </a:rPr>
              <a:t>Programme</a:t>
            </a:r>
            <a:r>
              <a:rPr lang="en-US" sz="2000" b="1" i="1" dirty="0">
                <a:latin typeface="Times" pitchFamily="2" charset="0"/>
              </a:rPr>
              <a:t>: International Hotel </a:t>
            </a:r>
            <a:r>
              <a:rPr lang="en-US" sz="2000" b="1" i="1" dirty="0" err="1">
                <a:latin typeface="Times" pitchFamily="2" charset="0"/>
              </a:rPr>
              <a:t>ManagemenT</a:t>
            </a:r>
            <a:br>
              <a:rPr lang="en-US" sz="2000" b="1" i="1" dirty="0">
                <a:latin typeface="Times" pitchFamily="2" charset="0"/>
              </a:rPr>
            </a:br>
            <a:br>
              <a:rPr lang="en-US" sz="2000" b="1" i="1" dirty="0">
                <a:latin typeface="Times" pitchFamily="2" charset="0"/>
              </a:rPr>
            </a:br>
            <a:r>
              <a:rPr lang="en-US" sz="2000" b="1" i="1" dirty="0">
                <a:latin typeface="Times" pitchFamily="2" charset="0"/>
              </a:rPr>
              <a:t>Module: Hospitality and Guest Services</a:t>
            </a:r>
            <a:br>
              <a:rPr lang="en-US" sz="2000" b="1" i="1" dirty="0">
                <a:latin typeface="Times" pitchFamily="2" charset="0"/>
              </a:rPr>
            </a:br>
            <a:br>
              <a:rPr lang="en-US" sz="2000" b="1" i="1" dirty="0">
                <a:latin typeface="Times" pitchFamily="2" charset="0"/>
              </a:rPr>
            </a:br>
            <a:r>
              <a:rPr lang="en-US" sz="2000" b="1" i="1" dirty="0">
                <a:latin typeface="Times" pitchFamily="2" charset="0"/>
              </a:rPr>
              <a:t>Module code: BMIH4003</a:t>
            </a:r>
            <a:br>
              <a:rPr lang="en-US" sz="2000" b="1" i="1" dirty="0">
                <a:latin typeface="Times" pitchFamily="2" charset="0"/>
              </a:rPr>
            </a:br>
            <a:br>
              <a:rPr lang="en-US" sz="2000" b="1" i="1" dirty="0">
                <a:latin typeface="Times" pitchFamily="2" charset="0"/>
              </a:rPr>
            </a:br>
            <a:r>
              <a:rPr lang="en-US" sz="2000" b="1" i="1" dirty="0">
                <a:latin typeface="Times" pitchFamily="2" charset="0"/>
              </a:rPr>
              <a:t>NAME: ADRIANA-ELENA CHIRIAC </a:t>
            </a:r>
            <a:br>
              <a:rPr lang="en-US" sz="2000" b="1" i="1" dirty="0">
                <a:latin typeface="Times" pitchFamily="2" charset="0"/>
              </a:rPr>
            </a:br>
            <a:br>
              <a:rPr lang="en-US" sz="2000" b="1" i="1" dirty="0">
                <a:latin typeface="Times" pitchFamily="2" charset="0"/>
              </a:rPr>
            </a:br>
            <a:r>
              <a:rPr lang="en-US" sz="2000" b="1" i="1" dirty="0">
                <a:latin typeface="Times" pitchFamily="2" charset="0"/>
              </a:rPr>
              <a:t>STUDENT ID:2239155</a:t>
            </a:r>
            <a:br>
              <a:rPr lang="en-US" sz="2000" b="1" i="1" dirty="0">
                <a:latin typeface="Times" pitchFamily="2" charset="0"/>
              </a:rPr>
            </a:br>
            <a:br>
              <a:rPr lang="en-US" sz="2000" b="1" i="1" dirty="0">
                <a:latin typeface="Times" pitchFamily="2" charset="0"/>
              </a:rPr>
            </a:br>
            <a:r>
              <a:rPr lang="en-US" sz="2000" b="1" i="1" dirty="0">
                <a:latin typeface="Times" pitchFamily="2" charset="0"/>
              </a:rPr>
              <a:t>LECTURER NAME: DALE CLARKE</a:t>
            </a:r>
            <a:br>
              <a:rPr lang="en-US" sz="2000" b="1" i="1" dirty="0">
                <a:latin typeface="Times" pitchFamily="2" charset="0"/>
              </a:rPr>
            </a:br>
            <a:endParaRPr lang="en-KW" sz="2000" b="1" i="1" dirty="0">
              <a:latin typeface="Times" pitchFamily="2" charset="0"/>
            </a:endParaRPr>
          </a:p>
        </p:txBody>
      </p:sp>
    </p:spTree>
    <p:extLst>
      <p:ext uri="{BB962C8B-B14F-4D97-AF65-F5344CB8AC3E}">
        <p14:creationId xmlns:p14="http://schemas.microsoft.com/office/powerpoint/2010/main" val="1428274617"/>
      </p:ext>
    </p:extLst>
  </p:cSld>
  <p:clrMapOvr>
    <a:masterClrMapping/>
  </p:clrMapOvr>
  <mc:AlternateContent xmlns:mc="http://schemas.openxmlformats.org/markup-compatibility/2006" xmlns:p14="http://schemas.microsoft.com/office/powerpoint/2010/main">
    <mc:Choice Requires="p14">
      <p:transition spd="slow" p14:dur="2000" advTm="43200"/>
    </mc:Choice>
    <mc:Fallback xmlns="">
      <p:transition spd="slow" advTm="432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3FA97-F487-DC31-9CEC-3E887E14181D}"/>
              </a:ext>
            </a:extLst>
          </p:cNvPr>
          <p:cNvSpPr>
            <a:spLocks noGrp="1"/>
          </p:cNvSpPr>
          <p:nvPr>
            <p:ph type="title"/>
          </p:nvPr>
        </p:nvSpPr>
        <p:spPr/>
        <p:txBody>
          <a:bodyPr>
            <a:normAutofit fontScale="90000"/>
          </a:bodyPr>
          <a:lstStyle/>
          <a:p>
            <a:r>
              <a:rPr lang="en-US">
                <a:solidFill>
                  <a:srgbClr val="FFFFFF"/>
                </a:solidFill>
              </a:rPr>
              <a:t>Briefly introduce your chosen hotel:</a:t>
            </a:r>
            <a:endParaRPr lang="en-KW">
              <a:solidFill>
                <a:srgbClr val="FFFFFF"/>
              </a:solidFill>
            </a:endParaRPr>
          </a:p>
        </p:txBody>
      </p:sp>
      <p:sp>
        <p:nvSpPr>
          <p:cNvPr id="3" name="Content Placeholder 2">
            <a:extLst>
              <a:ext uri="{FF2B5EF4-FFF2-40B4-BE49-F238E27FC236}">
                <a16:creationId xmlns:a16="http://schemas.microsoft.com/office/drawing/2014/main" id="{7DC616DC-98C6-6B14-1C33-0736DA72AC29}"/>
              </a:ext>
            </a:extLst>
          </p:cNvPr>
          <p:cNvSpPr>
            <a:spLocks noGrp="1"/>
          </p:cNvSpPr>
          <p:nvPr>
            <p:ph idx="1"/>
          </p:nvPr>
        </p:nvSpPr>
        <p:spPr>
          <a:xfrm>
            <a:off x="1066800" y="2103120"/>
            <a:ext cx="6162675" cy="3931920"/>
          </a:xfrm>
        </p:spPr>
        <p:txBody>
          <a:bodyPr>
            <a:normAutofit lnSpcReduction="10000"/>
          </a:bodyPr>
          <a:lstStyle/>
          <a:p>
            <a:pPr algn="just"/>
            <a:r>
              <a:rPr lang="en-KW" sz="1800" dirty="0">
                <a:effectLst/>
                <a:latin typeface="Times" pitchFamily="2" charset="0"/>
                <a:ea typeface="Calibri" panose="020F0502020204030204" pitchFamily="34" charset="0"/>
                <a:cs typeface="Times New Roman" panose="02020603050405020304" pitchFamily="18" charset="0"/>
              </a:rPr>
              <a:t>JW Marriott is a very luxurious hotel</a:t>
            </a:r>
            <a:r>
              <a:rPr lang="en-US" sz="1800" dirty="0">
                <a:effectLst/>
                <a:latin typeface="Times" pitchFamily="2" charset="0"/>
                <a:ea typeface="Calibri" panose="020F0502020204030204" pitchFamily="34" charset="0"/>
                <a:cs typeface="Times New Roman" panose="02020603050405020304" pitchFamily="18" charset="0"/>
              </a:rPr>
              <a:t> and therefore when it comes to which company it is owning this business it is </a:t>
            </a:r>
            <a:r>
              <a:rPr lang="en-KW" sz="1800" dirty="0">
                <a:effectLst/>
                <a:latin typeface="Times" pitchFamily="2" charset="0"/>
                <a:ea typeface="Calibri" panose="020F0502020204030204" pitchFamily="34" charset="0"/>
                <a:cs typeface="Times New Roman" panose="02020603050405020304" pitchFamily="18" charset="0"/>
              </a:rPr>
              <a:t>Marriott International. JW Marriott was started </a:t>
            </a:r>
            <a:r>
              <a:rPr lang="en-US" sz="1800" dirty="0">
                <a:effectLst/>
                <a:latin typeface="Times" pitchFamily="2" charset="0"/>
                <a:ea typeface="Calibri" panose="020F0502020204030204" pitchFamily="34" charset="0"/>
                <a:cs typeface="Times New Roman" panose="02020603050405020304" pitchFamily="18" charset="0"/>
              </a:rPr>
              <a:t> therefore </a:t>
            </a:r>
            <a:r>
              <a:rPr lang="en-KW" sz="1800" dirty="0">
                <a:effectLst/>
                <a:latin typeface="Times" pitchFamily="2" charset="0"/>
                <a:ea typeface="Calibri" panose="020F0502020204030204" pitchFamily="34" charset="0"/>
                <a:cs typeface="Times New Roman" panose="02020603050405020304" pitchFamily="18" charset="0"/>
              </a:rPr>
              <a:t>in</a:t>
            </a:r>
            <a:r>
              <a:rPr lang="en-US" sz="1800" dirty="0">
                <a:effectLst/>
                <a:latin typeface="Times" pitchFamily="2" charset="0"/>
                <a:ea typeface="Calibri" panose="020F0502020204030204" pitchFamily="34" charset="0"/>
                <a:cs typeface="Times New Roman" panose="02020603050405020304" pitchFamily="18" charset="0"/>
              </a:rPr>
              <a:t> the end of </a:t>
            </a:r>
            <a:r>
              <a:rPr lang="en-KW" sz="1800" dirty="0">
                <a:effectLst/>
                <a:latin typeface="Times" pitchFamily="2" charset="0"/>
                <a:ea typeface="Calibri" panose="020F0502020204030204" pitchFamily="34" charset="0"/>
                <a:cs typeface="Times New Roman" panose="02020603050405020304" pitchFamily="18" charset="0"/>
              </a:rPr>
              <a:t> 1984 and now has over 80 fancy hotels in cities and resorts </a:t>
            </a:r>
            <a:r>
              <a:rPr lang="en-US" sz="1800" dirty="0">
                <a:effectLst/>
                <a:latin typeface="Times" pitchFamily="2" charset="0"/>
                <a:ea typeface="Calibri" panose="020F0502020204030204" pitchFamily="34" charset="0"/>
                <a:cs typeface="Times New Roman" panose="02020603050405020304" pitchFamily="18" charset="0"/>
              </a:rPr>
              <a:t>around the world. Therefore, for this academic presentation has been selected JW Marriot a brand that it is widely known for its great</a:t>
            </a:r>
            <a:r>
              <a:rPr lang="en-KW" sz="1800" dirty="0">
                <a:effectLst/>
                <a:latin typeface="Times" pitchFamily="2" charset="0"/>
                <a:ea typeface="Calibri" panose="020F0502020204030204" pitchFamily="34" charset="0"/>
                <a:cs typeface="Times New Roman" panose="02020603050405020304" pitchFamily="18" charset="0"/>
              </a:rPr>
              <a:t>commitment </a:t>
            </a:r>
            <a:r>
              <a:rPr lang="en-US" sz="1800" dirty="0">
                <a:effectLst/>
                <a:latin typeface="Times" pitchFamily="2" charset="0"/>
                <a:ea typeface="Calibri" panose="020F0502020204030204" pitchFamily="34" charset="0"/>
                <a:cs typeface="Times New Roman" panose="02020603050405020304" pitchFamily="18" charset="0"/>
              </a:rPr>
              <a:t>in the context of offering</a:t>
            </a:r>
            <a:r>
              <a:rPr lang="en-KW" sz="1800" dirty="0">
                <a:effectLst/>
                <a:latin typeface="Times" pitchFamily="2" charset="0"/>
                <a:ea typeface="Calibri" panose="020F0502020204030204" pitchFamily="34" charset="0"/>
                <a:cs typeface="Times New Roman" panose="02020603050405020304" pitchFamily="18" charset="0"/>
              </a:rPr>
              <a:t>high-quality service. They offer </a:t>
            </a:r>
            <a:r>
              <a:rPr lang="en-US" sz="1800" dirty="0">
                <a:effectLst/>
                <a:latin typeface="Times" pitchFamily="2" charset="0"/>
                <a:ea typeface="Calibri" panose="020F0502020204030204" pitchFamily="34" charset="0"/>
                <a:cs typeface="Times New Roman" panose="02020603050405020304" pitchFamily="18" charset="0"/>
              </a:rPr>
              <a:t>great </a:t>
            </a:r>
            <a:r>
              <a:rPr lang="en-KW" sz="1800" dirty="0">
                <a:effectLst/>
                <a:latin typeface="Times" pitchFamily="2" charset="0"/>
                <a:ea typeface="Calibri" panose="020F0502020204030204" pitchFamily="34" charset="0"/>
                <a:cs typeface="Times New Roman" panose="02020603050405020304" pitchFamily="18" charset="0"/>
              </a:rPr>
              <a:t> experiences that </a:t>
            </a:r>
            <a:r>
              <a:rPr lang="en-US" sz="1800" dirty="0">
                <a:effectLst/>
                <a:latin typeface="Times" pitchFamily="2" charset="0"/>
                <a:ea typeface="Calibri" panose="020F0502020204030204" pitchFamily="34" charset="0"/>
                <a:cs typeface="Times New Roman" panose="02020603050405020304" pitchFamily="18" charset="0"/>
              </a:rPr>
              <a:t>concentrate on the time </a:t>
            </a:r>
            <a:r>
              <a:rPr lang="en-KW" sz="1800" dirty="0">
                <a:effectLst/>
                <a:latin typeface="Times" pitchFamily="2" charset="0"/>
                <a:ea typeface="Calibri" panose="020F0502020204030204" pitchFamily="34" charset="0"/>
                <a:cs typeface="Times New Roman" panose="02020603050405020304" pitchFamily="18" charset="0"/>
              </a:rPr>
              <a:t>on genuine hospitality and personalised attention for guests. JW Marriott is a luxurious hotel that </a:t>
            </a:r>
            <a:r>
              <a:rPr lang="en-US" sz="1800" dirty="0">
                <a:effectLst/>
                <a:latin typeface="Times" pitchFamily="2" charset="0"/>
                <a:ea typeface="Calibri" panose="020F0502020204030204" pitchFamily="34" charset="0"/>
                <a:cs typeface="Times New Roman" panose="02020603050405020304" pitchFamily="18" charset="0"/>
              </a:rPr>
              <a:t>it is trying to mix </a:t>
            </a:r>
            <a:r>
              <a:rPr lang="en-KW" sz="1800" dirty="0">
                <a:effectLst/>
                <a:latin typeface="Times" pitchFamily="2" charset="0"/>
                <a:ea typeface="Calibri" panose="020F0502020204030204" pitchFamily="34" charset="0"/>
                <a:cs typeface="Times New Roman" panose="02020603050405020304" pitchFamily="18" charset="0"/>
              </a:rPr>
              <a:t> comfort and luxury. It has beautiful architecture and delicious food</a:t>
            </a:r>
            <a:r>
              <a:rPr lang="en-US" sz="1800" dirty="0">
                <a:effectLst/>
                <a:latin typeface="Times" pitchFamily="2" charset="0"/>
                <a:ea typeface="Calibri" panose="020F0502020204030204" pitchFamily="34" charset="0"/>
                <a:cs typeface="Times New Roman" panose="02020603050405020304" pitchFamily="18" charset="0"/>
              </a:rPr>
              <a:t> (JW Marriot, 2023)</a:t>
            </a:r>
            <a:r>
              <a:rPr lang="en-KW" sz="1800" dirty="0">
                <a:effectLst/>
                <a:latin typeface="Times" pitchFamily="2" charset="0"/>
                <a:ea typeface="Calibri" panose="020F0502020204030204" pitchFamily="34" charset="0"/>
                <a:cs typeface="Times New Roman" panose="02020603050405020304" pitchFamily="18" charset="0"/>
              </a:rPr>
              <a:t> It is well-known in the hotel industry. In guest services, it shows what it means to warmly welcome travellers and create memorable experiences, not just satisfy them (Vladi, 2014).</a:t>
            </a:r>
            <a:endParaRPr lang="en-KW"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KW" sz="2200" dirty="0">
              <a:solidFill>
                <a:srgbClr val="FFFFFF"/>
              </a:solidFill>
            </a:endParaRPr>
          </a:p>
        </p:txBody>
      </p:sp>
      <p:pic>
        <p:nvPicPr>
          <p:cNvPr id="1028" name="Picture 4" descr="JW MARRIOTT MUMBAI SAHAR - Hotel Reviews, Photos, Rate Comparison -  Tripadvisor">
            <a:extLst>
              <a:ext uri="{FF2B5EF4-FFF2-40B4-BE49-F238E27FC236}">
                <a16:creationId xmlns:a16="http://schemas.microsoft.com/office/drawing/2014/main" id="{E3BF0EB8-79ED-C78D-517B-88342C92DB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9475" y="2103120"/>
            <a:ext cx="4547408" cy="302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4950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9776"/>
    </mc:Choice>
    <mc:Fallback xmlns="">
      <p:transition spd="slow" advTm="7977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06A7C-B629-5A10-7AAE-ED46974F56FE}"/>
              </a:ext>
            </a:extLst>
          </p:cNvPr>
          <p:cNvSpPr>
            <a:spLocks noGrp="1"/>
          </p:cNvSpPr>
          <p:nvPr>
            <p:ph type="title"/>
          </p:nvPr>
        </p:nvSpPr>
        <p:spPr>
          <a:xfrm>
            <a:off x="1164076" y="488329"/>
            <a:ext cx="10058400" cy="1371600"/>
          </a:xfrm>
        </p:spPr>
        <p:txBody>
          <a:bodyPr>
            <a:noAutofit/>
          </a:bodyPr>
          <a:lstStyle/>
          <a:p>
            <a:r>
              <a:rPr lang="en-US" sz="3600" b="1" dirty="0"/>
              <a:t>Identify the hotel's main consumers and explain why they appeal to this group</a:t>
            </a:r>
            <a:endParaRPr lang="en-KW" sz="3600" b="1" dirty="0"/>
          </a:p>
        </p:txBody>
      </p:sp>
      <p:graphicFrame>
        <p:nvGraphicFramePr>
          <p:cNvPr id="5124" name="Content Placeholder 8">
            <a:extLst>
              <a:ext uri="{FF2B5EF4-FFF2-40B4-BE49-F238E27FC236}">
                <a16:creationId xmlns:a16="http://schemas.microsoft.com/office/drawing/2014/main" id="{2D9C9F1C-1924-BF75-DB08-FB95C13D216F}"/>
              </a:ext>
            </a:extLst>
          </p:cNvPr>
          <p:cNvGraphicFramePr>
            <a:graphicFrameLocks noGrp="1"/>
          </p:cNvGraphicFramePr>
          <p:nvPr>
            <p:ph idx="1"/>
            <p:extLst>
              <p:ext uri="{D42A27DB-BD31-4B8C-83A1-F6EECF244321}">
                <p14:modId xmlns:p14="http://schemas.microsoft.com/office/powerpoint/2010/main" val="1095398319"/>
              </p:ext>
            </p:extLst>
          </p:nvPr>
        </p:nvGraphicFramePr>
        <p:xfrm>
          <a:off x="720522" y="1665376"/>
          <a:ext cx="8242300" cy="45389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What is Market Targeting? - IoT Worlds">
            <a:extLst>
              <a:ext uri="{FF2B5EF4-FFF2-40B4-BE49-F238E27FC236}">
                <a16:creationId xmlns:a16="http://schemas.microsoft.com/office/drawing/2014/main" id="{55E0F5BB-AC12-CB83-833B-66FC12AC8CA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60570" y="2735459"/>
            <a:ext cx="3752862" cy="2599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977892"/>
      </p:ext>
    </p:extLst>
  </p:cSld>
  <p:clrMapOvr>
    <a:masterClrMapping/>
  </p:clrMapOvr>
  <mc:AlternateContent xmlns:mc="http://schemas.openxmlformats.org/markup-compatibility/2006" xmlns:p14="http://schemas.microsoft.com/office/powerpoint/2010/main">
    <mc:Choice Requires="p14">
      <p:transition spd="slow" p14:dur="2000" advTm="129824"/>
    </mc:Choice>
    <mc:Fallback xmlns="">
      <p:transition spd="slow" advTm="12982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135F4-B257-A41B-443C-27A9C33E1F48}"/>
              </a:ext>
            </a:extLst>
          </p:cNvPr>
          <p:cNvSpPr>
            <a:spLocks noGrp="1"/>
          </p:cNvSpPr>
          <p:nvPr>
            <p:ph type="title"/>
          </p:nvPr>
        </p:nvSpPr>
        <p:spPr/>
        <p:txBody>
          <a:bodyPr>
            <a:normAutofit/>
          </a:bodyPr>
          <a:lstStyle/>
          <a:p>
            <a:pPr>
              <a:lnSpc>
                <a:spcPct val="90000"/>
              </a:lnSpc>
            </a:pPr>
            <a:r>
              <a:rPr lang="en-US" sz="2800" b="1" dirty="0">
                <a:latin typeface="Times" pitchFamily="2" charset="0"/>
              </a:rPr>
              <a:t>Outline the nature, scope and role of guest services and facilities in general and then apply this to your chosen hotel</a:t>
            </a:r>
            <a:endParaRPr lang="en-KW" sz="2800" b="1" dirty="0">
              <a:latin typeface="Times" pitchFamily="2" charset="0"/>
            </a:endParaRPr>
          </a:p>
        </p:txBody>
      </p:sp>
      <p:sp>
        <p:nvSpPr>
          <p:cNvPr id="3" name="Content Placeholder 2">
            <a:extLst>
              <a:ext uri="{FF2B5EF4-FFF2-40B4-BE49-F238E27FC236}">
                <a16:creationId xmlns:a16="http://schemas.microsoft.com/office/drawing/2014/main" id="{B4445C93-ACEA-3CE8-4FC6-1697F3AE9E78}"/>
              </a:ext>
            </a:extLst>
          </p:cNvPr>
          <p:cNvSpPr>
            <a:spLocks noGrp="1"/>
          </p:cNvSpPr>
          <p:nvPr>
            <p:ph idx="1"/>
          </p:nvPr>
        </p:nvSpPr>
        <p:spPr/>
        <p:txBody>
          <a:bodyPr>
            <a:normAutofit/>
          </a:bodyPr>
          <a:lstStyle/>
          <a:p>
            <a:pPr marL="0" indent="0" algn="just">
              <a:lnSpc>
                <a:spcPct val="90000"/>
              </a:lnSpc>
              <a:buNone/>
            </a:pPr>
            <a:r>
              <a:rPr lang="en-US" sz="1400" dirty="0">
                <a:effectLst/>
                <a:latin typeface="Times" pitchFamily="2" charset="0"/>
                <a:ea typeface="Calibri" panose="020F0502020204030204" pitchFamily="34" charset="0"/>
                <a:cs typeface="Times New Roman" panose="02020603050405020304" pitchFamily="18" charset="0"/>
              </a:rPr>
              <a:t>Guest services and facilities are crucial to guest satisfaction in hotels and other accommodations. They strive to make guests comfortable, convenient, and memorable. This includes greeting you, checking you in fast, keeping the rooms clean and pleasant, and guiding you around a new city. These services perform several functions. They aim to provide safety and hygiene. They strive to surpass expectations with </a:t>
            </a:r>
            <a:r>
              <a:rPr lang="en-US" sz="1400" dirty="0" err="1">
                <a:effectLst/>
                <a:latin typeface="Times" pitchFamily="2" charset="0"/>
                <a:ea typeface="Calibri" panose="020F0502020204030204" pitchFamily="34" charset="0"/>
                <a:cs typeface="Times New Roman" panose="02020603050405020304" pitchFamily="18" charset="0"/>
              </a:rPr>
              <a:t>individualised</a:t>
            </a:r>
            <a:r>
              <a:rPr lang="en-US" sz="1400" dirty="0">
                <a:effectLst/>
                <a:latin typeface="Times" pitchFamily="2" charset="0"/>
                <a:ea typeface="Calibri" panose="020F0502020204030204" pitchFamily="34" charset="0"/>
                <a:cs typeface="Times New Roman" panose="02020603050405020304" pitchFamily="18" charset="0"/>
              </a:rPr>
              <a:t> service and luxurious alternatives(BBC News, 2023).. This encourages client loyalty and </a:t>
            </a:r>
            <a:r>
              <a:rPr lang="en-US" sz="1400" dirty="0" err="1">
                <a:effectLst/>
                <a:latin typeface="Times" pitchFamily="2" charset="0"/>
                <a:ea typeface="Calibri" panose="020F0502020204030204" pitchFamily="34" charset="0"/>
                <a:cs typeface="Times New Roman" panose="02020603050405020304" pitchFamily="18" charset="0"/>
              </a:rPr>
              <a:t>return.JW</a:t>
            </a:r>
            <a:r>
              <a:rPr lang="en-US" sz="1400" dirty="0">
                <a:effectLst/>
                <a:latin typeface="Times" pitchFamily="2" charset="0"/>
                <a:ea typeface="Calibri" panose="020F0502020204030204" pitchFamily="34" charset="0"/>
                <a:cs typeface="Times New Roman" panose="02020603050405020304" pitchFamily="18" charset="0"/>
              </a:rPr>
              <a:t> Marriott elevates guest service. Their well-trained personnel anticipates and meets client demands, demonstrating their dedication to guest happiness. Check-in is fast and customised. Staff greet guests by name and suit their requests. The rooms are beautiful and comfy, not merely for relaxing. They feature current technology, comfy mattresses, and distinctive facilities. The JW Marriott concierge is noted for its efficiency. They book fantastic local eateries and unique event tickets for guests. Facilities are designed to rejuvenate and entertain. JW Marriott offers a unique dining experience. Famous chefs cook international cuisine at the restaurants. JW Marriott exceeds expectations in guest services and facilities. By pampering visitors and paying attention to every detail, they want to create new norms (View Retreats, 2023).</a:t>
            </a:r>
          </a:p>
          <a:p>
            <a:pPr marL="0" indent="0" algn="just">
              <a:lnSpc>
                <a:spcPct val="90000"/>
              </a:lnSpc>
              <a:buNone/>
            </a:pPr>
            <a:endParaRPr lang="en-US" sz="1200" dirty="0">
              <a:effectLst/>
              <a:latin typeface="Times" pitchFamily="2" charset="0"/>
              <a:ea typeface="Calibri" panose="020F0502020204030204" pitchFamily="34" charset="0"/>
              <a:cs typeface="Times New Roman" panose="02020603050405020304" pitchFamily="18" charset="0"/>
            </a:endParaRPr>
          </a:p>
          <a:p>
            <a:pPr marL="0" indent="0" algn="just">
              <a:lnSpc>
                <a:spcPct val="90000"/>
              </a:lnSpc>
              <a:buNone/>
            </a:pPr>
            <a:endParaRPr lang="en-US" sz="1200" dirty="0">
              <a:effectLst/>
              <a:latin typeface="Times" pitchFamily="2" charset="0"/>
              <a:ea typeface="Calibri" panose="020F0502020204030204" pitchFamily="34" charset="0"/>
              <a:cs typeface="Times New Roman" panose="02020603050405020304" pitchFamily="18" charset="0"/>
            </a:endParaRPr>
          </a:p>
          <a:p>
            <a:pPr marL="0" indent="0" algn="just">
              <a:lnSpc>
                <a:spcPct val="90000"/>
              </a:lnSpc>
              <a:buNone/>
            </a:pPr>
            <a:endParaRPr lang="en-US" sz="1200" dirty="0">
              <a:effectLst/>
              <a:latin typeface="Times" pitchFamily="2" charset="0"/>
              <a:ea typeface="Calibri" panose="020F0502020204030204" pitchFamily="34" charset="0"/>
              <a:cs typeface="Times New Roman" panose="02020603050405020304" pitchFamily="18" charset="0"/>
            </a:endParaRPr>
          </a:p>
          <a:p>
            <a:pPr>
              <a:lnSpc>
                <a:spcPct val="90000"/>
              </a:lnSpc>
            </a:pPr>
            <a:endParaRPr lang="en-KW" sz="1100" dirty="0"/>
          </a:p>
        </p:txBody>
      </p:sp>
      <p:pic>
        <p:nvPicPr>
          <p:cNvPr id="2052" name="Picture 4" descr="guest service agent 2 - Whistler Personnel Solutions">
            <a:extLst>
              <a:ext uri="{FF2B5EF4-FFF2-40B4-BE49-F238E27FC236}">
                <a16:creationId xmlns:a16="http://schemas.microsoft.com/office/drawing/2014/main" id="{2304A1C7-7600-AF14-A62C-53B3381F3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428148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441338"/>
      </p:ext>
    </p:extLst>
  </p:cSld>
  <p:clrMapOvr>
    <a:masterClrMapping/>
  </p:clrMapOvr>
  <mc:AlternateContent xmlns:mc="http://schemas.openxmlformats.org/markup-compatibility/2006" xmlns:p14="http://schemas.microsoft.com/office/powerpoint/2010/main">
    <mc:Choice Requires="p14">
      <p:transition spd="slow" p14:dur="2000" advTm="51733"/>
    </mc:Choice>
    <mc:Fallback xmlns="">
      <p:transition spd="slow" advTm="5173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D65C0-E2A9-13A7-41D0-BD557DF108A1}"/>
              </a:ext>
            </a:extLst>
          </p:cNvPr>
          <p:cNvSpPr>
            <a:spLocks noGrp="1"/>
          </p:cNvSpPr>
          <p:nvPr>
            <p:ph type="title"/>
          </p:nvPr>
        </p:nvSpPr>
        <p:spPr>
          <a:xfrm>
            <a:off x="575148" y="301196"/>
            <a:ext cx="9582148" cy="1303867"/>
          </a:xfrm>
        </p:spPr>
        <p:txBody>
          <a:bodyPr>
            <a:normAutofit/>
          </a:bodyPr>
          <a:lstStyle/>
          <a:p>
            <a:pPr>
              <a:lnSpc>
                <a:spcPct val="90000"/>
              </a:lnSpc>
            </a:pPr>
            <a:r>
              <a:rPr lang="en-US" sz="2800" b="1" dirty="0"/>
              <a:t>Discuss the importance of hospitality and how hotels meet/exceed guest expectations</a:t>
            </a:r>
            <a:endParaRPr lang="en-KW" sz="2800" b="1" dirty="0"/>
          </a:p>
        </p:txBody>
      </p:sp>
      <p:sp>
        <p:nvSpPr>
          <p:cNvPr id="8" name="Content Placeholder 7">
            <a:extLst>
              <a:ext uri="{FF2B5EF4-FFF2-40B4-BE49-F238E27FC236}">
                <a16:creationId xmlns:a16="http://schemas.microsoft.com/office/drawing/2014/main" id="{E324437D-36BC-DEA9-B04C-C6447BEA8375}"/>
              </a:ext>
            </a:extLst>
          </p:cNvPr>
          <p:cNvSpPr>
            <a:spLocks noGrp="1"/>
          </p:cNvSpPr>
          <p:nvPr>
            <p:ph idx="1"/>
          </p:nvPr>
        </p:nvSpPr>
        <p:spPr>
          <a:xfrm>
            <a:off x="1066800" y="2133600"/>
            <a:ext cx="10058400" cy="3931920"/>
          </a:xfrm>
        </p:spPr>
        <p:txBody>
          <a:bodyPr/>
          <a:lstStyle/>
          <a:p>
            <a:r>
              <a:rPr lang="en-US" dirty="0">
                <a:latin typeface="Times" pitchFamily="2" charset="0"/>
              </a:rPr>
              <a:t>Hospitality it is all  about making guests feel valued, welcome, and taken care of it and therefore it is going beyond just offering a great strong  stay and explores the realm of emotional and psychological </a:t>
            </a:r>
            <a:r>
              <a:rPr lang="en-US" dirty="0" err="1">
                <a:latin typeface="Times" pitchFamily="2" charset="0"/>
              </a:rPr>
              <a:t>considerations.Hospitality</a:t>
            </a:r>
            <a:r>
              <a:rPr lang="en-US" dirty="0">
                <a:latin typeface="Times" pitchFamily="2" charset="0"/>
              </a:rPr>
              <a:t> therefore it is very important in the hotel industry and it is making therefore an all the time stay into an amazing experience. In today's time, there are many options for places to stay, like small hotels or fancy resorts(JW Marriott, 2023).. But what really matters is how well guests are treated and if they feel welcomed. This is what makes them want to come back and therefore the hotels that concentration on the hospitality it is therefore create a friendly and welcoming atmosphere. It's about how the staff welcomes guests, offering helpful services, and knows what guests need before they ask. When done well, hospitality can turn a first-time guest into a loyal customer (Boora and </a:t>
            </a:r>
            <a:r>
              <a:rPr lang="en-US" dirty="0" err="1">
                <a:latin typeface="Times" pitchFamily="2" charset="0"/>
              </a:rPr>
              <a:t>Dhankar</a:t>
            </a:r>
            <a:r>
              <a:rPr lang="en-US" dirty="0">
                <a:latin typeface="Times" pitchFamily="2" charset="0"/>
              </a:rPr>
              <a:t>, 2017).</a:t>
            </a:r>
          </a:p>
          <a:p>
            <a:endParaRPr lang="en-KW" dirty="0"/>
          </a:p>
        </p:txBody>
      </p:sp>
      <p:pic>
        <p:nvPicPr>
          <p:cNvPr id="3078" name="Picture 6" descr="The Importance of Hospitality in the Service Industry">
            <a:extLst>
              <a:ext uri="{FF2B5EF4-FFF2-40B4-BE49-F238E27FC236}">
                <a16:creationId xmlns:a16="http://schemas.microsoft.com/office/drawing/2014/main" id="{C85615E1-0A2F-DA91-B464-1DA2DD4618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655" y="4644634"/>
            <a:ext cx="3550596" cy="198833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otel review: JW Marriott, Mumbai Juhu – Business Traveller">
            <a:extLst>
              <a:ext uri="{FF2B5EF4-FFF2-40B4-BE49-F238E27FC236}">
                <a16:creationId xmlns:a16="http://schemas.microsoft.com/office/drawing/2014/main" id="{A599DF72-2B68-E308-7621-F4F5A57B2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922" y="4706891"/>
            <a:ext cx="3439423" cy="1926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147706"/>
      </p:ext>
    </p:extLst>
  </p:cSld>
  <p:clrMapOvr>
    <a:masterClrMapping/>
  </p:clrMapOvr>
  <mc:AlternateContent xmlns:mc="http://schemas.openxmlformats.org/markup-compatibility/2006" xmlns:p14="http://schemas.microsoft.com/office/powerpoint/2010/main">
    <mc:Choice Requires="p14">
      <p:transition spd="slow" p14:dur="2000" advTm="4451"/>
    </mc:Choice>
    <mc:Fallback xmlns="">
      <p:transition spd="slow" advTm="445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A79B8-2B7A-6FC6-83F6-B14F7239D350}"/>
              </a:ext>
            </a:extLst>
          </p:cNvPr>
          <p:cNvSpPr>
            <a:spLocks noGrp="1"/>
          </p:cNvSpPr>
          <p:nvPr>
            <p:ph type="title"/>
          </p:nvPr>
        </p:nvSpPr>
        <p:spPr/>
        <p:txBody>
          <a:bodyPr>
            <a:noAutofit/>
          </a:bodyPr>
          <a:lstStyle/>
          <a:p>
            <a:r>
              <a:rPr lang="en-US" sz="3600" b="1" dirty="0">
                <a:latin typeface="Times" pitchFamily="2" charset="0"/>
              </a:rPr>
              <a:t>Discuss the importance of hospitality and how hotels meet/exceed guest</a:t>
            </a:r>
            <a:br>
              <a:rPr lang="en-US" sz="3600" b="1" dirty="0">
                <a:latin typeface="Times" pitchFamily="2" charset="0"/>
              </a:rPr>
            </a:br>
            <a:r>
              <a:rPr lang="en-US" sz="3600" b="1" dirty="0">
                <a:latin typeface="Times" pitchFamily="2" charset="0"/>
              </a:rPr>
              <a:t>expectations</a:t>
            </a:r>
            <a:endParaRPr lang="en-KW" sz="3600" b="1" dirty="0">
              <a:latin typeface="Times" pitchFamily="2" charset="0"/>
            </a:endParaRPr>
          </a:p>
        </p:txBody>
      </p:sp>
      <p:sp>
        <p:nvSpPr>
          <p:cNvPr id="3" name="Content Placeholder 2">
            <a:extLst>
              <a:ext uri="{FF2B5EF4-FFF2-40B4-BE49-F238E27FC236}">
                <a16:creationId xmlns:a16="http://schemas.microsoft.com/office/drawing/2014/main" id="{1DCA3A31-6936-0C72-E743-5F338D165D59}"/>
              </a:ext>
            </a:extLst>
          </p:cNvPr>
          <p:cNvSpPr>
            <a:spLocks noGrp="1"/>
          </p:cNvSpPr>
          <p:nvPr>
            <p:ph idx="1"/>
          </p:nvPr>
        </p:nvSpPr>
        <p:spPr/>
        <p:txBody>
          <a:bodyPr>
            <a:normAutofit fontScale="92500" lnSpcReduction="20000"/>
          </a:bodyPr>
          <a:lstStyle/>
          <a:p>
            <a:pPr algn="just"/>
            <a:r>
              <a:rPr lang="en-US" dirty="0">
                <a:latin typeface="Times" pitchFamily="2" charset="0"/>
              </a:rPr>
              <a:t>How Hotels Make Guests Happy</a:t>
            </a:r>
          </a:p>
          <a:p>
            <a:pPr algn="just"/>
            <a:r>
              <a:rPr lang="en-US" dirty="0">
                <a:latin typeface="Times" pitchFamily="2" charset="0"/>
              </a:rPr>
              <a:t> People want experiences that are therefore </a:t>
            </a:r>
            <a:r>
              <a:rPr lang="en-US" dirty="0" err="1">
                <a:latin typeface="Times" pitchFamily="2" charset="0"/>
              </a:rPr>
              <a:t>personalised</a:t>
            </a:r>
            <a:r>
              <a:rPr lang="en-US" dirty="0">
                <a:latin typeface="Times" pitchFamily="2" charset="0"/>
              </a:rPr>
              <a:t> and hotels must always look for its customers keeping therefore guest profiles to </a:t>
            </a:r>
            <a:r>
              <a:rPr lang="en-US" dirty="0" err="1">
                <a:latin typeface="Times" pitchFamily="2" charset="0"/>
              </a:rPr>
              <a:t>personalise</a:t>
            </a:r>
            <a:r>
              <a:rPr lang="en-US" dirty="0">
                <a:latin typeface="Times" pitchFamily="2" charset="0"/>
              </a:rPr>
              <a:t> things like room temperature and </a:t>
            </a:r>
            <a:r>
              <a:rPr lang="en-US" dirty="0" err="1">
                <a:latin typeface="Times" pitchFamily="2" charset="0"/>
              </a:rPr>
              <a:t>favourite</a:t>
            </a:r>
            <a:r>
              <a:rPr lang="en-US" dirty="0">
                <a:latin typeface="Times" pitchFamily="2" charset="0"/>
              </a:rPr>
              <a:t> cuisines. This special away can make guests feel really special and therefore the hotels are implementing relevant innovations to make guests' experience better. This it is all about easy online check-in/check-out processes, digital </a:t>
            </a:r>
            <a:r>
              <a:rPr lang="en-US" dirty="0" err="1">
                <a:latin typeface="Times" pitchFamily="2" charset="0"/>
              </a:rPr>
              <a:t>cinsiderations</a:t>
            </a:r>
            <a:r>
              <a:rPr lang="en-US" dirty="0">
                <a:latin typeface="Times" pitchFamily="2" charset="0"/>
              </a:rPr>
              <a:t> and even  smart room features controlled with smartphones or tablets. The facilities should be therefore a great </a:t>
            </a:r>
            <a:r>
              <a:rPr lang="en-US" dirty="0" err="1">
                <a:latin typeface="Times" pitchFamily="2" charset="0"/>
              </a:rPr>
              <a:t>opitins</a:t>
            </a:r>
            <a:r>
              <a:rPr lang="en-US" dirty="0">
                <a:latin typeface="Times" pitchFamily="2" charset="0"/>
              </a:rPr>
              <a:t> and therefore can make the  guest's experience better. Therefore, staff training it is relevant for a hotel to deliver a great  experience for guests and this it is why constantly training it is needed in aiding staff become skilled in their roles and also understand and support the hotel's goal of making guests happy (Deloitte, 2023).</a:t>
            </a:r>
          </a:p>
          <a:p>
            <a:pPr algn="just"/>
            <a:r>
              <a:rPr lang="en-US" dirty="0">
                <a:latin typeface="Times" pitchFamily="2" charset="0"/>
              </a:rPr>
              <a:t>Progressive hotels listen to feedback and make changes </a:t>
            </a:r>
            <a:r>
              <a:rPr lang="en-US" dirty="0" err="1">
                <a:latin typeface="Times" pitchFamily="2" charset="0"/>
              </a:rPr>
              <a:t>consideratble</a:t>
            </a:r>
            <a:r>
              <a:rPr lang="en-US" dirty="0">
                <a:latin typeface="Times" pitchFamily="2" charset="0"/>
              </a:rPr>
              <a:t> and this method helps the hotel stay aware of what guests like and keeps improving to serve them even better.</a:t>
            </a:r>
          </a:p>
          <a:p>
            <a:pPr algn="just"/>
            <a:r>
              <a:rPr lang="en-US" dirty="0">
                <a:latin typeface="Times" pitchFamily="2" charset="0"/>
              </a:rPr>
              <a:t>Every JW Marriott premium hotel strives to exceed guest expectations. They care and enrich experiences to be welcome. Staff are well-trained to make every visitor connection memorable and genuine. Technology advances and JW Marriott makes stays more pleasant and efficient via innovation. They offer authentic and luxurious experiences globally by blending local culture with high standards of luxury. They continuously solicit visitor comments to enhance services. Guest expectations are changed by JW Marriott (</a:t>
            </a:r>
            <a:r>
              <a:rPr lang="en-US" dirty="0" err="1">
                <a:latin typeface="Times" pitchFamily="2" charset="0"/>
              </a:rPr>
              <a:t>Vladi</a:t>
            </a:r>
            <a:r>
              <a:rPr lang="en-US" dirty="0">
                <a:latin typeface="Times" pitchFamily="2" charset="0"/>
              </a:rPr>
              <a:t>, 2014).</a:t>
            </a:r>
            <a:endParaRPr lang="en-KW" dirty="0">
              <a:latin typeface="Times" pitchFamily="2" charset="0"/>
            </a:endParaRPr>
          </a:p>
        </p:txBody>
      </p:sp>
    </p:spTree>
    <p:extLst>
      <p:ext uri="{BB962C8B-B14F-4D97-AF65-F5344CB8AC3E}">
        <p14:creationId xmlns:p14="http://schemas.microsoft.com/office/powerpoint/2010/main" val="944405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C9AB-5373-B6A6-7123-A130EAEFAAFD}"/>
              </a:ext>
            </a:extLst>
          </p:cNvPr>
          <p:cNvSpPr>
            <a:spLocks noGrp="1"/>
          </p:cNvSpPr>
          <p:nvPr>
            <p:ph type="title"/>
          </p:nvPr>
        </p:nvSpPr>
        <p:spPr/>
        <p:txBody>
          <a:bodyPr>
            <a:normAutofit/>
          </a:bodyPr>
          <a:lstStyle/>
          <a:p>
            <a:r>
              <a:rPr lang="en-KW">
                <a:solidFill>
                  <a:srgbClr val="262626"/>
                </a:solidFill>
              </a:rPr>
              <a:t>Conclusion:</a:t>
            </a:r>
          </a:p>
        </p:txBody>
      </p:sp>
      <p:sp>
        <p:nvSpPr>
          <p:cNvPr id="3" name="Content Placeholder 2">
            <a:extLst>
              <a:ext uri="{FF2B5EF4-FFF2-40B4-BE49-F238E27FC236}">
                <a16:creationId xmlns:a16="http://schemas.microsoft.com/office/drawing/2014/main" id="{B927E165-005C-6678-DFE2-368108B6268C}"/>
              </a:ext>
            </a:extLst>
          </p:cNvPr>
          <p:cNvSpPr>
            <a:spLocks noGrp="1"/>
          </p:cNvSpPr>
          <p:nvPr>
            <p:ph idx="1"/>
          </p:nvPr>
        </p:nvSpPr>
        <p:spPr>
          <a:xfrm>
            <a:off x="738035" y="2557462"/>
            <a:ext cx="5962803" cy="3589869"/>
          </a:xfrm>
        </p:spPr>
        <p:txBody>
          <a:bodyPr>
            <a:normAutofit lnSpcReduction="10000"/>
          </a:bodyPr>
          <a:lstStyle/>
          <a:p>
            <a:pPr algn="just">
              <a:lnSpc>
                <a:spcPct val="90000"/>
              </a:lnSpc>
            </a:pPr>
            <a:r>
              <a:rPr lang="en-US" sz="2400" dirty="0">
                <a:solidFill>
                  <a:srgbClr val="262626"/>
                </a:solidFill>
                <a:latin typeface="Times" pitchFamily="2" charset="0"/>
              </a:rPr>
              <a:t>In conclusion, hotels succeed by creating memorable visitor experiences. We achieve this via good service, hospitality, and guest services. Luxury hotels like JW Marriott push boundaries, create unique experiences, and exceed guest expectations. JW Marriott stands out because it responds to user feedback, uses technology, and cares about guests. Excellence and customer satisfaction will make hotels more than just places to stay in a competitive sector.</a:t>
            </a:r>
          </a:p>
          <a:p>
            <a:pPr algn="just">
              <a:lnSpc>
                <a:spcPct val="90000"/>
              </a:lnSpc>
            </a:pPr>
            <a:endParaRPr lang="en-KW" sz="1500" dirty="0">
              <a:solidFill>
                <a:srgbClr val="262626"/>
              </a:solidFill>
            </a:endParaRPr>
          </a:p>
        </p:txBody>
      </p:sp>
      <p:pic>
        <p:nvPicPr>
          <p:cNvPr id="6146" name="Picture 2" descr="JW Marriott Hotel Shenzhen Bao'an International Airport, Bao'an – Updated  2023 Prices">
            <a:extLst>
              <a:ext uri="{FF2B5EF4-FFF2-40B4-BE49-F238E27FC236}">
                <a16:creationId xmlns:a16="http://schemas.microsoft.com/office/drawing/2014/main" id="{23AE6884-8644-76CE-B19D-D4E5BCBED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0573" y="2014194"/>
            <a:ext cx="4070052" cy="271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50627"/>
      </p:ext>
    </p:extLst>
  </p:cSld>
  <p:clrMapOvr>
    <a:masterClrMapping/>
  </p:clrMapOvr>
  <mc:AlternateContent xmlns:mc="http://schemas.openxmlformats.org/markup-compatibility/2006" xmlns:p14="http://schemas.microsoft.com/office/powerpoint/2010/main">
    <mc:Choice Requires="p14">
      <p:transition spd="slow" p14:dur="2000" advTm="92817"/>
    </mc:Choice>
    <mc:Fallback xmlns="">
      <p:transition spd="slow" advTm="9281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F463A-C597-A0F1-E1ED-2F276E93325F}"/>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FDDC9891-A8BC-2496-A669-83B6DA3C7727}"/>
              </a:ext>
            </a:extLst>
          </p:cNvPr>
          <p:cNvSpPr>
            <a:spLocks noGrp="1"/>
          </p:cNvSpPr>
          <p:nvPr>
            <p:ph idx="1"/>
          </p:nvPr>
        </p:nvSpPr>
        <p:spPr/>
        <p:txBody>
          <a:bodyPr>
            <a:normAutofit fontScale="62500" lnSpcReduction="20000"/>
          </a:bodyPr>
          <a:lstStyle/>
          <a:p>
            <a:pPr algn="l"/>
            <a:r>
              <a:rPr lang="en-US" b="0" i="0" u="none" strike="noStrike" dirty="0">
                <a:solidFill>
                  <a:srgbClr val="374151"/>
                </a:solidFill>
                <a:effectLst/>
                <a:latin typeface="Söhne"/>
              </a:rPr>
              <a:t>Aggarwal, D. &amp; </a:t>
            </a:r>
            <a:r>
              <a:rPr lang="en-US" b="0" i="0" u="none" strike="noStrike" dirty="0" err="1">
                <a:solidFill>
                  <a:srgbClr val="374151"/>
                </a:solidFill>
                <a:effectLst/>
                <a:latin typeface="Söhne"/>
              </a:rPr>
              <a:t>Padhan</a:t>
            </a:r>
            <a:r>
              <a:rPr lang="en-US" b="0" i="0" u="none" strike="noStrike" dirty="0">
                <a:solidFill>
                  <a:srgbClr val="374151"/>
                </a:solidFill>
                <a:effectLst/>
                <a:latin typeface="Söhne"/>
              </a:rPr>
              <a:t>, P.C., 2017. Impact of capital structure on firm value: Evidence from Indian hospitality industry. Theoretical Economics Letters, 7(4), pp. 982-1000.</a:t>
            </a:r>
          </a:p>
          <a:p>
            <a:pPr algn="l"/>
            <a:r>
              <a:rPr lang="en-US" b="0" i="0" u="none" strike="noStrike" dirty="0">
                <a:solidFill>
                  <a:srgbClr val="374151"/>
                </a:solidFill>
                <a:effectLst/>
                <a:latin typeface="Söhne"/>
              </a:rPr>
              <a:t>Boora, S.S. &amp; </a:t>
            </a:r>
            <a:r>
              <a:rPr lang="en-US" b="0" i="0" u="none" strike="noStrike" dirty="0" err="1">
                <a:solidFill>
                  <a:srgbClr val="374151"/>
                </a:solidFill>
                <a:effectLst/>
                <a:latin typeface="Söhne"/>
              </a:rPr>
              <a:t>Dhankar</a:t>
            </a:r>
            <a:r>
              <a:rPr lang="en-US" b="0" i="0" u="none" strike="noStrike" dirty="0">
                <a:solidFill>
                  <a:srgbClr val="374151"/>
                </a:solidFill>
                <a:effectLst/>
                <a:latin typeface="Söhne"/>
              </a:rPr>
              <a:t>, S., 2017. Foreign direct investment and its impact upon the Indian hospitality industry. African Journal of Hospitality, Tourism and Leisure, 6(1), pp. 1-17.</a:t>
            </a:r>
          </a:p>
          <a:p>
            <a:pPr algn="l"/>
            <a:r>
              <a:rPr lang="en-US" b="0" i="0" u="none" strike="noStrike" dirty="0" err="1">
                <a:solidFill>
                  <a:srgbClr val="374151"/>
                </a:solidFill>
                <a:effectLst/>
                <a:latin typeface="Söhne"/>
              </a:rPr>
              <a:t>Chathoth</a:t>
            </a:r>
            <a:r>
              <a:rPr lang="en-US" b="0" i="0" u="none" strike="noStrike" dirty="0">
                <a:solidFill>
                  <a:srgbClr val="374151"/>
                </a:solidFill>
                <a:effectLst/>
                <a:latin typeface="Söhne"/>
              </a:rPr>
              <a:t>, P.K. &amp; Olsen, M.D., 2002. </a:t>
            </a:r>
            <a:r>
              <a:rPr lang="en-US" b="0" i="0" u="none" strike="noStrike" dirty="0" err="1">
                <a:solidFill>
                  <a:srgbClr val="374151"/>
                </a:solidFill>
                <a:effectLst/>
                <a:latin typeface="Söhne"/>
              </a:rPr>
              <a:t>Organisational</a:t>
            </a:r>
            <a:r>
              <a:rPr lang="en-US" b="0" i="0" u="none" strike="noStrike" dirty="0">
                <a:solidFill>
                  <a:srgbClr val="374151"/>
                </a:solidFill>
                <a:effectLst/>
                <a:latin typeface="Söhne"/>
              </a:rPr>
              <a:t> leadership and strategy in the hospitality industry. Journal of Services Research, 2(1), pp. 5-12.</a:t>
            </a:r>
          </a:p>
          <a:p>
            <a:pPr algn="l"/>
            <a:r>
              <a:rPr lang="en-US" b="0" i="0" u="none" strike="noStrike" dirty="0" err="1">
                <a:solidFill>
                  <a:srgbClr val="374151"/>
                </a:solidFill>
                <a:effectLst/>
                <a:latin typeface="Söhne"/>
              </a:rPr>
              <a:t>HospitalityNet</a:t>
            </a:r>
            <a:r>
              <a:rPr lang="en-US" b="0" i="0" u="none" strike="noStrike" dirty="0">
                <a:solidFill>
                  <a:srgbClr val="374151"/>
                </a:solidFill>
                <a:effectLst/>
                <a:latin typeface="Söhne"/>
              </a:rPr>
              <a:t>, 2023. JW Marriott. [online] Available at: </a:t>
            </a:r>
            <a:r>
              <a:rPr lang="en-US" b="0" i="0" u="none" strike="noStrike" dirty="0">
                <a:solidFill>
                  <a:srgbClr val="374151"/>
                </a:solidFill>
                <a:effectLst/>
                <a:latin typeface="Söhne"/>
                <a:hlinkClick r:id="rId2"/>
              </a:rPr>
              <a:t>https://www.hospitalitynet.org/brand/23000016/jw-marriott.html</a:t>
            </a:r>
            <a:r>
              <a:rPr lang="en-US" b="0" i="0" u="none" strike="noStrike" dirty="0">
                <a:solidFill>
                  <a:srgbClr val="374151"/>
                </a:solidFill>
                <a:effectLst/>
                <a:latin typeface="Söhne"/>
              </a:rPr>
              <a:t> (Accessed: 20 October 2023).</a:t>
            </a:r>
          </a:p>
          <a:p>
            <a:pPr algn="l"/>
            <a:r>
              <a:rPr lang="en-US" b="0" i="0" u="none" strike="noStrike" dirty="0">
                <a:solidFill>
                  <a:srgbClr val="374151"/>
                </a:solidFill>
                <a:effectLst/>
                <a:latin typeface="Söhne"/>
              </a:rPr>
              <a:t>Hole, Y. &amp; </a:t>
            </a:r>
            <a:r>
              <a:rPr lang="en-US" b="0" i="0" u="none" strike="noStrike" dirty="0" err="1">
                <a:solidFill>
                  <a:srgbClr val="374151"/>
                </a:solidFill>
                <a:effectLst/>
                <a:latin typeface="Söhne"/>
              </a:rPr>
              <a:t>Snehal</a:t>
            </a:r>
            <a:r>
              <a:rPr lang="en-US" b="0" i="0" u="none" strike="noStrike" dirty="0">
                <a:solidFill>
                  <a:srgbClr val="374151"/>
                </a:solidFill>
                <a:effectLst/>
                <a:latin typeface="Söhne"/>
              </a:rPr>
              <a:t>, P., 2019. Challenges and solutions to the development of the tourism and hospitality industry in India. African Journal of Hospitality, Tourism and Leisure, 8(3), pp. 1-11.</a:t>
            </a:r>
          </a:p>
          <a:p>
            <a:pPr algn="l"/>
            <a:r>
              <a:rPr lang="en-US" b="0" i="0" u="none" strike="noStrike" dirty="0">
                <a:solidFill>
                  <a:srgbClr val="374151"/>
                </a:solidFill>
                <a:effectLst/>
                <a:latin typeface="Söhne"/>
              </a:rPr>
              <a:t>JW Marriott, 2023. JW Marriott. [online] Available at: </a:t>
            </a:r>
            <a:r>
              <a:rPr lang="en-US" b="0" i="0" u="none" strike="noStrike" dirty="0">
                <a:solidFill>
                  <a:srgbClr val="374151"/>
                </a:solidFill>
                <a:effectLst/>
                <a:latin typeface="Söhne"/>
                <a:hlinkClick r:id="rId3"/>
              </a:rPr>
              <a:t>https://jw-marriott.marriott.com</a:t>
            </a:r>
            <a:r>
              <a:rPr lang="en-US" b="0" i="0" u="none" strike="noStrike" dirty="0">
                <a:solidFill>
                  <a:srgbClr val="374151"/>
                </a:solidFill>
                <a:effectLst/>
                <a:latin typeface="Söhne"/>
              </a:rPr>
              <a:t> (Accessed: 20 October 2023).</a:t>
            </a:r>
          </a:p>
          <a:p>
            <a:pPr algn="l"/>
            <a:r>
              <a:rPr lang="en-US" b="0" i="0" u="none" strike="noStrike" dirty="0">
                <a:solidFill>
                  <a:srgbClr val="374151"/>
                </a:solidFill>
                <a:effectLst/>
                <a:latin typeface="Söhne"/>
              </a:rPr>
              <a:t>Marriott News Center, 2023. Brands - JW Marriott. [online] Available at: </a:t>
            </a:r>
            <a:r>
              <a:rPr lang="en-US" b="0" i="0" u="none" strike="noStrike" dirty="0">
                <a:solidFill>
                  <a:srgbClr val="374151"/>
                </a:solidFill>
                <a:effectLst/>
                <a:latin typeface="Söhne"/>
                <a:hlinkClick r:id="rId4"/>
              </a:rPr>
              <a:t>https://news.marriott.com/brands/jw-marriott/</a:t>
            </a:r>
            <a:r>
              <a:rPr lang="en-US" b="0" i="0" u="none" strike="noStrike" dirty="0">
                <a:solidFill>
                  <a:srgbClr val="374151"/>
                </a:solidFill>
                <a:effectLst/>
                <a:latin typeface="Söhne"/>
              </a:rPr>
              <a:t> (Accessed: 20 October 2023).</a:t>
            </a:r>
          </a:p>
          <a:p>
            <a:pPr algn="l"/>
            <a:r>
              <a:rPr lang="en-US" b="0" i="0" u="none" strike="noStrike" dirty="0" err="1">
                <a:solidFill>
                  <a:srgbClr val="374151"/>
                </a:solidFill>
                <a:effectLst/>
                <a:latin typeface="Söhne"/>
              </a:rPr>
              <a:t>Reihanian</a:t>
            </a:r>
            <a:r>
              <a:rPr lang="en-US" b="0" i="0" u="none" strike="noStrike" dirty="0">
                <a:solidFill>
                  <a:srgbClr val="374151"/>
                </a:solidFill>
                <a:effectLst/>
                <a:latin typeface="Söhne"/>
              </a:rPr>
              <a:t>, A., Mahmood, N.Z.B., </a:t>
            </a:r>
            <a:r>
              <a:rPr lang="en-US" b="0" i="0" u="none" strike="noStrike" dirty="0" err="1">
                <a:solidFill>
                  <a:srgbClr val="374151"/>
                </a:solidFill>
                <a:effectLst/>
                <a:latin typeface="Söhne"/>
              </a:rPr>
              <a:t>Kahrom</a:t>
            </a:r>
            <a:r>
              <a:rPr lang="en-US" b="0" i="0" u="none" strike="noStrike" dirty="0">
                <a:solidFill>
                  <a:srgbClr val="374151"/>
                </a:solidFill>
                <a:effectLst/>
                <a:latin typeface="Söhne"/>
              </a:rPr>
              <a:t>, E. &amp; </a:t>
            </a:r>
            <a:r>
              <a:rPr lang="en-US" b="0" i="0" u="none" strike="noStrike" dirty="0" err="1">
                <a:solidFill>
                  <a:srgbClr val="374151"/>
                </a:solidFill>
                <a:effectLst/>
                <a:latin typeface="Söhne"/>
              </a:rPr>
              <a:t>Hin</a:t>
            </a:r>
            <a:r>
              <a:rPr lang="en-US" b="0" i="0" u="none" strike="noStrike" dirty="0">
                <a:solidFill>
                  <a:srgbClr val="374151"/>
                </a:solidFill>
                <a:effectLst/>
                <a:latin typeface="Söhne"/>
              </a:rPr>
              <a:t>, T.W., 2012. Sustainable tourism development strategy by SWOT analysis: </a:t>
            </a:r>
            <a:r>
              <a:rPr lang="en-US" b="0" i="0" u="none" strike="noStrike" dirty="0" err="1">
                <a:solidFill>
                  <a:srgbClr val="374151"/>
                </a:solidFill>
                <a:effectLst/>
                <a:latin typeface="Söhne"/>
              </a:rPr>
              <a:t>Boujagh</a:t>
            </a:r>
            <a:r>
              <a:rPr lang="en-US" b="0" i="0" u="none" strike="noStrike" dirty="0">
                <a:solidFill>
                  <a:srgbClr val="374151"/>
                </a:solidFill>
                <a:effectLst/>
                <a:latin typeface="Söhne"/>
              </a:rPr>
              <a:t> National Park, Iran. Tourism Management Perspectives, 4, pp. 223-228.</a:t>
            </a:r>
          </a:p>
          <a:p>
            <a:pPr algn="l"/>
            <a:r>
              <a:rPr lang="en-US" b="0" i="0" u="none" strike="noStrike" dirty="0">
                <a:solidFill>
                  <a:srgbClr val="374151"/>
                </a:solidFill>
                <a:effectLst/>
                <a:latin typeface="Söhne"/>
              </a:rPr>
              <a:t>Talib, F., Rahman, Z. &amp; Qureshi, M.N., 2012. Total quality management practices in Indian hospitality industry: some key findings from survey. In Proceedings of National Conference on Emerging Challenges for Sustainable Business 2012, pp. 1866-1888.</a:t>
            </a:r>
          </a:p>
          <a:p>
            <a:pPr algn="l"/>
            <a:r>
              <a:rPr lang="en-US" b="0" i="0" u="none" strike="noStrike" dirty="0" err="1">
                <a:solidFill>
                  <a:srgbClr val="374151"/>
                </a:solidFill>
                <a:effectLst/>
                <a:latin typeface="Söhne"/>
              </a:rPr>
              <a:t>Tambunan</a:t>
            </a:r>
            <a:r>
              <a:rPr lang="en-US" b="0" i="0" u="none" strike="noStrike" dirty="0">
                <a:solidFill>
                  <a:srgbClr val="374151"/>
                </a:solidFill>
                <a:effectLst/>
                <a:latin typeface="Söhne"/>
              </a:rPr>
              <a:t>, T.S., 2020. SWOT Analysis for Tourism Development Strategy of </a:t>
            </a:r>
            <a:r>
              <a:rPr lang="en-US" b="0" i="0" u="none" strike="noStrike" dirty="0" err="1">
                <a:solidFill>
                  <a:srgbClr val="374151"/>
                </a:solidFill>
                <a:effectLst/>
                <a:latin typeface="Söhne"/>
              </a:rPr>
              <a:t>Samosir</a:t>
            </a:r>
            <a:r>
              <a:rPr lang="en-US" b="0" i="0" u="none" strike="noStrike" dirty="0">
                <a:solidFill>
                  <a:srgbClr val="374151"/>
                </a:solidFill>
                <a:effectLst/>
                <a:latin typeface="Söhne"/>
              </a:rPr>
              <a:t> Regency. TIJAB The International Journal of Applied Business, 4(2), pp. 90-105.</a:t>
            </a:r>
          </a:p>
          <a:p>
            <a:pPr algn="l"/>
            <a:r>
              <a:rPr lang="en-US" b="0" i="0" u="none" strike="noStrike" dirty="0">
                <a:solidFill>
                  <a:srgbClr val="374151"/>
                </a:solidFill>
                <a:effectLst/>
                <a:latin typeface="Söhne"/>
              </a:rPr>
              <a:t>View Retreats, 2023. JW Marriott Hotels. [online] Available at: </a:t>
            </a:r>
            <a:r>
              <a:rPr lang="en-US" b="0" i="0" u="none" strike="noStrike" dirty="0">
                <a:solidFill>
                  <a:srgbClr val="374151"/>
                </a:solidFill>
                <a:effectLst/>
                <a:latin typeface="Söhne"/>
                <a:hlinkClick r:id="rId5"/>
              </a:rPr>
              <a:t>https://www.viewretreats.com/jw-marriott-hotels</a:t>
            </a:r>
            <a:r>
              <a:rPr lang="en-US" b="0" i="0" u="none" strike="noStrike" dirty="0">
                <a:solidFill>
                  <a:srgbClr val="374151"/>
                </a:solidFill>
                <a:effectLst/>
                <a:latin typeface="Söhne"/>
              </a:rPr>
              <a:t> (Accessed: 20 October 2023).</a:t>
            </a:r>
          </a:p>
          <a:p>
            <a:pPr algn="l"/>
            <a:r>
              <a:rPr lang="en-US" b="0" i="0" u="none" strike="noStrike" dirty="0" err="1">
                <a:solidFill>
                  <a:srgbClr val="374151"/>
                </a:solidFill>
                <a:effectLst/>
                <a:latin typeface="Söhne"/>
              </a:rPr>
              <a:t>Vladi</a:t>
            </a:r>
            <a:r>
              <a:rPr lang="en-US" b="0" i="0" u="none" strike="noStrike" dirty="0">
                <a:solidFill>
                  <a:srgbClr val="374151"/>
                </a:solidFill>
                <a:effectLst/>
                <a:latin typeface="Söhne"/>
              </a:rPr>
              <a:t>, E., 2014. Tourism Development Strategies, SWOT analysis and improvement of Albania's image. European Journal of Sustainable Development, 3(1), p. 167.</a:t>
            </a:r>
          </a:p>
          <a:p>
            <a:pPr algn="l"/>
            <a:r>
              <a:rPr lang="en-US" b="0" i="0" u="none" strike="noStrike" dirty="0" err="1">
                <a:solidFill>
                  <a:srgbClr val="374151"/>
                </a:solidFill>
                <a:effectLst/>
                <a:latin typeface="Söhne"/>
              </a:rPr>
              <a:t>Wernick</a:t>
            </a:r>
            <a:r>
              <a:rPr lang="en-US" b="0" i="0" u="none" strike="noStrike" dirty="0">
                <a:solidFill>
                  <a:srgbClr val="374151"/>
                </a:solidFill>
                <a:effectLst/>
                <a:latin typeface="Söhne"/>
              </a:rPr>
              <a:t>, D.A. &amp; Von Glinow, M.A., 2012. Reflections on the evolving terrorist threat to luxury hotels: A case study on Marriott International. Thunderbird International Business Review, 54(5), pp. 729-746.</a:t>
            </a:r>
          </a:p>
          <a:p>
            <a:endParaRPr lang="en-KW" dirty="0"/>
          </a:p>
        </p:txBody>
      </p:sp>
    </p:spTree>
    <p:extLst>
      <p:ext uri="{BB962C8B-B14F-4D97-AF65-F5344CB8AC3E}">
        <p14:creationId xmlns:p14="http://schemas.microsoft.com/office/powerpoint/2010/main" val="2904830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F952A-2920-830F-1EBD-77CA0AD683DC}"/>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CC65BCC7-7717-34F9-5024-E5BEFB2D7156}"/>
              </a:ext>
            </a:extLst>
          </p:cNvPr>
          <p:cNvSpPr>
            <a:spLocks noGrp="1"/>
          </p:cNvSpPr>
          <p:nvPr>
            <p:ph idx="1"/>
          </p:nvPr>
        </p:nvSpPr>
        <p:spPr/>
        <p:txBody>
          <a:bodyPr>
            <a:normAutofit fontScale="92500"/>
          </a:bodyPr>
          <a:lstStyle/>
          <a:p>
            <a:pPr algn="l"/>
            <a:r>
              <a:rPr lang="en-US" b="0" i="0" u="none" strike="noStrike" dirty="0">
                <a:solidFill>
                  <a:srgbClr val="374151"/>
                </a:solidFill>
                <a:effectLst/>
                <a:latin typeface="Söhne"/>
              </a:rPr>
              <a:t>Mao, L.X., Wu, B., Bao, W.X., Han, F.A., Xu, L., Ge, Q.J., and Zhang, C., 2010. Epidemiology of hand, foot, and mouth disease and genotype characterization of Enterovirus 71 in Jiangsu, China. Journal of Clinical Virology, 49(2), pp.100–104.</a:t>
            </a:r>
          </a:p>
          <a:p>
            <a:pPr algn="l"/>
            <a:r>
              <a:rPr lang="en-US" b="0" i="0" u="none" strike="noStrike" dirty="0">
                <a:solidFill>
                  <a:srgbClr val="374151"/>
                </a:solidFill>
                <a:effectLst/>
                <a:latin typeface="Söhne"/>
              </a:rPr>
              <a:t>Marriott, 2020. Travel with confidence during COVID-19. [online] Available at: </a:t>
            </a:r>
            <a:r>
              <a:rPr lang="en-US" b="0" i="0" u="none" strike="noStrike" dirty="0">
                <a:solidFill>
                  <a:srgbClr val="374151"/>
                </a:solidFill>
                <a:effectLst/>
                <a:latin typeface="Söhne"/>
                <a:hlinkClick r:id="rId2"/>
              </a:rPr>
              <a:t>https://clean.marriott.com/</a:t>
            </a:r>
            <a:r>
              <a:rPr lang="en-US" b="0" i="0" u="none" strike="noStrike" dirty="0">
                <a:solidFill>
                  <a:srgbClr val="374151"/>
                </a:solidFill>
                <a:effectLst/>
                <a:latin typeface="Söhne"/>
              </a:rPr>
              <a:t> [Accessed 21 October 2023].</a:t>
            </a:r>
          </a:p>
          <a:p>
            <a:pPr algn="l"/>
            <a:r>
              <a:rPr lang="en-US" b="0" i="0" u="none" strike="noStrike" dirty="0" err="1">
                <a:solidFill>
                  <a:srgbClr val="374151"/>
                </a:solidFill>
                <a:effectLst/>
                <a:latin typeface="Söhne"/>
              </a:rPr>
              <a:t>Martilla</a:t>
            </a:r>
            <a:r>
              <a:rPr lang="en-US" b="0" i="0" u="none" strike="noStrike" dirty="0">
                <a:solidFill>
                  <a:srgbClr val="374151"/>
                </a:solidFill>
                <a:effectLst/>
                <a:latin typeface="Söhne"/>
              </a:rPr>
              <a:t>, J.A. and James, J.C., 1977. Importance-performance analysis. Journal of Marketing, 41(1), pp.77–79.</a:t>
            </a:r>
          </a:p>
          <a:p>
            <a:pPr algn="l"/>
            <a:r>
              <a:rPr lang="en-US" b="0" i="0" u="none" strike="noStrike" dirty="0" err="1">
                <a:solidFill>
                  <a:srgbClr val="374151"/>
                </a:solidFill>
                <a:effectLst/>
                <a:latin typeface="Söhne"/>
              </a:rPr>
              <a:t>Njite</a:t>
            </a:r>
            <a:r>
              <a:rPr lang="en-US" b="0" i="0" u="none" strike="noStrike" dirty="0">
                <a:solidFill>
                  <a:srgbClr val="374151"/>
                </a:solidFill>
                <a:effectLst/>
                <a:latin typeface="Söhne"/>
              </a:rPr>
              <a:t>, D. and Schaffer, J., 2017. Revisiting attributes: How important is green in the consumer selection of hotel rooms? International Journal of Hospitality &amp; Tourism Administration, 18(2), pp.219–244.</a:t>
            </a:r>
          </a:p>
          <a:p>
            <a:pPr algn="l"/>
            <a:r>
              <a:rPr lang="en-US" b="0" i="0" u="none" strike="noStrike" dirty="0">
                <a:solidFill>
                  <a:srgbClr val="374151"/>
                </a:solidFill>
                <a:effectLst/>
                <a:latin typeface="Söhne"/>
              </a:rPr>
              <a:t>NSW Government, 2020. COVID Safe. [online] Available at: </a:t>
            </a:r>
            <a:r>
              <a:rPr lang="en-US" b="0" i="0" u="none" strike="noStrike" dirty="0">
                <a:solidFill>
                  <a:srgbClr val="374151"/>
                </a:solidFill>
                <a:effectLst/>
                <a:latin typeface="Söhne"/>
                <a:hlinkClick r:id="rId3"/>
              </a:rPr>
              <a:t>https://www.nsw.gov.au/covid-19/covid-safe</a:t>
            </a:r>
            <a:r>
              <a:rPr lang="en-US" b="0" i="0" u="none" strike="noStrike" dirty="0">
                <a:solidFill>
                  <a:srgbClr val="374151"/>
                </a:solidFill>
                <a:effectLst/>
                <a:latin typeface="Söhne"/>
              </a:rPr>
              <a:t> [Accessed 21 October 2023].</a:t>
            </a:r>
          </a:p>
          <a:p>
            <a:pPr algn="l"/>
            <a:r>
              <a:rPr lang="en-US" b="0" i="0" u="none" strike="noStrike" dirty="0">
                <a:solidFill>
                  <a:srgbClr val="374151"/>
                </a:solidFill>
                <a:effectLst/>
                <a:latin typeface="Söhne"/>
              </a:rPr>
              <a:t>Nunnally, J., 1978. Psychometric Theory. 2nd ed. New York: McGraw-Hill.</a:t>
            </a:r>
          </a:p>
          <a:p>
            <a:pPr algn="l"/>
            <a:r>
              <a:rPr lang="en-US" b="0" i="0" u="none" strike="noStrike" dirty="0">
                <a:solidFill>
                  <a:srgbClr val="374151"/>
                </a:solidFill>
                <a:effectLst/>
                <a:latin typeface="Söhne"/>
              </a:rPr>
              <a:t>Oliver, R.L., 1997. Satisfaction: A Behavioral Perspective on the Consumer. New York: Irwin-McGraw-Hill.</a:t>
            </a:r>
          </a:p>
          <a:p>
            <a:endParaRPr lang="en-KW" dirty="0"/>
          </a:p>
        </p:txBody>
      </p:sp>
    </p:spTree>
    <p:extLst>
      <p:ext uri="{BB962C8B-B14F-4D97-AF65-F5344CB8AC3E}">
        <p14:creationId xmlns:p14="http://schemas.microsoft.com/office/powerpoint/2010/main" val="1091410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100" name="Picture 4" descr="Love Thank You GIF - Love Thank You Thanks - Discover &amp; Share GIFs">
            <a:extLst>
              <a:ext uri="{FF2B5EF4-FFF2-40B4-BE49-F238E27FC236}">
                <a16:creationId xmlns:a16="http://schemas.microsoft.com/office/drawing/2014/main" id="{FFA0CB45-07CB-4162-C98E-C0E2A1AA8F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334" y="944034"/>
            <a:ext cx="4969932" cy="4969932"/>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pic>
        <p:nvPicPr>
          <p:cNvPr id="4098" name="Picture 2" descr="Thank You GIFs - The Best GIF Collections Are On GIFSEC">
            <a:extLst>
              <a:ext uri="{FF2B5EF4-FFF2-40B4-BE49-F238E27FC236}">
                <a16:creationId xmlns:a16="http://schemas.microsoft.com/office/drawing/2014/main" id="{68C72FFF-D925-E038-5CDA-56BE453A5A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7733" y="944034"/>
            <a:ext cx="4969932" cy="4969932"/>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2099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{5F659E58-BEFE-AB40-971A-389A10B14A58}tf10001067</Template>
  <TotalTime>0</TotalTime>
  <Words>1947</Words>
  <Application>Microsoft Office PowerPoint</Application>
  <PresentationFormat>Widescreen</PresentationFormat>
  <Paragraphs>41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Century Gothic</vt:lpstr>
      <vt:lpstr>Garamond</vt:lpstr>
      <vt:lpstr>Söhne</vt:lpstr>
      <vt:lpstr>Times</vt:lpstr>
      <vt:lpstr>Savon</vt:lpstr>
      <vt:lpstr>Programme: International Hotel ManagemenT  Module: Hospitality and Guest Services  Module code: BMIH4003  NAME: ADRIANA-ELENA CHIRIAC   STUDENT ID:2239155  LECTURER NAME: DALE CLARKE </vt:lpstr>
      <vt:lpstr>Briefly introduce your chosen hotel:</vt:lpstr>
      <vt:lpstr>Identify the hotel's main consumers and explain why they appeal to this group</vt:lpstr>
      <vt:lpstr>Outline the nature, scope and role of guest services and facilities in general and then apply this to your chosen hotel</vt:lpstr>
      <vt:lpstr>Discuss the importance of hospitality and how hotels meet/exceed guest expectations</vt:lpstr>
      <vt:lpstr>Discuss the importance of hospitality and how hotels meet/exceed guest expectations</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International Hotel Managemen  Module: Hospitality and Guest Services  Module code: BMIH4003</dc:title>
  <dc:creator>Diana-Mara Airini</dc:creator>
  <cp:lastModifiedBy>Iulian Chiriac</cp:lastModifiedBy>
  <cp:revision>6</cp:revision>
  <dcterms:created xsi:type="dcterms:W3CDTF">2023-10-22T06:15:57Z</dcterms:created>
  <dcterms:modified xsi:type="dcterms:W3CDTF">2023-10-22T16:56:22Z</dcterms:modified>
</cp:coreProperties>
</file>