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7" r:id="rId1"/>
  </p:sldMasterIdLst>
  <p:sldIdLst>
    <p:sldId id="256" r:id="rId2"/>
    <p:sldId id="257" r:id="rId3"/>
    <p:sldId id="258" r:id="rId4"/>
    <p:sldId id="270" r:id="rId5"/>
    <p:sldId id="259" r:id="rId6"/>
    <p:sldId id="264" r:id="rId7"/>
    <p:sldId id="265" r:id="rId8"/>
    <p:sldId id="266" r:id="rId9"/>
    <p:sldId id="267" r:id="rId10"/>
    <p:sldId id="262" r:id="rId11"/>
    <p:sldId id="260" r:id="rId12"/>
    <p:sldId id="263" r:id="rId13"/>
    <p:sldId id="268" r:id="rId14"/>
    <p:sldId id="271" r:id="rId15"/>
    <p:sldId id="261" r:id="rId16"/>
    <p:sldId id="26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1672"/>
    <p:restoredTop sz="94788"/>
  </p:normalViewPr>
  <p:slideViewPr>
    <p:cSldViewPr snapToGrid="0">
      <p:cViewPr varScale="1">
        <p:scale>
          <a:sx n="97" d="100"/>
          <a:sy n="97" d="100"/>
        </p:scale>
        <p:origin x="240" y="2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EB86247-E541-4C24-BC6A-D1C5D9E6266E}"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85178187-D7A4-49C3-AE03-97191A60A99C}">
      <dgm:prSet/>
      <dgm:spPr/>
      <dgm:t>
        <a:bodyPr/>
        <a:lstStyle/>
        <a:p>
          <a:r>
            <a:rPr lang="en-US"/>
            <a:t>Builds trust and a connection with the public  </a:t>
          </a:r>
        </a:p>
      </dgm:t>
    </dgm:pt>
    <dgm:pt modelId="{526572BE-352F-4A2F-8936-01C6ED0670CB}" type="parTrans" cxnId="{D2CC6784-7BED-4427-8F27-4F8A6F70EE0A}">
      <dgm:prSet/>
      <dgm:spPr/>
      <dgm:t>
        <a:bodyPr/>
        <a:lstStyle/>
        <a:p>
          <a:endParaRPr lang="en-US"/>
        </a:p>
      </dgm:t>
    </dgm:pt>
    <dgm:pt modelId="{A6894782-DAE5-454B-B786-A85F2AC14A24}" type="sibTrans" cxnId="{D2CC6784-7BED-4427-8F27-4F8A6F70EE0A}">
      <dgm:prSet/>
      <dgm:spPr/>
      <dgm:t>
        <a:bodyPr/>
        <a:lstStyle/>
        <a:p>
          <a:endParaRPr lang="en-US"/>
        </a:p>
      </dgm:t>
    </dgm:pt>
    <dgm:pt modelId="{722125E1-C5B2-46D1-84A7-CFA7465E9462}">
      <dgm:prSet/>
      <dgm:spPr/>
      <dgm:t>
        <a:bodyPr/>
        <a:lstStyle/>
        <a:p>
          <a:r>
            <a:rPr lang="en-US" dirty="0"/>
            <a:t>Information passed to the public quickly </a:t>
          </a:r>
        </a:p>
      </dgm:t>
    </dgm:pt>
    <dgm:pt modelId="{63861EE0-4E88-4B9A-BA96-26DE1209493B}" type="parTrans" cxnId="{B65E5F4A-44E7-4B6C-BA2F-7A857CC8C7B3}">
      <dgm:prSet/>
      <dgm:spPr/>
      <dgm:t>
        <a:bodyPr/>
        <a:lstStyle/>
        <a:p>
          <a:endParaRPr lang="en-US"/>
        </a:p>
      </dgm:t>
    </dgm:pt>
    <dgm:pt modelId="{75203D48-38DA-4690-A2F5-401DFAE78FD3}" type="sibTrans" cxnId="{B65E5F4A-44E7-4B6C-BA2F-7A857CC8C7B3}">
      <dgm:prSet/>
      <dgm:spPr/>
      <dgm:t>
        <a:bodyPr/>
        <a:lstStyle/>
        <a:p>
          <a:endParaRPr lang="en-US"/>
        </a:p>
      </dgm:t>
    </dgm:pt>
    <dgm:pt modelId="{A722A66A-2286-40D3-AD5D-7C47A42C4B80}">
      <dgm:prSet/>
      <dgm:spPr/>
      <dgm:t>
        <a:bodyPr/>
        <a:lstStyle/>
        <a:p>
          <a:r>
            <a:rPr lang="en-US"/>
            <a:t>Public can be anonymous</a:t>
          </a:r>
        </a:p>
      </dgm:t>
    </dgm:pt>
    <dgm:pt modelId="{9F2D78E3-57ED-4996-B376-FF902400AAF4}" type="parTrans" cxnId="{3FE112C8-C896-462C-A1CD-8B07CD01FCD3}">
      <dgm:prSet/>
      <dgm:spPr/>
      <dgm:t>
        <a:bodyPr/>
        <a:lstStyle/>
        <a:p>
          <a:endParaRPr lang="en-US"/>
        </a:p>
      </dgm:t>
    </dgm:pt>
    <dgm:pt modelId="{7979918C-E8A9-45B0-BA63-08F7617B45DB}" type="sibTrans" cxnId="{3FE112C8-C896-462C-A1CD-8B07CD01FCD3}">
      <dgm:prSet/>
      <dgm:spPr/>
      <dgm:t>
        <a:bodyPr/>
        <a:lstStyle/>
        <a:p>
          <a:endParaRPr lang="en-US"/>
        </a:p>
      </dgm:t>
    </dgm:pt>
    <dgm:pt modelId="{148F7237-E6CA-4D26-84E7-A1CB845E6A53}">
      <dgm:prSet/>
      <dgm:spPr/>
      <dgm:t>
        <a:bodyPr/>
        <a:lstStyle/>
        <a:p>
          <a:r>
            <a:rPr lang="en-US"/>
            <a:t>Engaging with the public </a:t>
          </a:r>
        </a:p>
      </dgm:t>
    </dgm:pt>
    <dgm:pt modelId="{43405268-BFE4-4252-98A1-6F1970A3806F}" type="parTrans" cxnId="{B3798CE9-E9C1-4AF2-BDE1-6B1E65EEA158}">
      <dgm:prSet/>
      <dgm:spPr/>
      <dgm:t>
        <a:bodyPr/>
        <a:lstStyle/>
        <a:p>
          <a:endParaRPr lang="en-US"/>
        </a:p>
      </dgm:t>
    </dgm:pt>
    <dgm:pt modelId="{47204903-2B92-466D-A570-2D52FC167491}" type="sibTrans" cxnId="{B3798CE9-E9C1-4AF2-BDE1-6B1E65EEA158}">
      <dgm:prSet/>
      <dgm:spPr/>
      <dgm:t>
        <a:bodyPr/>
        <a:lstStyle/>
        <a:p>
          <a:endParaRPr lang="en-US"/>
        </a:p>
      </dgm:t>
    </dgm:pt>
    <dgm:pt modelId="{556957D5-F630-40E9-BD4E-2A38A4A70777}">
      <dgm:prSet/>
      <dgm:spPr/>
      <dgm:t>
        <a:bodyPr/>
        <a:lstStyle/>
        <a:p>
          <a:r>
            <a:rPr lang="en-US" dirty="0"/>
            <a:t>Young people reach out to the police more through social media</a:t>
          </a:r>
        </a:p>
      </dgm:t>
    </dgm:pt>
    <dgm:pt modelId="{ED5F0D12-3388-471B-BBD0-E9BBFCEDA6E6}" type="parTrans" cxnId="{C7485F5E-6E65-43BF-94A5-70069652F4CF}">
      <dgm:prSet/>
      <dgm:spPr/>
      <dgm:t>
        <a:bodyPr/>
        <a:lstStyle/>
        <a:p>
          <a:endParaRPr lang="en-US"/>
        </a:p>
      </dgm:t>
    </dgm:pt>
    <dgm:pt modelId="{354E9D57-A3D1-4911-9FAA-04A5BF9ADB7E}" type="sibTrans" cxnId="{C7485F5E-6E65-43BF-94A5-70069652F4CF}">
      <dgm:prSet/>
      <dgm:spPr/>
      <dgm:t>
        <a:bodyPr/>
        <a:lstStyle/>
        <a:p>
          <a:endParaRPr lang="en-US"/>
        </a:p>
      </dgm:t>
    </dgm:pt>
    <dgm:pt modelId="{92151FC1-84E6-224D-9350-CB516B0F9554}" type="pres">
      <dgm:prSet presAssocID="{CEB86247-E541-4C24-BC6A-D1C5D9E6266E}" presName="outerComposite" presStyleCnt="0">
        <dgm:presLayoutVars>
          <dgm:chMax val="5"/>
          <dgm:dir/>
          <dgm:resizeHandles val="exact"/>
        </dgm:presLayoutVars>
      </dgm:prSet>
      <dgm:spPr/>
    </dgm:pt>
    <dgm:pt modelId="{99F8F60C-9DB1-8D4F-BC91-F0C71F5290C5}" type="pres">
      <dgm:prSet presAssocID="{CEB86247-E541-4C24-BC6A-D1C5D9E6266E}" presName="dummyMaxCanvas" presStyleCnt="0">
        <dgm:presLayoutVars/>
      </dgm:prSet>
      <dgm:spPr/>
    </dgm:pt>
    <dgm:pt modelId="{8E19D933-E0A5-C848-A896-94000634BC8C}" type="pres">
      <dgm:prSet presAssocID="{CEB86247-E541-4C24-BC6A-D1C5D9E6266E}" presName="FiveNodes_1" presStyleLbl="node1" presStyleIdx="0" presStyleCnt="5">
        <dgm:presLayoutVars>
          <dgm:bulletEnabled val="1"/>
        </dgm:presLayoutVars>
      </dgm:prSet>
      <dgm:spPr/>
    </dgm:pt>
    <dgm:pt modelId="{8D28BBF4-AAA6-2844-9CBA-7BB9E187C063}" type="pres">
      <dgm:prSet presAssocID="{CEB86247-E541-4C24-BC6A-D1C5D9E6266E}" presName="FiveNodes_2" presStyleLbl="node1" presStyleIdx="1" presStyleCnt="5">
        <dgm:presLayoutVars>
          <dgm:bulletEnabled val="1"/>
        </dgm:presLayoutVars>
      </dgm:prSet>
      <dgm:spPr/>
    </dgm:pt>
    <dgm:pt modelId="{A52B274C-7314-E744-A5BB-F73D4A8D47EE}" type="pres">
      <dgm:prSet presAssocID="{CEB86247-E541-4C24-BC6A-D1C5D9E6266E}" presName="FiveNodes_3" presStyleLbl="node1" presStyleIdx="2" presStyleCnt="5">
        <dgm:presLayoutVars>
          <dgm:bulletEnabled val="1"/>
        </dgm:presLayoutVars>
      </dgm:prSet>
      <dgm:spPr/>
    </dgm:pt>
    <dgm:pt modelId="{9CF7E894-46E0-884C-B27A-54013948F2ED}" type="pres">
      <dgm:prSet presAssocID="{CEB86247-E541-4C24-BC6A-D1C5D9E6266E}" presName="FiveNodes_4" presStyleLbl="node1" presStyleIdx="3" presStyleCnt="5">
        <dgm:presLayoutVars>
          <dgm:bulletEnabled val="1"/>
        </dgm:presLayoutVars>
      </dgm:prSet>
      <dgm:spPr/>
    </dgm:pt>
    <dgm:pt modelId="{797E5EC0-4D9F-9A43-AC65-9D60136284C6}" type="pres">
      <dgm:prSet presAssocID="{CEB86247-E541-4C24-BC6A-D1C5D9E6266E}" presName="FiveNodes_5" presStyleLbl="node1" presStyleIdx="4" presStyleCnt="5">
        <dgm:presLayoutVars>
          <dgm:bulletEnabled val="1"/>
        </dgm:presLayoutVars>
      </dgm:prSet>
      <dgm:spPr/>
    </dgm:pt>
    <dgm:pt modelId="{0B27E596-2C5B-914D-A5F6-D1FE51247F9B}" type="pres">
      <dgm:prSet presAssocID="{CEB86247-E541-4C24-BC6A-D1C5D9E6266E}" presName="FiveConn_1-2" presStyleLbl="fgAccFollowNode1" presStyleIdx="0" presStyleCnt="4">
        <dgm:presLayoutVars>
          <dgm:bulletEnabled val="1"/>
        </dgm:presLayoutVars>
      </dgm:prSet>
      <dgm:spPr/>
    </dgm:pt>
    <dgm:pt modelId="{582B1B29-DF33-8741-A1A0-65C685A2FDB7}" type="pres">
      <dgm:prSet presAssocID="{CEB86247-E541-4C24-BC6A-D1C5D9E6266E}" presName="FiveConn_2-3" presStyleLbl="fgAccFollowNode1" presStyleIdx="1" presStyleCnt="4">
        <dgm:presLayoutVars>
          <dgm:bulletEnabled val="1"/>
        </dgm:presLayoutVars>
      </dgm:prSet>
      <dgm:spPr/>
    </dgm:pt>
    <dgm:pt modelId="{23D3EDD0-5F93-3E48-9F33-3CE82F902865}" type="pres">
      <dgm:prSet presAssocID="{CEB86247-E541-4C24-BC6A-D1C5D9E6266E}" presName="FiveConn_3-4" presStyleLbl="fgAccFollowNode1" presStyleIdx="2" presStyleCnt="4">
        <dgm:presLayoutVars>
          <dgm:bulletEnabled val="1"/>
        </dgm:presLayoutVars>
      </dgm:prSet>
      <dgm:spPr/>
    </dgm:pt>
    <dgm:pt modelId="{1F2EBC03-0BDB-2C42-B557-15E97DCC2651}" type="pres">
      <dgm:prSet presAssocID="{CEB86247-E541-4C24-BC6A-D1C5D9E6266E}" presName="FiveConn_4-5" presStyleLbl="fgAccFollowNode1" presStyleIdx="3" presStyleCnt="4">
        <dgm:presLayoutVars>
          <dgm:bulletEnabled val="1"/>
        </dgm:presLayoutVars>
      </dgm:prSet>
      <dgm:spPr/>
    </dgm:pt>
    <dgm:pt modelId="{897F3E28-371A-4E4D-A04F-2399F9C88EEF}" type="pres">
      <dgm:prSet presAssocID="{CEB86247-E541-4C24-BC6A-D1C5D9E6266E}" presName="FiveNodes_1_text" presStyleLbl="node1" presStyleIdx="4" presStyleCnt="5">
        <dgm:presLayoutVars>
          <dgm:bulletEnabled val="1"/>
        </dgm:presLayoutVars>
      </dgm:prSet>
      <dgm:spPr/>
    </dgm:pt>
    <dgm:pt modelId="{E0252E69-111A-9C4D-9456-3495F3D906E2}" type="pres">
      <dgm:prSet presAssocID="{CEB86247-E541-4C24-BC6A-D1C5D9E6266E}" presName="FiveNodes_2_text" presStyleLbl="node1" presStyleIdx="4" presStyleCnt="5">
        <dgm:presLayoutVars>
          <dgm:bulletEnabled val="1"/>
        </dgm:presLayoutVars>
      </dgm:prSet>
      <dgm:spPr/>
    </dgm:pt>
    <dgm:pt modelId="{13F73CAF-4198-9545-9962-58CE19477F07}" type="pres">
      <dgm:prSet presAssocID="{CEB86247-E541-4C24-BC6A-D1C5D9E6266E}" presName="FiveNodes_3_text" presStyleLbl="node1" presStyleIdx="4" presStyleCnt="5">
        <dgm:presLayoutVars>
          <dgm:bulletEnabled val="1"/>
        </dgm:presLayoutVars>
      </dgm:prSet>
      <dgm:spPr/>
    </dgm:pt>
    <dgm:pt modelId="{98A14CE2-011A-AE41-AF66-F7C3128798D5}" type="pres">
      <dgm:prSet presAssocID="{CEB86247-E541-4C24-BC6A-D1C5D9E6266E}" presName="FiveNodes_4_text" presStyleLbl="node1" presStyleIdx="4" presStyleCnt="5">
        <dgm:presLayoutVars>
          <dgm:bulletEnabled val="1"/>
        </dgm:presLayoutVars>
      </dgm:prSet>
      <dgm:spPr/>
    </dgm:pt>
    <dgm:pt modelId="{EAEAB1BA-E4B4-394F-8C93-2CFFA92A03D4}" type="pres">
      <dgm:prSet presAssocID="{CEB86247-E541-4C24-BC6A-D1C5D9E6266E}" presName="FiveNodes_5_text" presStyleLbl="node1" presStyleIdx="4" presStyleCnt="5">
        <dgm:presLayoutVars>
          <dgm:bulletEnabled val="1"/>
        </dgm:presLayoutVars>
      </dgm:prSet>
      <dgm:spPr/>
    </dgm:pt>
  </dgm:ptLst>
  <dgm:cxnLst>
    <dgm:cxn modelId="{4C052729-1FC7-1C49-A680-ACE8EE4ECA88}" type="presOf" srcId="{A6894782-DAE5-454B-B786-A85F2AC14A24}" destId="{0B27E596-2C5B-914D-A5F6-D1FE51247F9B}" srcOrd="0" destOrd="0" presId="urn:microsoft.com/office/officeart/2005/8/layout/vProcess5"/>
    <dgm:cxn modelId="{8D90772C-FEBA-C44F-A011-DB2F9306AF84}" type="presOf" srcId="{85178187-D7A4-49C3-AE03-97191A60A99C}" destId="{897F3E28-371A-4E4D-A04F-2399F9C88EEF}" srcOrd="1" destOrd="0" presId="urn:microsoft.com/office/officeart/2005/8/layout/vProcess5"/>
    <dgm:cxn modelId="{A47E0C2F-FE1B-4D4B-89CD-31C69422E409}" type="presOf" srcId="{7979918C-E8A9-45B0-BA63-08F7617B45DB}" destId="{23D3EDD0-5F93-3E48-9F33-3CE82F902865}" srcOrd="0" destOrd="0" presId="urn:microsoft.com/office/officeart/2005/8/layout/vProcess5"/>
    <dgm:cxn modelId="{5A2DCF30-38A1-D34C-A992-D10A94A534C8}" type="presOf" srcId="{85178187-D7A4-49C3-AE03-97191A60A99C}" destId="{8E19D933-E0A5-C848-A896-94000634BC8C}" srcOrd="0" destOrd="0" presId="urn:microsoft.com/office/officeart/2005/8/layout/vProcess5"/>
    <dgm:cxn modelId="{B65E5F4A-44E7-4B6C-BA2F-7A857CC8C7B3}" srcId="{CEB86247-E541-4C24-BC6A-D1C5D9E6266E}" destId="{722125E1-C5B2-46D1-84A7-CFA7465E9462}" srcOrd="1" destOrd="0" parTransId="{63861EE0-4E88-4B9A-BA96-26DE1209493B}" sibTransId="{75203D48-38DA-4690-A2F5-401DFAE78FD3}"/>
    <dgm:cxn modelId="{3E95E754-C707-0242-B50D-EC1A29147497}" type="presOf" srcId="{556957D5-F630-40E9-BD4E-2A38A4A70777}" destId="{797E5EC0-4D9F-9A43-AC65-9D60136284C6}" srcOrd="0" destOrd="0" presId="urn:microsoft.com/office/officeart/2005/8/layout/vProcess5"/>
    <dgm:cxn modelId="{C7485F5E-6E65-43BF-94A5-70069652F4CF}" srcId="{CEB86247-E541-4C24-BC6A-D1C5D9E6266E}" destId="{556957D5-F630-40E9-BD4E-2A38A4A70777}" srcOrd="4" destOrd="0" parTransId="{ED5F0D12-3388-471B-BBD0-E9BBFCEDA6E6}" sibTransId="{354E9D57-A3D1-4911-9FAA-04A5BF9ADB7E}"/>
    <dgm:cxn modelId="{51E44963-B4AA-3D43-A446-50BF6AE74AB3}" type="presOf" srcId="{47204903-2B92-466D-A570-2D52FC167491}" destId="{1F2EBC03-0BDB-2C42-B557-15E97DCC2651}" srcOrd="0" destOrd="0" presId="urn:microsoft.com/office/officeart/2005/8/layout/vProcess5"/>
    <dgm:cxn modelId="{7A22E66B-6087-604A-9C93-A6AB0F1FF7CE}" type="presOf" srcId="{A722A66A-2286-40D3-AD5D-7C47A42C4B80}" destId="{A52B274C-7314-E744-A5BB-F73D4A8D47EE}" srcOrd="0" destOrd="0" presId="urn:microsoft.com/office/officeart/2005/8/layout/vProcess5"/>
    <dgm:cxn modelId="{84B81C71-8905-5446-81A0-ECFFBF64E44F}" type="presOf" srcId="{CEB86247-E541-4C24-BC6A-D1C5D9E6266E}" destId="{92151FC1-84E6-224D-9350-CB516B0F9554}" srcOrd="0" destOrd="0" presId="urn:microsoft.com/office/officeart/2005/8/layout/vProcess5"/>
    <dgm:cxn modelId="{AF32EA7C-ABAB-B74F-9585-73A509C6B8B5}" type="presOf" srcId="{722125E1-C5B2-46D1-84A7-CFA7465E9462}" destId="{E0252E69-111A-9C4D-9456-3495F3D906E2}" srcOrd="1" destOrd="0" presId="urn:microsoft.com/office/officeart/2005/8/layout/vProcess5"/>
    <dgm:cxn modelId="{D2CC6784-7BED-4427-8F27-4F8A6F70EE0A}" srcId="{CEB86247-E541-4C24-BC6A-D1C5D9E6266E}" destId="{85178187-D7A4-49C3-AE03-97191A60A99C}" srcOrd="0" destOrd="0" parTransId="{526572BE-352F-4A2F-8936-01C6ED0670CB}" sibTransId="{A6894782-DAE5-454B-B786-A85F2AC14A24}"/>
    <dgm:cxn modelId="{664283BE-6A8F-0E4D-98BC-0E489F9EEACA}" type="presOf" srcId="{556957D5-F630-40E9-BD4E-2A38A4A70777}" destId="{EAEAB1BA-E4B4-394F-8C93-2CFFA92A03D4}" srcOrd="1" destOrd="0" presId="urn:microsoft.com/office/officeart/2005/8/layout/vProcess5"/>
    <dgm:cxn modelId="{544319BF-7677-004F-B390-5DAF7AF68F8A}" type="presOf" srcId="{A722A66A-2286-40D3-AD5D-7C47A42C4B80}" destId="{13F73CAF-4198-9545-9962-58CE19477F07}" srcOrd="1" destOrd="0" presId="urn:microsoft.com/office/officeart/2005/8/layout/vProcess5"/>
    <dgm:cxn modelId="{527886C0-64E1-4842-815B-C3CCF180BAAC}" type="presOf" srcId="{75203D48-38DA-4690-A2F5-401DFAE78FD3}" destId="{582B1B29-DF33-8741-A1A0-65C685A2FDB7}" srcOrd="0" destOrd="0" presId="urn:microsoft.com/office/officeart/2005/8/layout/vProcess5"/>
    <dgm:cxn modelId="{3FE112C8-C896-462C-A1CD-8B07CD01FCD3}" srcId="{CEB86247-E541-4C24-BC6A-D1C5D9E6266E}" destId="{A722A66A-2286-40D3-AD5D-7C47A42C4B80}" srcOrd="2" destOrd="0" parTransId="{9F2D78E3-57ED-4996-B376-FF902400AAF4}" sibTransId="{7979918C-E8A9-45B0-BA63-08F7617B45DB}"/>
    <dgm:cxn modelId="{E449EAE8-2E6A-854F-B611-8987A51454C7}" type="presOf" srcId="{148F7237-E6CA-4D26-84E7-A1CB845E6A53}" destId="{9CF7E894-46E0-884C-B27A-54013948F2ED}" srcOrd="0" destOrd="0" presId="urn:microsoft.com/office/officeart/2005/8/layout/vProcess5"/>
    <dgm:cxn modelId="{B3798CE9-E9C1-4AF2-BDE1-6B1E65EEA158}" srcId="{CEB86247-E541-4C24-BC6A-D1C5D9E6266E}" destId="{148F7237-E6CA-4D26-84E7-A1CB845E6A53}" srcOrd="3" destOrd="0" parTransId="{43405268-BFE4-4252-98A1-6F1970A3806F}" sibTransId="{47204903-2B92-466D-A570-2D52FC167491}"/>
    <dgm:cxn modelId="{5C4A66EF-76DE-E448-9FD7-57E28B7728EE}" type="presOf" srcId="{722125E1-C5B2-46D1-84A7-CFA7465E9462}" destId="{8D28BBF4-AAA6-2844-9CBA-7BB9E187C063}" srcOrd="0" destOrd="0" presId="urn:microsoft.com/office/officeart/2005/8/layout/vProcess5"/>
    <dgm:cxn modelId="{B9ED94FA-1DC6-4D44-BE5E-9EF03CC4EE63}" type="presOf" srcId="{148F7237-E6CA-4D26-84E7-A1CB845E6A53}" destId="{98A14CE2-011A-AE41-AF66-F7C3128798D5}" srcOrd="1" destOrd="0" presId="urn:microsoft.com/office/officeart/2005/8/layout/vProcess5"/>
    <dgm:cxn modelId="{749CE8FB-72A6-C447-A1D3-A0594B3FCEBF}" type="presParOf" srcId="{92151FC1-84E6-224D-9350-CB516B0F9554}" destId="{99F8F60C-9DB1-8D4F-BC91-F0C71F5290C5}" srcOrd="0" destOrd="0" presId="urn:microsoft.com/office/officeart/2005/8/layout/vProcess5"/>
    <dgm:cxn modelId="{C50134B6-F50C-C047-B66A-7A9D5E4F48D4}" type="presParOf" srcId="{92151FC1-84E6-224D-9350-CB516B0F9554}" destId="{8E19D933-E0A5-C848-A896-94000634BC8C}" srcOrd="1" destOrd="0" presId="urn:microsoft.com/office/officeart/2005/8/layout/vProcess5"/>
    <dgm:cxn modelId="{6D785538-9DBF-D146-8346-41136AA022D2}" type="presParOf" srcId="{92151FC1-84E6-224D-9350-CB516B0F9554}" destId="{8D28BBF4-AAA6-2844-9CBA-7BB9E187C063}" srcOrd="2" destOrd="0" presId="urn:microsoft.com/office/officeart/2005/8/layout/vProcess5"/>
    <dgm:cxn modelId="{8DFAF613-64C9-C64E-8BD0-F8865BD12A27}" type="presParOf" srcId="{92151FC1-84E6-224D-9350-CB516B0F9554}" destId="{A52B274C-7314-E744-A5BB-F73D4A8D47EE}" srcOrd="3" destOrd="0" presId="urn:microsoft.com/office/officeart/2005/8/layout/vProcess5"/>
    <dgm:cxn modelId="{F9EF2BFC-8499-764B-84F5-5E1ECA8BBCC4}" type="presParOf" srcId="{92151FC1-84E6-224D-9350-CB516B0F9554}" destId="{9CF7E894-46E0-884C-B27A-54013948F2ED}" srcOrd="4" destOrd="0" presId="urn:microsoft.com/office/officeart/2005/8/layout/vProcess5"/>
    <dgm:cxn modelId="{AFB4F6BD-8B4E-104D-8C5C-B9C2B8D1639B}" type="presParOf" srcId="{92151FC1-84E6-224D-9350-CB516B0F9554}" destId="{797E5EC0-4D9F-9A43-AC65-9D60136284C6}" srcOrd="5" destOrd="0" presId="urn:microsoft.com/office/officeart/2005/8/layout/vProcess5"/>
    <dgm:cxn modelId="{D52C2DA0-7BE7-B447-86BF-3D6D1A76AB71}" type="presParOf" srcId="{92151FC1-84E6-224D-9350-CB516B0F9554}" destId="{0B27E596-2C5B-914D-A5F6-D1FE51247F9B}" srcOrd="6" destOrd="0" presId="urn:microsoft.com/office/officeart/2005/8/layout/vProcess5"/>
    <dgm:cxn modelId="{8B4DBD31-4CB8-234C-AA71-983FCAFB65B0}" type="presParOf" srcId="{92151FC1-84E6-224D-9350-CB516B0F9554}" destId="{582B1B29-DF33-8741-A1A0-65C685A2FDB7}" srcOrd="7" destOrd="0" presId="urn:microsoft.com/office/officeart/2005/8/layout/vProcess5"/>
    <dgm:cxn modelId="{6DD416A9-FB36-F749-892F-09FBF197D70D}" type="presParOf" srcId="{92151FC1-84E6-224D-9350-CB516B0F9554}" destId="{23D3EDD0-5F93-3E48-9F33-3CE82F902865}" srcOrd="8" destOrd="0" presId="urn:microsoft.com/office/officeart/2005/8/layout/vProcess5"/>
    <dgm:cxn modelId="{532F17BA-CBC7-C745-93DB-931B03A0CCF8}" type="presParOf" srcId="{92151FC1-84E6-224D-9350-CB516B0F9554}" destId="{1F2EBC03-0BDB-2C42-B557-15E97DCC2651}" srcOrd="9" destOrd="0" presId="urn:microsoft.com/office/officeart/2005/8/layout/vProcess5"/>
    <dgm:cxn modelId="{FDED4943-7586-714F-A72D-348B5FF63770}" type="presParOf" srcId="{92151FC1-84E6-224D-9350-CB516B0F9554}" destId="{897F3E28-371A-4E4D-A04F-2399F9C88EEF}" srcOrd="10" destOrd="0" presId="urn:microsoft.com/office/officeart/2005/8/layout/vProcess5"/>
    <dgm:cxn modelId="{786A2F51-0F80-F44F-B01B-0E92C95AB08A}" type="presParOf" srcId="{92151FC1-84E6-224D-9350-CB516B0F9554}" destId="{E0252E69-111A-9C4D-9456-3495F3D906E2}" srcOrd="11" destOrd="0" presId="urn:microsoft.com/office/officeart/2005/8/layout/vProcess5"/>
    <dgm:cxn modelId="{CFAC4BCD-7FF6-C141-A960-0A102C761793}" type="presParOf" srcId="{92151FC1-84E6-224D-9350-CB516B0F9554}" destId="{13F73CAF-4198-9545-9962-58CE19477F07}" srcOrd="12" destOrd="0" presId="urn:microsoft.com/office/officeart/2005/8/layout/vProcess5"/>
    <dgm:cxn modelId="{AE00AB27-18C6-914A-BC1C-7B0BF64AEEF5}" type="presParOf" srcId="{92151FC1-84E6-224D-9350-CB516B0F9554}" destId="{98A14CE2-011A-AE41-AF66-F7C3128798D5}" srcOrd="13" destOrd="0" presId="urn:microsoft.com/office/officeart/2005/8/layout/vProcess5"/>
    <dgm:cxn modelId="{4A5D6A83-5432-A846-918A-614CFBBA8273}" type="presParOf" srcId="{92151FC1-84E6-224D-9350-CB516B0F9554}" destId="{EAEAB1BA-E4B4-394F-8C93-2CFFA92A03D4}"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34728D4-48DE-44DB-BD57-CB24D49B9300}"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934E2698-EEED-7D4F-AF81-C6BBE1A709E0}">
      <dgm:prSet/>
      <dgm:spPr/>
      <dgm:t>
        <a:bodyPr/>
        <a:lstStyle/>
        <a:p>
          <a:r>
            <a:rPr lang="en-GB" dirty="0"/>
            <a:t>A force investigation resulted in the dismissal of a Kent police officer in August 2020 after the officer insulted a dementia patient, uploaded images of crime scenes on WhatsApp</a:t>
          </a:r>
        </a:p>
      </dgm:t>
    </dgm:pt>
    <dgm:pt modelId="{152DF8A8-F6A6-A745-81DC-B71A7926D8EA}" type="parTrans" cxnId="{BF52906E-11CC-3C46-908B-7DA16F468BFE}">
      <dgm:prSet/>
      <dgm:spPr/>
      <dgm:t>
        <a:bodyPr/>
        <a:lstStyle/>
        <a:p>
          <a:endParaRPr lang="en-GB"/>
        </a:p>
      </dgm:t>
    </dgm:pt>
    <dgm:pt modelId="{6C85DB05-0F6D-3E4F-93D0-806FAB472B70}" type="sibTrans" cxnId="{BF52906E-11CC-3C46-908B-7DA16F468BFE}">
      <dgm:prSet/>
      <dgm:spPr/>
      <dgm:t>
        <a:bodyPr/>
        <a:lstStyle/>
        <a:p>
          <a:endParaRPr lang="en-GB"/>
        </a:p>
      </dgm:t>
    </dgm:pt>
    <dgm:pt modelId="{BD8D7372-F19E-6E42-86E4-97D8435E8616}">
      <dgm:prSet/>
      <dgm:spPr/>
      <dgm:t>
        <a:bodyPr/>
        <a:lstStyle/>
        <a:p>
          <a:r>
            <a:rPr lang="en-GB" b="0" i="0" u="none"/>
            <a:t>In December 2020, several Metropolitan Police Service officers received final written warnings for gross misconduct after sharing text messages which contained offensive references to people with disabilities and jokes about rape, paedophilia, racism, and homophobia</a:t>
          </a:r>
          <a:endParaRPr lang="en-GB"/>
        </a:p>
      </dgm:t>
    </dgm:pt>
    <dgm:pt modelId="{A6C32219-9100-284A-A7E3-E2C560826E85}" type="parTrans" cxnId="{411FF7B2-A068-5D4E-837B-5CB4F87C5F99}">
      <dgm:prSet/>
      <dgm:spPr/>
      <dgm:t>
        <a:bodyPr/>
        <a:lstStyle/>
        <a:p>
          <a:endParaRPr lang="en-GB"/>
        </a:p>
      </dgm:t>
    </dgm:pt>
    <dgm:pt modelId="{BA8276CD-A4BA-2F48-BEE8-A409577D70A3}" type="sibTrans" cxnId="{411FF7B2-A068-5D4E-837B-5CB4F87C5F99}">
      <dgm:prSet/>
      <dgm:spPr/>
      <dgm:t>
        <a:bodyPr/>
        <a:lstStyle/>
        <a:p>
          <a:endParaRPr lang="en-GB"/>
        </a:p>
      </dgm:t>
    </dgm:pt>
    <dgm:pt modelId="{720273B7-4CBA-374A-9B63-9A942E28B58F}" type="pres">
      <dgm:prSet presAssocID="{B34728D4-48DE-44DB-BD57-CB24D49B9300}" presName="hierChild1" presStyleCnt="0">
        <dgm:presLayoutVars>
          <dgm:chPref val="1"/>
          <dgm:dir/>
          <dgm:animOne val="branch"/>
          <dgm:animLvl val="lvl"/>
          <dgm:resizeHandles/>
        </dgm:presLayoutVars>
      </dgm:prSet>
      <dgm:spPr/>
    </dgm:pt>
    <dgm:pt modelId="{82484293-26B7-BA45-9F5E-1B14853C611E}" type="pres">
      <dgm:prSet presAssocID="{934E2698-EEED-7D4F-AF81-C6BBE1A709E0}" presName="hierRoot1" presStyleCnt="0"/>
      <dgm:spPr/>
    </dgm:pt>
    <dgm:pt modelId="{89CC8C31-DF4F-EB40-A71D-A542969E7D00}" type="pres">
      <dgm:prSet presAssocID="{934E2698-EEED-7D4F-AF81-C6BBE1A709E0}" presName="composite" presStyleCnt="0"/>
      <dgm:spPr/>
    </dgm:pt>
    <dgm:pt modelId="{16695A9E-A469-D444-BDB2-68C5F8D8D6FD}" type="pres">
      <dgm:prSet presAssocID="{934E2698-EEED-7D4F-AF81-C6BBE1A709E0}" presName="background" presStyleLbl="node0" presStyleIdx="0" presStyleCnt="2"/>
      <dgm:spPr/>
    </dgm:pt>
    <dgm:pt modelId="{A76CC489-B9D6-6F4F-8F33-98F262DE1468}" type="pres">
      <dgm:prSet presAssocID="{934E2698-EEED-7D4F-AF81-C6BBE1A709E0}" presName="text" presStyleLbl="fgAcc0" presStyleIdx="0" presStyleCnt="2">
        <dgm:presLayoutVars>
          <dgm:chPref val="3"/>
        </dgm:presLayoutVars>
      </dgm:prSet>
      <dgm:spPr/>
    </dgm:pt>
    <dgm:pt modelId="{D2C04BD6-987A-EE4C-B246-815E5F273293}" type="pres">
      <dgm:prSet presAssocID="{934E2698-EEED-7D4F-AF81-C6BBE1A709E0}" presName="hierChild2" presStyleCnt="0"/>
      <dgm:spPr/>
    </dgm:pt>
    <dgm:pt modelId="{5D565D37-AACE-6747-939D-997D371197F8}" type="pres">
      <dgm:prSet presAssocID="{BD8D7372-F19E-6E42-86E4-97D8435E8616}" presName="hierRoot1" presStyleCnt="0"/>
      <dgm:spPr/>
    </dgm:pt>
    <dgm:pt modelId="{868C5A2D-E308-BA4A-8490-E8D16FA5B49C}" type="pres">
      <dgm:prSet presAssocID="{BD8D7372-F19E-6E42-86E4-97D8435E8616}" presName="composite" presStyleCnt="0"/>
      <dgm:spPr/>
    </dgm:pt>
    <dgm:pt modelId="{FE69BA26-9BD5-1C40-8FE0-B7469AA72F7A}" type="pres">
      <dgm:prSet presAssocID="{BD8D7372-F19E-6E42-86E4-97D8435E8616}" presName="background" presStyleLbl="node0" presStyleIdx="1" presStyleCnt="2"/>
      <dgm:spPr/>
    </dgm:pt>
    <dgm:pt modelId="{CD1FE098-D1D0-ED47-825B-0C211E393BED}" type="pres">
      <dgm:prSet presAssocID="{BD8D7372-F19E-6E42-86E4-97D8435E8616}" presName="text" presStyleLbl="fgAcc0" presStyleIdx="1" presStyleCnt="2">
        <dgm:presLayoutVars>
          <dgm:chPref val="3"/>
        </dgm:presLayoutVars>
      </dgm:prSet>
      <dgm:spPr/>
    </dgm:pt>
    <dgm:pt modelId="{96C30DAF-67F4-D047-B956-B4AD09BA909D}" type="pres">
      <dgm:prSet presAssocID="{BD8D7372-F19E-6E42-86E4-97D8435E8616}" presName="hierChild2" presStyleCnt="0"/>
      <dgm:spPr/>
    </dgm:pt>
  </dgm:ptLst>
  <dgm:cxnLst>
    <dgm:cxn modelId="{10E15913-CD33-354A-B67A-1D4E48AB2841}" type="presOf" srcId="{BD8D7372-F19E-6E42-86E4-97D8435E8616}" destId="{CD1FE098-D1D0-ED47-825B-0C211E393BED}" srcOrd="0" destOrd="0" presId="urn:microsoft.com/office/officeart/2005/8/layout/hierarchy1"/>
    <dgm:cxn modelId="{BF52906E-11CC-3C46-908B-7DA16F468BFE}" srcId="{B34728D4-48DE-44DB-BD57-CB24D49B9300}" destId="{934E2698-EEED-7D4F-AF81-C6BBE1A709E0}" srcOrd="0" destOrd="0" parTransId="{152DF8A8-F6A6-A745-81DC-B71A7926D8EA}" sibTransId="{6C85DB05-0F6D-3E4F-93D0-806FAB472B70}"/>
    <dgm:cxn modelId="{3C2EAC7C-A7C7-FE45-B366-3033037522E9}" type="presOf" srcId="{934E2698-EEED-7D4F-AF81-C6BBE1A709E0}" destId="{A76CC489-B9D6-6F4F-8F33-98F262DE1468}" srcOrd="0" destOrd="0" presId="urn:microsoft.com/office/officeart/2005/8/layout/hierarchy1"/>
    <dgm:cxn modelId="{411FF7B2-A068-5D4E-837B-5CB4F87C5F99}" srcId="{B34728D4-48DE-44DB-BD57-CB24D49B9300}" destId="{BD8D7372-F19E-6E42-86E4-97D8435E8616}" srcOrd="1" destOrd="0" parTransId="{A6C32219-9100-284A-A7E3-E2C560826E85}" sibTransId="{BA8276CD-A4BA-2F48-BEE8-A409577D70A3}"/>
    <dgm:cxn modelId="{89E73FCA-5339-234D-B1E9-310DE8FE7C4A}" type="presOf" srcId="{B34728D4-48DE-44DB-BD57-CB24D49B9300}" destId="{720273B7-4CBA-374A-9B63-9A942E28B58F}" srcOrd="0" destOrd="0" presId="urn:microsoft.com/office/officeart/2005/8/layout/hierarchy1"/>
    <dgm:cxn modelId="{E98F0A4F-2B13-8D43-B8B5-2CC587CED94E}" type="presParOf" srcId="{720273B7-4CBA-374A-9B63-9A942E28B58F}" destId="{82484293-26B7-BA45-9F5E-1B14853C611E}" srcOrd="0" destOrd="0" presId="urn:microsoft.com/office/officeart/2005/8/layout/hierarchy1"/>
    <dgm:cxn modelId="{214148A0-981C-A749-A77D-98C03F838779}" type="presParOf" srcId="{82484293-26B7-BA45-9F5E-1B14853C611E}" destId="{89CC8C31-DF4F-EB40-A71D-A542969E7D00}" srcOrd="0" destOrd="0" presId="urn:microsoft.com/office/officeart/2005/8/layout/hierarchy1"/>
    <dgm:cxn modelId="{83112FED-31E3-4843-9AB3-56A3FA87537F}" type="presParOf" srcId="{89CC8C31-DF4F-EB40-A71D-A542969E7D00}" destId="{16695A9E-A469-D444-BDB2-68C5F8D8D6FD}" srcOrd="0" destOrd="0" presId="urn:microsoft.com/office/officeart/2005/8/layout/hierarchy1"/>
    <dgm:cxn modelId="{4FB8184D-5817-3342-A70B-8D93C8EB3999}" type="presParOf" srcId="{89CC8C31-DF4F-EB40-A71D-A542969E7D00}" destId="{A76CC489-B9D6-6F4F-8F33-98F262DE1468}" srcOrd="1" destOrd="0" presId="urn:microsoft.com/office/officeart/2005/8/layout/hierarchy1"/>
    <dgm:cxn modelId="{36DD5290-136E-1E4F-BDAF-B127457CC25C}" type="presParOf" srcId="{82484293-26B7-BA45-9F5E-1B14853C611E}" destId="{D2C04BD6-987A-EE4C-B246-815E5F273293}" srcOrd="1" destOrd="0" presId="urn:microsoft.com/office/officeart/2005/8/layout/hierarchy1"/>
    <dgm:cxn modelId="{4EDF3153-61D6-C942-93DE-2FDB3074C5B4}" type="presParOf" srcId="{720273B7-4CBA-374A-9B63-9A942E28B58F}" destId="{5D565D37-AACE-6747-939D-997D371197F8}" srcOrd="1" destOrd="0" presId="urn:microsoft.com/office/officeart/2005/8/layout/hierarchy1"/>
    <dgm:cxn modelId="{295E9853-91C3-F642-ABF1-A4CA925C4D24}" type="presParOf" srcId="{5D565D37-AACE-6747-939D-997D371197F8}" destId="{868C5A2D-E308-BA4A-8490-E8D16FA5B49C}" srcOrd="0" destOrd="0" presId="urn:microsoft.com/office/officeart/2005/8/layout/hierarchy1"/>
    <dgm:cxn modelId="{EC198D0B-A057-6647-A298-8200F51D9B5E}" type="presParOf" srcId="{868C5A2D-E308-BA4A-8490-E8D16FA5B49C}" destId="{FE69BA26-9BD5-1C40-8FE0-B7469AA72F7A}" srcOrd="0" destOrd="0" presId="urn:microsoft.com/office/officeart/2005/8/layout/hierarchy1"/>
    <dgm:cxn modelId="{053CEF5A-9E30-304C-ADCA-771DAEF0466E}" type="presParOf" srcId="{868C5A2D-E308-BA4A-8490-E8D16FA5B49C}" destId="{CD1FE098-D1D0-ED47-825B-0C211E393BED}" srcOrd="1" destOrd="0" presId="urn:microsoft.com/office/officeart/2005/8/layout/hierarchy1"/>
    <dgm:cxn modelId="{FC126675-F661-964B-8EC1-EFE981056EEC}" type="presParOf" srcId="{5D565D37-AACE-6747-939D-997D371197F8}" destId="{96C30DAF-67F4-D047-B956-B4AD09BA909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19D933-E0A5-C848-A896-94000634BC8C}">
      <dsp:nvSpPr>
        <dsp:cNvPr id="0" name=""/>
        <dsp:cNvSpPr/>
      </dsp:nvSpPr>
      <dsp:spPr>
        <a:xfrm>
          <a:off x="0" y="0"/>
          <a:ext cx="5121464" cy="96097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Builds trust and a connection with the public  </a:t>
          </a:r>
        </a:p>
      </dsp:txBody>
      <dsp:txXfrm>
        <a:off x="28146" y="28146"/>
        <a:ext cx="3972060" cy="904685"/>
      </dsp:txXfrm>
    </dsp:sp>
    <dsp:sp modelId="{8D28BBF4-AAA6-2844-9CBA-7BB9E187C063}">
      <dsp:nvSpPr>
        <dsp:cNvPr id="0" name=""/>
        <dsp:cNvSpPr/>
      </dsp:nvSpPr>
      <dsp:spPr>
        <a:xfrm>
          <a:off x="382447" y="1094446"/>
          <a:ext cx="5121464" cy="96097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Information passed to the public quickly </a:t>
          </a:r>
        </a:p>
      </dsp:txBody>
      <dsp:txXfrm>
        <a:off x="410593" y="1122592"/>
        <a:ext cx="4058090" cy="904685"/>
      </dsp:txXfrm>
    </dsp:sp>
    <dsp:sp modelId="{A52B274C-7314-E744-A5BB-F73D4A8D47EE}">
      <dsp:nvSpPr>
        <dsp:cNvPr id="0" name=""/>
        <dsp:cNvSpPr/>
      </dsp:nvSpPr>
      <dsp:spPr>
        <a:xfrm>
          <a:off x="764894" y="2188893"/>
          <a:ext cx="5121464" cy="960977"/>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Public can be anonymous</a:t>
          </a:r>
        </a:p>
      </dsp:txBody>
      <dsp:txXfrm>
        <a:off x="793040" y="2217039"/>
        <a:ext cx="4058090" cy="904685"/>
      </dsp:txXfrm>
    </dsp:sp>
    <dsp:sp modelId="{9CF7E894-46E0-884C-B27A-54013948F2ED}">
      <dsp:nvSpPr>
        <dsp:cNvPr id="0" name=""/>
        <dsp:cNvSpPr/>
      </dsp:nvSpPr>
      <dsp:spPr>
        <a:xfrm>
          <a:off x="1147341" y="3283339"/>
          <a:ext cx="5121464" cy="960977"/>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Engaging with the public </a:t>
          </a:r>
        </a:p>
      </dsp:txBody>
      <dsp:txXfrm>
        <a:off x="1175487" y="3311485"/>
        <a:ext cx="4058090" cy="904685"/>
      </dsp:txXfrm>
    </dsp:sp>
    <dsp:sp modelId="{797E5EC0-4D9F-9A43-AC65-9D60136284C6}">
      <dsp:nvSpPr>
        <dsp:cNvPr id="0" name=""/>
        <dsp:cNvSpPr/>
      </dsp:nvSpPr>
      <dsp:spPr>
        <a:xfrm>
          <a:off x="1529788" y="4377786"/>
          <a:ext cx="5121464" cy="960977"/>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Young people reach out to the police more through social media</a:t>
          </a:r>
        </a:p>
      </dsp:txBody>
      <dsp:txXfrm>
        <a:off x="1557934" y="4405932"/>
        <a:ext cx="4058090" cy="904685"/>
      </dsp:txXfrm>
    </dsp:sp>
    <dsp:sp modelId="{0B27E596-2C5B-914D-A5F6-D1FE51247F9B}">
      <dsp:nvSpPr>
        <dsp:cNvPr id="0" name=""/>
        <dsp:cNvSpPr/>
      </dsp:nvSpPr>
      <dsp:spPr>
        <a:xfrm>
          <a:off x="4496829" y="702047"/>
          <a:ext cx="624635" cy="624635"/>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4637372" y="702047"/>
        <a:ext cx="343549" cy="470038"/>
      </dsp:txXfrm>
    </dsp:sp>
    <dsp:sp modelId="{582B1B29-DF33-8741-A1A0-65C685A2FDB7}">
      <dsp:nvSpPr>
        <dsp:cNvPr id="0" name=""/>
        <dsp:cNvSpPr/>
      </dsp:nvSpPr>
      <dsp:spPr>
        <a:xfrm>
          <a:off x="4879276" y="1796494"/>
          <a:ext cx="624635" cy="624635"/>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5019819" y="1796494"/>
        <a:ext cx="343549" cy="470038"/>
      </dsp:txXfrm>
    </dsp:sp>
    <dsp:sp modelId="{23D3EDD0-5F93-3E48-9F33-3CE82F902865}">
      <dsp:nvSpPr>
        <dsp:cNvPr id="0" name=""/>
        <dsp:cNvSpPr/>
      </dsp:nvSpPr>
      <dsp:spPr>
        <a:xfrm>
          <a:off x="5261723" y="2874924"/>
          <a:ext cx="624635" cy="624635"/>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5402266" y="2874924"/>
        <a:ext cx="343549" cy="470038"/>
      </dsp:txXfrm>
    </dsp:sp>
    <dsp:sp modelId="{1F2EBC03-0BDB-2C42-B557-15E97DCC2651}">
      <dsp:nvSpPr>
        <dsp:cNvPr id="0" name=""/>
        <dsp:cNvSpPr/>
      </dsp:nvSpPr>
      <dsp:spPr>
        <a:xfrm>
          <a:off x="5644170" y="3980048"/>
          <a:ext cx="624635" cy="624635"/>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5784713" y="3980048"/>
        <a:ext cx="343549" cy="4700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695A9E-A469-D444-BDB2-68C5F8D8D6FD}">
      <dsp:nvSpPr>
        <dsp:cNvPr id="0" name=""/>
        <dsp:cNvSpPr/>
      </dsp:nvSpPr>
      <dsp:spPr>
        <a:xfrm>
          <a:off x="1283" y="412100"/>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6CC489-B9D6-6F4F-8F33-98F262DE1468}">
      <dsp:nvSpPr>
        <dsp:cNvPr id="0" name=""/>
        <dsp:cNvSpPr/>
      </dsp:nvSpPr>
      <dsp:spPr>
        <a:xfrm>
          <a:off x="501904" y="887689"/>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A force investigation resulted in the dismissal of a Kent police officer in August 2020 after the officer insulted a dementia patient, uploaded images of crime scenes on WhatsApp</a:t>
          </a:r>
        </a:p>
      </dsp:txBody>
      <dsp:txXfrm>
        <a:off x="585701" y="971486"/>
        <a:ext cx="4337991" cy="2693452"/>
      </dsp:txXfrm>
    </dsp:sp>
    <dsp:sp modelId="{FE69BA26-9BD5-1C40-8FE0-B7469AA72F7A}">
      <dsp:nvSpPr>
        <dsp:cNvPr id="0" name=""/>
        <dsp:cNvSpPr/>
      </dsp:nvSpPr>
      <dsp:spPr>
        <a:xfrm>
          <a:off x="5508110" y="412100"/>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1FE098-D1D0-ED47-825B-0C211E393BED}">
      <dsp:nvSpPr>
        <dsp:cNvPr id="0" name=""/>
        <dsp:cNvSpPr/>
      </dsp:nvSpPr>
      <dsp:spPr>
        <a:xfrm>
          <a:off x="6008730" y="887689"/>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u="none" kern="1200"/>
            <a:t>In December 2020, several Metropolitan Police Service officers received final written warnings for gross misconduct after sharing text messages which contained offensive references to people with disabilities and jokes about rape, paedophilia, racism, and homophobia</a:t>
          </a:r>
          <a:endParaRPr lang="en-GB" sz="2000" kern="1200"/>
        </a:p>
      </dsp:txBody>
      <dsp:txXfrm>
        <a:off x="6092527" y="971486"/>
        <a:ext cx="4337991" cy="2693452"/>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4/24/24</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035440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4/24/24</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3357107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4/24/24</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321222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4/24/24</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8051581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4/24/24</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629923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4/24/24</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90633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4/24/24</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9389271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4/24/24</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2295728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4/24/24</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0013363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4/24/24</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2110680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4/24/24</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1535466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4/24/24</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2294011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4/24/24</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2650478494"/>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75" r:id="rId5"/>
    <p:sldLayoutId id="2147483676" r:id="rId6"/>
    <p:sldLayoutId id="2147483682" r:id="rId7"/>
    <p:sldLayoutId id="2147483677" r:id="rId8"/>
    <p:sldLayoutId id="2147483678" r:id="rId9"/>
    <p:sldLayoutId id="2147483679" r:id="rId10"/>
    <p:sldLayoutId id="2147483680" r:id="rId11"/>
    <p:sldLayoutId id="2147483681" r:id="rId12"/>
  </p:sldLayoutIdLst>
  <p:txStyles>
    <p:titleStyle>
      <a:lvl1pPr algn="l" defTabSz="914400" rtl="0" eaLnBrk="1" latinLnBrk="0" hangingPunct="1">
        <a:lnSpc>
          <a:spcPct val="90000"/>
        </a:lnSpc>
        <a:spcBef>
          <a:spcPct val="0"/>
        </a:spcBef>
        <a:buNone/>
        <a:defRPr sz="4000"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policinginsight.com/feature/opinion/police-and-the-media-negative-bias-needs-to-be-replaced-with-balanced-reporting/#:~:text=The%20relationship%20between%20the%20police" TargetMode="External"/><Relationship Id="rId7" Type="http://schemas.openxmlformats.org/officeDocument/2006/relationships/hyperlink" Target="https://www.endviolenceagainstwomen.org.uk/almost-half-of-women-have-less-trust-in-police-following-sarah-everard-murder/" TargetMode="External"/><Relationship Id="rId2" Type="http://schemas.openxmlformats.org/officeDocument/2006/relationships/hyperlink" Target="http://www.police-foundation.org.uk/wp-content/uploads/2017/08/Social_media_briefing_FINAL.pdf" TargetMode="External"/><Relationship Id="rId1" Type="http://schemas.openxmlformats.org/officeDocument/2006/relationships/slideLayout" Target="../slideLayouts/slideLayout2.xml"/><Relationship Id="rId6" Type="http://schemas.openxmlformats.org/officeDocument/2006/relationships/hyperlink" Target="https://www.bbc.co.uk/news/uk-58746108" TargetMode="External"/><Relationship Id="rId5" Type="http://schemas.openxmlformats.org/officeDocument/2006/relationships/hyperlink" Target="https://edition.cnn.com/2021/09/30/uk/sarah-everard-timeline-gbr-intl/index.html" TargetMode="External"/><Relationship Id="rId4" Type="http://schemas.openxmlformats.org/officeDocument/2006/relationships/hyperlink" Target="http://connectedcops.net/wp-content/uploads/2012/12/Police-and-Social-Media-IPC-Evidence.pdf"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dreamstime.com/photos-images/police-selfie.html" TargetMode="External"/><Relationship Id="rId2" Type="http://schemas.openxmlformats.org/officeDocument/2006/relationships/hyperlink" Target="https://www.cjcj.org/media/justice_or_just_us.pdf" TargetMode="External"/><Relationship Id="rId1" Type="http://schemas.openxmlformats.org/officeDocument/2006/relationships/slideLayout" Target="../slideLayouts/slideLayout2.xml"/><Relationship Id="rId5" Type="http://schemas.openxmlformats.org/officeDocument/2006/relationships/hyperlink" Target="https://www.alamy.com/stock-photo/police-selfie.html?sortBy=relevant" TargetMode="External"/><Relationship Id="rId4" Type="http://schemas.openxmlformats.org/officeDocument/2006/relationships/hyperlink" Target="https://www.plymouthherald.co.uk/news/police-pose-selfies-revellers-during-434032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EBDC40C0-E1A7-4F68-ACE9-8D5E7B1F3D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C566B69-4C0B-443D-9422-FEE42F1CA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Freeform: Shape 17">
            <a:extLst>
              <a:ext uri="{FF2B5EF4-FFF2-40B4-BE49-F238E27FC236}">
                <a16:creationId xmlns:a16="http://schemas.microsoft.com/office/drawing/2014/main" id="{BE0A882E-BEF2-4019-8A28-318E0E2FBA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55"/>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11560655 w 12192000"/>
              <a:gd name="connsiteY3" fmla="*/ 6858000 h 6858000"/>
              <a:gd name="connsiteX4" fmla="*/ 11572884 w 12192000"/>
              <a:gd name="connsiteY4" fmla="*/ 6759738 h 6858000"/>
              <a:gd name="connsiteX5" fmla="*/ 11812292 w 12192000"/>
              <a:gd name="connsiteY5" fmla="*/ 6532282 h 6858000"/>
              <a:gd name="connsiteX6" fmla="*/ 11956995 w 12192000"/>
              <a:gd name="connsiteY6" fmla="*/ 6386992 h 6858000"/>
              <a:gd name="connsiteX7" fmla="*/ 11801234 w 12192000"/>
              <a:gd name="connsiteY7" fmla="*/ 6284788 h 6858000"/>
              <a:gd name="connsiteX8" fmla="*/ 11856520 w 12192000"/>
              <a:gd name="connsiteY8" fmla="*/ 6193604 h 6858000"/>
              <a:gd name="connsiteX9" fmla="*/ 11722875 w 12192000"/>
              <a:gd name="connsiteY9" fmla="*/ 5956630 h 6858000"/>
              <a:gd name="connsiteX10" fmla="*/ 11763258 w 12192000"/>
              <a:gd name="connsiteY10" fmla="*/ 5635988 h 6858000"/>
              <a:gd name="connsiteX11" fmla="*/ 11706050 w 12192000"/>
              <a:gd name="connsiteY11" fmla="*/ 5351418 h 6858000"/>
              <a:gd name="connsiteX12" fmla="*/ 11697876 w 12192000"/>
              <a:gd name="connsiteY12" fmla="*/ 4763241 h 6858000"/>
              <a:gd name="connsiteX13" fmla="*/ 11776236 w 12192000"/>
              <a:gd name="connsiteY13" fmla="*/ 4730675 h 6858000"/>
              <a:gd name="connsiteX14" fmla="*/ 11868540 w 12192000"/>
              <a:gd name="connsiteY14" fmla="*/ 4584884 h 6858000"/>
              <a:gd name="connsiteX15" fmla="*/ 11898825 w 12192000"/>
              <a:gd name="connsiteY15" fmla="*/ 4517749 h 6858000"/>
              <a:gd name="connsiteX16" fmla="*/ 11897864 w 12192000"/>
              <a:gd name="connsiteY16" fmla="*/ 4375464 h 6858000"/>
              <a:gd name="connsiteX17" fmla="*/ 11854116 w 12192000"/>
              <a:gd name="connsiteY17" fmla="*/ 4311838 h 6858000"/>
              <a:gd name="connsiteX18" fmla="*/ 11901709 w 12192000"/>
              <a:gd name="connsiteY18" fmla="*/ 4203620 h 6858000"/>
              <a:gd name="connsiteX19" fmla="*/ 11974782 w 12192000"/>
              <a:gd name="connsiteY19" fmla="*/ 4114442 h 6858000"/>
              <a:gd name="connsiteX20" fmla="*/ 11932476 w 12192000"/>
              <a:gd name="connsiteY20" fmla="*/ 4024762 h 6858000"/>
              <a:gd name="connsiteX21" fmla="*/ 11885365 w 12192000"/>
              <a:gd name="connsiteY21" fmla="*/ 3939592 h 6858000"/>
              <a:gd name="connsiteX22" fmla="*/ 11751719 w 12192000"/>
              <a:gd name="connsiteY22" fmla="*/ 3749211 h 6858000"/>
              <a:gd name="connsiteX23" fmla="*/ 11513754 w 12192000"/>
              <a:gd name="connsiteY23" fmla="*/ 3604420 h 6858000"/>
              <a:gd name="connsiteX24" fmla="*/ 11220504 w 12192000"/>
              <a:gd name="connsiteY24" fmla="*/ 3488188 h 6858000"/>
              <a:gd name="connsiteX25" fmla="*/ 11312805 w 12192000"/>
              <a:gd name="connsiteY25" fmla="*/ 3414541 h 6858000"/>
              <a:gd name="connsiteX26" fmla="*/ 10805146 w 12192000"/>
              <a:gd name="connsiteY26" fmla="*/ 3277767 h 6858000"/>
              <a:gd name="connsiteX27" fmla="*/ 11234926 w 12192000"/>
              <a:gd name="connsiteY27" fmla="*/ 3203117 h 6858000"/>
              <a:gd name="connsiteX28" fmla="*/ 11204640 w 12192000"/>
              <a:gd name="connsiteY28" fmla="*/ 3174060 h 6858000"/>
              <a:gd name="connsiteX29" fmla="*/ 11174834 w 12192000"/>
              <a:gd name="connsiteY29" fmla="*/ 3143498 h 6858000"/>
              <a:gd name="connsiteX30" fmla="*/ 11400780 w 12192000"/>
              <a:gd name="connsiteY30" fmla="*/ 3099410 h 6858000"/>
              <a:gd name="connsiteX31" fmla="*/ 11297902 w 12192000"/>
              <a:gd name="connsiteY31" fmla="*/ 3041793 h 6858000"/>
              <a:gd name="connsiteX32" fmla="*/ 11485870 w 12192000"/>
              <a:gd name="connsiteY32" fmla="*/ 3021253 h 6858000"/>
              <a:gd name="connsiteX33" fmla="*/ 11513754 w 12192000"/>
              <a:gd name="connsiteY33" fmla="*/ 2944098 h 6858000"/>
              <a:gd name="connsiteX34" fmla="*/ 11405107 w 12192000"/>
              <a:gd name="connsiteY34" fmla="*/ 2906523 h 6858000"/>
              <a:gd name="connsiteX35" fmla="*/ 10572950 w 12192000"/>
              <a:gd name="connsiteY35" fmla="*/ 2803317 h 6858000"/>
              <a:gd name="connsiteX36" fmla="*/ 9205250 w 12192000"/>
              <a:gd name="connsiteY36" fmla="*/ 2778767 h 6858000"/>
              <a:gd name="connsiteX37" fmla="*/ 8579578 w 12192000"/>
              <a:gd name="connsiteY37" fmla="*/ 2759181 h 6858000"/>
              <a:gd name="connsiteX38" fmla="*/ 8370208 w 12192000"/>
              <a:gd name="connsiteY38" fmla="*/ 2759730 h 6858000"/>
              <a:gd name="connsiteX39" fmla="*/ 7470748 w 12192000"/>
              <a:gd name="connsiteY39" fmla="*/ 2819849 h 6858000"/>
              <a:gd name="connsiteX40" fmla="*/ 7001547 w 12192000"/>
              <a:gd name="connsiteY40" fmla="*/ 2861432 h 6858000"/>
              <a:gd name="connsiteX41" fmla="*/ 6295343 w 12192000"/>
              <a:gd name="connsiteY41" fmla="*/ 2988688 h 6858000"/>
              <a:gd name="connsiteX42" fmla="*/ 6075166 w 12192000"/>
              <a:gd name="connsiteY42" fmla="*/ 3078367 h 6858000"/>
              <a:gd name="connsiteX43" fmla="*/ 5859314 w 12192000"/>
              <a:gd name="connsiteY43" fmla="*/ 3139490 h 6858000"/>
              <a:gd name="connsiteX44" fmla="*/ 5800183 w 12192000"/>
              <a:gd name="connsiteY44" fmla="*/ 3195101 h 6858000"/>
              <a:gd name="connsiteX45" fmla="*/ 5882870 w 12192000"/>
              <a:gd name="connsiteY45" fmla="*/ 3252215 h 6858000"/>
              <a:gd name="connsiteX46" fmla="*/ 6232848 w 12192000"/>
              <a:gd name="connsiteY46" fmla="*/ 3274760 h 6858000"/>
              <a:gd name="connsiteX47" fmla="*/ 5911715 w 12192000"/>
              <a:gd name="connsiteY47" fmla="*/ 3347407 h 6858000"/>
              <a:gd name="connsiteX48" fmla="*/ 6384279 w 12192000"/>
              <a:gd name="connsiteY48" fmla="*/ 3312836 h 6858000"/>
              <a:gd name="connsiteX49" fmla="*/ 6526097 w 12192000"/>
              <a:gd name="connsiteY49" fmla="*/ 3325362 h 6858000"/>
              <a:gd name="connsiteX50" fmla="*/ 6403028 w 12192000"/>
              <a:gd name="connsiteY50" fmla="*/ 3383478 h 6858000"/>
              <a:gd name="connsiteX51" fmla="*/ 5767013 w 12192000"/>
              <a:gd name="connsiteY51" fmla="*/ 3500713 h 6858000"/>
              <a:gd name="connsiteX52" fmla="*/ 5706920 w 12192000"/>
              <a:gd name="connsiteY52" fmla="*/ 3511233 h 6858000"/>
              <a:gd name="connsiteX53" fmla="*/ 5310793 w 12192000"/>
              <a:gd name="connsiteY53" fmla="*/ 3677066 h 6858000"/>
              <a:gd name="connsiteX54" fmla="*/ 5548276 w 12192000"/>
              <a:gd name="connsiteY54" fmla="*/ 3660533 h 6858000"/>
              <a:gd name="connsiteX55" fmla="*/ 5293005 w 12192000"/>
              <a:gd name="connsiteY55" fmla="*/ 3765743 h 6858000"/>
              <a:gd name="connsiteX56" fmla="*/ 4983410 w 12192000"/>
              <a:gd name="connsiteY56" fmla="*/ 3883981 h 6858000"/>
              <a:gd name="connsiteX57" fmla="*/ 4674775 w 12192000"/>
              <a:gd name="connsiteY57" fmla="*/ 4068850 h 6858000"/>
              <a:gd name="connsiteX58" fmla="*/ 4453155 w 12192000"/>
              <a:gd name="connsiteY58" fmla="*/ 4163539 h 6858000"/>
              <a:gd name="connsiteX59" fmla="*/ 4492095 w 12192000"/>
              <a:gd name="connsiteY59" fmla="*/ 4237188 h 6858000"/>
              <a:gd name="connsiteX60" fmla="*/ 4464213 w 12192000"/>
              <a:gd name="connsiteY60" fmla="*/ 4318851 h 6858000"/>
              <a:gd name="connsiteX61" fmla="*/ 4857456 w 12192000"/>
              <a:gd name="connsiteY61" fmla="*/ 4241696 h 6858000"/>
              <a:gd name="connsiteX62" fmla="*/ 4713234 w 12192000"/>
              <a:gd name="connsiteY62" fmla="*/ 4295303 h 6858000"/>
              <a:gd name="connsiteX63" fmla="*/ 4656026 w 12192000"/>
              <a:gd name="connsiteY63" fmla="*/ 4348410 h 6858000"/>
              <a:gd name="connsiteX64" fmla="*/ 4718523 w 12192000"/>
              <a:gd name="connsiteY64" fmla="*/ 4368951 h 6858000"/>
              <a:gd name="connsiteX65" fmla="*/ 4989178 w 12192000"/>
              <a:gd name="connsiteY65" fmla="*/ 4420054 h 6858000"/>
              <a:gd name="connsiteX66" fmla="*/ 4304127 w 12192000"/>
              <a:gd name="connsiteY66" fmla="*/ 4609933 h 6858000"/>
              <a:gd name="connsiteX67" fmla="*/ 4402677 w 12192000"/>
              <a:gd name="connsiteY67" fmla="*/ 4624463 h 6858000"/>
              <a:gd name="connsiteX68" fmla="*/ 5398287 w 12192000"/>
              <a:gd name="connsiteY68" fmla="*/ 4608430 h 6858000"/>
              <a:gd name="connsiteX69" fmla="*/ 5592504 w 12192000"/>
              <a:gd name="connsiteY69" fmla="*/ 4585886 h 6858000"/>
              <a:gd name="connsiteX70" fmla="*/ 5411266 w 12192000"/>
              <a:gd name="connsiteY70" fmla="*/ 4964142 h 6858000"/>
              <a:gd name="connsiteX71" fmla="*/ 5480493 w 12192000"/>
              <a:gd name="connsiteY71" fmla="*/ 5031277 h 6858000"/>
              <a:gd name="connsiteX72" fmla="*/ 5233393 w 12192000"/>
              <a:gd name="connsiteY72" fmla="*/ 5047810 h 6858000"/>
              <a:gd name="connsiteX73" fmla="*/ 4750251 w 12192000"/>
              <a:gd name="connsiteY73" fmla="*/ 5256728 h 6858000"/>
              <a:gd name="connsiteX74" fmla="*/ 4508440 w 12192000"/>
              <a:gd name="connsiteY74" fmla="*/ 5624965 h 6858000"/>
              <a:gd name="connsiteX75" fmla="*/ 4602665 w 12192000"/>
              <a:gd name="connsiteY75" fmla="*/ 5706629 h 6858000"/>
              <a:gd name="connsiteX76" fmla="*/ 4215189 w 12192000"/>
              <a:gd name="connsiteY76" fmla="*/ 5797811 h 6858000"/>
              <a:gd name="connsiteX77" fmla="*/ 4407966 w 12192000"/>
              <a:gd name="connsiteY77" fmla="*/ 5826870 h 6858000"/>
              <a:gd name="connsiteX78" fmla="*/ 4265186 w 12192000"/>
              <a:gd name="connsiteY78" fmla="*/ 5881478 h 6858000"/>
              <a:gd name="connsiteX79" fmla="*/ 4145964 w 12192000"/>
              <a:gd name="connsiteY79" fmla="*/ 5977170 h 6858000"/>
              <a:gd name="connsiteX80" fmla="*/ 4710350 w 12192000"/>
              <a:gd name="connsiteY80" fmla="*/ 5909035 h 6858000"/>
              <a:gd name="connsiteX81" fmla="*/ 4870916 w 12192000"/>
              <a:gd name="connsiteY81" fmla="*/ 5949616 h 6858000"/>
              <a:gd name="connsiteX82" fmla="*/ 4960333 w 12192000"/>
              <a:gd name="connsiteY82" fmla="*/ 5949115 h 6858000"/>
              <a:gd name="connsiteX83" fmla="*/ 5073788 w 12192000"/>
              <a:gd name="connsiteY83" fmla="*/ 5953623 h 6858000"/>
              <a:gd name="connsiteX84" fmla="*/ 4979084 w 12192000"/>
              <a:gd name="connsiteY84" fmla="*/ 5990197 h 6858000"/>
              <a:gd name="connsiteX85" fmla="*/ 5100228 w 12192000"/>
              <a:gd name="connsiteY85" fmla="*/ 6151519 h 6858000"/>
              <a:gd name="connsiteX86" fmla="*/ 4666602 w 12192000"/>
              <a:gd name="connsiteY86" fmla="*/ 6266250 h 6858000"/>
              <a:gd name="connsiteX87" fmla="*/ 4762750 w 12192000"/>
              <a:gd name="connsiteY87" fmla="*/ 6288795 h 6858000"/>
              <a:gd name="connsiteX88" fmla="*/ 4815151 w 12192000"/>
              <a:gd name="connsiteY88" fmla="*/ 6322363 h 6858000"/>
              <a:gd name="connsiteX89" fmla="*/ 4558918 w 12192000"/>
              <a:gd name="connsiteY89" fmla="*/ 6504727 h 6858000"/>
              <a:gd name="connsiteX90" fmla="*/ 4899280 w 12192000"/>
              <a:gd name="connsiteY90" fmla="*/ 6480679 h 6858000"/>
              <a:gd name="connsiteX91" fmla="*/ 4692563 w 12192000"/>
              <a:gd name="connsiteY91" fmla="*/ 6586391 h 6858000"/>
              <a:gd name="connsiteX92" fmla="*/ 4303645 w 12192000"/>
              <a:gd name="connsiteY92" fmla="*/ 6834888 h 6858000"/>
              <a:gd name="connsiteX93" fmla="*/ 4307829 w 12192000"/>
              <a:gd name="connsiteY93" fmla="*/ 6852361 h 6858000"/>
              <a:gd name="connsiteX94" fmla="*/ 4323786 w 12192000"/>
              <a:gd name="connsiteY94" fmla="*/ 6858000 h 6858000"/>
              <a:gd name="connsiteX95" fmla="*/ 0 w 12192000"/>
              <a:gd name="connsiteY9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12192000" h="6858000">
                <a:moveTo>
                  <a:pt x="0" y="0"/>
                </a:moveTo>
                <a:lnTo>
                  <a:pt x="12192000" y="0"/>
                </a:lnTo>
                <a:lnTo>
                  <a:pt x="12192000" y="6858000"/>
                </a:lnTo>
                <a:lnTo>
                  <a:pt x="11560655" y="6858000"/>
                </a:lnTo>
                <a:lnTo>
                  <a:pt x="11572884" y="6759738"/>
                </a:lnTo>
                <a:cubicBezTo>
                  <a:pt x="11663744" y="6693104"/>
                  <a:pt x="11749315" y="6619456"/>
                  <a:pt x="11812292" y="6532282"/>
                </a:cubicBezTo>
                <a:cubicBezTo>
                  <a:pt x="11851232" y="6478675"/>
                  <a:pt x="11886807" y="6425068"/>
                  <a:pt x="11956995" y="6386992"/>
                </a:cubicBezTo>
                <a:cubicBezTo>
                  <a:pt x="11918054" y="6334888"/>
                  <a:pt x="11851232" y="6322863"/>
                  <a:pt x="11801234" y="6284788"/>
                </a:cubicBezTo>
                <a:cubicBezTo>
                  <a:pt x="11797390" y="6253224"/>
                  <a:pt x="11876711" y="6262743"/>
                  <a:pt x="11856520" y="6193604"/>
                </a:cubicBezTo>
                <a:cubicBezTo>
                  <a:pt x="11829119" y="6101419"/>
                  <a:pt x="11858923" y="5996209"/>
                  <a:pt x="11722875" y="5956630"/>
                </a:cubicBezTo>
                <a:cubicBezTo>
                  <a:pt x="11686819" y="5866950"/>
                  <a:pt x="11676724" y="5723664"/>
                  <a:pt x="11763258" y="5635988"/>
                </a:cubicBezTo>
                <a:cubicBezTo>
                  <a:pt x="11892094" y="5505226"/>
                  <a:pt x="11871424" y="5422059"/>
                  <a:pt x="11706050" y="5351418"/>
                </a:cubicBezTo>
                <a:cubicBezTo>
                  <a:pt x="11684896" y="5342400"/>
                  <a:pt x="11707491" y="4786287"/>
                  <a:pt x="11697876" y="4763241"/>
                </a:cubicBezTo>
                <a:cubicBezTo>
                  <a:pt x="11713260" y="4731677"/>
                  <a:pt x="11749315" y="4739192"/>
                  <a:pt x="11776236" y="4730675"/>
                </a:cubicBezTo>
                <a:cubicBezTo>
                  <a:pt x="11894018" y="4694603"/>
                  <a:pt x="11897864" y="4694603"/>
                  <a:pt x="11868540" y="4584884"/>
                </a:cubicBezTo>
                <a:cubicBezTo>
                  <a:pt x="11859884" y="4551817"/>
                  <a:pt x="11880076" y="4538289"/>
                  <a:pt x="11898825" y="4517749"/>
                </a:cubicBezTo>
                <a:cubicBezTo>
                  <a:pt x="11969013" y="4441095"/>
                  <a:pt x="11969494" y="4440094"/>
                  <a:pt x="11897864" y="4375464"/>
                </a:cubicBezTo>
                <a:cubicBezTo>
                  <a:pt x="11877192" y="4356928"/>
                  <a:pt x="11863252" y="4336887"/>
                  <a:pt x="11854116" y="4311838"/>
                </a:cubicBezTo>
                <a:cubicBezTo>
                  <a:pt x="11837290" y="4266245"/>
                  <a:pt x="11837771" y="4228169"/>
                  <a:pt x="11901709" y="4203620"/>
                </a:cubicBezTo>
                <a:cubicBezTo>
                  <a:pt x="11946418" y="4186086"/>
                  <a:pt x="11971897" y="4166044"/>
                  <a:pt x="11974782" y="4114442"/>
                </a:cubicBezTo>
                <a:cubicBezTo>
                  <a:pt x="11976706" y="4071355"/>
                  <a:pt x="11981993" y="4043299"/>
                  <a:pt x="11932476" y="4024762"/>
                </a:cubicBezTo>
                <a:cubicBezTo>
                  <a:pt x="11892576" y="4009732"/>
                  <a:pt x="11881038" y="3977668"/>
                  <a:pt x="11885365" y="3939592"/>
                </a:cubicBezTo>
                <a:cubicBezTo>
                  <a:pt x="11895460" y="3846405"/>
                  <a:pt x="11841137" y="3791796"/>
                  <a:pt x="11751719" y="3749211"/>
                </a:cubicBezTo>
                <a:cubicBezTo>
                  <a:pt x="11666628" y="3708629"/>
                  <a:pt x="11592115" y="3654019"/>
                  <a:pt x="11513754" y="3604420"/>
                </a:cubicBezTo>
                <a:cubicBezTo>
                  <a:pt x="11426740" y="3549310"/>
                  <a:pt x="11325786" y="3516243"/>
                  <a:pt x="11220504" y="3488188"/>
                </a:cubicBezTo>
                <a:cubicBezTo>
                  <a:pt x="11239734" y="3448108"/>
                  <a:pt x="11306076" y="3470653"/>
                  <a:pt x="11312805" y="3414541"/>
                </a:cubicBezTo>
                <a:cubicBezTo>
                  <a:pt x="11148394" y="3366945"/>
                  <a:pt x="10991193" y="3295301"/>
                  <a:pt x="10805146" y="3277767"/>
                </a:cubicBezTo>
                <a:cubicBezTo>
                  <a:pt x="10955618" y="3286784"/>
                  <a:pt x="11092147" y="3222154"/>
                  <a:pt x="11234926" y="3203117"/>
                </a:cubicBezTo>
                <a:cubicBezTo>
                  <a:pt x="11248386" y="3171554"/>
                  <a:pt x="11217140" y="3179569"/>
                  <a:pt x="11204640" y="3174060"/>
                </a:cubicBezTo>
                <a:cubicBezTo>
                  <a:pt x="11192140" y="3168047"/>
                  <a:pt x="11176757" y="3166042"/>
                  <a:pt x="11174834" y="3143498"/>
                </a:cubicBezTo>
                <a:cubicBezTo>
                  <a:pt x="11243580" y="3110932"/>
                  <a:pt x="11329632" y="3132475"/>
                  <a:pt x="11400780" y="3099410"/>
                </a:cubicBezTo>
                <a:cubicBezTo>
                  <a:pt x="11384916" y="3051314"/>
                  <a:pt x="11323382" y="3080371"/>
                  <a:pt x="11297902" y="3041793"/>
                </a:cubicBezTo>
                <a:cubicBezTo>
                  <a:pt x="11364246" y="3034780"/>
                  <a:pt x="11425779" y="3031774"/>
                  <a:pt x="11485870" y="3021253"/>
                </a:cubicBezTo>
                <a:cubicBezTo>
                  <a:pt x="11532984" y="3013236"/>
                  <a:pt x="11545964" y="2972154"/>
                  <a:pt x="11513754" y="2944098"/>
                </a:cubicBezTo>
                <a:cubicBezTo>
                  <a:pt x="11484909" y="2919049"/>
                  <a:pt x="11442604" y="2917044"/>
                  <a:pt x="11405107" y="2906523"/>
                </a:cubicBezTo>
                <a:cubicBezTo>
                  <a:pt x="11137817" y="2833377"/>
                  <a:pt x="10857066" y="2809829"/>
                  <a:pt x="10572950" y="2803317"/>
                </a:cubicBezTo>
                <a:cubicBezTo>
                  <a:pt x="10117210" y="2792795"/>
                  <a:pt x="9660028" y="2793297"/>
                  <a:pt x="9205250" y="2778767"/>
                </a:cubicBezTo>
                <a:cubicBezTo>
                  <a:pt x="8996489" y="2772379"/>
                  <a:pt x="8788540" y="2761765"/>
                  <a:pt x="8579578" y="2759181"/>
                </a:cubicBezTo>
                <a:cubicBezTo>
                  <a:pt x="8509922" y="2758320"/>
                  <a:pt x="8440155" y="2758352"/>
                  <a:pt x="8370208" y="2759730"/>
                </a:cubicBezTo>
                <a:cubicBezTo>
                  <a:pt x="8070708" y="2765742"/>
                  <a:pt x="7771690" y="2764238"/>
                  <a:pt x="7470748" y="2819849"/>
                </a:cubicBezTo>
                <a:cubicBezTo>
                  <a:pt x="7316911" y="2848407"/>
                  <a:pt x="7156825" y="2838887"/>
                  <a:pt x="7001547" y="2861432"/>
                </a:cubicBezTo>
                <a:cubicBezTo>
                  <a:pt x="6765024" y="2896002"/>
                  <a:pt x="6528501" y="2936583"/>
                  <a:pt x="6295343" y="2988688"/>
                </a:cubicBezTo>
                <a:cubicBezTo>
                  <a:pt x="6222271" y="3005220"/>
                  <a:pt x="6131892" y="3015241"/>
                  <a:pt x="6075166" y="3078367"/>
                </a:cubicBezTo>
                <a:cubicBezTo>
                  <a:pt x="5985266" y="3038288"/>
                  <a:pt x="5929502" y="3113938"/>
                  <a:pt x="5859314" y="3139490"/>
                </a:cubicBezTo>
                <a:cubicBezTo>
                  <a:pt x="5831912" y="3149510"/>
                  <a:pt x="5795857" y="3163538"/>
                  <a:pt x="5800183" y="3195101"/>
                </a:cubicBezTo>
                <a:cubicBezTo>
                  <a:pt x="5804030" y="3234680"/>
                  <a:pt x="5844410" y="3260231"/>
                  <a:pt x="5882870" y="3252215"/>
                </a:cubicBezTo>
                <a:cubicBezTo>
                  <a:pt x="6002574" y="3227164"/>
                  <a:pt x="6109777" y="3283277"/>
                  <a:pt x="6232848" y="3274760"/>
                </a:cubicBezTo>
                <a:cubicBezTo>
                  <a:pt x="6125643" y="3298808"/>
                  <a:pt x="6018918" y="3323358"/>
                  <a:pt x="5911715" y="3347407"/>
                </a:cubicBezTo>
                <a:cubicBezTo>
                  <a:pt x="6070839" y="3366444"/>
                  <a:pt x="6227559" y="3332376"/>
                  <a:pt x="6384279" y="3312836"/>
                </a:cubicBezTo>
                <a:cubicBezTo>
                  <a:pt x="6434757" y="3306824"/>
                  <a:pt x="6513117" y="3260732"/>
                  <a:pt x="6526097" y="3325362"/>
                </a:cubicBezTo>
                <a:cubicBezTo>
                  <a:pt x="6534750" y="3368448"/>
                  <a:pt x="6450622" y="3371454"/>
                  <a:pt x="6403028" y="3383478"/>
                </a:cubicBezTo>
                <a:cubicBezTo>
                  <a:pt x="6192945" y="3435081"/>
                  <a:pt x="5979497" y="3465141"/>
                  <a:pt x="5767013" y="3500713"/>
                </a:cubicBezTo>
                <a:cubicBezTo>
                  <a:pt x="5746822" y="3504220"/>
                  <a:pt x="5720381" y="3501214"/>
                  <a:pt x="5706920" y="3511233"/>
                </a:cubicBezTo>
                <a:cubicBezTo>
                  <a:pt x="5598272" y="3591895"/>
                  <a:pt x="5460782" y="3618449"/>
                  <a:pt x="5310793" y="3677066"/>
                </a:cubicBezTo>
                <a:cubicBezTo>
                  <a:pt x="5405498" y="3704622"/>
                  <a:pt x="5469435" y="3648007"/>
                  <a:pt x="5548276" y="3660533"/>
                </a:cubicBezTo>
                <a:cubicBezTo>
                  <a:pt x="5467993" y="3721154"/>
                  <a:pt x="5374731" y="3732677"/>
                  <a:pt x="5293005" y="3765743"/>
                </a:cubicBezTo>
                <a:cubicBezTo>
                  <a:pt x="5234355" y="3789291"/>
                  <a:pt x="5016580" y="3862938"/>
                  <a:pt x="4983410" y="3883981"/>
                </a:cubicBezTo>
                <a:cubicBezTo>
                  <a:pt x="4883416" y="3949110"/>
                  <a:pt x="4756501" y="3979672"/>
                  <a:pt x="4674775" y="4068850"/>
                </a:cubicBezTo>
                <a:cubicBezTo>
                  <a:pt x="4617087" y="4131477"/>
                  <a:pt x="4520939" y="4119952"/>
                  <a:pt x="4453155" y="4163539"/>
                </a:cubicBezTo>
                <a:cubicBezTo>
                  <a:pt x="4429119" y="4204622"/>
                  <a:pt x="4475751" y="4215143"/>
                  <a:pt x="4492095" y="4237188"/>
                </a:cubicBezTo>
                <a:cubicBezTo>
                  <a:pt x="4513728" y="4266746"/>
                  <a:pt x="4475269" y="4283280"/>
                  <a:pt x="4464213" y="4318851"/>
                </a:cubicBezTo>
                <a:cubicBezTo>
                  <a:pt x="4591608" y="4278771"/>
                  <a:pt x="4713234" y="4255223"/>
                  <a:pt x="4857456" y="4241696"/>
                </a:cubicBezTo>
                <a:cubicBezTo>
                  <a:pt x="4809862" y="4299311"/>
                  <a:pt x="4752174" y="4274261"/>
                  <a:pt x="4713234" y="4295303"/>
                </a:cubicBezTo>
                <a:cubicBezTo>
                  <a:pt x="4687756" y="4308830"/>
                  <a:pt x="4648816" y="4314843"/>
                  <a:pt x="4656026" y="4348410"/>
                </a:cubicBezTo>
                <a:cubicBezTo>
                  <a:pt x="4661795" y="4374963"/>
                  <a:pt x="4694486" y="4371456"/>
                  <a:pt x="4718523" y="4368951"/>
                </a:cubicBezTo>
                <a:cubicBezTo>
                  <a:pt x="4810825" y="4359433"/>
                  <a:pt x="4900722" y="4356425"/>
                  <a:pt x="4989178" y="4420054"/>
                </a:cubicBezTo>
                <a:cubicBezTo>
                  <a:pt x="4764193" y="4512739"/>
                  <a:pt x="4505557" y="4473661"/>
                  <a:pt x="4304127" y="4609933"/>
                </a:cubicBezTo>
                <a:cubicBezTo>
                  <a:pt x="4332491" y="4652018"/>
                  <a:pt x="4372871" y="4629473"/>
                  <a:pt x="4402677" y="4624463"/>
                </a:cubicBezTo>
                <a:cubicBezTo>
                  <a:pt x="4598338" y="4590394"/>
                  <a:pt x="5297332" y="4651016"/>
                  <a:pt x="5398287" y="4608430"/>
                </a:cubicBezTo>
                <a:cubicBezTo>
                  <a:pt x="5460301" y="4582379"/>
                  <a:pt x="5525682" y="4569853"/>
                  <a:pt x="5592504" y="4585886"/>
                </a:cubicBezTo>
                <a:cubicBezTo>
                  <a:pt x="5656923" y="4601416"/>
                  <a:pt x="5640578" y="4819353"/>
                  <a:pt x="5411266" y="4964142"/>
                </a:cubicBezTo>
                <a:cubicBezTo>
                  <a:pt x="5378575" y="4984684"/>
                  <a:pt x="5524721" y="5014244"/>
                  <a:pt x="5480493" y="5031277"/>
                </a:cubicBezTo>
                <a:cubicBezTo>
                  <a:pt x="5445880" y="5044804"/>
                  <a:pt x="5276179" y="5037289"/>
                  <a:pt x="5233393" y="5047810"/>
                </a:cubicBezTo>
                <a:cubicBezTo>
                  <a:pt x="5216567" y="5052318"/>
                  <a:pt x="4701216" y="5221157"/>
                  <a:pt x="4750251" y="5256728"/>
                </a:cubicBezTo>
                <a:cubicBezTo>
                  <a:pt x="4896877" y="5363441"/>
                  <a:pt x="5388190" y="5558833"/>
                  <a:pt x="4508440" y="5624965"/>
                </a:cubicBezTo>
                <a:cubicBezTo>
                  <a:pt x="4536323" y="5663542"/>
                  <a:pt x="4613241" y="5638994"/>
                  <a:pt x="4602665" y="5706629"/>
                </a:cubicBezTo>
                <a:cubicBezTo>
                  <a:pt x="4485845" y="5743202"/>
                  <a:pt x="4350758" y="5741198"/>
                  <a:pt x="4215189" y="5797811"/>
                </a:cubicBezTo>
                <a:cubicBezTo>
                  <a:pt x="4276245" y="5838893"/>
                  <a:pt x="4346432" y="5813844"/>
                  <a:pt x="4407966" y="5826870"/>
                </a:cubicBezTo>
                <a:cubicBezTo>
                  <a:pt x="4373353" y="5878473"/>
                  <a:pt x="4313741" y="5870457"/>
                  <a:pt x="4265186" y="5881478"/>
                </a:cubicBezTo>
                <a:cubicBezTo>
                  <a:pt x="4220479" y="5892001"/>
                  <a:pt x="4125774" y="5981680"/>
                  <a:pt x="4145964" y="5977170"/>
                </a:cubicBezTo>
                <a:cubicBezTo>
                  <a:pt x="4332971" y="5937091"/>
                  <a:pt x="4522862" y="5948113"/>
                  <a:pt x="4710350" y="5909035"/>
                </a:cubicBezTo>
                <a:cubicBezTo>
                  <a:pt x="4772366" y="5896009"/>
                  <a:pt x="4842554" y="5870958"/>
                  <a:pt x="4870916" y="5949616"/>
                </a:cubicBezTo>
                <a:cubicBezTo>
                  <a:pt x="4879571" y="5972663"/>
                  <a:pt x="4873321" y="5980177"/>
                  <a:pt x="4960333" y="5949115"/>
                </a:cubicBezTo>
                <a:cubicBezTo>
                  <a:pt x="4994466" y="5937091"/>
                  <a:pt x="5039656" y="5924065"/>
                  <a:pt x="5073788" y="5953623"/>
                </a:cubicBezTo>
                <a:cubicBezTo>
                  <a:pt x="5052154" y="5990698"/>
                  <a:pt x="5010331" y="5979675"/>
                  <a:pt x="4979084" y="5990197"/>
                </a:cubicBezTo>
                <a:cubicBezTo>
                  <a:pt x="4896397" y="6017250"/>
                  <a:pt x="5180513" y="6120457"/>
                  <a:pt x="5100228" y="6151519"/>
                </a:cubicBezTo>
                <a:cubicBezTo>
                  <a:pt x="4935817" y="6215148"/>
                  <a:pt x="4832938" y="6196611"/>
                  <a:pt x="4666602" y="6266250"/>
                </a:cubicBezTo>
                <a:cubicBezTo>
                  <a:pt x="4723331" y="6264746"/>
                  <a:pt x="4706024" y="6288795"/>
                  <a:pt x="4762750" y="6288795"/>
                </a:cubicBezTo>
                <a:cubicBezTo>
                  <a:pt x="4788229" y="6288795"/>
                  <a:pt x="4815151" y="6294807"/>
                  <a:pt x="4815151" y="6322363"/>
                </a:cubicBezTo>
                <a:cubicBezTo>
                  <a:pt x="4815151" y="6348414"/>
                  <a:pt x="4516613" y="6491199"/>
                  <a:pt x="4558918" y="6504727"/>
                </a:cubicBezTo>
                <a:cubicBezTo>
                  <a:pt x="4674295" y="6541299"/>
                  <a:pt x="4970431" y="6429075"/>
                  <a:pt x="4899280" y="6480679"/>
                </a:cubicBezTo>
                <a:cubicBezTo>
                  <a:pt x="4791114" y="6559337"/>
                  <a:pt x="4774769" y="6574868"/>
                  <a:pt x="4692563" y="6586391"/>
                </a:cubicBezTo>
                <a:cubicBezTo>
                  <a:pt x="4621894" y="6596411"/>
                  <a:pt x="4373353" y="6816352"/>
                  <a:pt x="4303645" y="6834888"/>
                </a:cubicBezTo>
                <a:cubicBezTo>
                  <a:pt x="4288262" y="6838896"/>
                  <a:pt x="4291687" y="6845065"/>
                  <a:pt x="4307829" y="6852361"/>
                </a:cubicBezTo>
                <a:lnTo>
                  <a:pt x="4323786"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562D077-8BF6-2770-1F54-3E22BE9EB695}"/>
              </a:ext>
            </a:extLst>
          </p:cNvPr>
          <p:cNvSpPr>
            <a:spLocks noGrp="1"/>
          </p:cNvSpPr>
          <p:nvPr>
            <p:ph type="ctrTitle"/>
          </p:nvPr>
        </p:nvSpPr>
        <p:spPr>
          <a:xfrm>
            <a:off x="728364" y="1926781"/>
            <a:ext cx="5257800" cy="1701570"/>
          </a:xfrm>
        </p:spPr>
        <p:txBody>
          <a:bodyPr anchor="b">
            <a:normAutofit/>
          </a:bodyPr>
          <a:lstStyle/>
          <a:p>
            <a:r>
              <a:rPr lang="en-US" sz="2800" dirty="0"/>
              <a:t>IMPACT OF MEDIA REPRESENTATIONS ON PUBLIC ATTITUDE TOWARDS LAW ENFORCMENT</a:t>
            </a:r>
          </a:p>
        </p:txBody>
      </p:sp>
      <p:sp>
        <p:nvSpPr>
          <p:cNvPr id="3" name="Subtitle 2">
            <a:extLst>
              <a:ext uri="{FF2B5EF4-FFF2-40B4-BE49-F238E27FC236}">
                <a16:creationId xmlns:a16="http://schemas.microsoft.com/office/drawing/2014/main" id="{2F40BBDD-B817-5397-B4A4-00747620D7A6}"/>
              </a:ext>
            </a:extLst>
          </p:cNvPr>
          <p:cNvSpPr>
            <a:spLocks noGrp="1"/>
          </p:cNvSpPr>
          <p:nvPr>
            <p:ph type="subTitle" idx="1"/>
          </p:nvPr>
        </p:nvSpPr>
        <p:spPr>
          <a:xfrm>
            <a:off x="728365" y="3628351"/>
            <a:ext cx="5257799" cy="646785"/>
          </a:xfrm>
        </p:spPr>
        <p:txBody>
          <a:bodyPr>
            <a:normAutofit/>
          </a:bodyPr>
          <a:lstStyle/>
          <a:p>
            <a:r>
              <a:rPr lang="en-US" sz="2000" dirty="0"/>
              <a:t>By Olivia </a:t>
            </a:r>
            <a:r>
              <a:rPr lang="en-US" sz="2000" dirty="0" err="1"/>
              <a:t>saunders</a:t>
            </a:r>
            <a:r>
              <a:rPr lang="en-US" sz="2000" dirty="0"/>
              <a:t> </a:t>
            </a:r>
          </a:p>
        </p:txBody>
      </p:sp>
      <p:pic>
        <p:nvPicPr>
          <p:cNvPr id="6" name="Picture 5">
            <a:extLst>
              <a:ext uri="{FF2B5EF4-FFF2-40B4-BE49-F238E27FC236}">
                <a16:creationId xmlns:a16="http://schemas.microsoft.com/office/drawing/2014/main" id="{B099A1D2-4CB7-31DA-CA9D-D97E630C67D0}"/>
              </a:ext>
            </a:extLst>
          </p:cNvPr>
          <p:cNvPicPr>
            <a:picLocks noChangeAspect="1"/>
          </p:cNvPicPr>
          <p:nvPr/>
        </p:nvPicPr>
        <p:blipFill>
          <a:blip r:embed="rId2"/>
          <a:stretch>
            <a:fillRect/>
          </a:stretch>
        </p:blipFill>
        <p:spPr>
          <a:xfrm>
            <a:off x="6205837" y="1598090"/>
            <a:ext cx="5468812" cy="3062535"/>
          </a:xfrm>
          <a:prstGeom prst="rect">
            <a:avLst/>
          </a:prstGeom>
        </p:spPr>
      </p:pic>
    </p:spTree>
    <p:extLst>
      <p:ext uri="{BB962C8B-B14F-4D97-AF65-F5344CB8AC3E}">
        <p14:creationId xmlns:p14="http://schemas.microsoft.com/office/powerpoint/2010/main" val="2441192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F541DB91-0B10-46D9-B34B-7BFF96026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rgbClr val="8885D7">
              <a:alpha val="20000"/>
            </a:srgb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0FAEE5EC-A170-3BA7-D7CD-8CA41638CEAF}"/>
              </a:ext>
            </a:extLst>
          </p:cNvPr>
          <p:cNvSpPr>
            <a:spLocks noGrp="1"/>
          </p:cNvSpPr>
          <p:nvPr>
            <p:ph type="title"/>
          </p:nvPr>
        </p:nvSpPr>
        <p:spPr>
          <a:xfrm>
            <a:off x="5526156" y="365125"/>
            <a:ext cx="5827643" cy="1433433"/>
          </a:xfrm>
        </p:spPr>
        <p:txBody>
          <a:bodyPr anchor="b">
            <a:normAutofit/>
          </a:bodyPr>
          <a:lstStyle/>
          <a:p>
            <a:r>
              <a:rPr lang="en-US" dirty="0"/>
              <a:t>WHAT DO POLICE USE MEDIA FOR? </a:t>
            </a:r>
          </a:p>
        </p:txBody>
      </p:sp>
      <p:pic>
        <p:nvPicPr>
          <p:cNvPr id="5" name="Picture 4" descr="A group of police officers in matching yellow jackets&#10;&#10;Description automatically generated">
            <a:extLst>
              <a:ext uri="{FF2B5EF4-FFF2-40B4-BE49-F238E27FC236}">
                <a16:creationId xmlns:a16="http://schemas.microsoft.com/office/drawing/2014/main" id="{1317A4BB-1ECF-59F2-A116-2BBE6DD2D5C2}"/>
              </a:ext>
            </a:extLst>
          </p:cNvPr>
          <p:cNvPicPr>
            <a:picLocks noChangeAspect="1"/>
          </p:cNvPicPr>
          <p:nvPr/>
        </p:nvPicPr>
        <p:blipFill>
          <a:blip r:embed="rId2"/>
          <a:stretch>
            <a:fillRect/>
          </a:stretch>
        </p:blipFill>
        <p:spPr>
          <a:xfrm>
            <a:off x="608312" y="2130872"/>
            <a:ext cx="4309533" cy="2413338"/>
          </a:xfrm>
          <a:prstGeom prst="rect">
            <a:avLst/>
          </a:prstGeom>
        </p:spPr>
      </p:pic>
      <p:sp>
        <p:nvSpPr>
          <p:cNvPr id="3" name="Content Placeholder 2">
            <a:extLst>
              <a:ext uri="{FF2B5EF4-FFF2-40B4-BE49-F238E27FC236}">
                <a16:creationId xmlns:a16="http://schemas.microsoft.com/office/drawing/2014/main" id="{7573DE88-B2B2-D367-9E00-0A55B96A8CB3}"/>
              </a:ext>
            </a:extLst>
          </p:cNvPr>
          <p:cNvSpPr>
            <a:spLocks noGrp="1"/>
          </p:cNvSpPr>
          <p:nvPr>
            <p:ph idx="1"/>
          </p:nvPr>
        </p:nvSpPr>
        <p:spPr>
          <a:xfrm>
            <a:off x="5526156" y="2055813"/>
            <a:ext cx="5827644" cy="4121149"/>
          </a:xfrm>
        </p:spPr>
        <p:txBody>
          <a:bodyPr anchor="t">
            <a:normAutofit/>
          </a:bodyPr>
          <a:lstStyle/>
          <a:p>
            <a:r>
              <a:rPr lang="en-US" sz="2400"/>
              <a:t>Information on crime investigations </a:t>
            </a:r>
          </a:p>
          <a:p>
            <a:r>
              <a:rPr lang="en-US" sz="2400"/>
              <a:t>Appealing information on a missing person</a:t>
            </a:r>
          </a:p>
          <a:p>
            <a:r>
              <a:rPr lang="en-US" sz="2400"/>
              <a:t>Pictures of crime suspects </a:t>
            </a:r>
          </a:p>
          <a:p>
            <a:r>
              <a:rPr lang="en-US" sz="2400"/>
              <a:t>Road closures </a:t>
            </a:r>
          </a:p>
          <a:p>
            <a:r>
              <a:rPr lang="en-US" sz="2400"/>
              <a:t>Searching for witnesses to crimes </a:t>
            </a:r>
          </a:p>
          <a:p>
            <a:endParaRPr lang="en-US" sz="2400"/>
          </a:p>
        </p:txBody>
      </p:sp>
      <p:sp>
        <p:nvSpPr>
          <p:cNvPr id="6" name="TextBox 5">
            <a:extLst>
              <a:ext uri="{FF2B5EF4-FFF2-40B4-BE49-F238E27FC236}">
                <a16:creationId xmlns:a16="http://schemas.microsoft.com/office/drawing/2014/main" id="{81897045-7210-AF79-9E85-0A46C5475ACF}"/>
              </a:ext>
            </a:extLst>
          </p:cNvPr>
          <p:cNvSpPr txBox="1"/>
          <p:nvPr/>
        </p:nvSpPr>
        <p:spPr>
          <a:xfrm>
            <a:off x="2135901" y="4674579"/>
            <a:ext cx="3086100" cy="338554"/>
          </a:xfrm>
          <a:prstGeom prst="rect">
            <a:avLst/>
          </a:prstGeom>
          <a:noFill/>
        </p:spPr>
        <p:txBody>
          <a:bodyPr wrap="square" rtlCol="0">
            <a:spAutoFit/>
          </a:bodyPr>
          <a:lstStyle/>
          <a:p>
            <a:r>
              <a:rPr lang="en-US" sz="1600" dirty="0"/>
              <a:t>(BBC, 2017) </a:t>
            </a:r>
          </a:p>
        </p:txBody>
      </p:sp>
    </p:spTree>
    <p:extLst>
      <p:ext uri="{BB962C8B-B14F-4D97-AF65-F5344CB8AC3E}">
        <p14:creationId xmlns:p14="http://schemas.microsoft.com/office/powerpoint/2010/main" val="41211862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DED6BC-9A3E-48D4-AD7C-A56D63F54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B6E033A-DB2E-49B8-B600-B38E0C280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070" y="1780058"/>
            <a:ext cx="3781618" cy="2899147"/>
          </a:xfrm>
          <a:custGeom>
            <a:avLst/>
            <a:gdLst>
              <a:gd name="connsiteX0" fmla="*/ 5462602 w 5470628"/>
              <a:gd name="connsiteY0" fmla="*/ 1413608 h 3193741"/>
              <a:gd name="connsiteX1" fmla="*/ 5465724 w 5470628"/>
              <a:gd name="connsiteY1" fmla="*/ 1421881 h 3193741"/>
              <a:gd name="connsiteX2" fmla="*/ 5465025 w 5470628"/>
              <a:gd name="connsiteY2" fmla="*/ 1466556 h 3193741"/>
              <a:gd name="connsiteX3" fmla="*/ 5463208 w 5470628"/>
              <a:gd name="connsiteY3" fmla="*/ 1466226 h 3193741"/>
              <a:gd name="connsiteX4" fmla="*/ 5463242 w 5470628"/>
              <a:gd name="connsiteY4" fmla="*/ 1451866 h 3193741"/>
              <a:gd name="connsiteX5" fmla="*/ 5462894 w 5470628"/>
              <a:gd name="connsiteY5" fmla="*/ 1423194 h 3193741"/>
              <a:gd name="connsiteX6" fmla="*/ 5461417 w 5470628"/>
              <a:gd name="connsiteY6" fmla="*/ 1391849 h 3193741"/>
              <a:gd name="connsiteX7" fmla="*/ 5462246 w 5470628"/>
              <a:gd name="connsiteY7" fmla="*/ 1401944 h 3193741"/>
              <a:gd name="connsiteX8" fmla="*/ 5462602 w 5470628"/>
              <a:gd name="connsiteY8" fmla="*/ 1413608 h 3193741"/>
              <a:gd name="connsiteX9" fmla="*/ 5459078 w 5470628"/>
              <a:gd name="connsiteY9" fmla="*/ 1404268 h 3193741"/>
              <a:gd name="connsiteX10" fmla="*/ 5460137 w 5470628"/>
              <a:gd name="connsiteY10" fmla="*/ 1393780 h 3193741"/>
              <a:gd name="connsiteX11" fmla="*/ 5461417 w 5470628"/>
              <a:gd name="connsiteY11" fmla="*/ 1391849 h 3193741"/>
              <a:gd name="connsiteX12" fmla="*/ 614271 w 5470628"/>
              <a:gd name="connsiteY12" fmla="*/ 1052206 h 3193741"/>
              <a:gd name="connsiteX13" fmla="*/ 611497 w 5470628"/>
              <a:gd name="connsiteY13" fmla="*/ 1055389 h 3193741"/>
              <a:gd name="connsiteX14" fmla="*/ 630277 w 5470628"/>
              <a:gd name="connsiteY14" fmla="*/ 1065215 h 3193741"/>
              <a:gd name="connsiteX15" fmla="*/ 651856 w 5470628"/>
              <a:gd name="connsiteY15" fmla="*/ 1067584 h 3193741"/>
              <a:gd name="connsiteX16" fmla="*/ 614271 w 5470628"/>
              <a:gd name="connsiteY16" fmla="*/ 1052206 h 3193741"/>
              <a:gd name="connsiteX17" fmla="*/ 810628 w 5470628"/>
              <a:gd name="connsiteY17" fmla="*/ 695550 h 3193741"/>
              <a:gd name="connsiteX18" fmla="*/ 1033084 w 5470628"/>
              <a:gd name="connsiteY18" fmla="*/ 791270 h 3193741"/>
              <a:gd name="connsiteX19" fmla="*/ 1036153 w 5470628"/>
              <a:gd name="connsiteY19" fmla="*/ 788050 h 3193741"/>
              <a:gd name="connsiteX20" fmla="*/ 810628 w 5470628"/>
              <a:gd name="connsiteY20" fmla="*/ 695550 h 3193741"/>
              <a:gd name="connsiteX21" fmla="*/ 4850908 w 5470628"/>
              <a:gd name="connsiteY21" fmla="*/ 727 h 3193741"/>
              <a:gd name="connsiteX22" fmla="*/ 4858584 w 5470628"/>
              <a:gd name="connsiteY22" fmla="*/ 13795 h 3193741"/>
              <a:gd name="connsiteX23" fmla="*/ 4843408 w 5470628"/>
              <a:gd name="connsiteY23" fmla="*/ 37224 h 3193741"/>
              <a:gd name="connsiteX24" fmla="*/ 4871062 w 5470628"/>
              <a:gd name="connsiteY24" fmla="*/ 78954 h 3193741"/>
              <a:gd name="connsiteX25" fmla="*/ 4989038 w 5470628"/>
              <a:gd name="connsiteY25" fmla="*/ 66799 h 3193741"/>
              <a:gd name="connsiteX26" fmla="*/ 5002636 w 5470628"/>
              <a:gd name="connsiteY26" fmla="*/ 79388 h 3193741"/>
              <a:gd name="connsiteX27" fmla="*/ 5008332 w 5470628"/>
              <a:gd name="connsiteY27" fmla="*/ 140859 h 3193741"/>
              <a:gd name="connsiteX28" fmla="*/ 5014326 w 5470628"/>
              <a:gd name="connsiteY28" fmla="*/ 155555 h 3193741"/>
              <a:gd name="connsiteX29" fmla="*/ 5030704 w 5470628"/>
              <a:gd name="connsiteY29" fmla="*/ 221190 h 3193741"/>
              <a:gd name="connsiteX30" fmla="*/ 5097262 w 5470628"/>
              <a:gd name="connsiteY30" fmla="*/ 317759 h 3193741"/>
              <a:gd name="connsiteX31" fmla="*/ 5165084 w 5470628"/>
              <a:gd name="connsiteY31" fmla="*/ 373367 h 3193741"/>
              <a:gd name="connsiteX32" fmla="*/ 5174137 w 5470628"/>
              <a:gd name="connsiteY32" fmla="*/ 389353 h 3193741"/>
              <a:gd name="connsiteX33" fmla="*/ 5192507 w 5470628"/>
              <a:gd name="connsiteY33" fmla="*/ 453561 h 3193741"/>
              <a:gd name="connsiteX34" fmla="*/ 5187160 w 5470628"/>
              <a:gd name="connsiteY34" fmla="*/ 467732 h 3193741"/>
              <a:gd name="connsiteX35" fmla="*/ 5160106 w 5470628"/>
              <a:gd name="connsiteY35" fmla="*/ 486904 h 3193741"/>
              <a:gd name="connsiteX36" fmla="*/ 5138948 w 5470628"/>
              <a:gd name="connsiteY36" fmla="*/ 528614 h 3193741"/>
              <a:gd name="connsiteX37" fmla="*/ 5097016 w 5470628"/>
              <a:gd name="connsiteY37" fmla="*/ 589923 h 3193741"/>
              <a:gd name="connsiteX38" fmla="*/ 5075869 w 5470628"/>
              <a:gd name="connsiteY38" fmla="*/ 608381 h 3193741"/>
              <a:gd name="connsiteX39" fmla="*/ 5093172 w 5470628"/>
              <a:gd name="connsiteY39" fmla="*/ 618385 h 3193741"/>
              <a:gd name="connsiteX40" fmla="*/ 5153518 w 5470628"/>
              <a:gd name="connsiteY40" fmla="*/ 687474 h 3193741"/>
              <a:gd name="connsiteX41" fmla="*/ 5074984 w 5470628"/>
              <a:gd name="connsiteY41" fmla="*/ 776941 h 3193741"/>
              <a:gd name="connsiteX42" fmla="*/ 5033348 w 5470628"/>
              <a:gd name="connsiteY42" fmla="*/ 805473 h 3193741"/>
              <a:gd name="connsiteX43" fmla="*/ 5116847 w 5470628"/>
              <a:gd name="connsiteY43" fmla="*/ 803426 h 3193741"/>
              <a:gd name="connsiteX44" fmla="*/ 5147902 w 5470628"/>
              <a:gd name="connsiteY44" fmla="*/ 833118 h 3193741"/>
              <a:gd name="connsiteX45" fmla="*/ 5161665 w 5470628"/>
              <a:gd name="connsiteY45" fmla="*/ 848297 h 3193741"/>
              <a:gd name="connsiteX46" fmla="*/ 5246520 w 5470628"/>
              <a:gd name="connsiteY46" fmla="*/ 942412 h 3193741"/>
              <a:gd name="connsiteX47" fmla="*/ 5235368 w 5470628"/>
              <a:gd name="connsiteY47" fmla="*/ 972946 h 3193741"/>
              <a:gd name="connsiteX48" fmla="*/ 5113739 w 5470628"/>
              <a:gd name="connsiteY48" fmla="*/ 1128845 h 3193741"/>
              <a:gd name="connsiteX49" fmla="*/ 5255034 w 5470628"/>
              <a:gd name="connsiteY49" fmla="*/ 1151117 h 3193741"/>
              <a:gd name="connsiteX50" fmla="*/ 5267513 w 5470628"/>
              <a:gd name="connsiteY50" fmla="*/ 1216275 h 3193741"/>
              <a:gd name="connsiteX51" fmla="*/ 5343113 w 5470628"/>
              <a:gd name="connsiteY51" fmla="*/ 1281854 h 3193741"/>
              <a:gd name="connsiteX52" fmla="*/ 5452014 w 5470628"/>
              <a:gd name="connsiteY52" fmla="*/ 1385543 h 3193741"/>
              <a:gd name="connsiteX53" fmla="*/ 5459078 w 5470628"/>
              <a:gd name="connsiteY53" fmla="*/ 1404268 h 3193741"/>
              <a:gd name="connsiteX54" fmla="*/ 5458838 w 5470628"/>
              <a:gd name="connsiteY54" fmla="*/ 1406644 h 3193741"/>
              <a:gd name="connsiteX55" fmla="*/ 5455752 w 5470628"/>
              <a:gd name="connsiteY55" fmla="*/ 1450751 h 3193741"/>
              <a:gd name="connsiteX56" fmla="*/ 5454594 w 5470628"/>
              <a:gd name="connsiteY56" fmla="*/ 1464662 h 3193741"/>
              <a:gd name="connsiteX57" fmla="*/ 5447215 w 5470628"/>
              <a:gd name="connsiteY57" fmla="*/ 1463321 h 3193741"/>
              <a:gd name="connsiteX58" fmla="*/ 5433934 w 5470628"/>
              <a:gd name="connsiteY58" fmla="*/ 1458428 h 3193741"/>
              <a:gd name="connsiteX59" fmla="*/ 5424276 w 5470628"/>
              <a:gd name="connsiteY59" fmla="*/ 1477014 h 3193741"/>
              <a:gd name="connsiteX60" fmla="*/ 5444628 w 5470628"/>
              <a:gd name="connsiteY60" fmla="*/ 1511562 h 3193741"/>
              <a:gd name="connsiteX61" fmla="*/ 5453752 w 5470628"/>
              <a:gd name="connsiteY61" fmla="*/ 1474786 h 3193741"/>
              <a:gd name="connsiteX62" fmla="*/ 5454594 w 5470628"/>
              <a:gd name="connsiteY62" fmla="*/ 1464662 h 3193741"/>
              <a:gd name="connsiteX63" fmla="*/ 5463208 w 5470628"/>
              <a:gd name="connsiteY63" fmla="*/ 1466226 h 3193741"/>
              <a:gd name="connsiteX64" fmla="*/ 5463164 w 5470628"/>
              <a:gd name="connsiteY64" fmla="*/ 1484226 h 3193741"/>
              <a:gd name="connsiteX65" fmla="*/ 5456160 w 5470628"/>
              <a:gd name="connsiteY65" fmla="*/ 1575885 h 3193741"/>
              <a:gd name="connsiteX66" fmla="*/ 5345636 w 5470628"/>
              <a:gd name="connsiteY66" fmla="*/ 1714543 h 3193741"/>
              <a:gd name="connsiteX67" fmla="*/ 5251319 w 5470628"/>
              <a:gd name="connsiteY67" fmla="*/ 1775792 h 3193741"/>
              <a:gd name="connsiteX68" fmla="*/ 5043512 w 5470628"/>
              <a:gd name="connsiteY68" fmla="*/ 2027305 h 3193741"/>
              <a:gd name="connsiteX69" fmla="*/ 4978144 w 5470628"/>
              <a:gd name="connsiteY69" fmla="*/ 2108535 h 3193741"/>
              <a:gd name="connsiteX70" fmla="*/ 5031476 w 5470628"/>
              <a:gd name="connsiteY70" fmla="*/ 2128173 h 3193741"/>
              <a:gd name="connsiteX71" fmla="*/ 4937389 w 5470628"/>
              <a:gd name="connsiteY71" fmla="*/ 2216441 h 3193741"/>
              <a:gd name="connsiteX72" fmla="*/ 4826122 w 5470628"/>
              <a:gd name="connsiteY72" fmla="*/ 2315331 h 3193741"/>
              <a:gd name="connsiteX73" fmla="*/ 2544647 w 5470628"/>
              <a:gd name="connsiteY73" fmla="*/ 3190975 h 3193741"/>
              <a:gd name="connsiteX74" fmla="*/ 1328257 w 5470628"/>
              <a:gd name="connsiteY74" fmla="*/ 3153006 h 3193741"/>
              <a:gd name="connsiteX75" fmla="*/ 977943 w 5470628"/>
              <a:gd name="connsiteY75" fmla="*/ 3082502 h 3193741"/>
              <a:gd name="connsiteX76" fmla="*/ 854473 w 5470628"/>
              <a:gd name="connsiteY76" fmla="*/ 2994250 h 3193741"/>
              <a:gd name="connsiteX77" fmla="*/ 811593 w 5470628"/>
              <a:gd name="connsiteY77" fmla="*/ 2970498 h 3193741"/>
              <a:gd name="connsiteX78" fmla="*/ 707024 w 5470628"/>
              <a:gd name="connsiteY78" fmla="*/ 2945439 h 3193741"/>
              <a:gd name="connsiteX79" fmla="*/ 523487 w 5470628"/>
              <a:gd name="connsiteY79" fmla="*/ 2886053 h 3193741"/>
              <a:gd name="connsiteX80" fmla="*/ 587884 w 5470628"/>
              <a:gd name="connsiteY80" fmla="*/ 2859746 h 3193741"/>
              <a:gd name="connsiteX81" fmla="*/ 779426 w 5470628"/>
              <a:gd name="connsiteY81" fmla="*/ 2885897 h 3193741"/>
              <a:gd name="connsiteX82" fmla="*/ 917288 w 5470628"/>
              <a:gd name="connsiteY82" fmla="*/ 2882248 h 3193741"/>
              <a:gd name="connsiteX83" fmla="*/ 718684 w 5470628"/>
              <a:gd name="connsiteY83" fmla="*/ 2819941 h 3193741"/>
              <a:gd name="connsiteX84" fmla="*/ 524650 w 5470628"/>
              <a:gd name="connsiteY84" fmla="*/ 2731220 h 3193741"/>
              <a:gd name="connsiteX85" fmla="*/ 670138 w 5470628"/>
              <a:gd name="connsiteY85" fmla="*/ 2735189 h 3193741"/>
              <a:gd name="connsiteX86" fmla="*/ 675382 w 5470628"/>
              <a:gd name="connsiteY86" fmla="*/ 2719369 h 3193741"/>
              <a:gd name="connsiteX87" fmla="*/ 542021 w 5470628"/>
              <a:gd name="connsiteY87" fmla="*/ 2601946 h 3193741"/>
              <a:gd name="connsiteX88" fmla="*/ 476895 w 5470628"/>
              <a:gd name="connsiteY88" fmla="*/ 2555976 h 3193741"/>
              <a:gd name="connsiteX89" fmla="*/ 188751 w 5470628"/>
              <a:gd name="connsiteY89" fmla="*/ 2428830 h 3193741"/>
              <a:gd name="connsiteX90" fmla="*/ 456762 w 5470628"/>
              <a:gd name="connsiteY90" fmla="*/ 2468731 h 3193741"/>
              <a:gd name="connsiteX91" fmla="*/ 174514 w 5470628"/>
              <a:gd name="connsiteY91" fmla="*/ 2345378 h 3193741"/>
              <a:gd name="connsiteX92" fmla="*/ 38827 w 5470628"/>
              <a:gd name="connsiteY92" fmla="*/ 2303685 h 3193741"/>
              <a:gd name="connsiteX93" fmla="*/ 3281 w 5470628"/>
              <a:gd name="connsiteY93" fmla="*/ 2273587 h 3193741"/>
              <a:gd name="connsiteX94" fmla="*/ 61590 w 5470628"/>
              <a:gd name="connsiteY94" fmla="*/ 2259170 h 3193741"/>
              <a:gd name="connsiteX95" fmla="*/ 242291 w 5470628"/>
              <a:gd name="connsiteY95" fmla="*/ 2250569 h 3193741"/>
              <a:gd name="connsiteX96" fmla="*/ 13205 w 5470628"/>
              <a:gd name="connsiteY96" fmla="*/ 2172263 h 3193741"/>
              <a:gd name="connsiteX97" fmla="*/ 180810 w 5470628"/>
              <a:gd name="connsiteY97" fmla="*/ 2168333 h 3193741"/>
              <a:gd name="connsiteX98" fmla="*/ 226020 w 5470628"/>
              <a:gd name="connsiteY98" fmla="*/ 2121100 h 3193741"/>
              <a:gd name="connsiteX99" fmla="*/ 299145 w 5470628"/>
              <a:gd name="connsiteY99" fmla="*/ 2044862 h 3193741"/>
              <a:gd name="connsiteX100" fmla="*/ 350236 w 5470628"/>
              <a:gd name="connsiteY100" fmla="*/ 2001187 h 3193741"/>
              <a:gd name="connsiteX101" fmla="*/ 365223 w 5470628"/>
              <a:gd name="connsiteY101" fmla="*/ 1881218 h 3193741"/>
              <a:gd name="connsiteX102" fmla="*/ 310707 w 5470628"/>
              <a:gd name="connsiteY102" fmla="*/ 1758752 h 3193741"/>
              <a:gd name="connsiteX103" fmla="*/ 181659 w 5470628"/>
              <a:gd name="connsiteY103" fmla="*/ 1709137 h 3193741"/>
              <a:gd name="connsiteX104" fmla="*/ 213063 w 5470628"/>
              <a:gd name="connsiteY104" fmla="*/ 1632021 h 3193741"/>
              <a:gd name="connsiteX105" fmla="*/ 481390 w 5470628"/>
              <a:gd name="connsiteY105" fmla="*/ 1644125 h 3193741"/>
              <a:gd name="connsiteX106" fmla="*/ 68930 w 5470628"/>
              <a:gd name="connsiteY106" fmla="*/ 1457537 h 3193741"/>
              <a:gd name="connsiteX107" fmla="*/ 135138 w 5470628"/>
              <a:gd name="connsiteY107" fmla="*/ 1440976 h 3193741"/>
              <a:gd name="connsiteX108" fmla="*/ 131611 w 5470628"/>
              <a:gd name="connsiteY108" fmla="*/ 1427642 h 3193741"/>
              <a:gd name="connsiteX109" fmla="*/ 130443 w 5470628"/>
              <a:gd name="connsiteY109" fmla="*/ 1343795 h 3193741"/>
              <a:gd name="connsiteX110" fmla="*/ 138930 w 5470628"/>
              <a:gd name="connsiteY110" fmla="*/ 1304094 h 3193741"/>
              <a:gd name="connsiteX111" fmla="*/ 118409 w 5470628"/>
              <a:gd name="connsiteY111" fmla="*/ 1262212 h 3193741"/>
              <a:gd name="connsiteX112" fmla="*/ 421410 w 5470628"/>
              <a:gd name="connsiteY112" fmla="*/ 1304757 h 3193741"/>
              <a:gd name="connsiteX113" fmla="*/ 655702 w 5470628"/>
              <a:gd name="connsiteY113" fmla="*/ 1291801 h 3193741"/>
              <a:gd name="connsiteX114" fmla="*/ 648299 w 5470628"/>
              <a:gd name="connsiteY114" fmla="*/ 1287715 h 3193741"/>
              <a:gd name="connsiteX115" fmla="*/ 531027 w 5470628"/>
              <a:gd name="connsiteY115" fmla="*/ 1193967 h 3193741"/>
              <a:gd name="connsiteX116" fmla="*/ 526433 w 5470628"/>
              <a:gd name="connsiteY116" fmla="*/ 1191913 h 3193741"/>
              <a:gd name="connsiteX117" fmla="*/ 504666 w 5470628"/>
              <a:gd name="connsiteY117" fmla="*/ 1177230 h 3193741"/>
              <a:gd name="connsiteX118" fmla="*/ 482307 w 5470628"/>
              <a:gd name="connsiteY118" fmla="*/ 1162618 h 3193741"/>
              <a:gd name="connsiteX119" fmla="*/ 479029 w 5470628"/>
              <a:gd name="connsiteY119" fmla="*/ 1162540 h 3193741"/>
              <a:gd name="connsiteX120" fmla="*/ 447663 w 5470628"/>
              <a:gd name="connsiteY120" fmla="*/ 1132649 h 3193741"/>
              <a:gd name="connsiteX121" fmla="*/ 438547 w 5470628"/>
              <a:gd name="connsiteY121" fmla="*/ 1110977 h 3193741"/>
              <a:gd name="connsiteX122" fmla="*/ 405343 w 5470628"/>
              <a:gd name="connsiteY122" fmla="*/ 1089612 h 3193741"/>
              <a:gd name="connsiteX123" fmla="*/ 371373 w 5470628"/>
              <a:gd name="connsiteY123" fmla="*/ 1070238 h 3193741"/>
              <a:gd name="connsiteX124" fmla="*/ 290358 w 5470628"/>
              <a:gd name="connsiteY124" fmla="*/ 1059884 h 3193741"/>
              <a:gd name="connsiteX125" fmla="*/ 235140 w 5470628"/>
              <a:gd name="connsiteY125" fmla="*/ 1029322 h 3193741"/>
              <a:gd name="connsiteX126" fmla="*/ 300494 w 5470628"/>
              <a:gd name="connsiteY126" fmla="*/ 1032083 h 3193741"/>
              <a:gd name="connsiteX127" fmla="*/ 239661 w 5470628"/>
              <a:gd name="connsiteY127" fmla="*/ 997457 h 3193741"/>
              <a:gd name="connsiteX128" fmla="*/ 204788 w 5470628"/>
              <a:gd name="connsiteY128" fmla="*/ 959211 h 3193741"/>
              <a:gd name="connsiteX129" fmla="*/ 207583 w 5470628"/>
              <a:gd name="connsiteY129" fmla="*/ 947009 h 3193741"/>
              <a:gd name="connsiteX130" fmla="*/ 223061 w 5470628"/>
              <a:gd name="connsiteY130" fmla="*/ 947033 h 3193741"/>
              <a:gd name="connsiteX131" fmla="*/ 280015 w 5470628"/>
              <a:gd name="connsiteY131" fmla="*/ 972164 h 3193741"/>
              <a:gd name="connsiteX132" fmla="*/ 353948 w 5470628"/>
              <a:gd name="connsiteY132" fmla="*/ 1006865 h 3193741"/>
              <a:gd name="connsiteX133" fmla="*/ 240466 w 5470628"/>
              <a:gd name="connsiteY133" fmla="*/ 939943 h 3193741"/>
              <a:gd name="connsiteX134" fmla="*/ 158812 w 5470628"/>
              <a:gd name="connsiteY134" fmla="*/ 891467 h 3193741"/>
              <a:gd name="connsiteX135" fmla="*/ 139551 w 5470628"/>
              <a:gd name="connsiteY135" fmla="*/ 855364 h 3193741"/>
              <a:gd name="connsiteX136" fmla="*/ 145731 w 5470628"/>
              <a:gd name="connsiteY136" fmla="*/ 844888 h 3193741"/>
              <a:gd name="connsiteX137" fmla="*/ 158154 w 5470628"/>
              <a:gd name="connsiteY137" fmla="*/ 848366 h 3193741"/>
              <a:gd name="connsiteX138" fmla="*/ 169370 w 5470628"/>
              <a:gd name="connsiteY138" fmla="*/ 856260 h 3193741"/>
              <a:gd name="connsiteX139" fmla="*/ 288295 w 5470628"/>
              <a:gd name="connsiteY139" fmla="*/ 915169 h 3193741"/>
              <a:gd name="connsiteX140" fmla="*/ 462694 w 5470628"/>
              <a:gd name="connsiteY140" fmla="*/ 994643 h 3193741"/>
              <a:gd name="connsiteX141" fmla="*/ 531910 w 5470628"/>
              <a:gd name="connsiteY141" fmla="*/ 1006664 h 3193741"/>
              <a:gd name="connsiteX142" fmla="*/ 333940 w 5470628"/>
              <a:gd name="connsiteY142" fmla="*/ 893507 h 3193741"/>
              <a:gd name="connsiteX143" fmla="*/ 181443 w 5470628"/>
              <a:gd name="connsiteY143" fmla="*/ 746608 h 3193741"/>
              <a:gd name="connsiteX144" fmla="*/ 162678 w 5470628"/>
              <a:gd name="connsiteY144" fmla="*/ 737018 h 3193741"/>
              <a:gd name="connsiteX145" fmla="*/ 156307 w 5470628"/>
              <a:gd name="connsiteY145" fmla="*/ 730435 h 3193741"/>
              <a:gd name="connsiteX146" fmla="*/ 117227 w 5470628"/>
              <a:gd name="connsiteY146" fmla="*/ 677515 h 3193741"/>
              <a:gd name="connsiteX147" fmla="*/ 113655 w 5470628"/>
              <a:gd name="connsiteY147" fmla="*/ 663474 h 3193741"/>
              <a:gd name="connsiteX148" fmla="*/ 115226 w 5470628"/>
              <a:gd name="connsiteY148" fmla="*/ 636712 h 3193741"/>
              <a:gd name="connsiteX149" fmla="*/ 105067 w 5470628"/>
              <a:gd name="connsiteY149" fmla="*/ 622046 h 3193741"/>
              <a:gd name="connsiteX150" fmla="*/ 104113 w 5470628"/>
              <a:gd name="connsiteY150" fmla="*/ 611722 h 3193741"/>
              <a:gd name="connsiteX151" fmla="*/ 118895 w 5470628"/>
              <a:gd name="connsiteY151" fmla="*/ 610169 h 3193741"/>
              <a:gd name="connsiteX152" fmla="*/ 163095 w 5470628"/>
              <a:gd name="connsiteY152" fmla="*/ 640642 h 3193741"/>
              <a:gd name="connsiteX153" fmla="*/ 185766 w 5470628"/>
              <a:gd name="connsiteY153" fmla="*/ 641454 h 3193741"/>
              <a:gd name="connsiteX154" fmla="*/ 212892 w 5470628"/>
              <a:gd name="connsiteY154" fmla="*/ 637457 h 3193741"/>
              <a:gd name="connsiteX155" fmla="*/ 223932 w 5470628"/>
              <a:gd name="connsiteY155" fmla="*/ 647271 h 3193741"/>
              <a:gd name="connsiteX156" fmla="*/ 287167 w 5470628"/>
              <a:gd name="connsiteY156" fmla="*/ 691571 h 3193741"/>
              <a:gd name="connsiteX157" fmla="*/ 330380 w 5470628"/>
              <a:gd name="connsiteY157" fmla="*/ 692506 h 3193741"/>
              <a:gd name="connsiteX158" fmla="*/ 296172 w 5470628"/>
              <a:gd name="connsiteY158" fmla="*/ 688108 h 3193741"/>
              <a:gd name="connsiteX159" fmla="*/ 286974 w 5470628"/>
              <a:gd name="connsiteY159" fmla="*/ 674512 h 3193741"/>
              <a:gd name="connsiteX160" fmla="*/ 286166 w 5470628"/>
              <a:gd name="connsiteY160" fmla="*/ 661798 h 3193741"/>
              <a:gd name="connsiteX161" fmla="*/ 236268 w 5470628"/>
              <a:gd name="connsiteY161" fmla="*/ 635338 h 3193741"/>
              <a:gd name="connsiteX162" fmla="*/ 231734 w 5470628"/>
              <a:gd name="connsiteY162" fmla="*/ 634225 h 3193741"/>
              <a:gd name="connsiteX163" fmla="*/ 221253 w 5470628"/>
              <a:gd name="connsiteY163" fmla="*/ 623870 h 3193741"/>
              <a:gd name="connsiteX164" fmla="*/ 237564 w 5470628"/>
              <a:gd name="connsiteY164" fmla="*/ 613590 h 3193741"/>
              <a:gd name="connsiteX165" fmla="*/ 282259 w 5470628"/>
              <a:gd name="connsiteY165" fmla="*/ 619091 h 3193741"/>
              <a:gd name="connsiteX166" fmla="*/ 370630 w 5470628"/>
              <a:gd name="connsiteY166" fmla="*/ 665566 h 3193741"/>
              <a:gd name="connsiteX167" fmla="*/ 498017 w 5470628"/>
              <a:gd name="connsiteY167" fmla="*/ 740532 h 3193741"/>
              <a:gd name="connsiteX168" fmla="*/ 918036 w 5470628"/>
              <a:gd name="connsiteY168" fmla="*/ 924307 h 3193741"/>
              <a:gd name="connsiteX169" fmla="*/ 1079304 w 5470628"/>
              <a:gd name="connsiteY169" fmla="*/ 984494 h 3193741"/>
              <a:gd name="connsiteX170" fmla="*/ 1079935 w 5470628"/>
              <a:gd name="connsiteY170" fmla="*/ 980383 h 3193741"/>
              <a:gd name="connsiteX171" fmla="*/ 1079695 w 5470628"/>
              <a:gd name="connsiteY171" fmla="*/ 976616 h 3193741"/>
              <a:gd name="connsiteX172" fmla="*/ 966178 w 5470628"/>
              <a:gd name="connsiteY172" fmla="*/ 937219 h 3193741"/>
              <a:gd name="connsiteX173" fmla="*/ 720106 w 5470628"/>
              <a:gd name="connsiteY173" fmla="*/ 807112 h 3193741"/>
              <a:gd name="connsiteX174" fmla="*/ 698823 w 5470628"/>
              <a:gd name="connsiteY174" fmla="*/ 804708 h 3193741"/>
              <a:gd name="connsiteX175" fmla="*/ 664513 w 5470628"/>
              <a:gd name="connsiteY175" fmla="*/ 784663 h 3193741"/>
              <a:gd name="connsiteX176" fmla="*/ 660380 w 5470628"/>
              <a:gd name="connsiteY176" fmla="*/ 771165 h 3193741"/>
              <a:gd name="connsiteX177" fmla="*/ 584959 w 5470628"/>
              <a:gd name="connsiteY177" fmla="*/ 722409 h 3193741"/>
              <a:gd name="connsiteX178" fmla="*/ 435649 w 5470628"/>
              <a:gd name="connsiteY178" fmla="*/ 639659 h 3193741"/>
              <a:gd name="connsiteX179" fmla="*/ 404944 w 5470628"/>
              <a:gd name="connsiteY179" fmla="*/ 606128 h 3193741"/>
              <a:gd name="connsiteX180" fmla="*/ 408476 w 5470628"/>
              <a:gd name="connsiteY180" fmla="*/ 591466 h 3193741"/>
              <a:gd name="connsiteX181" fmla="*/ 425225 w 5470628"/>
              <a:gd name="connsiteY181" fmla="*/ 592759 h 3193741"/>
              <a:gd name="connsiteX182" fmla="*/ 487115 w 5470628"/>
              <a:gd name="connsiteY182" fmla="*/ 620614 h 3193741"/>
              <a:gd name="connsiteX183" fmla="*/ 550277 w 5470628"/>
              <a:gd name="connsiteY183" fmla="*/ 649738 h 3193741"/>
              <a:gd name="connsiteX184" fmla="*/ 544421 w 5470628"/>
              <a:gd name="connsiteY184" fmla="*/ 641907 h 3193741"/>
              <a:gd name="connsiteX185" fmla="*/ 431905 w 5470628"/>
              <a:gd name="connsiteY185" fmla="*/ 580799 h 3193741"/>
              <a:gd name="connsiteX186" fmla="*/ 351177 w 5470628"/>
              <a:gd name="connsiteY186" fmla="*/ 528177 h 3193741"/>
              <a:gd name="connsiteX187" fmla="*/ 339749 w 5470628"/>
              <a:gd name="connsiteY187" fmla="*/ 498244 h 3193741"/>
              <a:gd name="connsiteX188" fmla="*/ 346313 w 5470628"/>
              <a:gd name="connsiteY188" fmla="*/ 489145 h 3193741"/>
              <a:gd name="connsiteX189" fmla="*/ 356579 w 5470628"/>
              <a:gd name="connsiteY189" fmla="*/ 491460 h 3193741"/>
              <a:gd name="connsiteX190" fmla="*/ 371505 w 5470628"/>
              <a:gd name="connsiteY190" fmla="*/ 501516 h 3193741"/>
              <a:gd name="connsiteX191" fmla="*/ 476275 w 5470628"/>
              <a:gd name="connsiteY191" fmla="*/ 553122 h 3193741"/>
              <a:gd name="connsiteX192" fmla="*/ 649952 w 5470628"/>
              <a:gd name="connsiteY192" fmla="*/ 635294 h 3193741"/>
              <a:gd name="connsiteX193" fmla="*/ 727161 w 5470628"/>
              <a:gd name="connsiteY193" fmla="*/ 651328 h 3193741"/>
              <a:gd name="connsiteX194" fmla="*/ 722417 w 5470628"/>
              <a:gd name="connsiteY194" fmla="*/ 646921 h 3193741"/>
              <a:gd name="connsiteX195" fmla="*/ 546079 w 5470628"/>
              <a:gd name="connsiteY195" fmla="*/ 546328 h 3193741"/>
              <a:gd name="connsiteX196" fmla="*/ 378182 w 5470628"/>
              <a:gd name="connsiteY196" fmla="*/ 386585 h 3193741"/>
              <a:gd name="connsiteX197" fmla="*/ 370158 w 5470628"/>
              <a:gd name="connsiteY197" fmla="*/ 382100 h 3193741"/>
              <a:gd name="connsiteX198" fmla="*/ 357861 w 5470628"/>
              <a:gd name="connsiteY198" fmla="*/ 371252 h 3193741"/>
              <a:gd name="connsiteX199" fmla="*/ 331313 w 5470628"/>
              <a:gd name="connsiteY199" fmla="*/ 328203 h 3193741"/>
              <a:gd name="connsiteX200" fmla="*/ 319354 w 5470628"/>
              <a:gd name="connsiteY200" fmla="*/ 299282 h 3193741"/>
              <a:gd name="connsiteX201" fmla="*/ 319682 w 5470628"/>
              <a:gd name="connsiteY201" fmla="*/ 285719 h 3193741"/>
              <a:gd name="connsiteX202" fmla="*/ 306391 w 5470628"/>
              <a:gd name="connsiteY202" fmla="*/ 268585 h 3193741"/>
              <a:gd name="connsiteX203" fmla="*/ 303294 w 5470628"/>
              <a:gd name="connsiteY203" fmla="*/ 257334 h 3193741"/>
              <a:gd name="connsiteX204" fmla="*/ 319242 w 5470628"/>
              <a:gd name="connsiteY204" fmla="*/ 255403 h 3193741"/>
              <a:gd name="connsiteX205" fmla="*/ 364093 w 5470628"/>
              <a:gd name="connsiteY205" fmla="*/ 286745 h 3193741"/>
              <a:gd name="connsiteX206" fmla="*/ 385301 w 5470628"/>
              <a:gd name="connsiteY206" fmla="*/ 287973 h 3193741"/>
              <a:gd name="connsiteX207" fmla="*/ 417598 w 5470628"/>
              <a:gd name="connsiteY207" fmla="*/ 285722 h 3193741"/>
              <a:gd name="connsiteX208" fmla="*/ 440155 w 5470628"/>
              <a:gd name="connsiteY208" fmla="*/ 308139 h 3193741"/>
              <a:gd name="connsiteX209" fmla="*/ 534406 w 5470628"/>
              <a:gd name="connsiteY209" fmla="*/ 339430 h 3193741"/>
              <a:gd name="connsiteX210" fmla="*/ 495633 w 5470628"/>
              <a:gd name="connsiteY210" fmla="*/ 333450 h 3193741"/>
              <a:gd name="connsiteX211" fmla="*/ 486289 w 5470628"/>
              <a:gd name="connsiteY211" fmla="*/ 322243 h 3193741"/>
              <a:gd name="connsiteX212" fmla="*/ 484000 w 5470628"/>
              <a:gd name="connsiteY212" fmla="*/ 304964 h 3193741"/>
              <a:gd name="connsiteX213" fmla="*/ 436911 w 5470628"/>
              <a:gd name="connsiteY213" fmla="*/ 280536 h 3193741"/>
              <a:gd name="connsiteX214" fmla="*/ 426865 w 5470628"/>
              <a:gd name="connsiteY214" fmla="*/ 277007 h 3193741"/>
              <a:gd name="connsiteX215" fmla="*/ 420654 w 5470628"/>
              <a:gd name="connsiteY215" fmla="*/ 268269 h 3193741"/>
              <a:gd name="connsiteX216" fmla="*/ 432329 w 5470628"/>
              <a:gd name="connsiteY216" fmla="*/ 259975 h 3193741"/>
              <a:gd name="connsiteX217" fmla="*/ 447672 w 5470628"/>
              <a:gd name="connsiteY217" fmla="*/ 257879 h 3193741"/>
              <a:gd name="connsiteX218" fmla="*/ 502242 w 5470628"/>
              <a:gd name="connsiteY218" fmla="*/ 273572 h 3193741"/>
              <a:gd name="connsiteX219" fmla="*/ 659874 w 5470628"/>
              <a:gd name="connsiteY219" fmla="*/ 365516 h 3193741"/>
              <a:gd name="connsiteX220" fmla="*/ 829177 w 5470628"/>
              <a:gd name="connsiteY220" fmla="*/ 444421 h 3193741"/>
              <a:gd name="connsiteX221" fmla="*/ 1231903 w 5470628"/>
              <a:gd name="connsiteY221" fmla="*/ 613682 h 3193741"/>
              <a:gd name="connsiteX222" fmla="*/ 1911736 w 5470628"/>
              <a:gd name="connsiteY222" fmla="*/ 685084 h 3193741"/>
              <a:gd name="connsiteX223" fmla="*/ 2564313 w 5470628"/>
              <a:gd name="connsiteY223" fmla="*/ 632143 h 3193741"/>
              <a:gd name="connsiteX224" fmla="*/ 2657304 w 5470628"/>
              <a:gd name="connsiteY224" fmla="*/ 624913 h 3193741"/>
              <a:gd name="connsiteX225" fmla="*/ 4235818 w 5470628"/>
              <a:gd name="connsiteY225" fmla="*/ 259339 h 3193741"/>
              <a:gd name="connsiteX226" fmla="*/ 4460331 w 5470628"/>
              <a:gd name="connsiteY226" fmla="*/ 176864 h 3193741"/>
              <a:gd name="connsiteX227" fmla="*/ 4499578 w 5470628"/>
              <a:gd name="connsiteY227" fmla="*/ 186791 h 3193741"/>
              <a:gd name="connsiteX228" fmla="*/ 4514640 w 5470628"/>
              <a:gd name="connsiteY228" fmla="*/ 188841 h 3193741"/>
              <a:gd name="connsiteX229" fmla="*/ 4516523 w 5470628"/>
              <a:gd name="connsiteY229" fmla="*/ 189988 h 3193741"/>
              <a:gd name="connsiteX230" fmla="*/ 4518126 w 5470628"/>
              <a:gd name="connsiteY230" fmla="*/ 189316 h 3193741"/>
              <a:gd name="connsiteX231" fmla="*/ 4514640 w 5470628"/>
              <a:gd name="connsiteY231" fmla="*/ 188841 h 3193741"/>
              <a:gd name="connsiteX232" fmla="*/ 4511569 w 5470628"/>
              <a:gd name="connsiteY232" fmla="*/ 186970 h 3193741"/>
              <a:gd name="connsiteX233" fmla="*/ 4510888 w 5470628"/>
              <a:gd name="connsiteY233" fmla="*/ 180943 h 3193741"/>
              <a:gd name="connsiteX234" fmla="*/ 4531865 w 5470628"/>
              <a:gd name="connsiteY234" fmla="*/ 155151 h 3193741"/>
              <a:gd name="connsiteX235" fmla="*/ 4573441 w 5470628"/>
              <a:gd name="connsiteY235" fmla="*/ 139676 h 3193741"/>
              <a:gd name="connsiteX236" fmla="*/ 4594964 w 5470628"/>
              <a:gd name="connsiteY236" fmla="*/ 145847 h 3193741"/>
              <a:gd name="connsiteX237" fmla="*/ 4623059 w 5470628"/>
              <a:gd name="connsiteY237" fmla="*/ 152410 h 3193741"/>
              <a:gd name="connsiteX238" fmla="*/ 4748356 w 5470628"/>
              <a:gd name="connsiteY238" fmla="*/ 68192 h 3193741"/>
              <a:gd name="connsiteX239" fmla="*/ 4833812 w 5470628"/>
              <a:gd name="connsiteY239" fmla="*/ 8017 h 3193741"/>
              <a:gd name="connsiteX240" fmla="*/ 4850908 w 5470628"/>
              <a:gd name="connsiteY240" fmla="*/ 727 h 319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a:solidFill>
            <a:srgbClr val="8885D7">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B03958E-E297-A5BA-EFEC-F2FDBCD46BF3}"/>
              </a:ext>
            </a:extLst>
          </p:cNvPr>
          <p:cNvSpPr>
            <a:spLocks noGrp="1"/>
          </p:cNvSpPr>
          <p:nvPr>
            <p:ph type="title"/>
          </p:nvPr>
        </p:nvSpPr>
        <p:spPr>
          <a:xfrm>
            <a:off x="1000941" y="2620477"/>
            <a:ext cx="3010737" cy="1497475"/>
          </a:xfrm>
        </p:spPr>
        <p:txBody>
          <a:bodyPr>
            <a:normAutofit fontScale="90000"/>
          </a:bodyPr>
          <a:lstStyle/>
          <a:p>
            <a:r>
              <a:rPr lang="en-US" sz="2400" dirty="0"/>
              <a:t>HOW DOES POLICE USING MEDIA HAVE A POSITIVE IMPACT ON SOCIETY? </a:t>
            </a:r>
          </a:p>
        </p:txBody>
      </p:sp>
      <p:graphicFrame>
        <p:nvGraphicFramePr>
          <p:cNvPr id="5" name="Content Placeholder 2">
            <a:extLst>
              <a:ext uri="{FF2B5EF4-FFF2-40B4-BE49-F238E27FC236}">
                <a16:creationId xmlns:a16="http://schemas.microsoft.com/office/drawing/2014/main" id="{6B99AC43-B456-CCBB-D711-A89FE4DF3B84}"/>
              </a:ext>
            </a:extLst>
          </p:cNvPr>
          <p:cNvGraphicFramePr>
            <a:graphicFrameLocks noGrp="1"/>
          </p:cNvGraphicFramePr>
          <p:nvPr>
            <p:ph idx="1"/>
            <p:extLst>
              <p:ext uri="{D42A27DB-BD31-4B8C-83A1-F6EECF244321}">
                <p14:modId xmlns:p14="http://schemas.microsoft.com/office/powerpoint/2010/main" val="3638727939"/>
              </p:ext>
            </p:extLst>
          </p:nvPr>
        </p:nvGraphicFramePr>
        <p:xfrm>
          <a:off x="4702547" y="838199"/>
          <a:ext cx="6651253" cy="53387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89A7622F-DD89-733E-9988-E0A3D803156A}"/>
              </a:ext>
            </a:extLst>
          </p:cNvPr>
          <p:cNvSpPr txBox="1"/>
          <p:nvPr/>
        </p:nvSpPr>
        <p:spPr>
          <a:xfrm>
            <a:off x="784500" y="5992297"/>
            <a:ext cx="3082895" cy="369332"/>
          </a:xfrm>
          <a:prstGeom prst="rect">
            <a:avLst/>
          </a:prstGeom>
          <a:noFill/>
        </p:spPr>
        <p:txBody>
          <a:bodyPr wrap="none" rtlCol="0">
            <a:spAutoFit/>
          </a:bodyPr>
          <a:lstStyle/>
          <a:p>
            <a:pPr lvl="0"/>
            <a:r>
              <a:rPr lang="en-US" dirty="0"/>
              <a:t>(London Assembly, 2013). </a:t>
            </a:r>
            <a:endParaRPr lang="en-GB" dirty="0"/>
          </a:p>
        </p:txBody>
      </p:sp>
    </p:spTree>
    <p:extLst>
      <p:ext uri="{BB962C8B-B14F-4D97-AF65-F5344CB8AC3E}">
        <p14:creationId xmlns:p14="http://schemas.microsoft.com/office/powerpoint/2010/main" val="5667000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group of people taking a selfie&#10;&#10;Description automatically generated">
            <a:extLst>
              <a:ext uri="{FF2B5EF4-FFF2-40B4-BE49-F238E27FC236}">
                <a16:creationId xmlns:a16="http://schemas.microsoft.com/office/drawing/2014/main" id="{85153D7C-06F5-6EC9-CA03-9FF857F00046}"/>
              </a:ext>
            </a:extLst>
          </p:cNvPr>
          <p:cNvPicPr>
            <a:picLocks noChangeAspect="1"/>
          </p:cNvPicPr>
          <p:nvPr/>
        </p:nvPicPr>
        <p:blipFill>
          <a:blip r:embed="rId2"/>
          <a:stretch>
            <a:fillRect/>
          </a:stretch>
        </p:blipFill>
        <p:spPr>
          <a:xfrm>
            <a:off x="786469" y="643467"/>
            <a:ext cx="3695399" cy="2454608"/>
          </a:xfrm>
          <a:prstGeom prst="rect">
            <a:avLst/>
          </a:prstGeom>
        </p:spPr>
      </p:pic>
      <p:sp>
        <p:nvSpPr>
          <p:cNvPr id="8" name="TextBox 7">
            <a:extLst>
              <a:ext uri="{FF2B5EF4-FFF2-40B4-BE49-F238E27FC236}">
                <a16:creationId xmlns:a16="http://schemas.microsoft.com/office/drawing/2014/main" id="{0305598C-90FC-37FA-CEA6-C623FFC8F497}"/>
              </a:ext>
            </a:extLst>
          </p:cNvPr>
          <p:cNvSpPr txBox="1"/>
          <p:nvPr/>
        </p:nvSpPr>
        <p:spPr>
          <a:xfrm>
            <a:off x="4000096" y="2763191"/>
            <a:ext cx="2264481" cy="393704"/>
          </a:xfrm>
          <a:prstGeom prst="rect">
            <a:avLst/>
          </a:prstGeom>
          <a:noFill/>
        </p:spPr>
        <p:txBody>
          <a:bodyPr wrap="none" rtlCol="0">
            <a:spAutoFit/>
          </a:bodyPr>
          <a:lstStyle/>
          <a:p>
            <a:pPr defTabSz="969264">
              <a:spcAft>
                <a:spcPts val="600"/>
              </a:spcAft>
            </a:pPr>
            <a:r>
              <a:rPr lang="en-US" sz="1908" kern="1200">
                <a:solidFill>
                  <a:schemeClr val="tx1"/>
                </a:solidFill>
                <a:latin typeface="+mn-lt"/>
                <a:ea typeface="+mn-ea"/>
                <a:cs typeface="+mn-cs"/>
              </a:rPr>
              <a:t>       (</a:t>
            </a:r>
            <a:r>
              <a:rPr lang="en-US" sz="1908" kern="1200" err="1">
                <a:solidFill>
                  <a:schemeClr val="tx1"/>
                </a:solidFill>
                <a:latin typeface="+mn-lt"/>
                <a:ea typeface="+mn-ea"/>
                <a:cs typeface="+mn-cs"/>
              </a:rPr>
              <a:t>Golby</a:t>
            </a:r>
            <a:r>
              <a:rPr lang="en-US" sz="1908" kern="1200">
                <a:solidFill>
                  <a:schemeClr val="tx1"/>
                </a:solidFill>
                <a:latin typeface="+mn-lt"/>
                <a:ea typeface="+mn-ea"/>
                <a:cs typeface="+mn-cs"/>
              </a:rPr>
              <a:t>, 2016)</a:t>
            </a:r>
            <a:endParaRPr lang="en-US"/>
          </a:p>
        </p:txBody>
      </p:sp>
      <p:pic>
        <p:nvPicPr>
          <p:cNvPr id="10" name="Picture 9" descr="A person taking a selfie with a group of women&#10;&#10;Description automatically generated">
            <a:extLst>
              <a:ext uri="{FF2B5EF4-FFF2-40B4-BE49-F238E27FC236}">
                <a16:creationId xmlns:a16="http://schemas.microsoft.com/office/drawing/2014/main" id="{94F43330-3F55-3773-E3B4-1168A4B2327F}"/>
              </a:ext>
            </a:extLst>
          </p:cNvPr>
          <p:cNvPicPr>
            <a:picLocks noChangeAspect="1"/>
          </p:cNvPicPr>
          <p:nvPr/>
        </p:nvPicPr>
        <p:blipFill>
          <a:blip r:embed="rId3"/>
          <a:stretch>
            <a:fillRect/>
          </a:stretch>
        </p:blipFill>
        <p:spPr>
          <a:xfrm>
            <a:off x="786469" y="3710008"/>
            <a:ext cx="3770549" cy="2504525"/>
          </a:xfrm>
          <a:prstGeom prst="rect">
            <a:avLst/>
          </a:prstGeom>
        </p:spPr>
      </p:pic>
      <p:sp>
        <p:nvSpPr>
          <p:cNvPr id="11" name="TextBox 10">
            <a:extLst>
              <a:ext uri="{FF2B5EF4-FFF2-40B4-BE49-F238E27FC236}">
                <a16:creationId xmlns:a16="http://schemas.microsoft.com/office/drawing/2014/main" id="{A4F2CAF9-45F3-108C-D86C-13ACA04FEB1C}"/>
              </a:ext>
            </a:extLst>
          </p:cNvPr>
          <p:cNvSpPr txBox="1"/>
          <p:nvPr/>
        </p:nvSpPr>
        <p:spPr>
          <a:xfrm>
            <a:off x="4481868" y="5820829"/>
            <a:ext cx="2355048" cy="393704"/>
          </a:xfrm>
          <a:prstGeom prst="rect">
            <a:avLst/>
          </a:prstGeom>
          <a:noFill/>
        </p:spPr>
        <p:txBody>
          <a:bodyPr wrap="none" rtlCol="0">
            <a:spAutoFit/>
          </a:bodyPr>
          <a:lstStyle/>
          <a:p>
            <a:pPr defTabSz="969264">
              <a:spcAft>
                <a:spcPts val="600"/>
              </a:spcAft>
            </a:pPr>
            <a:r>
              <a:rPr lang="en-US" sz="1908" kern="1200">
                <a:solidFill>
                  <a:schemeClr val="tx1"/>
                </a:solidFill>
                <a:latin typeface="+mn-lt"/>
                <a:ea typeface="+mn-ea"/>
                <a:cs typeface="+mn-cs"/>
              </a:rPr>
              <a:t>(Mathews, 2020).  </a:t>
            </a:r>
            <a:endParaRPr lang="en-US"/>
          </a:p>
        </p:txBody>
      </p:sp>
      <p:pic>
        <p:nvPicPr>
          <p:cNvPr id="13" name="Picture 12" descr="A group of people in uniform&#10;&#10;Description automatically generated">
            <a:extLst>
              <a:ext uri="{FF2B5EF4-FFF2-40B4-BE49-F238E27FC236}">
                <a16:creationId xmlns:a16="http://schemas.microsoft.com/office/drawing/2014/main" id="{B9EA2FAC-69F0-2598-F112-0636C68C8A11}"/>
              </a:ext>
            </a:extLst>
          </p:cNvPr>
          <p:cNvPicPr>
            <a:picLocks noChangeAspect="1"/>
          </p:cNvPicPr>
          <p:nvPr/>
        </p:nvPicPr>
        <p:blipFill rotWithShape="1">
          <a:blip r:embed="rId4"/>
          <a:srcRect b="15064"/>
          <a:stretch/>
        </p:blipFill>
        <p:spPr>
          <a:xfrm>
            <a:off x="7206644" y="2212699"/>
            <a:ext cx="4198886" cy="2613515"/>
          </a:xfrm>
          <a:prstGeom prst="rect">
            <a:avLst/>
          </a:prstGeom>
        </p:spPr>
      </p:pic>
    </p:spTree>
    <p:extLst>
      <p:ext uri="{BB962C8B-B14F-4D97-AF65-F5344CB8AC3E}">
        <p14:creationId xmlns:p14="http://schemas.microsoft.com/office/powerpoint/2010/main" val="42681445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0EED73-1494-4E89-869B-E501A02B24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E9D7A3A2-205A-4FD7-89D2-24FA8A54EA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934" y="0"/>
            <a:ext cx="11377066" cy="4001047"/>
          </a:xfrm>
          <a:custGeom>
            <a:avLst/>
            <a:gdLst>
              <a:gd name="connsiteX0" fmla="*/ 914840 w 11377066"/>
              <a:gd name="connsiteY0" fmla="*/ 0 h 3343806"/>
              <a:gd name="connsiteX1" fmla="*/ 11365513 w 11377066"/>
              <a:gd name="connsiteY1" fmla="*/ 0 h 3343806"/>
              <a:gd name="connsiteX2" fmla="*/ 11365513 w 11377066"/>
              <a:gd name="connsiteY2" fmla="*/ 846735 h 3343806"/>
              <a:gd name="connsiteX3" fmla="*/ 11050704 w 11377066"/>
              <a:gd name="connsiteY3" fmla="*/ 1046017 h 3343806"/>
              <a:gd name="connsiteX4" fmla="*/ 11195112 w 11377066"/>
              <a:gd name="connsiteY4" fmla="*/ 1103780 h 3343806"/>
              <a:gd name="connsiteX5" fmla="*/ 10553944 w 11377066"/>
              <a:gd name="connsiteY5" fmla="*/ 1441695 h 3343806"/>
              <a:gd name="connsiteX6" fmla="*/ 11148902 w 11377066"/>
              <a:gd name="connsiteY6" fmla="*/ 1383932 h 3343806"/>
              <a:gd name="connsiteX7" fmla="*/ 11117132 w 11377066"/>
              <a:gd name="connsiteY7" fmla="*/ 1430142 h 3343806"/>
              <a:gd name="connsiteX8" fmla="*/ 11085363 w 11377066"/>
              <a:gd name="connsiteY8" fmla="*/ 1476352 h 3343806"/>
              <a:gd name="connsiteX9" fmla="*/ 11365513 w 11377066"/>
              <a:gd name="connsiteY9" fmla="*/ 1447471 h 3343806"/>
              <a:gd name="connsiteX10" fmla="*/ 11365513 w 11377066"/>
              <a:gd name="connsiteY10" fmla="*/ 1496569 h 3343806"/>
              <a:gd name="connsiteX11" fmla="*/ 11278869 w 11377066"/>
              <a:gd name="connsiteY11" fmla="*/ 1554332 h 3343806"/>
              <a:gd name="connsiteX12" fmla="*/ 11365513 w 11377066"/>
              <a:gd name="connsiteY12" fmla="*/ 1539891 h 3343806"/>
              <a:gd name="connsiteX13" fmla="*/ 11377066 w 11377066"/>
              <a:gd name="connsiteY13" fmla="*/ 1539891 h 3343806"/>
              <a:gd name="connsiteX14" fmla="*/ 11377066 w 11377066"/>
              <a:gd name="connsiteY14" fmla="*/ 1765167 h 3343806"/>
              <a:gd name="connsiteX15" fmla="*/ 4624577 w 11377066"/>
              <a:gd name="connsiteY15" fmla="*/ 3342096 h 3343806"/>
              <a:gd name="connsiteX16" fmla="*/ 4000738 w 11377066"/>
              <a:gd name="connsiteY16" fmla="*/ 3313214 h 3343806"/>
              <a:gd name="connsiteX17" fmla="*/ 3853443 w 11377066"/>
              <a:gd name="connsiteY17" fmla="*/ 3217905 h 3343806"/>
              <a:gd name="connsiteX18" fmla="*/ 4003625 w 11377066"/>
              <a:gd name="connsiteY18" fmla="*/ 3171695 h 3343806"/>
              <a:gd name="connsiteX19" fmla="*/ 4465729 w 11377066"/>
              <a:gd name="connsiteY19" fmla="*/ 3024399 h 3343806"/>
              <a:gd name="connsiteX20" fmla="*/ 4015179 w 11377066"/>
              <a:gd name="connsiteY20" fmla="*/ 3047505 h 3343806"/>
              <a:gd name="connsiteX21" fmla="*/ 4656346 w 11377066"/>
              <a:gd name="connsiteY21" fmla="*/ 2926202 h 3343806"/>
              <a:gd name="connsiteX22" fmla="*/ 4841188 w 11377066"/>
              <a:gd name="connsiteY22" fmla="*/ 2862663 h 3343806"/>
              <a:gd name="connsiteX23" fmla="*/ 4659236 w 11377066"/>
              <a:gd name="connsiteY23" fmla="*/ 2836670 h 3343806"/>
              <a:gd name="connsiteX24" fmla="*/ 3778351 w 11377066"/>
              <a:gd name="connsiteY24" fmla="*/ 2914650 h 3343806"/>
              <a:gd name="connsiteX25" fmla="*/ 3694595 w 11377066"/>
              <a:gd name="connsiteY25" fmla="*/ 2923314 h 3343806"/>
              <a:gd name="connsiteX26" fmla="*/ 3119852 w 11377066"/>
              <a:gd name="connsiteY26" fmla="*/ 2862663 h 3343806"/>
              <a:gd name="connsiteX27" fmla="*/ 3440437 w 11377066"/>
              <a:gd name="connsiteY27" fmla="*/ 2799124 h 3343806"/>
              <a:gd name="connsiteX28" fmla="*/ 3070753 w 11377066"/>
              <a:gd name="connsiteY28" fmla="*/ 2761578 h 3343806"/>
              <a:gd name="connsiteX29" fmla="*/ 2623091 w 11377066"/>
              <a:gd name="connsiteY29" fmla="*/ 2726920 h 3343806"/>
              <a:gd name="connsiteX30" fmla="*/ 2160987 w 11377066"/>
              <a:gd name="connsiteY30" fmla="*/ 2611394 h 3343806"/>
              <a:gd name="connsiteX31" fmla="*/ 1837515 w 11377066"/>
              <a:gd name="connsiteY31" fmla="*/ 2573848 h 3343806"/>
              <a:gd name="connsiteX32" fmla="*/ 1869284 w 11377066"/>
              <a:gd name="connsiteY32" fmla="*/ 2472763 h 3343806"/>
              <a:gd name="connsiteX33" fmla="*/ 1808633 w 11377066"/>
              <a:gd name="connsiteY33" fmla="*/ 2386119 h 3343806"/>
              <a:gd name="connsiteX34" fmla="*/ 2354493 w 11377066"/>
              <a:gd name="connsiteY34" fmla="*/ 2342797 h 3343806"/>
              <a:gd name="connsiteX35" fmla="*/ 2146546 w 11377066"/>
              <a:gd name="connsiteY35" fmla="*/ 2328356 h 3343806"/>
              <a:gd name="connsiteX36" fmla="*/ 2054126 w 11377066"/>
              <a:gd name="connsiteY36" fmla="*/ 2285034 h 3343806"/>
              <a:gd name="connsiteX37" fmla="*/ 2132106 w 11377066"/>
              <a:gd name="connsiteY37" fmla="*/ 2238823 h 3343806"/>
              <a:gd name="connsiteX38" fmla="*/ 2478684 w 11377066"/>
              <a:gd name="connsiteY38" fmla="*/ 2085751 h 3343806"/>
              <a:gd name="connsiteX39" fmla="*/ 1511154 w 11377066"/>
              <a:gd name="connsiteY39" fmla="*/ 2094416 h 3343806"/>
              <a:gd name="connsiteX40" fmla="*/ 1638232 w 11377066"/>
              <a:gd name="connsiteY40" fmla="*/ 2042429 h 3343806"/>
              <a:gd name="connsiteX41" fmla="*/ 2972556 w 11377066"/>
              <a:gd name="connsiteY41" fmla="*/ 1718957 h 3343806"/>
              <a:gd name="connsiteX42" fmla="*/ 3238266 w 11377066"/>
              <a:gd name="connsiteY42" fmla="*/ 1678523 h 3343806"/>
              <a:gd name="connsiteX43" fmla="*/ 2522005 w 11377066"/>
              <a:gd name="connsiteY43" fmla="*/ 1664082 h 3343806"/>
              <a:gd name="connsiteX44" fmla="*/ 1421621 w 11377066"/>
              <a:gd name="connsiteY44" fmla="*/ 1522563 h 3343806"/>
              <a:gd name="connsiteX45" fmla="*/ 1525595 w 11377066"/>
              <a:gd name="connsiteY45" fmla="*/ 1392596 h 3343806"/>
              <a:gd name="connsiteX46" fmla="*/ 982623 w 11377066"/>
              <a:gd name="connsiteY46" fmla="*/ 1415701 h 3343806"/>
              <a:gd name="connsiteX47" fmla="*/ 1231003 w 11377066"/>
              <a:gd name="connsiteY47" fmla="*/ 1314616 h 3343806"/>
              <a:gd name="connsiteX48" fmla="*/ 1025945 w 11377066"/>
              <a:gd name="connsiteY48" fmla="*/ 1297287 h 3343806"/>
              <a:gd name="connsiteX49" fmla="*/ 841104 w 11377066"/>
              <a:gd name="connsiteY49" fmla="*/ 1225083 h 3343806"/>
              <a:gd name="connsiteX50" fmla="*/ 1612239 w 11377066"/>
              <a:gd name="connsiteY50" fmla="*/ 1112445 h 3343806"/>
              <a:gd name="connsiteX51" fmla="*/ 1814409 w 11377066"/>
              <a:gd name="connsiteY51" fmla="*/ 1008471 h 3343806"/>
              <a:gd name="connsiteX52" fmla="*/ 1932824 w 11377066"/>
              <a:gd name="connsiteY52" fmla="*/ 979590 h 3343806"/>
              <a:gd name="connsiteX53" fmla="*/ 2083007 w 11377066"/>
              <a:gd name="connsiteY53" fmla="*/ 936268 h 3343806"/>
              <a:gd name="connsiteX54" fmla="*/ 1947265 w 11377066"/>
              <a:gd name="connsiteY54" fmla="*/ 924715 h 3343806"/>
              <a:gd name="connsiteX55" fmla="*/ 1271438 w 11377066"/>
              <a:gd name="connsiteY55" fmla="*/ 895834 h 3343806"/>
              <a:gd name="connsiteX56" fmla="*/ 659150 w 11377066"/>
              <a:gd name="connsiteY56" fmla="*/ 907386 h 3343806"/>
              <a:gd name="connsiteX57" fmla="*/ 780453 w 11377066"/>
              <a:gd name="connsiteY57" fmla="*/ 846735 h 3343806"/>
              <a:gd name="connsiteX58" fmla="*/ 841104 w 11377066"/>
              <a:gd name="connsiteY58" fmla="*/ 788972 h 3343806"/>
              <a:gd name="connsiteX59" fmla="*/ 448316 w 11377066"/>
              <a:gd name="connsiteY59" fmla="*/ 659006 h 3343806"/>
              <a:gd name="connsiteX60" fmla="*/ 910419 w 11377066"/>
              <a:gd name="connsiteY60" fmla="*/ 569473 h 3343806"/>
              <a:gd name="connsiteX61" fmla="*/ 604275 w 11377066"/>
              <a:gd name="connsiteY61" fmla="*/ 514598 h 3343806"/>
              <a:gd name="connsiteX62" fmla="*/ 15093 w 11377066"/>
              <a:gd name="connsiteY62" fmla="*/ 352862 h 3343806"/>
              <a:gd name="connsiteX63" fmla="*/ 430987 w 11377066"/>
              <a:gd name="connsiteY63" fmla="*/ 136251 h 3343806"/>
              <a:gd name="connsiteX64" fmla="*/ 874092 w 11377066"/>
              <a:gd name="connsiteY64" fmla="*/ 17656 h 3343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11377066" h="3343806">
                <a:moveTo>
                  <a:pt x="914840" y="0"/>
                </a:moveTo>
                <a:lnTo>
                  <a:pt x="11365513" y="0"/>
                </a:lnTo>
                <a:lnTo>
                  <a:pt x="11365513" y="846735"/>
                </a:lnTo>
                <a:cubicBezTo>
                  <a:pt x="11273092" y="924715"/>
                  <a:pt x="11163343" y="985366"/>
                  <a:pt x="11050704" y="1046017"/>
                </a:cubicBezTo>
                <a:cubicBezTo>
                  <a:pt x="11088251" y="1089339"/>
                  <a:pt x="11169119" y="1037353"/>
                  <a:pt x="11195112" y="1103780"/>
                </a:cubicBezTo>
                <a:cubicBezTo>
                  <a:pt x="10987166" y="1216419"/>
                  <a:pt x="10796548" y="1357938"/>
                  <a:pt x="10553944" y="1441695"/>
                </a:cubicBezTo>
                <a:cubicBezTo>
                  <a:pt x="10753226" y="1381043"/>
                  <a:pt x="10952508" y="1409925"/>
                  <a:pt x="11148902" y="1383932"/>
                </a:cubicBezTo>
                <a:cubicBezTo>
                  <a:pt x="11174895" y="1418589"/>
                  <a:pt x="11131573" y="1418589"/>
                  <a:pt x="11117132" y="1430142"/>
                </a:cubicBezTo>
                <a:cubicBezTo>
                  <a:pt x="11102692" y="1441695"/>
                  <a:pt x="11082474" y="1450359"/>
                  <a:pt x="11085363" y="1476352"/>
                </a:cubicBezTo>
                <a:cubicBezTo>
                  <a:pt x="11174895" y="1487905"/>
                  <a:pt x="11273092" y="1447471"/>
                  <a:pt x="11365513" y="1447471"/>
                </a:cubicBezTo>
                <a:lnTo>
                  <a:pt x="11365513" y="1496569"/>
                </a:lnTo>
                <a:cubicBezTo>
                  <a:pt x="11333743" y="1513898"/>
                  <a:pt x="11293310" y="1519674"/>
                  <a:pt x="11278869" y="1554332"/>
                </a:cubicBezTo>
                <a:cubicBezTo>
                  <a:pt x="11307750" y="1548556"/>
                  <a:pt x="11336632" y="1545668"/>
                  <a:pt x="11365513" y="1539891"/>
                </a:cubicBezTo>
                <a:lnTo>
                  <a:pt x="11377066" y="1539891"/>
                </a:lnTo>
                <a:lnTo>
                  <a:pt x="11377066" y="1765167"/>
                </a:lnTo>
                <a:cubicBezTo>
                  <a:pt x="9482441" y="3362313"/>
                  <a:pt x="4945162" y="3324767"/>
                  <a:pt x="4624577" y="3342096"/>
                </a:cubicBezTo>
                <a:cubicBezTo>
                  <a:pt x="4523492" y="3347872"/>
                  <a:pt x="4098935" y="3339207"/>
                  <a:pt x="4000738" y="3313214"/>
                </a:cubicBezTo>
                <a:cubicBezTo>
                  <a:pt x="3867883" y="3281444"/>
                  <a:pt x="3853443" y="3217905"/>
                  <a:pt x="3853443" y="3217905"/>
                </a:cubicBezTo>
                <a:cubicBezTo>
                  <a:pt x="3853443" y="3217905"/>
                  <a:pt x="3919869" y="3191912"/>
                  <a:pt x="4003625" y="3171695"/>
                </a:cubicBezTo>
                <a:cubicBezTo>
                  <a:pt x="4165361" y="3131261"/>
                  <a:pt x="4298217" y="3056169"/>
                  <a:pt x="4465729" y="3024399"/>
                </a:cubicBezTo>
                <a:cubicBezTo>
                  <a:pt x="4315546" y="3033064"/>
                  <a:pt x="4165361" y="3038840"/>
                  <a:pt x="4015179" y="3047505"/>
                </a:cubicBezTo>
                <a:cubicBezTo>
                  <a:pt x="4223124" y="2969524"/>
                  <a:pt x="4442625" y="2957972"/>
                  <a:pt x="4656346" y="2926202"/>
                </a:cubicBezTo>
                <a:cubicBezTo>
                  <a:pt x="4725662" y="2917538"/>
                  <a:pt x="4841188" y="2943531"/>
                  <a:pt x="4841188" y="2862663"/>
                </a:cubicBezTo>
                <a:cubicBezTo>
                  <a:pt x="4838300" y="2810676"/>
                  <a:pt x="4725662" y="2833782"/>
                  <a:pt x="4659236" y="2836670"/>
                </a:cubicBezTo>
                <a:cubicBezTo>
                  <a:pt x="4364644" y="2845334"/>
                  <a:pt x="4072941" y="2882880"/>
                  <a:pt x="3778351" y="2914650"/>
                </a:cubicBezTo>
                <a:cubicBezTo>
                  <a:pt x="3749468" y="2917538"/>
                  <a:pt x="3714811" y="2931979"/>
                  <a:pt x="3694595" y="2923314"/>
                </a:cubicBezTo>
                <a:cubicBezTo>
                  <a:pt x="3527082" y="2865551"/>
                  <a:pt x="3336463" y="2879992"/>
                  <a:pt x="3119852" y="2862663"/>
                </a:cubicBezTo>
                <a:cubicBezTo>
                  <a:pt x="3238266" y="2796236"/>
                  <a:pt x="3339351" y="2842446"/>
                  <a:pt x="3440437" y="2799124"/>
                </a:cubicBezTo>
                <a:cubicBezTo>
                  <a:pt x="3316246" y="2752913"/>
                  <a:pt x="3189168" y="2773131"/>
                  <a:pt x="3070753" y="2761578"/>
                </a:cubicBezTo>
                <a:cubicBezTo>
                  <a:pt x="2984109" y="2752913"/>
                  <a:pt x="2672189" y="2741361"/>
                  <a:pt x="2623091" y="2726920"/>
                </a:cubicBezTo>
                <a:cubicBezTo>
                  <a:pt x="2472907" y="2683598"/>
                  <a:pt x="2293842" y="2689374"/>
                  <a:pt x="2160987" y="2611394"/>
                </a:cubicBezTo>
                <a:cubicBezTo>
                  <a:pt x="2065678" y="2556519"/>
                  <a:pt x="1938600" y="2602730"/>
                  <a:pt x="1837515" y="2573848"/>
                </a:cubicBezTo>
                <a:cubicBezTo>
                  <a:pt x="1794192" y="2533414"/>
                  <a:pt x="1854843" y="2504533"/>
                  <a:pt x="1869284" y="2472763"/>
                </a:cubicBezTo>
                <a:cubicBezTo>
                  <a:pt x="1889502" y="2432329"/>
                  <a:pt x="1834626" y="2423665"/>
                  <a:pt x="1808633" y="2386119"/>
                </a:cubicBezTo>
                <a:cubicBezTo>
                  <a:pt x="1987698" y="2389007"/>
                  <a:pt x="2158099" y="2377454"/>
                  <a:pt x="2354493" y="2342797"/>
                </a:cubicBezTo>
                <a:cubicBezTo>
                  <a:pt x="2273625" y="2290810"/>
                  <a:pt x="2204309" y="2339908"/>
                  <a:pt x="2146546" y="2328356"/>
                </a:cubicBezTo>
                <a:cubicBezTo>
                  <a:pt x="2106113" y="2319691"/>
                  <a:pt x="2054126" y="2328356"/>
                  <a:pt x="2054126" y="2285034"/>
                </a:cubicBezTo>
                <a:cubicBezTo>
                  <a:pt x="2054126" y="2250376"/>
                  <a:pt x="2100336" y="2244599"/>
                  <a:pt x="2132106" y="2238823"/>
                </a:cubicBezTo>
                <a:cubicBezTo>
                  <a:pt x="2256296" y="2218606"/>
                  <a:pt x="2377599" y="2192613"/>
                  <a:pt x="2478684" y="2085751"/>
                </a:cubicBezTo>
                <a:cubicBezTo>
                  <a:pt x="2152323" y="2051094"/>
                  <a:pt x="1817297" y="2186837"/>
                  <a:pt x="1511154" y="2094416"/>
                </a:cubicBezTo>
                <a:cubicBezTo>
                  <a:pt x="1537147" y="2033765"/>
                  <a:pt x="1597798" y="2045317"/>
                  <a:pt x="1638232" y="2042429"/>
                </a:cubicBezTo>
                <a:cubicBezTo>
                  <a:pt x="1909718" y="2016436"/>
                  <a:pt x="2825261" y="1701628"/>
                  <a:pt x="2972556" y="1718957"/>
                </a:cubicBezTo>
                <a:cubicBezTo>
                  <a:pt x="3062089" y="1727621"/>
                  <a:pt x="3154510" y="1721845"/>
                  <a:pt x="3238266" y="1678523"/>
                </a:cubicBezTo>
                <a:cubicBezTo>
                  <a:pt x="3339351" y="1626536"/>
                  <a:pt x="2695295" y="1736286"/>
                  <a:pt x="2522005" y="1664082"/>
                </a:cubicBezTo>
                <a:cubicBezTo>
                  <a:pt x="2438249" y="1629424"/>
                  <a:pt x="1730654" y="1528339"/>
                  <a:pt x="1421621" y="1522563"/>
                </a:cubicBezTo>
                <a:cubicBezTo>
                  <a:pt x="1450503" y="1467688"/>
                  <a:pt x="1557364" y="1470576"/>
                  <a:pt x="1525595" y="1392596"/>
                </a:cubicBezTo>
                <a:cubicBezTo>
                  <a:pt x="1358082" y="1386820"/>
                  <a:pt x="1179017" y="1435918"/>
                  <a:pt x="982623" y="1415701"/>
                </a:cubicBezTo>
                <a:cubicBezTo>
                  <a:pt x="1051938" y="1346386"/>
                  <a:pt x="1153023" y="1352162"/>
                  <a:pt x="1231003" y="1314616"/>
                </a:cubicBezTo>
                <a:cubicBezTo>
                  <a:pt x="1170352" y="1262629"/>
                  <a:pt x="1095261" y="1294399"/>
                  <a:pt x="1025945" y="1297287"/>
                </a:cubicBezTo>
                <a:cubicBezTo>
                  <a:pt x="965294" y="1300175"/>
                  <a:pt x="812222" y="1227972"/>
                  <a:pt x="841104" y="1225083"/>
                </a:cubicBezTo>
                <a:cubicBezTo>
                  <a:pt x="1101037" y="1207755"/>
                  <a:pt x="1352306" y="1129775"/>
                  <a:pt x="1612239" y="1112445"/>
                </a:cubicBezTo>
                <a:cubicBezTo>
                  <a:pt x="1698883" y="1106668"/>
                  <a:pt x="1797081" y="1112445"/>
                  <a:pt x="1814409" y="1008471"/>
                </a:cubicBezTo>
                <a:cubicBezTo>
                  <a:pt x="1817297" y="979590"/>
                  <a:pt x="1808633" y="973814"/>
                  <a:pt x="1932824" y="979590"/>
                </a:cubicBezTo>
                <a:cubicBezTo>
                  <a:pt x="1981922" y="982478"/>
                  <a:pt x="2045461" y="982478"/>
                  <a:pt x="2083007" y="936268"/>
                </a:cubicBezTo>
                <a:cubicBezTo>
                  <a:pt x="2045461" y="898722"/>
                  <a:pt x="1990587" y="927603"/>
                  <a:pt x="1947265" y="924715"/>
                </a:cubicBezTo>
                <a:cubicBezTo>
                  <a:pt x="1828850" y="921827"/>
                  <a:pt x="1386963" y="904498"/>
                  <a:pt x="1271438" y="895834"/>
                </a:cubicBezTo>
                <a:cubicBezTo>
                  <a:pt x="1031721" y="875617"/>
                  <a:pt x="901755" y="933380"/>
                  <a:pt x="659150" y="907386"/>
                </a:cubicBezTo>
                <a:cubicBezTo>
                  <a:pt x="734242" y="890057"/>
                  <a:pt x="705361" y="866952"/>
                  <a:pt x="780453" y="846735"/>
                </a:cubicBezTo>
                <a:cubicBezTo>
                  <a:pt x="815110" y="838071"/>
                  <a:pt x="849768" y="820742"/>
                  <a:pt x="841104" y="788972"/>
                </a:cubicBezTo>
                <a:cubicBezTo>
                  <a:pt x="835327" y="757202"/>
                  <a:pt x="396329" y="690775"/>
                  <a:pt x="448316" y="659006"/>
                </a:cubicBezTo>
                <a:cubicBezTo>
                  <a:pt x="592723" y="575249"/>
                  <a:pt x="1020169" y="607019"/>
                  <a:pt x="910419" y="569473"/>
                </a:cubicBezTo>
                <a:cubicBezTo>
                  <a:pt x="742907" y="511710"/>
                  <a:pt x="716913" y="500157"/>
                  <a:pt x="604275" y="514598"/>
                </a:cubicBezTo>
                <a:cubicBezTo>
                  <a:pt x="506079" y="529039"/>
                  <a:pt x="113290" y="349974"/>
                  <a:pt x="15093" y="352862"/>
                </a:cubicBezTo>
                <a:cubicBezTo>
                  <a:pt x="-71551" y="352862"/>
                  <a:pt x="234593" y="211343"/>
                  <a:pt x="430987" y="136251"/>
                </a:cubicBezTo>
                <a:cubicBezTo>
                  <a:pt x="571784" y="82098"/>
                  <a:pt x="732076" y="70184"/>
                  <a:pt x="874092" y="17656"/>
                </a:cubicBezTo>
                <a:close/>
              </a:path>
            </a:pathLst>
          </a:custGeom>
          <a:solidFill>
            <a:srgbClr val="8885D7">
              <a:alpha val="15000"/>
            </a:srgbClr>
          </a:solidFill>
          <a:ln w="32707" cap="flat">
            <a:noFill/>
            <a:prstDash val="solid"/>
            <a:miter/>
          </a:ln>
        </p:spPr>
        <p:txBody>
          <a:bodyPr wrap="square" rtlCol="0" anchor="ctr">
            <a:noAutofit/>
          </a:bodyPr>
          <a:lstStyle/>
          <a:p>
            <a:endParaRPr lang="en-US">
              <a:solidFill>
                <a:schemeClr val="tx1"/>
              </a:solidFill>
            </a:endParaRPr>
          </a:p>
        </p:txBody>
      </p:sp>
      <p:sp>
        <p:nvSpPr>
          <p:cNvPr id="2" name="Title 1">
            <a:extLst>
              <a:ext uri="{FF2B5EF4-FFF2-40B4-BE49-F238E27FC236}">
                <a16:creationId xmlns:a16="http://schemas.microsoft.com/office/drawing/2014/main" id="{CB2B517F-DD95-2E81-4B44-F1701EE80251}"/>
              </a:ext>
            </a:extLst>
          </p:cNvPr>
          <p:cNvSpPr>
            <a:spLocks noGrp="1"/>
          </p:cNvSpPr>
          <p:nvPr>
            <p:ph type="title"/>
          </p:nvPr>
        </p:nvSpPr>
        <p:spPr>
          <a:xfrm>
            <a:off x="905483" y="2215503"/>
            <a:ext cx="4482111" cy="3527214"/>
          </a:xfrm>
        </p:spPr>
        <p:txBody>
          <a:bodyPr anchor="t">
            <a:normAutofit/>
          </a:bodyPr>
          <a:lstStyle/>
          <a:p>
            <a:r>
              <a:rPr lang="en-US" dirty="0"/>
              <a:t>HOW DOES THE MEDIA HAVE NEGATIVE IMPACTS ON LAW EMFORCMENT? </a:t>
            </a:r>
          </a:p>
        </p:txBody>
      </p:sp>
      <p:sp>
        <p:nvSpPr>
          <p:cNvPr id="3" name="Content Placeholder 2">
            <a:extLst>
              <a:ext uri="{FF2B5EF4-FFF2-40B4-BE49-F238E27FC236}">
                <a16:creationId xmlns:a16="http://schemas.microsoft.com/office/drawing/2014/main" id="{6902B2FB-37F7-6A8E-258D-CAC7C8CB5824}"/>
              </a:ext>
            </a:extLst>
          </p:cNvPr>
          <p:cNvSpPr>
            <a:spLocks noGrp="1"/>
          </p:cNvSpPr>
          <p:nvPr>
            <p:ph idx="1"/>
          </p:nvPr>
        </p:nvSpPr>
        <p:spPr>
          <a:xfrm>
            <a:off x="6095997" y="2215503"/>
            <a:ext cx="5257804" cy="3929186"/>
          </a:xfrm>
        </p:spPr>
        <p:txBody>
          <a:bodyPr anchor="t">
            <a:normAutofit/>
          </a:bodyPr>
          <a:lstStyle/>
          <a:p>
            <a:r>
              <a:rPr lang="en-US" sz="2000" dirty="0"/>
              <a:t>Negatively biased (</a:t>
            </a:r>
            <a:r>
              <a:rPr lang="en-US" sz="2000" dirty="0" err="1"/>
              <a:t>Wettone</a:t>
            </a:r>
            <a:r>
              <a:rPr lang="en-US" sz="2000" dirty="0"/>
              <a:t>, 2023).</a:t>
            </a:r>
          </a:p>
          <a:p>
            <a:r>
              <a:rPr lang="en-US" sz="2000" dirty="0"/>
              <a:t> Police use social media to state their own views and opinions (Fogg, 2012).</a:t>
            </a:r>
          </a:p>
          <a:p>
            <a:r>
              <a:rPr lang="en-US" sz="2000" dirty="0"/>
              <a:t> Police use social media to share offensive and inappropriate content  (</a:t>
            </a:r>
            <a:r>
              <a:rPr lang="en-US" sz="2000" dirty="0" err="1"/>
              <a:t>Corderoy</a:t>
            </a:r>
            <a:r>
              <a:rPr lang="en-US" sz="2000" dirty="0"/>
              <a:t>, 2023).  </a:t>
            </a:r>
          </a:p>
          <a:p>
            <a:r>
              <a:rPr lang="en-US" sz="2000" dirty="0"/>
              <a:t>Impact on investigations (Feist, no date). </a:t>
            </a:r>
          </a:p>
          <a:p>
            <a:pPr marL="0" indent="0">
              <a:buNone/>
            </a:pPr>
            <a:r>
              <a:rPr lang="en-US" sz="2000" dirty="0"/>
              <a:t>    </a:t>
            </a:r>
          </a:p>
          <a:p>
            <a:endParaRPr lang="en-US" sz="2000" dirty="0"/>
          </a:p>
          <a:p>
            <a:endParaRPr lang="en-US" sz="2000" dirty="0"/>
          </a:p>
          <a:p>
            <a:endParaRPr lang="en-US" sz="2000" dirty="0"/>
          </a:p>
        </p:txBody>
      </p:sp>
      <p:sp>
        <p:nvSpPr>
          <p:cNvPr id="12" name="Freeform: Shape 11">
            <a:extLst>
              <a:ext uri="{FF2B5EF4-FFF2-40B4-BE49-F238E27FC236}">
                <a16:creationId xmlns:a16="http://schemas.microsoft.com/office/drawing/2014/main" id="{C6BFDF0B-6325-416D-926F-7141006DD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93668" y="5127460"/>
            <a:ext cx="6498333" cy="1730540"/>
          </a:xfrm>
          <a:custGeom>
            <a:avLst/>
            <a:gdLst>
              <a:gd name="connsiteX0" fmla="*/ 2987112 w 6498333"/>
              <a:gd name="connsiteY0" fmla="*/ 1730384 h 1730540"/>
              <a:gd name="connsiteX1" fmla="*/ 3113423 w 6498333"/>
              <a:gd name="connsiteY1" fmla="*/ 1728494 h 1730540"/>
              <a:gd name="connsiteX2" fmla="*/ 6436159 w 6498333"/>
              <a:gd name="connsiteY2" fmla="*/ 1396018 h 1730540"/>
              <a:gd name="connsiteX3" fmla="*/ 6498333 w 6498333"/>
              <a:gd name="connsiteY3" fmla="*/ 1381988 h 1730540"/>
              <a:gd name="connsiteX4" fmla="*/ 6498333 w 6498333"/>
              <a:gd name="connsiteY4" fmla="*/ 0 h 1730540"/>
              <a:gd name="connsiteX5" fmla="*/ 723703 w 6498333"/>
              <a:gd name="connsiteY5" fmla="*/ 0 h 1730540"/>
              <a:gd name="connsiteX6" fmla="*/ 629735 w 6498333"/>
              <a:gd name="connsiteY6" fmla="*/ 31770 h 1730540"/>
              <a:gd name="connsiteX7" fmla="*/ 127078 w 6498333"/>
              <a:gd name="connsiteY7" fmla="*/ 173371 h 1730540"/>
              <a:gd name="connsiteX8" fmla="*/ 0 w 6498333"/>
              <a:gd name="connsiteY8" fmla="*/ 235577 h 1730540"/>
              <a:gd name="connsiteX9" fmla="*/ 967530 w 6498333"/>
              <a:gd name="connsiteY9" fmla="*/ 225208 h 1730540"/>
              <a:gd name="connsiteX10" fmla="*/ 620954 w 6498333"/>
              <a:gd name="connsiteY10" fmla="*/ 408367 h 1730540"/>
              <a:gd name="connsiteX11" fmla="*/ 542972 w 6498333"/>
              <a:gd name="connsiteY11" fmla="*/ 463661 h 1730540"/>
              <a:gd name="connsiteX12" fmla="*/ 635392 w 6498333"/>
              <a:gd name="connsiteY12" fmla="*/ 515499 h 1730540"/>
              <a:gd name="connsiteX13" fmla="*/ 843339 w 6498333"/>
              <a:gd name="connsiteY13" fmla="*/ 532778 h 1730540"/>
              <a:gd name="connsiteX14" fmla="*/ 297479 w 6498333"/>
              <a:gd name="connsiteY14" fmla="*/ 584615 h 1730540"/>
              <a:gd name="connsiteX15" fmla="*/ 358130 w 6498333"/>
              <a:gd name="connsiteY15" fmla="*/ 688289 h 1730540"/>
              <a:gd name="connsiteX16" fmla="*/ 326361 w 6498333"/>
              <a:gd name="connsiteY16" fmla="*/ 809243 h 1730540"/>
              <a:gd name="connsiteX17" fmla="*/ 649833 w 6498333"/>
              <a:gd name="connsiteY17" fmla="*/ 854169 h 1730540"/>
              <a:gd name="connsiteX18" fmla="*/ 1111937 w 6498333"/>
              <a:gd name="connsiteY18" fmla="*/ 992402 h 1730540"/>
              <a:gd name="connsiteX19" fmla="*/ 1559599 w 6498333"/>
              <a:gd name="connsiteY19" fmla="*/ 1033872 h 1730540"/>
              <a:gd name="connsiteX20" fmla="*/ 1929284 w 6498333"/>
              <a:gd name="connsiteY20" fmla="*/ 1078798 h 1730540"/>
              <a:gd name="connsiteX21" fmla="*/ 1608698 w 6498333"/>
              <a:gd name="connsiteY21" fmla="*/ 1154826 h 1730540"/>
              <a:gd name="connsiteX22" fmla="*/ 2183442 w 6498333"/>
              <a:gd name="connsiteY22" fmla="*/ 1227398 h 1730540"/>
              <a:gd name="connsiteX23" fmla="*/ 2267197 w 6498333"/>
              <a:gd name="connsiteY23" fmla="*/ 1217031 h 1730540"/>
              <a:gd name="connsiteX24" fmla="*/ 3148082 w 6498333"/>
              <a:gd name="connsiteY24" fmla="*/ 1123724 h 1730540"/>
              <a:gd name="connsiteX25" fmla="*/ 3330034 w 6498333"/>
              <a:gd name="connsiteY25" fmla="*/ 1154826 h 1730540"/>
              <a:gd name="connsiteX26" fmla="*/ 3145192 w 6498333"/>
              <a:gd name="connsiteY26" fmla="*/ 1230854 h 1730540"/>
              <a:gd name="connsiteX27" fmla="*/ 2504025 w 6498333"/>
              <a:gd name="connsiteY27" fmla="*/ 1376000 h 1730540"/>
              <a:gd name="connsiteX28" fmla="*/ 2954575 w 6498333"/>
              <a:gd name="connsiteY28" fmla="*/ 1348352 h 1730540"/>
              <a:gd name="connsiteX29" fmla="*/ 2492471 w 6498333"/>
              <a:gd name="connsiteY29" fmla="*/ 1524600 h 1730540"/>
              <a:gd name="connsiteX30" fmla="*/ 2342289 w 6498333"/>
              <a:gd name="connsiteY30" fmla="*/ 1579893 h 1730540"/>
              <a:gd name="connsiteX31" fmla="*/ 2489584 w 6498333"/>
              <a:gd name="connsiteY31" fmla="*/ 1693935 h 1730540"/>
              <a:gd name="connsiteX32" fmla="*/ 2987112 w 6498333"/>
              <a:gd name="connsiteY32" fmla="*/ 1730384 h 1730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6498333" h="1730540">
                <a:moveTo>
                  <a:pt x="2987112" y="1730384"/>
                </a:moveTo>
                <a:cubicBezTo>
                  <a:pt x="3042664" y="1730870"/>
                  <a:pt x="3088152" y="1730222"/>
                  <a:pt x="3113423" y="1728494"/>
                </a:cubicBezTo>
                <a:cubicBezTo>
                  <a:pt x="3293752" y="1716831"/>
                  <a:pt x="4808270" y="1725943"/>
                  <a:pt x="6436159" y="1396018"/>
                </a:cubicBezTo>
                <a:lnTo>
                  <a:pt x="6498333" y="1381988"/>
                </a:lnTo>
                <a:lnTo>
                  <a:pt x="6498333" y="0"/>
                </a:lnTo>
                <a:lnTo>
                  <a:pt x="723703" y="0"/>
                </a:lnTo>
                <a:lnTo>
                  <a:pt x="629735" y="31770"/>
                </a:lnTo>
                <a:cubicBezTo>
                  <a:pt x="421263" y="101447"/>
                  <a:pt x="228886" y="161708"/>
                  <a:pt x="127078" y="173371"/>
                </a:cubicBezTo>
                <a:cubicBezTo>
                  <a:pt x="86644" y="176827"/>
                  <a:pt x="25993" y="163004"/>
                  <a:pt x="0" y="235577"/>
                </a:cubicBezTo>
                <a:cubicBezTo>
                  <a:pt x="306144" y="346163"/>
                  <a:pt x="641170" y="183739"/>
                  <a:pt x="967530" y="225208"/>
                </a:cubicBezTo>
                <a:cubicBezTo>
                  <a:pt x="866445" y="353075"/>
                  <a:pt x="745142" y="384177"/>
                  <a:pt x="620954" y="408367"/>
                </a:cubicBezTo>
                <a:cubicBezTo>
                  <a:pt x="589182" y="415279"/>
                  <a:pt x="542972" y="422191"/>
                  <a:pt x="542972" y="463661"/>
                </a:cubicBezTo>
                <a:cubicBezTo>
                  <a:pt x="542972" y="515499"/>
                  <a:pt x="594959" y="505130"/>
                  <a:pt x="635392" y="515499"/>
                </a:cubicBezTo>
                <a:cubicBezTo>
                  <a:pt x="693155" y="529321"/>
                  <a:pt x="762471" y="470573"/>
                  <a:pt x="843339" y="532778"/>
                </a:cubicBezTo>
                <a:cubicBezTo>
                  <a:pt x="646945" y="574247"/>
                  <a:pt x="476544" y="588071"/>
                  <a:pt x="297479" y="584615"/>
                </a:cubicBezTo>
                <a:cubicBezTo>
                  <a:pt x="323472" y="629541"/>
                  <a:pt x="378348" y="639908"/>
                  <a:pt x="358130" y="688289"/>
                </a:cubicBezTo>
                <a:cubicBezTo>
                  <a:pt x="343689" y="726304"/>
                  <a:pt x="283038" y="760862"/>
                  <a:pt x="326361" y="809243"/>
                </a:cubicBezTo>
                <a:cubicBezTo>
                  <a:pt x="427447" y="843802"/>
                  <a:pt x="554524" y="788508"/>
                  <a:pt x="649833" y="854169"/>
                </a:cubicBezTo>
                <a:cubicBezTo>
                  <a:pt x="782688" y="947476"/>
                  <a:pt x="961753" y="940565"/>
                  <a:pt x="1111937" y="992402"/>
                </a:cubicBezTo>
                <a:cubicBezTo>
                  <a:pt x="1161035" y="1009682"/>
                  <a:pt x="1472955" y="1023504"/>
                  <a:pt x="1559599" y="1033872"/>
                </a:cubicBezTo>
                <a:cubicBezTo>
                  <a:pt x="1678015" y="1047696"/>
                  <a:pt x="1805093" y="1023504"/>
                  <a:pt x="1929284" y="1078798"/>
                </a:cubicBezTo>
                <a:cubicBezTo>
                  <a:pt x="1828198" y="1130635"/>
                  <a:pt x="1727113" y="1075343"/>
                  <a:pt x="1608698" y="1154826"/>
                </a:cubicBezTo>
                <a:cubicBezTo>
                  <a:pt x="1825309" y="1175561"/>
                  <a:pt x="2015928" y="1158282"/>
                  <a:pt x="2183442" y="1227398"/>
                </a:cubicBezTo>
                <a:cubicBezTo>
                  <a:pt x="2203658" y="1237767"/>
                  <a:pt x="2238314" y="1220487"/>
                  <a:pt x="2267197" y="1217031"/>
                </a:cubicBezTo>
                <a:cubicBezTo>
                  <a:pt x="2561787" y="1179017"/>
                  <a:pt x="2853490" y="1134091"/>
                  <a:pt x="3148082" y="1123724"/>
                </a:cubicBezTo>
                <a:cubicBezTo>
                  <a:pt x="3214508" y="1120268"/>
                  <a:pt x="3327146" y="1092621"/>
                  <a:pt x="3330034" y="1154826"/>
                </a:cubicBezTo>
                <a:cubicBezTo>
                  <a:pt x="3330034" y="1251589"/>
                  <a:pt x="3214508" y="1220487"/>
                  <a:pt x="3145192" y="1230854"/>
                </a:cubicBezTo>
                <a:cubicBezTo>
                  <a:pt x="2931471" y="1268869"/>
                  <a:pt x="2711970" y="1282691"/>
                  <a:pt x="2504025" y="1376000"/>
                </a:cubicBezTo>
                <a:cubicBezTo>
                  <a:pt x="2654207" y="1365632"/>
                  <a:pt x="2804392" y="1358720"/>
                  <a:pt x="2954575" y="1348352"/>
                </a:cubicBezTo>
                <a:cubicBezTo>
                  <a:pt x="2787063" y="1386367"/>
                  <a:pt x="2654207" y="1476218"/>
                  <a:pt x="2492471" y="1524600"/>
                </a:cubicBezTo>
                <a:cubicBezTo>
                  <a:pt x="2408715" y="1548791"/>
                  <a:pt x="2342289" y="1579893"/>
                  <a:pt x="2342289" y="1579893"/>
                </a:cubicBezTo>
                <a:cubicBezTo>
                  <a:pt x="2342289" y="1579893"/>
                  <a:pt x="2356730" y="1655921"/>
                  <a:pt x="2489584" y="1693935"/>
                </a:cubicBezTo>
                <a:cubicBezTo>
                  <a:pt x="2563232" y="1717262"/>
                  <a:pt x="2820457" y="1728925"/>
                  <a:pt x="2987112" y="1730384"/>
                </a:cubicBezTo>
                <a:close/>
              </a:path>
            </a:pathLst>
          </a:custGeom>
          <a:solidFill>
            <a:srgbClr val="8885D7">
              <a:alpha val="10000"/>
            </a:srgbClr>
          </a:solidFill>
          <a:ln w="32707" cap="flat">
            <a:noFill/>
            <a:prstDash val="solid"/>
            <a:miter/>
          </a:ln>
        </p:spPr>
        <p:txBody>
          <a:bodyPr wrap="square" rtlCol="0" anchor="ctr">
            <a:noAutofit/>
          </a:bodyPr>
          <a:lstStyle/>
          <a:p>
            <a:endParaRPr lang="en-US">
              <a:solidFill>
                <a:schemeClr val="tx1"/>
              </a:solidFill>
            </a:endParaRPr>
          </a:p>
        </p:txBody>
      </p:sp>
    </p:spTree>
    <p:extLst>
      <p:ext uri="{BB962C8B-B14F-4D97-AF65-F5344CB8AC3E}">
        <p14:creationId xmlns:p14="http://schemas.microsoft.com/office/powerpoint/2010/main" val="18331103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0BCE3-C3E0-D93B-BDBD-1742B4A2C965}"/>
              </a:ext>
            </a:extLst>
          </p:cNvPr>
          <p:cNvSpPr>
            <a:spLocks noGrp="1"/>
          </p:cNvSpPr>
          <p:nvPr>
            <p:ph type="title"/>
          </p:nvPr>
        </p:nvSpPr>
        <p:spPr/>
        <p:txBody>
          <a:bodyPr/>
          <a:lstStyle/>
          <a:p>
            <a:r>
              <a:rPr lang="en-US" dirty="0"/>
              <a:t>SARAH EVERARD </a:t>
            </a:r>
          </a:p>
        </p:txBody>
      </p:sp>
      <p:pic>
        <p:nvPicPr>
          <p:cNvPr id="5" name="Content Placeholder 4" descr="A person smiling at the camera&#10;&#10;Description automatically generated">
            <a:extLst>
              <a:ext uri="{FF2B5EF4-FFF2-40B4-BE49-F238E27FC236}">
                <a16:creationId xmlns:a16="http://schemas.microsoft.com/office/drawing/2014/main" id="{89741E60-E70C-7697-DD02-70623E1AFA9A}"/>
              </a:ext>
            </a:extLst>
          </p:cNvPr>
          <p:cNvPicPr>
            <a:picLocks noGrp="1" noChangeAspect="1"/>
          </p:cNvPicPr>
          <p:nvPr>
            <p:ph idx="1"/>
          </p:nvPr>
        </p:nvPicPr>
        <p:blipFill>
          <a:blip r:embed="rId2"/>
          <a:stretch>
            <a:fillRect/>
          </a:stretch>
        </p:blipFill>
        <p:spPr>
          <a:xfrm>
            <a:off x="6227023" y="1993502"/>
            <a:ext cx="5126777" cy="2870995"/>
          </a:xfrm>
        </p:spPr>
      </p:pic>
      <p:sp>
        <p:nvSpPr>
          <p:cNvPr id="7" name="TextBox 6">
            <a:extLst>
              <a:ext uri="{FF2B5EF4-FFF2-40B4-BE49-F238E27FC236}">
                <a16:creationId xmlns:a16="http://schemas.microsoft.com/office/drawing/2014/main" id="{6B9D8A6B-B84E-BE5D-67E4-9A464D279455}"/>
              </a:ext>
            </a:extLst>
          </p:cNvPr>
          <p:cNvSpPr txBox="1"/>
          <p:nvPr/>
        </p:nvSpPr>
        <p:spPr>
          <a:xfrm>
            <a:off x="838200" y="2556173"/>
            <a:ext cx="4448175" cy="2308324"/>
          </a:xfrm>
          <a:prstGeom prst="rect">
            <a:avLst/>
          </a:prstGeom>
          <a:noFill/>
        </p:spPr>
        <p:txBody>
          <a:bodyPr wrap="square" rtlCol="0">
            <a:spAutoFit/>
          </a:bodyPr>
          <a:lstStyle/>
          <a:p>
            <a:pPr marL="285750" indent="-285750">
              <a:buFontTx/>
              <a:buChar char="-"/>
            </a:pPr>
            <a:r>
              <a:rPr lang="en-US" dirty="0"/>
              <a:t>London , Kent </a:t>
            </a:r>
          </a:p>
          <a:p>
            <a:pPr marL="285750" indent="-285750">
              <a:buFontTx/>
              <a:buChar char="-"/>
            </a:pPr>
            <a:r>
              <a:rPr lang="en-US" dirty="0"/>
              <a:t>March 2021 (</a:t>
            </a:r>
            <a:r>
              <a:rPr lang="en-US" dirty="0" err="1"/>
              <a:t>Kolirin</a:t>
            </a:r>
            <a:r>
              <a:rPr lang="en-US" dirty="0"/>
              <a:t>, 2021)</a:t>
            </a:r>
          </a:p>
          <a:p>
            <a:pPr marL="285750" indent="-285750">
              <a:buFontTx/>
              <a:buChar char="-"/>
            </a:pPr>
            <a:r>
              <a:rPr lang="en-US" dirty="0"/>
              <a:t>Met police officer Wayne </a:t>
            </a:r>
            <a:r>
              <a:rPr lang="en-US" dirty="0" err="1"/>
              <a:t>Couzens</a:t>
            </a:r>
            <a:r>
              <a:rPr lang="en-US" dirty="0"/>
              <a:t> sentenced to life in prison </a:t>
            </a:r>
          </a:p>
          <a:p>
            <a:pPr marL="285750" indent="-285750">
              <a:buFontTx/>
              <a:buChar char="-"/>
            </a:pPr>
            <a:r>
              <a:rPr lang="en-US" dirty="0"/>
              <a:t>Admitted to the rape, kidnapping, and murder of 33 year old Sarah Everard (Morton, 2021). </a:t>
            </a:r>
          </a:p>
          <a:p>
            <a:pPr marL="285750" indent="-285750">
              <a:buFontTx/>
              <a:buChar char="-"/>
            </a:pPr>
            <a:endParaRPr lang="en-US" dirty="0"/>
          </a:p>
        </p:txBody>
      </p:sp>
    </p:spTree>
    <p:extLst>
      <p:ext uri="{BB962C8B-B14F-4D97-AF65-F5344CB8AC3E}">
        <p14:creationId xmlns:p14="http://schemas.microsoft.com/office/powerpoint/2010/main" val="33636063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489CC-733D-B5A0-4744-955E951636D7}"/>
              </a:ext>
            </a:extLst>
          </p:cNvPr>
          <p:cNvSpPr>
            <a:spLocks noGrp="1"/>
          </p:cNvSpPr>
          <p:nvPr>
            <p:ph type="title"/>
          </p:nvPr>
        </p:nvSpPr>
        <p:spPr/>
        <p:txBody>
          <a:bodyPr/>
          <a:lstStyle/>
          <a:p>
            <a:r>
              <a:rPr lang="en-US" dirty="0"/>
              <a:t>POSITIVE USE OF SOCIAL MEDIA WITHIN THE  CASE OF SARAH EVERARD </a:t>
            </a:r>
          </a:p>
        </p:txBody>
      </p:sp>
      <p:sp>
        <p:nvSpPr>
          <p:cNvPr id="3" name="Content Placeholder 2">
            <a:extLst>
              <a:ext uri="{FF2B5EF4-FFF2-40B4-BE49-F238E27FC236}">
                <a16:creationId xmlns:a16="http://schemas.microsoft.com/office/drawing/2014/main" id="{EBCE0DF0-D0AA-A320-63E1-C93DD70732E5}"/>
              </a:ext>
            </a:extLst>
          </p:cNvPr>
          <p:cNvSpPr>
            <a:spLocks noGrp="1"/>
          </p:cNvSpPr>
          <p:nvPr>
            <p:ph idx="1"/>
          </p:nvPr>
        </p:nvSpPr>
        <p:spPr/>
        <p:txBody>
          <a:bodyPr/>
          <a:lstStyle/>
          <a:p>
            <a:pPr marL="0" indent="0">
              <a:buNone/>
            </a:pPr>
            <a:r>
              <a:rPr lang="en-US" dirty="0"/>
              <a:t>People use media to come together to show sympathy through social media </a:t>
            </a:r>
          </a:p>
          <a:p>
            <a:pPr marL="0" indent="0">
              <a:buNone/>
            </a:pPr>
            <a:endParaRPr lang="en-US" dirty="0"/>
          </a:p>
        </p:txBody>
      </p:sp>
      <p:pic>
        <p:nvPicPr>
          <p:cNvPr id="7" name="Picture 6" descr="A screenshot of a computer&#10;&#10;Description automatically generated">
            <a:extLst>
              <a:ext uri="{FF2B5EF4-FFF2-40B4-BE49-F238E27FC236}">
                <a16:creationId xmlns:a16="http://schemas.microsoft.com/office/drawing/2014/main" id="{C5AB828A-AC90-3A41-6A5C-838FD793E6D0}"/>
              </a:ext>
            </a:extLst>
          </p:cNvPr>
          <p:cNvPicPr>
            <a:picLocks noChangeAspect="1"/>
          </p:cNvPicPr>
          <p:nvPr/>
        </p:nvPicPr>
        <p:blipFill rotWithShape="1">
          <a:blip r:embed="rId2"/>
          <a:srcRect l="31084" t="41412" r="31891" b="17232"/>
          <a:stretch/>
        </p:blipFill>
        <p:spPr>
          <a:xfrm>
            <a:off x="3415553" y="3058497"/>
            <a:ext cx="4919390" cy="3434378"/>
          </a:xfrm>
          <a:prstGeom prst="rect">
            <a:avLst/>
          </a:prstGeom>
        </p:spPr>
      </p:pic>
    </p:spTree>
    <p:extLst>
      <p:ext uri="{BB962C8B-B14F-4D97-AF65-F5344CB8AC3E}">
        <p14:creationId xmlns:p14="http://schemas.microsoft.com/office/powerpoint/2010/main" val="29960730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346C60-4045-CEC4-9ED9-24BA26B62EF8}"/>
              </a:ext>
            </a:extLst>
          </p:cNvPr>
          <p:cNvSpPr>
            <a:spLocks noGrp="1"/>
          </p:cNvSpPr>
          <p:nvPr>
            <p:ph idx="1"/>
          </p:nvPr>
        </p:nvSpPr>
        <p:spPr>
          <a:xfrm>
            <a:off x="838200" y="1348740"/>
            <a:ext cx="10515600" cy="4160520"/>
          </a:xfrm>
        </p:spPr>
        <p:txBody>
          <a:bodyPr/>
          <a:lstStyle/>
          <a:p>
            <a:endParaRPr lang="en-US"/>
          </a:p>
          <a:p>
            <a:endParaRPr lang="en-US"/>
          </a:p>
          <a:p>
            <a:endParaRPr lang="en-US" dirty="0"/>
          </a:p>
        </p:txBody>
      </p:sp>
      <p:pic>
        <p:nvPicPr>
          <p:cNvPr id="6" name="Picture 5" descr="A screenshot of a computer&#10;&#10;Description automatically generated">
            <a:extLst>
              <a:ext uri="{FF2B5EF4-FFF2-40B4-BE49-F238E27FC236}">
                <a16:creationId xmlns:a16="http://schemas.microsoft.com/office/drawing/2014/main" id="{BC43967C-6CCE-5CD2-3207-B9721D24C022}"/>
              </a:ext>
            </a:extLst>
          </p:cNvPr>
          <p:cNvPicPr>
            <a:picLocks noChangeAspect="1"/>
          </p:cNvPicPr>
          <p:nvPr/>
        </p:nvPicPr>
        <p:blipFill rotWithShape="1">
          <a:blip r:embed="rId2"/>
          <a:srcRect l="31949" t="19101" r="33968" b="7543"/>
          <a:stretch/>
        </p:blipFill>
        <p:spPr>
          <a:xfrm>
            <a:off x="1808395" y="1222180"/>
            <a:ext cx="3281082" cy="4413640"/>
          </a:xfrm>
          <a:prstGeom prst="rect">
            <a:avLst/>
          </a:prstGeom>
        </p:spPr>
      </p:pic>
      <p:pic>
        <p:nvPicPr>
          <p:cNvPr id="8" name="Picture 7" descr="A screenshot of a computer&#10;&#10;Description automatically generated">
            <a:extLst>
              <a:ext uri="{FF2B5EF4-FFF2-40B4-BE49-F238E27FC236}">
                <a16:creationId xmlns:a16="http://schemas.microsoft.com/office/drawing/2014/main" id="{B7F8C32E-B646-12D9-F1B6-BE9A5F8EF5C5}"/>
              </a:ext>
            </a:extLst>
          </p:cNvPr>
          <p:cNvPicPr>
            <a:picLocks noChangeAspect="1"/>
          </p:cNvPicPr>
          <p:nvPr/>
        </p:nvPicPr>
        <p:blipFill rotWithShape="1">
          <a:blip r:embed="rId3"/>
          <a:srcRect l="31949" t="34047" r="32584" b="29413"/>
          <a:stretch/>
        </p:blipFill>
        <p:spPr>
          <a:xfrm>
            <a:off x="5854473" y="-8741"/>
            <a:ext cx="4734331" cy="3048448"/>
          </a:xfrm>
          <a:prstGeom prst="rect">
            <a:avLst/>
          </a:prstGeom>
        </p:spPr>
      </p:pic>
      <p:pic>
        <p:nvPicPr>
          <p:cNvPr id="10" name="Picture 9" descr="A screenshot of a computer&#10;&#10;Description automatically generated">
            <a:extLst>
              <a:ext uri="{FF2B5EF4-FFF2-40B4-BE49-F238E27FC236}">
                <a16:creationId xmlns:a16="http://schemas.microsoft.com/office/drawing/2014/main" id="{29812CD0-44D2-E314-1C4B-6558D52DEDF2}"/>
              </a:ext>
            </a:extLst>
          </p:cNvPr>
          <p:cNvPicPr>
            <a:picLocks noChangeAspect="1"/>
          </p:cNvPicPr>
          <p:nvPr/>
        </p:nvPicPr>
        <p:blipFill rotWithShape="1">
          <a:blip r:embed="rId4"/>
          <a:srcRect l="31949" t="22893" r="33449" b="14353"/>
          <a:stretch/>
        </p:blipFill>
        <p:spPr>
          <a:xfrm>
            <a:off x="5930671" y="3048448"/>
            <a:ext cx="4284098" cy="3457176"/>
          </a:xfrm>
          <a:prstGeom prst="rect">
            <a:avLst/>
          </a:prstGeom>
        </p:spPr>
      </p:pic>
    </p:spTree>
    <p:extLst>
      <p:ext uri="{BB962C8B-B14F-4D97-AF65-F5344CB8AC3E}">
        <p14:creationId xmlns:p14="http://schemas.microsoft.com/office/powerpoint/2010/main" val="10562891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DB8FC-0E69-C112-25DF-CD2C168913EC}"/>
              </a:ext>
            </a:extLst>
          </p:cNvPr>
          <p:cNvSpPr>
            <a:spLocks noGrp="1"/>
          </p:cNvSpPr>
          <p:nvPr>
            <p:ph type="title"/>
          </p:nvPr>
        </p:nvSpPr>
        <p:spPr/>
        <p:txBody>
          <a:bodyPr/>
          <a:lstStyle/>
          <a:p>
            <a:r>
              <a:rPr lang="en-US" dirty="0"/>
              <a:t>FALL IN PUBLIC TRUST AFTER THE CASE OF SARAH EVERARD </a:t>
            </a:r>
          </a:p>
        </p:txBody>
      </p:sp>
      <p:sp>
        <p:nvSpPr>
          <p:cNvPr id="3" name="Content Placeholder 2">
            <a:extLst>
              <a:ext uri="{FF2B5EF4-FFF2-40B4-BE49-F238E27FC236}">
                <a16:creationId xmlns:a16="http://schemas.microsoft.com/office/drawing/2014/main" id="{B7221B62-3612-B9F3-ADFF-621BDD80A82C}"/>
              </a:ext>
            </a:extLst>
          </p:cNvPr>
          <p:cNvSpPr>
            <a:spLocks noGrp="1"/>
          </p:cNvSpPr>
          <p:nvPr>
            <p:ph idx="1"/>
          </p:nvPr>
        </p:nvSpPr>
        <p:spPr/>
        <p:txBody>
          <a:bodyPr/>
          <a:lstStyle/>
          <a:p>
            <a:r>
              <a:rPr lang="en-US" dirty="0"/>
              <a:t>47% of women reported a decline in trust of the police. </a:t>
            </a:r>
          </a:p>
          <a:p>
            <a:r>
              <a:rPr lang="en-US" dirty="0"/>
              <a:t>40% of male also reported decline in police trust. </a:t>
            </a:r>
          </a:p>
          <a:p>
            <a:r>
              <a:rPr lang="en-US" dirty="0"/>
              <a:t>1 in 10 women are less likely to report a sexual assault.</a:t>
            </a:r>
          </a:p>
          <a:p>
            <a:r>
              <a:rPr lang="en-US" dirty="0"/>
              <a:t>65% think the government should be doing more to prevent violence against women. </a:t>
            </a:r>
          </a:p>
          <a:p>
            <a:endParaRPr lang="en-US" dirty="0"/>
          </a:p>
          <a:p>
            <a:pPr marL="0" indent="0">
              <a:buNone/>
            </a:pPr>
            <a:r>
              <a:rPr lang="en-US" dirty="0"/>
              <a:t>(End Violence Against Women, 2021). </a:t>
            </a:r>
          </a:p>
        </p:txBody>
      </p:sp>
    </p:spTree>
    <p:extLst>
      <p:ext uri="{BB962C8B-B14F-4D97-AF65-F5344CB8AC3E}">
        <p14:creationId xmlns:p14="http://schemas.microsoft.com/office/powerpoint/2010/main" val="11806707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8886A6-5426-494B-96D8-D962D2BA0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A3ED336-C09E-46E8-9774-B977D15FC5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2347"/>
            <a:ext cx="12191999" cy="6105653"/>
          </a:xfrm>
          <a:custGeom>
            <a:avLst/>
            <a:gdLst>
              <a:gd name="connsiteX0" fmla="*/ 7538181 w 12191999"/>
              <a:gd name="connsiteY0" fmla="*/ 484 h 6105653"/>
              <a:gd name="connsiteX1" fmla="*/ 7569993 w 12191999"/>
              <a:gd name="connsiteY1" fmla="*/ 5527 h 6105653"/>
              <a:gd name="connsiteX2" fmla="*/ 7587853 w 12191999"/>
              <a:gd name="connsiteY2" fmla="*/ 84028 h 6105653"/>
              <a:gd name="connsiteX3" fmla="*/ 7559278 w 12191999"/>
              <a:gd name="connsiteY3" fmla="*/ 325347 h 6105653"/>
              <a:gd name="connsiteX4" fmla="*/ 7795021 w 12191999"/>
              <a:gd name="connsiteY4" fmla="*/ 25878 h 6105653"/>
              <a:gd name="connsiteX5" fmla="*/ 7759302 w 12191999"/>
              <a:gd name="connsiteY5" fmla="*/ 249752 h 6105653"/>
              <a:gd name="connsiteX6" fmla="*/ 7852171 w 12191999"/>
              <a:gd name="connsiteY6" fmla="*/ 313717 h 6105653"/>
              <a:gd name="connsiteX7" fmla="*/ 8002190 w 12191999"/>
              <a:gd name="connsiteY7" fmla="*/ 418385 h 6105653"/>
              <a:gd name="connsiteX8" fmla="*/ 8084343 w 12191999"/>
              <a:gd name="connsiteY8" fmla="*/ 491072 h 6105653"/>
              <a:gd name="connsiteX9" fmla="*/ 8348662 w 12191999"/>
              <a:gd name="connsiteY9" fmla="*/ 520146 h 6105653"/>
              <a:gd name="connsiteX10" fmla="*/ 8637984 w 12191999"/>
              <a:gd name="connsiteY10" fmla="*/ 459090 h 6105653"/>
              <a:gd name="connsiteX11" fmla="*/ 8784431 w 12191999"/>
              <a:gd name="connsiteY11" fmla="*/ 290457 h 6105653"/>
              <a:gd name="connsiteX12" fmla="*/ 8948737 w 12191999"/>
              <a:gd name="connsiteY12" fmla="*/ 339884 h 6105653"/>
              <a:gd name="connsiteX13" fmla="*/ 8848725 w 12191999"/>
              <a:gd name="connsiteY13" fmla="*/ 697501 h 6105653"/>
              <a:gd name="connsiteX14" fmla="*/ 9238059 w 12191999"/>
              <a:gd name="connsiteY14" fmla="*/ 165437 h 6105653"/>
              <a:gd name="connsiteX15" fmla="*/ 9255919 w 12191999"/>
              <a:gd name="connsiteY15" fmla="*/ 255567 h 6105653"/>
              <a:gd name="connsiteX16" fmla="*/ 9477374 w 12191999"/>
              <a:gd name="connsiteY16" fmla="*/ 578295 h 6105653"/>
              <a:gd name="connsiteX17" fmla="*/ 9488091 w 12191999"/>
              <a:gd name="connsiteY17" fmla="*/ 595740 h 6105653"/>
              <a:gd name="connsiteX18" fmla="*/ 9627393 w 12191999"/>
              <a:gd name="connsiteY18" fmla="*/ 650981 h 6105653"/>
              <a:gd name="connsiteX19" fmla="*/ 9648824 w 12191999"/>
              <a:gd name="connsiteY19" fmla="*/ 825429 h 6105653"/>
              <a:gd name="connsiteX20" fmla="*/ 9616678 w 12191999"/>
              <a:gd name="connsiteY20" fmla="*/ 970802 h 6105653"/>
              <a:gd name="connsiteX21" fmla="*/ 9655968 w 12191999"/>
              <a:gd name="connsiteY21" fmla="*/ 1127805 h 6105653"/>
              <a:gd name="connsiteX22" fmla="*/ 9638109 w 12191999"/>
              <a:gd name="connsiteY22" fmla="*/ 1267362 h 6105653"/>
              <a:gd name="connsiteX23" fmla="*/ 9663111 w 12191999"/>
              <a:gd name="connsiteY23" fmla="*/ 1386568 h 6105653"/>
              <a:gd name="connsiteX24" fmla="*/ 9780984 w 12191999"/>
              <a:gd name="connsiteY24" fmla="*/ 1270269 h 6105653"/>
              <a:gd name="connsiteX25" fmla="*/ 9780984 w 12191999"/>
              <a:gd name="connsiteY25" fmla="*/ 1107452 h 6105653"/>
              <a:gd name="connsiteX26" fmla="*/ 9855993 w 12191999"/>
              <a:gd name="connsiteY26" fmla="*/ 991154 h 6105653"/>
              <a:gd name="connsiteX27" fmla="*/ 9991724 w 12191999"/>
              <a:gd name="connsiteY27" fmla="*/ 880670 h 6105653"/>
              <a:gd name="connsiteX28" fmla="*/ 10209609 w 12191999"/>
              <a:gd name="connsiteY28" fmla="*/ 491071 h 6105653"/>
              <a:gd name="connsiteX29" fmla="*/ 10291762 w 12191999"/>
              <a:gd name="connsiteY29" fmla="*/ 421292 h 6105653"/>
              <a:gd name="connsiteX30" fmla="*/ 9973865 w 12191999"/>
              <a:gd name="connsiteY30" fmla="*/ 1531941 h 6105653"/>
              <a:gd name="connsiteX31" fmla="*/ 10106024 w 12191999"/>
              <a:gd name="connsiteY31" fmla="*/ 1188861 h 6105653"/>
              <a:gd name="connsiteX32" fmla="*/ 10081022 w 12191999"/>
              <a:gd name="connsiteY32" fmla="*/ 1421458 h 6105653"/>
              <a:gd name="connsiteX33" fmla="*/ 10170318 w 12191999"/>
              <a:gd name="connsiteY33" fmla="*/ 1549385 h 6105653"/>
              <a:gd name="connsiteX34" fmla="*/ 10198893 w 12191999"/>
              <a:gd name="connsiteY34" fmla="*/ 1549385 h 6105653"/>
              <a:gd name="connsiteX35" fmla="*/ 10281046 w 12191999"/>
              <a:gd name="connsiteY35" fmla="*/ 1453439 h 6105653"/>
              <a:gd name="connsiteX36" fmla="*/ 10334625 w 12191999"/>
              <a:gd name="connsiteY36" fmla="*/ 1398198 h 6105653"/>
              <a:gd name="connsiteX37" fmla="*/ 10527506 w 12191999"/>
              <a:gd name="connsiteY37" fmla="*/ 1247010 h 6105653"/>
              <a:gd name="connsiteX38" fmla="*/ 10548937 w 12191999"/>
              <a:gd name="connsiteY38" fmla="*/ 1354586 h 6105653"/>
              <a:gd name="connsiteX39" fmla="*/ 10588228 w 12191999"/>
              <a:gd name="connsiteY39" fmla="*/ 1395290 h 6105653"/>
              <a:gd name="connsiteX40" fmla="*/ 10645378 w 12191999"/>
              <a:gd name="connsiteY40" fmla="*/ 1366216 h 6105653"/>
              <a:gd name="connsiteX41" fmla="*/ 10820400 w 12191999"/>
              <a:gd name="connsiteY41" fmla="*/ 1031858 h 6105653"/>
              <a:gd name="connsiteX42" fmla="*/ 10956131 w 12191999"/>
              <a:gd name="connsiteY42" fmla="*/ 1005691 h 6105653"/>
              <a:gd name="connsiteX43" fmla="*/ 10977562 w 12191999"/>
              <a:gd name="connsiteY43" fmla="*/ 1069655 h 6105653"/>
              <a:gd name="connsiteX44" fmla="*/ 10966847 w 12191999"/>
              <a:gd name="connsiteY44" fmla="*/ 1142341 h 6105653"/>
              <a:gd name="connsiteX45" fmla="*/ 11074003 w 12191999"/>
              <a:gd name="connsiteY45" fmla="*/ 1084192 h 6105653"/>
              <a:gd name="connsiteX46" fmla="*/ 11181159 w 12191999"/>
              <a:gd name="connsiteY46" fmla="*/ 848688 h 6105653"/>
              <a:gd name="connsiteX47" fmla="*/ 11238309 w 12191999"/>
              <a:gd name="connsiteY47" fmla="*/ 805077 h 6105653"/>
              <a:gd name="connsiteX48" fmla="*/ 11266884 w 12191999"/>
              <a:gd name="connsiteY48" fmla="*/ 863226 h 6105653"/>
              <a:gd name="connsiteX49" fmla="*/ 11277600 w 12191999"/>
              <a:gd name="connsiteY49" fmla="*/ 906838 h 6105653"/>
              <a:gd name="connsiteX50" fmla="*/ 11724084 w 12191999"/>
              <a:gd name="connsiteY50" fmla="*/ 5527 h 6105653"/>
              <a:gd name="connsiteX51" fmla="*/ 11727656 w 12191999"/>
              <a:gd name="connsiteY51" fmla="*/ 209048 h 6105653"/>
              <a:gd name="connsiteX52" fmla="*/ 11656218 w 12191999"/>
              <a:gd name="connsiteY52" fmla="*/ 409663 h 6105653"/>
              <a:gd name="connsiteX53" fmla="*/ 11666934 w 12191999"/>
              <a:gd name="connsiteY53" fmla="*/ 621907 h 6105653"/>
              <a:gd name="connsiteX54" fmla="*/ 11631215 w 12191999"/>
              <a:gd name="connsiteY54" fmla="*/ 822521 h 6105653"/>
              <a:gd name="connsiteX55" fmla="*/ 11631215 w 12191999"/>
              <a:gd name="connsiteY55" fmla="*/ 996969 h 6105653"/>
              <a:gd name="connsiteX56" fmla="*/ 11684793 w 12191999"/>
              <a:gd name="connsiteY56" fmla="*/ 834151 h 6105653"/>
              <a:gd name="connsiteX57" fmla="*/ 11774090 w 12191999"/>
              <a:gd name="connsiteY57" fmla="*/ 773095 h 6105653"/>
              <a:gd name="connsiteX58" fmla="*/ 11856243 w 12191999"/>
              <a:gd name="connsiteY58" fmla="*/ 793447 h 6105653"/>
              <a:gd name="connsiteX59" fmla="*/ 11831240 w 12191999"/>
              <a:gd name="connsiteY59" fmla="*/ 860319 h 6105653"/>
              <a:gd name="connsiteX60" fmla="*/ 11738371 w 12191999"/>
              <a:gd name="connsiteY60" fmla="*/ 938820 h 6105653"/>
              <a:gd name="connsiteX61" fmla="*/ 11795521 w 12191999"/>
              <a:gd name="connsiteY61" fmla="*/ 956264 h 6105653"/>
              <a:gd name="connsiteX62" fmla="*/ 11838384 w 12191999"/>
              <a:gd name="connsiteY62" fmla="*/ 1002784 h 6105653"/>
              <a:gd name="connsiteX63" fmla="*/ 11816952 w 12191999"/>
              <a:gd name="connsiteY63" fmla="*/ 1270269 h 6105653"/>
              <a:gd name="connsiteX64" fmla="*/ 11999118 w 12191999"/>
              <a:gd name="connsiteY64" fmla="*/ 1092915 h 6105653"/>
              <a:gd name="connsiteX65" fmla="*/ 12027693 w 12191999"/>
              <a:gd name="connsiteY65" fmla="*/ 979524 h 6105653"/>
              <a:gd name="connsiteX66" fmla="*/ 12102703 w 12191999"/>
              <a:gd name="connsiteY66" fmla="*/ 953357 h 6105653"/>
              <a:gd name="connsiteX67" fmla="*/ 12120562 w 12191999"/>
              <a:gd name="connsiteY67" fmla="*/ 1005691 h 6105653"/>
              <a:gd name="connsiteX68" fmla="*/ 12056268 w 12191999"/>
              <a:gd name="connsiteY68" fmla="*/ 1267362 h 6105653"/>
              <a:gd name="connsiteX69" fmla="*/ 12081272 w 12191999"/>
              <a:gd name="connsiteY69" fmla="*/ 1310974 h 6105653"/>
              <a:gd name="connsiteX70" fmla="*/ 12191999 w 12191999"/>
              <a:gd name="connsiteY70" fmla="*/ 1008598 h 6105653"/>
              <a:gd name="connsiteX71" fmla="*/ 12191999 w 12191999"/>
              <a:gd name="connsiteY71" fmla="*/ 6105653 h 6105653"/>
              <a:gd name="connsiteX72" fmla="*/ 0 w 12191999"/>
              <a:gd name="connsiteY72" fmla="*/ 6105653 h 6105653"/>
              <a:gd name="connsiteX73" fmla="*/ 0 w 12191999"/>
              <a:gd name="connsiteY73" fmla="*/ 927116 h 6105653"/>
              <a:gd name="connsiteX74" fmla="*/ 61930 w 12191999"/>
              <a:gd name="connsiteY74" fmla="*/ 902578 h 6105653"/>
              <a:gd name="connsiteX75" fmla="*/ 155971 w 12191999"/>
              <a:gd name="connsiteY75" fmla="*/ 883588 h 6105653"/>
              <a:gd name="connsiteX76" fmla="*/ 277414 w 12191999"/>
              <a:gd name="connsiteY76" fmla="*/ 802179 h 6105653"/>
              <a:gd name="connsiteX77" fmla="*/ 638174 w 12191999"/>
              <a:gd name="connsiteY77" fmla="*/ 430025 h 6105653"/>
              <a:gd name="connsiteX78" fmla="*/ 477440 w 12191999"/>
              <a:gd name="connsiteY78" fmla="*/ 784735 h 6105653"/>
              <a:gd name="connsiteX79" fmla="*/ 827483 w 12191999"/>
              <a:gd name="connsiteY79" fmla="*/ 418395 h 6105653"/>
              <a:gd name="connsiteX80" fmla="*/ 956071 w 12191999"/>
              <a:gd name="connsiteY80" fmla="*/ 241040 h 6105653"/>
              <a:gd name="connsiteX81" fmla="*/ 999268 w 12191999"/>
              <a:gd name="connsiteY81" fmla="*/ 192386 h 6105653"/>
              <a:gd name="connsiteX82" fmla="*/ 1031080 w 12191999"/>
              <a:gd name="connsiteY82" fmla="*/ 197429 h 6105653"/>
              <a:gd name="connsiteX83" fmla="*/ 1048940 w 12191999"/>
              <a:gd name="connsiteY83" fmla="*/ 275930 h 6105653"/>
              <a:gd name="connsiteX84" fmla="*/ 1020365 w 12191999"/>
              <a:gd name="connsiteY84" fmla="*/ 517249 h 6105653"/>
              <a:gd name="connsiteX85" fmla="*/ 1256108 w 12191999"/>
              <a:gd name="connsiteY85" fmla="*/ 217780 h 6105653"/>
              <a:gd name="connsiteX86" fmla="*/ 1220389 w 12191999"/>
              <a:gd name="connsiteY86" fmla="*/ 441654 h 6105653"/>
              <a:gd name="connsiteX87" fmla="*/ 1313258 w 12191999"/>
              <a:gd name="connsiteY87" fmla="*/ 505619 h 6105653"/>
              <a:gd name="connsiteX88" fmla="*/ 1463277 w 12191999"/>
              <a:gd name="connsiteY88" fmla="*/ 610287 h 6105653"/>
              <a:gd name="connsiteX89" fmla="*/ 1545430 w 12191999"/>
              <a:gd name="connsiteY89" fmla="*/ 682974 h 6105653"/>
              <a:gd name="connsiteX90" fmla="*/ 1809749 w 12191999"/>
              <a:gd name="connsiteY90" fmla="*/ 712048 h 6105653"/>
              <a:gd name="connsiteX91" fmla="*/ 2099071 w 12191999"/>
              <a:gd name="connsiteY91" fmla="*/ 650992 h 6105653"/>
              <a:gd name="connsiteX92" fmla="*/ 2245518 w 12191999"/>
              <a:gd name="connsiteY92" fmla="*/ 482359 h 6105653"/>
              <a:gd name="connsiteX93" fmla="*/ 2409824 w 12191999"/>
              <a:gd name="connsiteY93" fmla="*/ 531786 h 6105653"/>
              <a:gd name="connsiteX94" fmla="*/ 2309812 w 12191999"/>
              <a:gd name="connsiteY94" fmla="*/ 889403 h 6105653"/>
              <a:gd name="connsiteX95" fmla="*/ 2699146 w 12191999"/>
              <a:gd name="connsiteY95" fmla="*/ 357339 h 6105653"/>
              <a:gd name="connsiteX96" fmla="*/ 2717006 w 12191999"/>
              <a:gd name="connsiteY96" fmla="*/ 447469 h 6105653"/>
              <a:gd name="connsiteX97" fmla="*/ 2938461 w 12191999"/>
              <a:gd name="connsiteY97" fmla="*/ 770197 h 6105653"/>
              <a:gd name="connsiteX98" fmla="*/ 2949178 w 12191999"/>
              <a:gd name="connsiteY98" fmla="*/ 787642 h 6105653"/>
              <a:gd name="connsiteX99" fmla="*/ 3088480 w 12191999"/>
              <a:gd name="connsiteY99" fmla="*/ 842883 h 6105653"/>
              <a:gd name="connsiteX100" fmla="*/ 3109911 w 12191999"/>
              <a:gd name="connsiteY100" fmla="*/ 1017331 h 6105653"/>
              <a:gd name="connsiteX101" fmla="*/ 3077765 w 12191999"/>
              <a:gd name="connsiteY101" fmla="*/ 1162704 h 6105653"/>
              <a:gd name="connsiteX102" fmla="*/ 3117055 w 12191999"/>
              <a:gd name="connsiteY102" fmla="*/ 1319707 h 6105653"/>
              <a:gd name="connsiteX103" fmla="*/ 3099196 w 12191999"/>
              <a:gd name="connsiteY103" fmla="*/ 1459264 h 6105653"/>
              <a:gd name="connsiteX104" fmla="*/ 3124198 w 12191999"/>
              <a:gd name="connsiteY104" fmla="*/ 1578470 h 6105653"/>
              <a:gd name="connsiteX105" fmla="*/ 3242071 w 12191999"/>
              <a:gd name="connsiteY105" fmla="*/ 1462171 h 6105653"/>
              <a:gd name="connsiteX106" fmla="*/ 3242071 w 12191999"/>
              <a:gd name="connsiteY106" fmla="*/ 1299354 h 6105653"/>
              <a:gd name="connsiteX107" fmla="*/ 3317080 w 12191999"/>
              <a:gd name="connsiteY107" fmla="*/ 1183056 h 6105653"/>
              <a:gd name="connsiteX108" fmla="*/ 3452811 w 12191999"/>
              <a:gd name="connsiteY108" fmla="*/ 1072572 h 6105653"/>
              <a:gd name="connsiteX109" fmla="*/ 3670696 w 12191999"/>
              <a:gd name="connsiteY109" fmla="*/ 682973 h 6105653"/>
              <a:gd name="connsiteX110" fmla="*/ 3752849 w 12191999"/>
              <a:gd name="connsiteY110" fmla="*/ 613194 h 6105653"/>
              <a:gd name="connsiteX111" fmla="*/ 3434952 w 12191999"/>
              <a:gd name="connsiteY111" fmla="*/ 1723843 h 6105653"/>
              <a:gd name="connsiteX112" fmla="*/ 3567111 w 12191999"/>
              <a:gd name="connsiteY112" fmla="*/ 1380763 h 6105653"/>
              <a:gd name="connsiteX113" fmla="*/ 3542109 w 12191999"/>
              <a:gd name="connsiteY113" fmla="*/ 1613360 h 6105653"/>
              <a:gd name="connsiteX114" fmla="*/ 3631405 w 12191999"/>
              <a:gd name="connsiteY114" fmla="*/ 1741287 h 6105653"/>
              <a:gd name="connsiteX115" fmla="*/ 3659980 w 12191999"/>
              <a:gd name="connsiteY115" fmla="*/ 1741287 h 6105653"/>
              <a:gd name="connsiteX116" fmla="*/ 3742133 w 12191999"/>
              <a:gd name="connsiteY116" fmla="*/ 1645341 h 6105653"/>
              <a:gd name="connsiteX117" fmla="*/ 3795712 w 12191999"/>
              <a:gd name="connsiteY117" fmla="*/ 1590100 h 6105653"/>
              <a:gd name="connsiteX118" fmla="*/ 3988593 w 12191999"/>
              <a:gd name="connsiteY118" fmla="*/ 1438912 h 6105653"/>
              <a:gd name="connsiteX119" fmla="*/ 4010024 w 12191999"/>
              <a:gd name="connsiteY119" fmla="*/ 1546488 h 6105653"/>
              <a:gd name="connsiteX120" fmla="*/ 4049315 w 12191999"/>
              <a:gd name="connsiteY120" fmla="*/ 1587192 h 6105653"/>
              <a:gd name="connsiteX121" fmla="*/ 4106465 w 12191999"/>
              <a:gd name="connsiteY121" fmla="*/ 1558118 h 6105653"/>
              <a:gd name="connsiteX122" fmla="*/ 4281487 w 12191999"/>
              <a:gd name="connsiteY122" fmla="*/ 1223760 h 6105653"/>
              <a:gd name="connsiteX123" fmla="*/ 4417219 w 12191999"/>
              <a:gd name="connsiteY123" fmla="*/ 1197593 h 6105653"/>
              <a:gd name="connsiteX124" fmla="*/ 4438649 w 12191999"/>
              <a:gd name="connsiteY124" fmla="*/ 1261557 h 6105653"/>
              <a:gd name="connsiteX125" fmla="*/ 4427935 w 12191999"/>
              <a:gd name="connsiteY125" fmla="*/ 1334243 h 6105653"/>
              <a:gd name="connsiteX126" fmla="*/ 4535090 w 12191999"/>
              <a:gd name="connsiteY126" fmla="*/ 1276094 h 6105653"/>
              <a:gd name="connsiteX127" fmla="*/ 4642246 w 12191999"/>
              <a:gd name="connsiteY127" fmla="*/ 1040590 h 6105653"/>
              <a:gd name="connsiteX128" fmla="*/ 4699396 w 12191999"/>
              <a:gd name="connsiteY128" fmla="*/ 996979 h 6105653"/>
              <a:gd name="connsiteX129" fmla="*/ 4727971 w 12191999"/>
              <a:gd name="connsiteY129" fmla="*/ 1055128 h 6105653"/>
              <a:gd name="connsiteX130" fmla="*/ 4738688 w 12191999"/>
              <a:gd name="connsiteY130" fmla="*/ 1098740 h 6105653"/>
              <a:gd name="connsiteX131" fmla="*/ 5185172 w 12191999"/>
              <a:gd name="connsiteY131" fmla="*/ 197429 h 6105653"/>
              <a:gd name="connsiteX132" fmla="*/ 5188744 w 12191999"/>
              <a:gd name="connsiteY132" fmla="*/ 400950 h 6105653"/>
              <a:gd name="connsiteX133" fmla="*/ 5117306 w 12191999"/>
              <a:gd name="connsiteY133" fmla="*/ 601565 h 6105653"/>
              <a:gd name="connsiteX134" fmla="*/ 5128021 w 12191999"/>
              <a:gd name="connsiteY134" fmla="*/ 813809 h 6105653"/>
              <a:gd name="connsiteX135" fmla="*/ 5092302 w 12191999"/>
              <a:gd name="connsiteY135" fmla="*/ 1014423 h 6105653"/>
              <a:gd name="connsiteX136" fmla="*/ 5092302 w 12191999"/>
              <a:gd name="connsiteY136" fmla="*/ 1188871 h 6105653"/>
              <a:gd name="connsiteX137" fmla="*/ 5145880 w 12191999"/>
              <a:gd name="connsiteY137" fmla="*/ 1026053 h 6105653"/>
              <a:gd name="connsiteX138" fmla="*/ 5235177 w 12191999"/>
              <a:gd name="connsiteY138" fmla="*/ 964997 h 6105653"/>
              <a:gd name="connsiteX139" fmla="*/ 5317331 w 12191999"/>
              <a:gd name="connsiteY139" fmla="*/ 985349 h 6105653"/>
              <a:gd name="connsiteX140" fmla="*/ 5292327 w 12191999"/>
              <a:gd name="connsiteY140" fmla="*/ 1052221 h 6105653"/>
              <a:gd name="connsiteX141" fmla="*/ 5199458 w 12191999"/>
              <a:gd name="connsiteY141" fmla="*/ 1130722 h 6105653"/>
              <a:gd name="connsiteX142" fmla="*/ 5256608 w 12191999"/>
              <a:gd name="connsiteY142" fmla="*/ 1148166 h 6105653"/>
              <a:gd name="connsiteX143" fmla="*/ 5299471 w 12191999"/>
              <a:gd name="connsiteY143" fmla="*/ 1194686 h 6105653"/>
              <a:gd name="connsiteX144" fmla="*/ 5278039 w 12191999"/>
              <a:gd name="connsiteY144" fmla="*/ 1462171 h 6105653"/>
              <a:gd name="connsiteX145" fmla="*/ 5460205 w 12191999"/>
              <a:gd name="connsiteY145" fmla="*/ 1284817 h 6105653"/>
              <a:gd name="connsiteX146" fmla="*/ 5488780 w 12191999"/>
              <a:gd name="connsiteY146" fmla="*/ 1171426 h 6105653"/>
              <a:gd name="connsiteX147" fmla="*/ 5539513 w 12191999"/>
              <a:gd name="connsiteY147" fmla="*/ 1140353 h 6105653"/>
              <a:gd name="connsiteX148" fmla="*/ 5552720 w 12191999"/>
              <a:gd name="connsiteY148" fmla="*/ 1143022 h 6105653"/>
              <a:gd name="connsiteX149" fmla="*/ 5574208 w 12191999"/>
              <a:gd name="connsiteY149" fmla="*/ 1115811 h 6105653"/>
              <a:gd name="connsiteX150" fmla="*/ 5734050 w 12191999"/>
              <a:gd name="connsiteY150" fmla="*/ 1075470 h 6105653"/>
              <a:gd name="connsiteX151" fmla="*/ 5798343 w 12191999"/>
              <a:gd name="connsiteY151" fmla="*/ 1020228 h 6105653"/>
              <a:gd name="connsiteX152" fmla="*/ 5884068 w 12191999"/>
              <a:gd name="connsiteY152" fmla="*/ 883578 h 6105653"/>
              <a:gd name="connsiteX153" fmla="*/ 6066234 w 12191999"/>
              <a:gd name="connsiteY153" fmla="*/ 645166 h 6105653"/>
              <a:gd name="connsiteX154" fmla="*/ 6109096 w 12191999"/>
              <a:gd name="connsiteY154" fmla="*/ 732391 h 6105653"/>
              <a:gd name="connsiteX155" fmla="*/ 5998368 w 12191999"/>
              <a:gd name="connsiteY155" fmla="*/ 985338 h 6105653"/>
              <a:gd name="connsiteX156" fmla="*/ 5969793 w 12191999"/>
              <a:gd name="connsiteY156" fmla="*/ 1168509 h 6105653"/>
              <a:gd name="connsiteX157" fmla="*/ 6162674 w 12191999"/>
              <a:gd name="connsiteY157" fmla="*/ 909745 h 6105653"/>
              <a:gd name="connsiteX158" fmla="*/ 6412705 w 12191999"/>
              <a:gd name="connsiteY158" fmla="*/ 659704 h 6105653"/>
              <a:gd name="connsiteX159" fmla="*/ 6366271 w 12191999"/>
              <a:gd name="connsiteY159" fmla="*/ 851596 h 6105653"/>
              <a:gd name="connsiteX160" fmla="*/ 6398418 w 12191999"/>
              <a:gd name="connsiteY160" fmla="*/ 860319 h 6105653"/>
              <a:gd name="connsiteX161" fmla="*/ 6694884 w 12191999"/>
              <a:gd name="connsiteY161" fmla="*/ 691686 h 6105653"/>
              <a:gd name="connsiteX162" fmla="*/ 6816327 w 12191999"/>
              <a:gd name="connsiteY162" fmla="*/ 610277 h 6105653"/>
              <a:gd name="connsiteX163" fmla="*/ 7177087 w 12191999"/>
              <a:gd name="connsiteY163" fmla="*/ 238123 h 6105653"/>
              <a:gd name="connsiteX164" fmla="*/ 7016353 w 12191999"/>
              <a:gd name="connsiteY164" fmla="*/ 592833 h 6105653"/>
              <a:gd name="connsiteX165" fmla="*/ 7366396 w 12191999"/>
              <a:gd name="connsiteY165" fmla="*/ 226493 h 6105653"/>
              <a:gd name="connsiteX166" fmla="*/ 7494984 w 12191999"/>
              <a:gd name="connsiteY166" fmla="*/ 49138 h 6105653"/>
              <a:gd name="connsiteX167" fmla="*/ 7538181 w 12191999"/>
              <a:gd name="connsiteY167" fmla="*/ 484 h 6105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Lst>
            <a:rect l="l" t="t" r="r" b="b"/>
            <a:pathLst>
              <a:path w="12191999" h="6105653">
                <a:moveTo>
                  <a:pt x="7538181" y="484"/>
                </a:moveTo>
                <a:cubicBezTo>
                  <a:pt x="7546999" y="-833"/>
                  <a:pt x="7557492" y="439"/>
                  <a:pt x="7569993" y="5527"/>
                </a:cubicBezTo>
                <a:cubicBezTo>
                  <a:pt x="7612855" y="22971"/>
                  <a:pt x="7598567" y="54953"/>
                  <a:pt x="7587853" y="84028"/>
                </a:cubicBezTo>
                <a:cubicBezTo>
                  <a:pt x="7559278" y="153806"/>
                  <a:pt x="7559278" y="229401"/>
                  <a:pt x="7559278" y="325347"/>
                </a:cubicBezTo>
                <a:cubicBezTo>
                  <a:pt x="7695009" y="243938"/>
                  <a:pt x="7652146" y="95658"/>
                  <a:pt x="7795021" y="25878"/>
                </a:cubicBezTo>
                <a:cubicBezTo>
                  <a:pt x="7820024" y="113102"/>
                  <a:pt x="7770018" y="179974"/>
                  <a:pt x="7759302" y="249752"/>
                </a:cubicBezTo>
                <a:cubicBezTo>
                  <a:pt x="7748587" y="313717"/>
                  <a:pt x="7773590" y="328254"/>
                  <a:pt x="7852171" y="313717"/>
                </a:cubicBezTo>
                <a:cubicBezTo>
                  <a:pt x="7973615" y="290457"/>
                  <a:pt x="8034337" y="325347"/>
                  <a:pt x="8002190" y="418385"/>
                </a:cubicBezTo>
                <a:cubicBezTo>
                  <a:pt x="7970043" y="505609"/>
                  <a:pt x="8016478" y="514331"/>
                  <a:pt x="8084343" y="491072"/>
                </a:cubicBezTo>
                <a:cubicBezTo>
                  <a:pt x="8184355" y="456182"/>
                  <a:pt x="8262937" y="493979"/>
                  <a:pt x="8348662" y="520146"/>
                </a:cubicBezTo>
                <a:cubicBezTo>
                  <a:pt x="8477249" y="560851"/>
                  <a:pt x="8541543" y="543406"/>
                  <a:pt x="8637984" y="459090"/>
                </a:cubicBezTo>
                <a:cubicBezTo>
                  <a:pt x="8691561" y="409663"/>
                  <a:pt x="8737996" y="360236"/>
                  <a:pt x="8784431" y="290457"/>
                </a:cubicBezTo>
                <a:cubicBezTo>
                  <a:pt x="8809434" y="450367"/>
                  <a:pt x="8895158" y="284642"/>
                  <a:pt x="8948737" y="339884"/>
                </a:cubicBezTo>
                <a:cubicBezTo>
                  <a:pt x="8970168" y="453274"/>
                  <a:pt x="8798717" y="543406"/>
                  <a:pt x="8848725" y="697501"/>
                </a:cubicBezTo>
                <a:cubicBezTo>
                  <a:pt x="8995171" y="511424"/>
                  <a:pt x="9041606" y="302087"/>
                  <a:pt x="9238059" y="165437"/>
                </a:cubicBezTo>
                <a:cubicBezTo>
                  <a:pt x="9280921" y="197419"/>
                  <a:pt x="9238059" y="229401"/>
                  <a:pt x="9255919" y="255567"/>
                </a:cubicBezTo>
                <a:cubicBezTo>
                  <a:pt x="9266634" y="255567"/>
                  <a:pt x="9198767" y="560851"/>
                  <a:pt x="9477374" y="578295"/>
                </a:cubicBezTo>
                <a:cubicBezTo>
                  <a:pt x="9477374" y="584110"/>
                  <a:pt x="9477374" y="589925"/>
                  <a:pt x="9488091" y="595740"/>
                </a:cubicBezTo>
                <a:cubicBezTo>
                  <a:pt x="9527380" y="627722"/>
                  <a:pt x="9620249" y="598648"/>
                  <a:pt x="9627393" y="650981"/>
                </a:cubicBezTo>
                <a:cubicBezTo>
                  <a:pt x="9634537" y="709131"/>
                  <a:pt x="9666684" y="764373"/>
                  <a:pt x="9648824" y="825429"/>
                </a:cubicBezTo>
                <a:cubicBezTo>
                  <a:pt x="9634537" y="871948"/>
                  <a:pt x="9616678" y="921374"/>
                  <a:pt x="9616678" y="970802"/>
                </a:cubicBezTo>
                <a:cubicBezTo>
                  <a:pt x="9616678" y="1023136"/>
                  <a:pt x="9495233" y="1095822"/>
                  <a:pt x="9655968" y="1127805"/>
                </a:cubicBezTo>
                <a:cubicBezTo>
                  <a:pt x="9663111" y="1127805"/>
                  <a:pt x="9645252" y="1217935"/>
                  <a:pt x="9638109" y="1267362"/>
                </a:cubicBezTo>
                <a:cubicBezTo>
                  <a:pt x="9630965" y="1308066"/>
                  <a:pt x="9598818" y="1357494"/>
                  <a:pt x="9663111" y="1386568"/>
                </a:cubicBezTo>
                <a:cubicBezTo>
                  <a:pt x="9702403" y="1401105"/>
                  <a:pt x="9773840" y="1331326"/>
                  <a:pt x="9780984" y="1270269"/>
                </a:cubicBezTo>
                <a:cubicBezTo>
                  <a:pt x="9788127" y="1215028"/>
                  <a:pt x="9795271" y="1159787"/>
                  <a:pt x="9780984" y="1107452"/>
                </a:cubicBezTo>
                <a:cubicBezTo>
                  <a:pt x="9763125" y="1043488"/>
                  <a:pt x="9791699" y="1008598"/>
                  <a:pt x="9855993" y="991154"/>
                </a:cubicBezTo>
                <a:cubicBezTo>
                  <a:pt x="9923858" y="970802"/>
                  <a:pt x="9959577" y="933005"/>
                  <a:pt x="9991724" y="880670"/>
                </a:cubicBezTo>
                <a:cubicBezTo>
                  <a:pt x="10070305" y="752742"/>
                  <a:pt x="10163174" y="630630"/>
                  <a:pt x="10209609" y="491071"/>
                </a:cubicBezTo>
                <a:cubicBezTo>
                  <a:pt x="10216753" y="464905"/>
                  <a:pt x="10231040" y="432923"/>
                  <a:pt x="10291762" y="421292"/>
                </a:cubicBezTo>
                <a:cubicBezTo>
                  <a:pt x="10198893" y="799262"/>
                  <a:pt x="9959577" y="1142341"/>
                  <a:pt x="9973865" y="1531941"/>
                </a:cubicBezTo>
                <a:cubicBezTo>
                  <a:pt x="10048874" y="1427272"/>
                  <a:pt x="10052446" y="1302252"/>
                  <a:pt x="10106024" y="1188861"/>
                </a:cubicBezTo>
                <a:cubicBezTo>
                  <a:pt x="10145315" y="1270269"/>
                  <a:pt x="10102453" y="1345863"/>
                  <a:pt x="10081022" y="1421458"/>
                </a:cubicBezTo>
                <a:cubicBezTo>
                  <a:pt x="10063162" y="1485421"/>
                  <a:pt x="10059590" y="1543570"/>
                  <a:pt x="10170318" y="1549385"/>
                </a:cubicBezTo>
                <a:cubicBezTo>
                  <a:pt x="10181034" y="1549385"/>
                  <a:pt x="10188178" y="1549385"/>
                  <a:pt x="10198893" y="1549385"/>
                </a:cubicBezTo>
                <a:cubicBezTo>
                  <a:pt x="10245327" y="1526126"/>
                  <a:pt x="10266759" y="1494144"/>
                  <a:pt x="10281046" y="1453439"/>
                </a:cubicBezTo>
                <a:cubicBezTo>
                  <a:pt x="10288190" y="1430180"/>
                  <a:pt x="10302477" y="1398198"/>
                  <a:pt x="10334625" y="1398198"/>
                </a:cubicBezTo>
                <a:cubicBezTo>
                  <a:pt x="10456068" y="1401105"/>
                  <a:pt x="10491787" y="1322604"/>
                  <a:pt x="10527506" y="1247010"/>
                </a:cubicBezTo>
                <a:cubicBezTo>
                  <a:pt x="10588228" y="1287714"/>
                  <a:pt x="10545365" y="1322604"/>
                  <a:pt x="10548937" y="1354586"/>
                </a:cubicBezTo>
                <a:cubicBezTo>
                  <a:pt x="10552509" y="1374938"/>
                  <a:pt x="10556080" y="1395290"/>
                  <a:pt x="10588228" y="1395290"/>
                </a:cubicBezTo>
                <a:cubicBezTo>
                  <a:pt x="10613230" y="1395290"/>
                  <a:pt x="10645378" y="1386568"/>
                  <a:pt x="10645378" y="1366216"/>
                </a:cubicBezTo>
                <a:cubicBezTo>
                  <a:pt x="10648949" y="1238288"/>
                  <a:pt x="10820400" y="1165601"/>
                  <a:pt x="10820400" y="1031858"/>
                </a:cubicBezTo>
                <a:cubicBezTo>
                  <a:pt x="10820400" y="950449"/>
                  <a:pt x="10916840" y="1072563"/>
                  <a:pt x="10956131" y="1005691"/>
                </a:cubicBezTo>
                <a:cubicBezTo>
                  <a:pt x="10966847" y="991154"/>
                  <a:pt x="10981133" y="1046395"/>
                  <a:pt x="10977562" y="1069655"/>
                </a:cubicBezTo>
                <a:cubicBezTo>
                  <a:pt x="10973991" y="1092915"/>
                  <a:pt x="10948987" y="1113267"/>
                  <a:pt x="10966847" y="1142341"/>
                </a:cubicBezTo>
                <a:cubicBezTo>
                  <a:pt x="11031140" y="1156879"/>
                  <a:pt x="11056143" y="1119081"/>
                  <a:pt x="11074003" y="1084192"/>
                </a:cubicBezTo>
                <a:cubicBezTo>
                  <a:pt x="11116865" y="1008598"/>
                  <a:pt x="11166871" y="933005"/>
                  <a:pt x="11181159" y="848688"/>
                </a:cubicBezTo>
                <a:cubicBezTo>
                  <a:pt x="11184730" y="819614"/>
                  <a:pt x="11202590" y="802169"/>
                  <a:pt x="11238309" y="805077"/>
                </a:cubicBezTo>
                <a:cubicBezTo>
                  <a:pt x="11284744" y="810891"/>
                  <a:pt x="11270456" y="839966"/>
                  <a:pt x="11266884" y="863226"/>
                </a:cubicBezTo>
                <a:cubicBezTo>
                  <a:pt x="11263312" y="877763"/>
                  <a:pt x="11252596" y="892300"/>
                  <a:pt x="11277600" y="906838"/>
                </a:cubicBezTo>
                <a:cubicBezTo>
                  <a:pt x="11531203" y="566666"/>
                  <a:pt x="11516915" y="386403"/>
                  <a:pt x="11724084" y="5527"/>
                </a:cubicBezTo>
                <a:cubicBezTo>
                  <a:pt x="11763375" y="89842"/>
                  <a:pt x="11734800" y="150899"/>
                  <a:pt x="11727656" y="209048"/>
                </a:cubicBezTo>
                <a:cubicBezTo>
                  <a:pt x="11709796" y="354421"/>
                  <a:pt x="11677649" y="264290"/>
                  <a:pt x="11656218" y="409663"/>
                </a:cubicBezTo>
                <a:cubicBezTo>
                  <a:pt x="11645503" y="479442"/>
                  <a:pt x="11609784" y="543406"/>
                  <a:pt x="11666934" y="621907"/>
                </a:cubicBezTo>
                <a:cubicBezTo>
                  <a:pt x="11706225" y="674241"/>
                  <a:pt x="11663362" y="758557"/>
                  <a:pt x="11631215" y="822521"/>
                </a:cubicBezTo>
                <a:cubicBezTo>
                  <a:pt x="11602640" y="874856"/>
                  <a:pt x="11595497" y="927190"/>
                  <a:pt x="11631215" y="996969"/>
                </a:cubicBezTo>
                <a:cubicBezTo>
                  <a:pt x="11652646" y="933005"/>
                  <a:pt x="11670505" y="883578"/>
                  <a:pt x="11684793" y="834151"/>
                </a:cubicBezTo>
                <a:cubicBezTo>
                  <a:pt x="11695509" y="793447"/>
                  <a:pt x="11720512" y="770187"/>
                  <a:pt x="11774090" y="773095"/>
                </a:cubicBezTo>
                <a:cubicBezTo>
                  <a:pt x="11802665" y="773095"/>
                  <a:pt x="11841956" y="764373"/>
                  <a:pt x="11856243" y="793447"/>
                </a:cubicBezTo>
                <a:cubicBezTo>
                  <a:pt x="11870531" y="816706"/>
                  <a:pt x="11856243" y="848688"/>
                  <a:pt x="11831240" y="860319"/>
                </a:cubicBezTo>
                <a:cubicBezTo>
                  <a:pt x="11784806" y="874856"/>
                  <a:pt x="11741944" y="889393"/>
                  <a:pt x="11738371" y="938820"/>
                </a:cubicBezTo>
                <a:cubicBezTo>
                  <a:pt x="11731228" y="1005691"/>
                  <a:pt x="11759802" y="967894"/>
                  <a:pt x="11795521" y="956264"/>
                </a:cubicBezTo>
                <a:cubicBezTo>
                  <a:pt x="11834812" y="944634"/>
                  <a:pt x="11845527" y="979524"/>
                  <a:pt x="11838384" y="1002784"/>
                </a:cubicBezTo>
                <a:cubicBezTo>
                  <a:pt x="11806237" y="1090007"/>
                  <a:pt x="11863387" y="1180138"/>
                  <a:pt x="11816952" y="1270269"/>
                </a:cubicBezTo>
                <a:cubicBezTo>
                  <a:pt x="11931252" y="1247010"/>
                  <a:pt x="11981259" y="1197583"/>
                  <a:pt x="11999118" y="1092915"/>
                </a:cubicBezTo>
                <a:cubicBezTo>
                  <a:pt x="12002690" y="1055118"/>
                  <a:pt x="11995547" y="1014413"/>
                  <a:pt x="12027693" y="979524"/>
                </a:cubicBezTo>
                <a:cubicBezTo>
                  <a:pt x="12045553" y="959172"/>
                  <a:pt x="12066984" y="938820"/>
                  <a:pt x="12102703" y="953357"/>
                </a:cubicBezTo>
                <a:cubicBezTo>
                  <a:pt x="12127705" y="962080"/>
                  <a:pt x="12127705" y="985338"/>
                  <a:pt x="12120562" y="1005691"/>
                </a:cubicBezTo>
                <a:cubicBezTo>
                  <a:pt x="12081272" y="1090007"/>
                  <a:pt x="12070555" y="1180138"/>
                  <a:pt x="12056268" y="1267362"/>
                </a:cubicBezTo>
                <a:cubicBezTo>
                  <a:pt x="12052697" y="1281899"/>
                  <a:pt x="12045553" y="1296437"/>
                  <a:pt x="12081272" y="1310974"/>
                </a:cubicBezTo>
                <a:cubicBezTo>
                  <a:pt x="12113418" y="1209213"/>
                  <a:pt x="12156280" y="1110359"/>
                  <a:pt x="12191999" y="1008598"/>
                </a:cubicBezTo>
                <a:lnTo>
                  <a:pt x="12191999" y="6105653"/>
                </a:lnTo>
                <a:lnTo>
                  <a:pt x="0" y="6105653"/>
                </a:lnTo>
                <a:lnTo>
                  <a:pt x="0" y="927116"/>
                </a:lnTo>
                <a:lnTo>
                  <a:pt x="61930" y="902578"/>
                </a:lnTo>
                <a:cubicBezTo>
                  <a:pt x="91454" y="894128"/>
                  <a:pt x="122931" y="887949"/>
                  <a:pt x="155971" y="883588"/>
                </a:cubicBezTo>
                <a:cubicBezTo>
                  <a:pt x="223837" y="877773"/>
                  <a:pt x="245268" y="839976"/>
                  <a:pt x="277414" y="802179"/>
                </a:cubicBezTo>
                <a:cubicBezTo>
                  <a:pt x="388143" y="674251"/>
                  <a:pt x="488155" y="537601"/>
                  <a:pt x="638174" y="430025"/>
                </a:cubicBezTo>
                <a:cubicBezTo>
                  <a:pt x="620315" y="555046"/>
                  <a:pt x="520302" y="653899"/>
                  <a:pt x="477440" y="784735"/>
                </a:cubicBezTo>
                <a:cubicBezTo>
                  <a:pt x="641746" y="680066"/>
                  <a:pt x="727471" y="543415"/>
                  <a:pt x="827483" y="418395"/>
                </a:cubicBezTo>
                <a:cubicBezTo>
                  <a:pt x="873917" y="360246"/>
                  <a:pt x="931068" y="307912"/>
                  <a:pt x="956071" y="241040"/>
                </a:cubicBezTo>
                <a:cubicBezTo>
                  <a:pt x="961429" y="223595"/>
                  <a:pt x="972814" y="196338"/>
                  <a:pt x="999268" y="192386"/>
                </a:cubicBezTo>
                <a:cubicBezTo>
                  <a:pt x="1008086" y="191069"/>
                  <a:pt x="1018579" y="192341"/>
                  <a:pt x="1031080" y="197429"/>
                </a:cubicBezTo>
                <a:cubicBezTo>
                  <a:pt x="1073942" y="214873"/>
                  <a:pt x="1059654" y="246855"/>
                  <a:pt x="1048940" y="275930"/>
                </a:cubicBezTo>
                <a:cubicBezTo>
                  <a:pt x="1020365" y="345708"/>
                  <a:pt x="1020365" y="421303"/>
                  <a:pt x="1020365" y="517249"/>
                </a:cubicBezTo>
                <a:cubicBezTo>
                  <a:pt x="1156096" y="435840"/>
                  <a:pt x="1113233" y="287560"/>
                  <a:pt x="1256108" y="217780"/>
                </a:cubicBezTo>
                <a:cubicBezTo>
                  <a:pt x="1281111" y="305004"/>
                  <a:pt x="1231105" y="371876"/>
                  <a:pt x="1220389" y="441654"/>
                </a:cubicBezTo>
                <a:cubicBezTo>
                  <a:pt x="1209674" y="505619"/>
                  <a:pt x="1234677" y="520156"/>
                  <a:pt x="1313258" y="505619"/>
                </a:cubicBezTo>
                <a:cubicBezTo>
                  <a:pt x="1434702" y="482359"/>
                  <a:pt x="1495424" y="517249"/>
                  <a:pt x="1463277" y="610287"/>
                </a:cubicBezTo>
                <a:cubicBezTo>
                  <a:pt x="1431130" y="697511"/>
                  <a:pt x="1477565" y="706233"/>
                  <a:pt x="1545430" y="682974"/>
                </a:cubicBezTo>
                <a:cubicBezTo>
                  <a:pt x="1645442" y="648084"/>
                  <a:pt x="1724024" y="685881"/>
                  <a:pt x="1809749" y="712048"/>
                </a:cubicBezTo>
                <a:cubicBezTo>
                  <a:pt x="1938336" y="752753"/>
                  <a:pt x="2002630" y="735308"/>
                  <a:pt x="2099071" y="650992"/>
                </a:cubicBezTo>
                <a:cubicBezTo>
                  <a:pt x="2152648" y="601565"/>
                  <a:pt x="2199083" y="552138"/>
                  <a:pt x="2245518" y="482359"/>
                </a:cubicBezTo>
                <a:cubicBezTo>
                  <a:pt x="2270521" y="642269"/>
                  <a:pt x="2356245" y="476544"/>
                  <a:pt x="2409824" y="531786"/>
                </a:cubicBezTo>
                <a:cubicBezTo>
                  <a:pt x="2431255" y="645176"/>
                  <a:pt x="2259804" y="735308"/>
                  <a:pt x="2309812" y="889403"/>
                </a:cubicBezTo>
                <a:cubicBezTo>
                  <a:pt x="2456258" y="703326"/>
                  <a:pt x="2502693" y="493989"/>
                  <a:pt x="2699146" y="357339"/>
                </a:cubicBezTo>
                <a:cubicBezTo>
                  <a:pt x="2742008" y="389321"/>
                  <a:pt x="2699146" y="421303"/>
                  <a:pt x="2717006" y="447469"/>
                </a:cubicBezTo>
                <a:cubicBezTo>
                  <a:pt x="2727721" y="447469"/>
                  <a:pt x="2659854" y="752753"/>
                  <a:pt x="2938461" y="770197"/>
                </a:cubicBezTo>
                <a:cubicBezTo>
                  <a:pt x="2938461" y="776012"/>
                  <a:pt x="2938461" y="781827"/>
                  <a:pt x="2949178" y="787642"/>
                </a:cubicBezTo>
                <a:cubicBezTo>
                  <a:pt x="2988467" y="819624"/>
                  <a:pt x="3081336" y="790550"/>
                  <a:pt x="3088480" y="842883"/>
                </a:cubicBezTo>
                <a:cubicBezTo>
                  <a:pt x="3095624" y="901033"/>
                  <a:pt x="3127771" y="956275"/>
                  <a:pt x="3109911" y="1017331"/>
                </a:cubicBezTo>
                <a:cubicBezTo>
                  <a:pt x="3095624" y="1063850"/>
                  <a:pt x="3077765" y="1113276"/>
                  <a:pt x="3077765" y="1162704"/>
                </a:cubicBezTo>
                <a:cubicBezTo>
                  <a:pt x="3077765" y="1215038"/>
                  <a:pt x="2956320" y="1287724"/>
                  <a:pt x="3117055" y="1319707"/>
                </a:cubicBezTo>
                <a:cubicBezTo>
                  <a:pt x="3124198" y="1319707"/>
                  <a:pt x="3106339" y="1409837"/>
                  <a:pt x="3099196" y="1459264"/>
                </a:cubicBezTo>
                <a:cubicBezTo>
                  <a:pt x="3092052" y="1499968"/>
                  <a:pt x="3059905" y="1549396"/>
                  <a:pt x="3124198" y="1578470"/>
                </a:cubicBezTo>
                <a:cubicBezTo>
                  <a:pt x="3163490" y="1593007"/>
                  <a:pt x="3234927" y="1523228"/>
                  <a:pt x="3242071" y="1462171"/>
                </a:cubicBezTo>
                <a:cubicBezTo>
                  <a:pt x="3249214" y="1406930"/>
                  <a:pt x="3256358" y="1351689"/>
                  <a:pt x="3242071" y="1299354"/>
                </a:cubicBezTo>
                <a:cubicBezTo>
                  <a:pt x="3224212" y="1235390"/>
                  <a:pt x="3252786" y="1200500"/>
                  <a:pt x="3317080" y="1183056"/>
                </a:cubicBezTo>
                <a:cubicBezTo>
                  <a:pt x="3384945" y="1162704"/>
                  <a:pt x="3420664" y="1124907"/>
                  <a:pt x="3452811" y="1072572"/>
                </a:cubicBezTo>
                <a:cubicBezTo>
                  <a:pt x="3531392" y="944644"/>
                  <a:pt x="3624261" y="822532"/>
                  <a:pt x="3670696" y="682973"/>
                </a:cubicBezTo>
                <a:cubicBezTo>
                  <a:pt x="3677840" y="656807"/>
                  <a:pt x="3692127" y="624825"/>
                  <a:pt x="3752849" y="613194"/>
                </a:cubicBezTo>
                <a:cubicBezTo>
                  <a:pt x="3659980" y="991164"/>
                  <a:pt x="3420664" y="1334243"/>
                  <a:pt x="3434952" y="1723843"/>
                </a:cubicBezTo>
                <a:cubicBezTo>
                  <a:pt x="3509961" y="1619174"/>
                  <a:pt x="3513533" y="1494154"/>
                  <a:pt x="3567111" y="1380763"/>
                </a:cubicBezTo>
                <a:cubicBezTo>
                  <a:pt x="3606402" y="1462171"/>
                  <a:pt x="3563540" y="1537765"/>
                  <a:pt x="3542109" y="1613360"/>
                </a:cubicBezTo>
                <a:cubicBezTo>
                  <a:pt x="3524249" y="1677323"/>
                  <a:pt x="3520677" y="1735472"/>
                  <a:pt x="3631405" y="1741287"/>
                </a:cubicBezTo>
                <a:cubicBezTo>
                  <a:pt x="3642121" y="1741287"/>
                  <a:pt x="3649265" y="1741287"/>
                  <a:pt x="3659980" y="1741287"/>
                </a:cubicBezTo>
                <a:cubicBezTo>
                  <a:pt x="3706414" y="1718028"/>
                  <a:pt x="3727846" y="1686046"/>
                  <a:pt x="3742133" y="1645341"/>
                </a:cubicBezTo>
                <a:cubicBezTo>
                  <a:pt x="3749277" y="1622082"/>
                  <a:pt x="3763564" y="1590100"/>
                  <a:pt x="3795712" y="1590100"/>
                </a:cubicBezTo>
                <a:cubicBezTo>
                  <a:pt x="3917155" y="1593007"/>
                  <a:pt x="3952874" y="1514506"/>
                  <a:pt x="3988593" y="1438912"/>
                </a:cubicBezTo>
                <a:cubicBezTo>
                  <a:pt x="4049315" y="1479616"/>
                  <a:pt x="4006452" y="1514506"/>
                  <a:pt x="4010024" y="1546488"/>
                </a:cubicBezTo>
                <a:cubicBezTo>
                  <a:pt x="4013596" y="1566840"/>
                  <a:pt x="4017167" y="1587192"/>
                  <a:pt x="4049315" y="1587192"/>
                </a:cubicBezTo>
                <a:cubicBezTo>
                  <a:pt x="4074317" y="1587192"/>
                  <a:pt x="4106465" y="1578470"/>
                  <a:pt x="4106465" y="1558118"/>
                </a:cubicBezTo>
                <a:cubicBezTo>
                  <a:pt x="4110036" y="1430190"/>
                  <a:pt x="4281487" y="1357503"/>
                  <a:pt x="4281487" y="1223760"/>
                </a:cubicBezTo>
                <a:cubicBezTo>
                  <a:pt x="4281487" y="1142351"/>
                  <a:pt x="4377927" y="1264465"/>
                  <a:pt x="4417219" y="1197593"/>
                </a:cubicBezTo>
                <a:cubicBezTo>
                  <a:pt x="4427935" y="1183056"/>
                  <a:pt x="4442220" y="1238297"/>
                  <a:pt x="4438649" y="1261557"/>
                </a:cubicBezTo>
                <a:cubicBezTo>
                  <a:pt x="4435078" y="1284817"/>
                  <a:pt x="4410074" y="1305169"/>
                  <a:pt x="4427935" y="1334243"/>
                </a:cubicBezTo>
                <a:cubicBezTo>
                  <a:pt x="4492228" y="1348781"/>
                  <a:pt x="4517230" y="1310983"/>
                  <a:pt x="4535090" y="1276094"/>
                </a:cubicBezTo>
                <a:cubicBezTo>
                  <a:pt x="4577952" y="1200500"/>
                  <a:pt x="4627958" y="1124907"/>
                  <a:pt x="4642246" y="1040590"/>
                </a:cubicBezTo>
                <a:cubicBezTo>
                  <a:pt x="4645817" y="1011516"/>
                  <a:pt x="4663677" y="994071"/>
                  <a:pt x="4699396" y="996979"/>
                </a:cubicBezTo>
                <a:cubicBezTo>
                  <a:pt x="4745832" y="1002793"/>
                  <a:pt x="4731544" y="1031868"/>
                  <a:pt x="4727971" y="1055128"/>
                </a:cubicBezTo>
                <a:cubicBezTo>
                  <a:pt x="4724399" y="1069665"/>
                  <a:pt x="4713683" y="1084202"/>
                  <a:pt x="4738688" y="1098740"/>
                </a:cubicBezTo>
                <a:cubicBezTo>
                  <a:pt x="4992291" y="758568"/>
                  <a:pt x="4978002" y="578305"/>
                  <a:pt x="5185172" y="197429"/>
                </a:cubicBezTo>
                <a:cubicBezTo>
                  <a:pt x="5224462" y="281744"/>
                  <a:pt x="5195887" y="342801"/>
                  <a:pt x="5188744" y="400950"/>
                </a:cubicBezTo>
                <a:cubicBezTo>
                  <a:pt x="5170883" y="546323"/>
                  <a:pt x="5138736" y="456192"/>
                  <a:pt x="5117306" y="601565"/>
                </a:cubicBezTo>
                <a:cubicBezTo>
                  <a:pt x="5106590" y="671344"/>
                  <a:pt x="5070871" y="735308"/>
                  <a:pt x="5128021" y="813809"/>
                </a:cubicBezTo>
                <a:cubicBezTo>
                  <a:pt x="5167312" y="866143"/>
                  <a:pt x="5124450" y="950459"/>
                  <a:pt x="5092302" y="1014423"/>
                </a:cubicBezTo>
                <a:cubicBezTo>
                  <a:pt x="5063727" y="1066758"/>
                  <a:pt x="5056585" y="1119092"/>
                  <a:pt x="5092302" y="1188871"/>
                </a:cubicBezTo>
                <a:cubicBezTo>
                  <a:pt x="5113734" y="1124907"/>
                  <a:pt x="5131592" y="1075480"/>
                  <a:pt x="5145880" y="1026053"/>
                </a:cubicBezTo>
                <a:cubicBezTo>
                  <a:pt x="5156596" y="985349"/>
                  <a:pt x="5181600" y="962089"/>
                  <a:pt x="5235177" y="964997"/>
                </a:cubicBezTo>
                <a:cubicBezTo>
                  <a:pt x="5263752" y="964997"/>
                  <a:pt x="5303044" y="956275"/>
                  <a:pt x="5317331" y="985349"/>
                </a:cubicBezTo>
                <a:cubicBezTo>
                  <a:pt x="5331618" y="1008608"/>
                  <a:pt x="5317331" y="1040590"/>
                  <a:pt x="5292327" y="1052221"/>
                </a:cubicBezTo>
                <a:cubicBezTo>
                  <a:pt x="5245894" y="1066758"/>
                  <a:pt x="5203031" y="1081295"/>
                  <a:pt x="5199458" y="1130722"/>
                </a:cubicBezTo>
                <a:cubicBezTo>
                  <a:pt x="5192315" y="1197593"/>
                  <a:pt x="5220889" y="1159796"/>
                  <a:pt x="5256608" y="1148166"/>
                </a:cubicBezTo>
                <a:cubicBezTo>
                  <a:pt x="5295899" y="1136536"/>
                  <a:pt x="5306616" y="1171426"/>
                  <a:pt x="5299471" y="1194686"/>
                </a:cubicBezTo>
                <a:cubicBezTo>
                  <a:pt x="5267324" y="1281909"/>
                  <a:pt x="5324474" y="1372040"/>
                  <a:pt x="5278039" y="1462171"/>
                </a:cubicBezTo>
                <a:cubicBezTo>
                  <a:pt x="5392339" y="1438912"/>
                  <a:pt x="5442347" y="1389485"/>
                  <a:pt x="5460205" y="1284817"/>
                </a:cubicBezTo>
                <a:cubicBezTo>
                  <a:pt x="5463777" y="1247020"/>
                  <a:pt x="5456634" y="1206315"/>
                  <a:pt x="5488780" y="1171426"/>
                </a:cubicBezTo>
                <a:cubicBezTo>
                  <a:pt x="5502175" y="1156162"/>
                  <a:pt x="5517579" y="1140898"/>
                  <a:pt x="5539513" y="1140353"/>
                </a:cubicBezTo>
                <a:lnTo>
                  <a:pt x="5552720" y="1143022"/>
                </a:lnTo>
                <a:lnTo>
                  <a:pt x="5574208" y="1115811"/>
                </a:lnTo>
                <a:cubicBezTo>
                  <a:pt x="5609034" y="1085646"/>
                  <a:pt x="5659040" y="1068202"/>
                  <a:pt x="5734050" y="1075470"/>
                </a:cubicBezTo>
                <a:cubicBezTo>
                  <a:pt x="5776912" y="1078377"/>
                  <a:pt x="5809058" y="1055118"/>
                  <a:pt x="5798343" y="1020228"/>
                </a:cubicBezTo>
                <a:cubicBezTo>
                  <a:pt x="5776912" y="953357"/>
                  <a:pt x="5837634" y="921375"/>
                  <a:pt x="5884068" y="883578"/>
                </a:cubicBezTo>
                <a:cubicBezTo>
                  <a:pt x="5966221" y="816706"/>
                  <a:pt x="6051947" y="752742"/>
                  <a:pt x="6066234" y="645166"/>
                </a:cubicBezTo>
                <a:cubicBezTo>
                  <a:pt x="6130528" y="665519"/>
                  <a:pt x="6123384" y="700408"/>
                  <a:pt x="6109096" y="732391"/>
                </a:cubicBezTo>
                <a:cubicBezTo>
                  <a:pt x="6073377" y="816706"/>
                  <a:pt x="6034087" y="901023"/>
                  <a:pt x="5998368" y="985338"/>
                </a:cubicBezTo>
                <a:cubicBezTo>
                  <a:pt x="5976937" y="1040581"/>
                  <a:pt x="5944790" y="1095822"/>
                  <a:pt x="5969793" y="1168509"/>
                </a:cubicBezTo>
                <a:cubicBezTo>
                  <a:pt x="6098380" y="1104545"/>
                  <a:pt x="6123384" y="996969"/>
                  <a:pt x="6162674" y="909745"/>
                </a:cubicBezTo>
                <a:cubicBezTo>
                  <a:pt x="6212681" y="802169"/>
                  <a:pt x="6305549" y="738205"/>
                  <a:pt x="6412705" y="659704"/>
                </a:cubicBezTo>
                <a:cubicBezTo>
                  <a:pt x="6441280" y="738205"/>
                  <a:pt x="6362699" y="787632"/>
                  <a:pt x="6366271" y="851596"/>
                </a:cubicBezTo>
                <a:cubicBezTo>
                  <a:pt x="6376987" y="854503"/>
                  <a:pt x="6398418" y="860319"/>
                  <a:pt x="6398418" y="860319"/>
                </a:cubicBezTo>
                <a:cubicBezTo>
                  <a:pt x="6455568" y="755650"/>
                  <a:pt x="6562724" y="709131"/>
                  <a:pt x="6694884" y="691686"/>
                </a:cubicBezTo>
                <a:cubicBezTo>
                  <a:pt x="6762750" y="685871"/>
                  <a:pt x="6784181" y="648074"/>
                  <a:pt x="6816327" y="610277"/>
                </a:cubicBezTo>
                <a:cubicBezTo>
                  <a:pt x="6927056" y="482349"/>
                  <a:pt x="7027068" y="345699"/>
                  <a:pt x="7177087" y="238123"/>
                </a:cubicBezTo>
                <a:cubicBezTo>
                  <a:pt x="7159228" y="363144"/>
                  <a:pt x="7059215" y="461997"/>
                  <a:pt x="7016353" y="592833"/>
                </a:cubicBezTo>
                <a:cubicBezTo>
                  <a:pt x="7180659" y="488164"/>
                  <a:pt x="7266384" y="351513"/>
                  <a:pt x="7366396" y="226493"/>
                </a:cubicBezTo>
                <a:cubicBezTo>
                  <a:pt x="7412830" y="168344"/>
                  <a:pt x="7469981" y="116010"/>
                  <a:pt x="7494984" y="49138"/>
                </a:cubicBezTo>
                <a:cubicBezTo>
                  <a:pt x="7500342" y="31693"/>
                  <a:pt x="7511727" y="4436"/>
                  <a:pt x="7538181" y="484"/>
                </a:cubicBezTo>
                <a:close/>
              </a:path>
            </a:pathLst>
          </a:custGeom>
          <a:solidFill>
            <a:srgbClr val="8885D7">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8FF1529-B781-40C5-4103-7C87CDE1559C}"/>
              </a:ext>
            </a:extLst>
          </p:cNvPr>
          <p:cNvSpPr>
            <a:spLocks noGrp="1"/>
          </p:cNvSpPr>
          <p:nvPr>
            <p:ph type="title"/>
          </p:nvPr>
        </p:nvSpPr>
        <p:spPr>
          <a:xfrm>
            <a:off x="838200" y="365125"/>
            <a:ext cx="10515600" cy="1325563"/>
          </a:xfrm>
        </p:spPr>
        <p:txBody>
          <a:bodyPr>
            <a:normAutofit/>
          </a:bodyPr>
          <a:lstStyle/>
          <a:p>
            <a:r>
              <a:rPr lang="en-US"/>
              <a:t>EXAMPLES OF POLICE MISCONDUCT </a:t>
            </a:r>
          </a:p>
        </p:txBody>
      </p:sp>
      <p:graphicFrame>
        <p:nvGraphicFramePr>
          <p:cNvPr id="5" name="Content Placeholder 2">
            <a:extLst>
              <a:ext uri="{FF2B5EF4-FFF2-40B4-BE49-F238E27FC236}">
                <a16:creationId xmlns:a16="http://schemas.microsoft.com/office/drawing/2014/main" id="{12864086-CF97-8E79-F5FA-2A12B2797823}"/>
              </a:ext>
            </a:extLst>
          </p:cNvPr>
          <p:cNvGraphicFramePr>
            <a:graphicFrameLocks noGrp="1"/>
          </p:cNvGraphicFramePr>
          <p:nvPr>
            <p:ph idx="1"/>
            <p:extLst>
              <p:ext uri="{D42A27DB-BD31-4B8C-83A1-F6EECF244321}">
                <p14:modId xmlns:p14="http://schemas.microsoft.com/office/powerpoint/2010/main" val="2088512566"/>
              </p:ext>
            </p:extLst>
          </p:nvPr>
        </p:nvGraphicFramePr>
        <p:xfrm>
          <a:off x="838200" y="2011363"/>
          <a:ext cx="10515600" cy="4160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A8C63480-6724-E731-DDA6-792D87CBBF0E}"/>
              </a:ext>
            </a:extLst>
          </p:cNvPr>
          <p:cNvSpPr txBox="1"/>
          <p:nvPr/>
        </p:nvSpPr>
        <p:spPr>
          <a:xfrm>
            <a:off x="835152" y="6160273"/>
            <a:ext cx="5433391" cy="369332"/>
          </a:xfrm>
          <a:prstGeom prst="rect">
            <a:avLst/>
          </a:prstGeom>
          <a:noFill/>
        </p:spPr>
        <p:txBody>
          <a:bodyPr wrap="square" rtlCol="0">
            <a:spAutoFit/>
          </a:bodyPr>
          <a:lstStyle/>
          <a:p>
            <a:r>
              <a:rPr lang="en-US" dirty="0"/>
              <a:t>(Independent Office for Police Conduct, 2021)</a:t>
            </a:r>
          </a:p>
        </p:txBody>
      </p:sp>
    </p:spTree>
    <p:extLst>
      <p:ext uri="{BB962C8B-B14F-4D97-AF65-F5344CB8AC3E}">
        <p14:creationId xmlns:p14="http://schemas.microsoft.com/office/powerpoint/2010/main" val="19134957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541DB91-0B10-46D9-B34B-7BFF96026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rgbClr val="8885D7">
              <a:alpha val="20000"/>
            </a:srgb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920044B-8D48-5FD4-25C6-87B2E0FA2616}"/>
              </a:ext>
            </a:extLst>
          </p:cNvPr>
          <p:cNvSpPr>
            <a:spLocks noGrp="1"/>
          </p:cNvSpPr>
          <p:nvPr>
            <p:ph type="title"/>
          </p:nvPr>
        </p:nvSpPr>
        <p:spPr>
          <a:xfrm>
            <a:off x="5526156" y="365125"/>
            <a:ext cx="5827643" cy="1433433"/>
          </a:xfrm>
        </p:spPr>
        <p:txBody>
          <a:bodyPr anchor="b">
            <a:normAutofit/>
          </a:bodyPr>
          <a:lstStyle/>
          <a:p>
            <a:r>
              <a:rPr lang="en-US" sz="3700" dirty="0"/>
              <a:t>NICOLA BULLEY – MEDIA REPRESENTATION </a:t>
            </a:r>
          </a:p>
        </p:txBody>
      </p:sp>
      <p:pic>
        <p:nvPicPr>
          <p:cNvPr id="5" name="Content Placeholder 4" descr="A person smiling and a person standing in a field&#10;&#10;Description automatically generated">
            <a:extLst>
              <a:ext uri="{FF2B5EF4-FFF2-40B4-BE49-F238E27FC236}">
                <a16:creationId xmlns:a16="http://schemas.microsoft.com/office/drawing/2014/main" id="{624A7184-30E5-159C-2FB9-1A4BAA353D6C}"/>
              </a:ext>
            </a:extLst>
          </p:cNvPr>
          <p:cNvPicPr>
            <a:picLocks noChangeAspect="1"/>
          </p:cNvPicPr>
          <p:nvPr/>
        </p:nvPicPr>
        <p:blipFill rotWithShape="1">
          <a:blip r:embed="rId2"/>
          <a:srcRect t="12607" b="12148"/>
          <a:stretch/>
        </p:blipFill>
        <p:spPr>
          <a:xfrm>
            <a:off x="455883" y="2424588"/>
            <a:ext cx="4867237" cy="2743201"/>
          </a:xfrm>
          <a:prstGeom prst="rect">
            <a:avLst/>
          </a:prstGeom>
        </p:spPr>
      </p:pic>
      <p:sp>
        <p:nvSpPr>
          <p:cNvPr id="9" name="Content Placeholder 8">
            <a:extLst>
              <a:ext uri="{FF2B5EF4-FFF2-40B4-BE49-F238E27FC236}">
                <a16:creationId xmlns:a16="http://schemas.microsoft.com/office/drawing/2014/main" id="{D0F22AC9-24FC-2E4F-9381-E8C3316BD518}"/>
              </a:ext>
            </a:extLst>
          </p:cNvPr>
          <p:cNvSpPr>
            <a:spLocks noGrp="1"/>
          </p:cNvSpPr>
          <p:nvPr>
            <p:ph idx="1"/>
          </p:nvPr>
        </p:nvSpPr>
        <p:spPr>
          <a:xfrm>
            <a:off x="5779002" y="2263410"/>
            <a:ext cx="5827644" cy="4229465"/>
          </a:xfrm>
        </p:spPr>
        <p:txBody>
          <a:bodyPr anchor="t">
            <a:normAutofit fontScale="25000" lnSpcReduction="20000"/>
          </a:bodyPr>
          <a:lstStyle/>
          <a:p>
            <a:pPr marL="0" indent="0">
              <a:buNone/>
            </a:pPr>
            <a:r>
              <a:rPr lang="en-US" sz="4800" dirty="0">
                <a:latin typeface="+mj-lt"/>
              </a:rPr>
              <a:t>Key-findings:</a:t>
            </a:r>
          </a:p>
          <a:p>
            <a:pPr marL="0" indent="0">
              <a:buNone/>
            </a:pPr>
            <a:endParaRPr lang="en-US" sz="4800" dirty="0"/>
          </a:p>
          <a:p>
            <a:pPr marL="0" indent="0">
              <a:buNone/>
            </a:pPr>
            <a:r>
              <a:rPr lang="en-US" sz="4800" dirty="0"/>
              <a:t>Decision was made not to classify this case as critical, despite the inquiry fulfilling the national standard resulted in a number of difficulties. </a:t>
            </a:r>
          </a:p>
          <a:p>
            <a:pPr marL="0" indent="0">
              <a:buNone/>
            </a:pPr>
            <a:endParaRPr lang="en-US" sz="4800" dirty="0"/>
          </a:p>
          <a:p>
            <a:pPr marL="0" indent="0">
              <a:buNone/>
            </a:pPr>
            <a:r>
              <a:rPr lang="en-US" sz="4800" dirty="0"/>
              <a:t>Police released highly sensitive information which was unnecessary preventable and needless. </a:t>
            </a:r>
          </a:p>
          <a:p>
            <a:pPr marL="0" indent="0">
              <a:buNone/>
            </a:pPr>
            <a:endParaRPr lang="en-US" sz="4800" dirty="0"/>
          </a:p>
          <a:p>
            <a:pPr marL="0" indent="0">
              <a:buNone/>
            </a:pPr>
            <a:r>
              <a:rPr lang="en-US" sz="4800" dirty="0"/>
              <a:t>Investigation concluded in a breakdown of public confidence </a:t>
            </a:r>
          </a:p>
          <a:p>
            <a:pPr marL="0" indent="0">
              <a:buNone/>
            </a:pPr>
            <a:endParaRPr lang="en-US" sz="4800" dirty="0">
              <a:latin typeface="+mj-lt"/>
            </a:endParaRPr>
          </a:p>
          <a:p>
            <a:pPr marL="0" indent="0">
              <a:buNone/>
            </a:pPr>
            <a:r>
              <a:rPr lang="en-US" sz="4800" dirty="0">
                <a:latin typeface="+mj-lt"/>
              </a:rPr>
              <a:t>According to the College of Policing there needs to be a reconstruction of the police-mainstream media relationship. </a:t>
            </a:r>
          </a:p>
          <a:p>
            <a:pPr marL="0" indent="0">
              <a:buNone/>
            </a:pPr>
            <a:endParaRPr lang="en-US" sz="2400" dirty="0">
              <a:latin typeface="+mj-lt"/>
            </a:endParaRPr>
          </a:p>
          <a:p>
            <a:pPr marL="0" indent="0">
              <a:buNone/>
            </a:pPr>
            <a:r>
              <a:rPr lang="en-US" sz="4800" dirty="0">
                <a:latin typeface="+mj-lt"/>
              </a:rPr>
              <a:t>(College of Policing, 2023). </a:t>
            </a:r>
          </a:p>
          <a:p>
            <a:pPr marL="0" indent="0">
              <a:buNone/>
            </a:pPr>
            <a:endParaRPr lang="en-US" sz="2400" dirty="0">
              <a:latin typeface="+mj-lt"/>
            </a:endParaRPr>
          </a:p>
          <a:p>
            <a:pPr marL="0" indent="0">
              <a:buNone/>
            </a:pPr>
            <a:br>
              <a:rPr lang="en-GB" sz="1600" dirty="0">
                <a:effectLst/>
                <a:latin typeface="inherit"/>
              </a:rPr>
            </a:br>
            <a:endParaRPr lang="en-GB" sz="1600" dirty="0">
              <a:effectLst/>
              <a:latin typeface="inherit"/>
            </a:endParaRPr>
          </a:p>
          <a:p>
            <a:pPr marL="0" indent="0">
              <a:buNone/>
            </a:pPr>
            <a:endParaRPr lang="en-US" sz="2400" dirty="0"/>
          </a:p>
          <a:p>
            <a:pPr marL="0" indent="0">
              <a:buNone/>
            </a:pPr>
            <a:endParaRPr lang="en-US" sz="2400" dirty="0"/>
          </a:p>
          <a:p>
            <a:pPr marL="0" indent="0">
              <a:buNone/>
            </a:pPr>
            <a:r>
              <a:rPr lang="en-US" sz="2400" dirty="0"/>
              <a:t> </a:t>
            </a:r>
          </a:p>
        </p:txBody>
      </p:sp>
    </p:spTree>
    <p:extLst>
      <p:ext uri="{BB962C8B-B14F-4D97-AF65-F5344CB8AC3E}">
        <p14:creationId xmlns:p14="http://schemas.microsoft.com/office/powerpoint/2010/main" val="19088159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541DB91-0B10-46D9-B34B-7BFF96026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rgbClr val="8885D7">
              <a:alpha val="20000"/>
            </a:srgb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3615BA0D-163F-0F89-7F52-BD18590D2F25}"/>
              </a:ext>
            </a:extLst>
          </p:cNvPr>
          <p:cNvSpPr>
            <a:spLocks noGrp="1"/>
          </p:cNvSpPr>
          <p:nvPr>
            <p:ph type="title"/>
          </p:nvPr>
        </p:nvSpPr>
        <p:spPr>
          <a:xfrm>
            <a:off x="5526156" y="365125"/>
            <a:ext cx="5827643" cy="1433433"/>
          </a:xfrm>
        </p:spPr>
        <p:txBody>
          <a:bodyPr anchor="b">
            <a:normAutofit fontScale="90000"/>
          </a:bodyPr>
          <a:lstStyle/>
          <a:p>
            <a:r>
              <a:rPr lang="en-US" sz="3700" dirty="0"/>
              <a:t>COLLEGE OF POLICING’S CODE OF ETHICS</a:t>
            </a:r>
          </a:p>
        </p:txBody>
      </p:sp>
      <p:pic>
        <p:nvPicPr>
          <p:cNvPr id="5" name="Picture 4" descr="A blue and black sign with a black background&#10;&#10;Description automatically generated">
            <a:extLst>
              <a:ext uri="{FF2B5EF4-FFF2-40B4-BE49-F238E27FC236}">
                <a16:creationId xmlns:a16="http://schemas.microsoft.com/office/drawing/2014/main" id="{E1E9ED86-87A7-677D-7F24-032D9A683ADE}"/>
              </a:ext>
            </a:extLst>
          </p:cNvPr>
          <p:cNvPicPr>
            <a:picLocks noChangeAspect="1"/>
          </p:cNvPicPr>
          <p:nvPr/>
        </p:nvPicPr>
        <p:blipFill>
          <a:blip r:embed="rId2"/>
          <a:stretch>
            <a:fillRect/>
          </a:stretch>
        </p:blipFill>
        <p:spPr>
          <a:xfrm>
            <a:off x="608312" y="2661920"/>
            <a:ext cx="4309533" cy="1454467"/>
          </a:xfrm>
          <a:prstGeom prst="rect">
            <a:avLst/>
          </a:prstGeom>
        </p:spPr>
      </p:pic>
      <p:sp>
        <p:nvSpPr>
          <p:cNvPr id="3" name="Content Placeholder 2">
            <a:extLst>
              <a:ext uri="{FF2B5EF4-FFF2-40B4-BE49-F238E27FC236}">
                <a16:creationId xmlns:a16="http://schemas.microsoft.com/office/drawing/2014/main" id="{A4CA24B9-B553-39B0-2522-0B77BFAC7700}"/>
              </a:ext>
            </a:extLst>
          </p:cNvPr>
          <p:cNvSpPr>
            <a:spLocks noGrp="1"/>
          </p:cNvSpPr>
          <p:nvPr>
            <p:ph idx="1"/>
          </p:nvPr>
        </p:nvSpPr>
        <p:spPr>
          <a:xfrm>
            <a:off x="5526156" y="2055813"/>
            <a:ext cx="5827644" cy="4121149"/>
          </a:xfrm>
        </p:spPr>
        <p:txBody>
          <a:bodyPr anchor="t">
            <a:normAutofit/>
          </a:bodyPr>
          <a:lstStyle/>
          <a:p>
            <a:pPr marL="0" indent="0">
              <a:buNone/>
            </a:pPr>
            <a:r>
              <a:rPr lang="en-US" sz="2400"/>
              <a:t>Rules and guidance for officers to follow for the use of social media….</a:t>
            </a:r>
          </a:p>
          <a:p>
            <a:pPr>
              <a:buFontTx/>
              <a:buChar char="-"/>
            </a:pPr>
            <a:r>
              <a:rPr lang="en-US" sz="2400"/>
              <a:t>Usage of social media is safe and responsible </a:t>
            </a:r>
          </a:p>
          <a:p>
            <a:pPr>
              <a:buFontTx/>
              <a:buChar char="-"/>
            </a:pPr>
            <a:r>
              <a:rPr lang="en-US" sz="2400"/>
              <a:t>Nothing published by an officer should be abusive, racist, discriminatory, offensive </a:t>
            </a:r>
          </a:p>
          <a:p>
            <a:pPr marL="0" indent="0">
              <a:buNone/>
            </a:pPr>
            <a:r>
              <a:rPr lang="en-US" sz="2400"/>
              <a:t>- Nothing that risks damaging the trust of public confidence </a:t>
            </a:r>
          </a:p>
          <a:p>
            <a:pPr marL="0" indent="0">
              <a:buNone/>
            </a:pPr>
            <a:endParaRPr lang="en-US" sz="2400"/>
          </a:p>
        </p:txBody>
      </p:sp>
    </p:spTree>
    <p:extLst>
      <p:ext uri="{BB962C8B-B14F-4D97-AF65-F5344CB8AC3E}">
        <p14:creationId xmlns:p14="http://schemas.microsoft.com/office/powerpoint/2010/main" val="41229987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CB9F5-BBA6-B5F5-C87F-59F515376231}"/>
              </a:ext>
            </a:extLst>
          </p:cNvPr>
          <p:cNvSpPr>
            <a:spLocks noGrp="1"/>
          </p:cNvSpPr>
          <p:nvPr>
            <p:ph type="title"/>
          </p:nvPr>
        </p:nvSpPr>
        <p:spPr/>
        <p:txBody>
          <a:bodyPr/>
          <a:lstStyle/>
          <a:p>
            <a:r>
              <a:rPr lang="en-US" dirty="0"/>
              <a:t>WHY IS MEDIA FULL OF NEGATIVE POLICE BEHAVIOUR?</a:t>
            </a:r>
          </a:p>
        </p:txBody>
      </p:sp>
      <p:sp>
        <p:nvSpPr>
          <p:cNvPr id="3" name="Content Placeholder 2">
            <a:extLst>
              <a:ext uri="{FF2B5EF4-FFF2-40B4-BE49-F238E27FC236}">
                <a16:creationId xmlns:a16="http://schemas.microsoft.com/office/drawing/2014/main" id="{72E0D6F7-EA13-AE12-49A1-F1FCECE19023}"/>
              </a:ext>
            </a:extLst>
          </p:cNvPr>
          <p:cNvSpPr>
            <a:spLocks noGrp="1"/>
          </p:cNvSpPr>
          <p:nvPr>
            <p:ph idx="1"/>
          </p:nvPr>
        </p:nvSpPr>
        <p:spPr/>
        <p:txBody>
          <a:bodyPr/>
          <a:lstStyle/>
          <a:p>
            <a:r>
              <a:rPr lang="en-US" dirty="0"/>
              <a:t>Previous studies verify that </a:t>
            </a:r>
            <a:r>
              <a:rPr lang="en-US" dirty="0" err="1"/>
              <a:t>sensationalised</a:t>
            </a:r>
            <a:r>
              <a:rPr lang="en-US" dirty="0"/>
              <a:t> stories, which usually entail criminal </a:t>
            </a:r>
            <a:r>
              <a:rPr lang="en-US" dirty="0" err="1"/>
              <a:t>behaviour</a:t>
            </a:r>
            <a:r>
              <a:rPr lang="en-US" dirty="0"/>
              <a:t>, are the main source of information for news coverage (Dixon et al., 2003).</a:t>
            </a:r>
          </a:p>
          <a:p>
            <a:r>
              <a:rPr lang="en-US" dirty="0"/>
              <a:t>Since crime stories garner greater media exposure than other occupations, police are likely to face criticism more frequently than other professions (Pitts, 2022). </a:t>
            </a:r>
          </a:p>
          <a:p>
            <a:pPr marL="0" indent="0">
              <a:buNone/>
            </a:pPr>
            <a:endParaRPr lang="en-US" dirty="0"/>
          </a:p>
          <a:p>
            <a:endParaRPr lang="en-US" dirty="0"/>
          </a:p>
          <a:p>
            <a:endParaRPr lang="en-US" dirty="0"/>
          </a:p>
        </p:txBody>
      </p:sp>
    </p:spTree>
    <p:extLst>
      <p:ext uri="{BB962C8B-B14F-4D97-AF65-F5344CB8AC3E}">
        <p14:creationId xmlns:p14="http://schemas.microsoft.com/office/powerpoint/2010/main" val="23055967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32A2A-1459-9284-5D85-2CA6884E31D6}"/>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C405A4B1-76B2-F201-6C73-6B49CD881B68}"/>
              </a:ext>
            </a:extLst>
          </p:cNvPr>
          <p:cNvSpPr>
            <a:spLocks noGrp="1"/>
          </p:cNvSpPr>
          <p:nvPr>
            <p:ph idx="1"/>
          </p:nvPr>
        </p:nvSpPr>
        <p:spPr/>
        <p:txBody>
          <a:bodyPr/>
          <a:lstStyle/>
          <a:p>
            <a:r>
              <a:rPr lang="en-US" dirty="0"/>
              <a:t>Build public trust/engage/ </a:t>
            </a:r>
          </a:p>
          <a:p>
            <a:r>
              <a:rPr lang="en-US" dirty="0"/>
              <a:t>Use media to gather information, appeal witnesses, give information about cases</a:t>
            </a:r>
          </a:p>
          <a:p>
            <a:r>
              <a:rPr lang="en-US" dirty="0"/>
              <a:t>Police can have a less serious side </a:t>
            </a:r>
          </a:p>
          <a:p>
            <a:r>
              <a:rPr lang="en-US" dirty="0"/>
              <a:t>Media representations have a negative side</a:t>
            </a:r>
          </a:p>
          <a:p>
            <a:r>
              <a:rPr lang="en-US" dirty="0"/>
              <a:t>Using media in a harmful way</a:t>
            </a:r>
          </a:p>
          <a:p>
            <a:r>
              <a:rPr lang="en-US" dirty="0"/>
              <a:t>Police not using media in a correct way – Breaking the relationship between police and the public. </a:t>
            </a:r>
          </a:p>
        </p:txBody>
      </p:sp>
    </p:spTree>
    <p:extLst>
      <p:ext uri="{BB962C8B-B14F-4D97-AF65-F5344CB8AC3E}">
        <p14:creationId xmlns:p14="http://schemas.microsoft.com/office/powerpoint/2010/main" val="15341878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6C261-B1A1-D512-4A24-77C651CE868C}"/>
              </a:ext>
            </a:extLst>
          </p:cNvPr>
          <p:cNvSpPr>
            <a:spLocks noGrp="1"/>
          </p:cNvSpPr>
          <p:nvPr>
            <p:ph type="title"/>
          </p:nvPr>
        </p:nvSpPr>
        <p:spPr/>
        <p:txBody>
          <a:bodyPr/>
          <a:lstStyle/>
          <a:p>
            <a:r>
              <a:rPr lang="en-US" dirty="0"/>
              <a:t>REFERENCE LIST </a:t>
            </a:r>
          </a:p>
        </p:txBody>
      </p:sp>
      <p:sp>
        <p:nvSpPr>
          <p:cNvPr id="3" name="Content Placeholder 2">
            <a:extLst>
              <a:ext uri="{FF2B5EF4-FFF2-40B4-BE49-F238E27FC236}">
                <a16:creationId xmlns:a16="http://schemas.microsoft.com/office/drawing/2014/main" id="{7F48918D-7A4B-8C52-17BD-4B3579E3A54D}"/>
              </a:ext>
            </a:extLst>
          </p:cNvPr>
          <p:cNvSpPr>
            <a:spLocks noGrp="1"/>
          </p:cNvSpPr>
          <p:nvPr>
            <p:ph idx="1"/>
          </p:nvPr>
        </p:nvSpPr>
        <p:spPr/>
        <p:txBody>
          <a:bodyPr>
            <a:normAutofit fontScale="25000" lnSpcReduction="20000"/>
          </a:bodyPr>
          <a:lstStyle/>
          <a:p>
            <a:r>
              <a:rPr lang="en-GB" sz="6200" b="0" i="1" u="none" strike="noStrike" dirty="0">
                <a:solidFill>
                  <a:srgbClr val="2C3E50"/>
                </a:solidFill>
                <a:effectLst/>
                <a:latin typeface="Calibri" panose="020F0502020204030204" pitchFamily="34" charset="0"/>
              </a:rPr>
              <a:t>briefing The Series 3, Edition 1</a:t>
            </a:r>
            <a:r>
              <a:rPr lang="en-GB" sz="6200" b="0" i="0" u="none" strike="noStrike" dirty="0">
                <a:solidFill>
                  <a:srgbClr val="2C3E50"/>
                </a:solidFill>
                <a:effectLst/>
                <a:latin typeface="Calibri" panose="020F0502020204030204" pitchFamily="34" charset="0"/>
              </a:rPr>
              <a:t> (2014). Available at  </a:t>
            </a:r>
            <a:r>
              <a:rPr lang="en-GB" sz="6200" dirty="0">
                <a:solidFill>
                  <a:srgbClr val="2C3E50"/>
                </a:solidFill>
                <a:latin typeface="Calibri" panose="020F0502020204030204" pitchFamily="34" charset="0"/>
                <a:hlinkClick r:id="rId2"/>
              </a:rPr>
              <a:t>http://www.police-foundation.org.uk/wp-content/uploads/2017/08/Social_media_briefing_FINAL.pdf</a:t>
            </a:r>
            <a:r>
              <a:rPr lang="en-GB" sz="6200" dirty="0">
                <a:solidFill>
                  <a:srgbClr val="2C3E50"/>
                </a:solidFill>
                <a:latin typeface="Calibri" panose="020F0502020204030204" pitchFamily="34" charset="0"/>
              </a:rPr>
              <a:t> </a:t>
            </a:r>
            <a:r>
              <a:rPr lang="en-GB" sz="6200" b="0" i="0" u="none" strike="noStrike" dirty="0">
                <a:solidFill>
                  <a:srgbClr val="2C3E50"/>
                </a:solidFill>
                <a:effectLst/>
                <a:latin typeface="Calibri" panose="020F0502020204030204" pitchFamily="34" charset="0"/>
              </a:rPr>
              <a:t>(</a:t>
            </a:r>
            <a:r>
              <a:rPr lang="en-GB" sz="6200" b="0" i="0" u="none" strike="noStrike" dirty="0" err="1">
                <a:solidFill>
                  <a:srgbClr val="2C3E50"/>
                </a:solidFill>
                <a:effectLst/>
                <a:latin typeface="Calibri" panose="020F0502020204030204" pitchFamily="34" charset="0"/>
              </a:rPr>
              <a:t>Accesssed</a:t>
            </a:r>
            <a:r>
              <a:rPr lang="en-GB" sz="6200" dirty="0">
                <a:solidFill>
                  <a:srgbClr val="2C3E50"/>
                </a:solidFill>
                <a:latin typeface="Calibri" panose="020F0502020204030204" pitchFamily="34" charset="0"/>
              </a:rPr>
              <a:t>: 04/12/2023).</a:t>
            </a:r>
          </a:p>
          <a:p>
            <a:pPr algn="l"/>
            <a:r>
              <a:rPr lang="en-GB" sz="6200" b="0" i="1" u="none" strike="noStrike" dirty="0">
                <a:solidFill>
                  <a:srgbClr val="2C3E50"/>
                </a:solidFill>
                <a:effectLst/>
                <a:latin typeface="Calibri" panose="020F0502020204030204" pitchFamily="34" charset="0"/>
              </a:rPr>
              <a:t>Police and the media: Negative bias needs to be replaced with balanced reporting</a:t>
            </a:r>
            <a:r>
              <a:rPr lang="en-GB" sz="6200" b="0" i="0" u="none" strike="noStrike" dirty="0">
                <a:solidFill>
                  <a:srgbClr val="2C3E50"/>
                </a:solidFill>
                <a:effectLst/>
                <a:latin typeface="Calibri" panose="020F0502020204030204" pitchFamily="34" charset="0"/>
              </a:rPr>
              <a:t> (2023) </a:t>
            </a:r>
            <a:r>
              <a:rPr lang="en-GB" sz="6200" b="0" i="1" u="none" strike="noStrike" dirty="0">
                <a:solidFill>
                  <a:srgbClr val="2C3E50"/>
                </a:solidFill>
                <a:effectLst/>
                <a:latin typeface="Calibri" panose="020F0502020204030204" pitchFamily="34" charset="0"/>
              </a:rPr>
              <a:t>Policing Insight</a:t>
            </a:r>
            <a:r>
              <a:rPr lang="en-GB" sz="6200" b="0" i="0" u="none" strike="noStrike" dirty="0">
                <a:solidFill>
                  <a:srgbClr val="2C3E50"/>
                </a:solidFill>
                <a:effectLst/>
                <a:latin typeface="Calibri" panose="020F0502020204030204" pitchFamily="34" charset="0"/>
              </a:rPr>
              <a:t>. Available at: </a:t>
            </a:r>
            <a:r>
              <a:rPr lang="en-GB" sz="6200" b="0" i="0" u="none" strike="noStrike" dirty="0">
                <a:solidFill>
                  <a:srgbClr val="2C3E50"/>
                </a:solidFill>
                <a:effectLst/>
                <a:latin typeface="Calibri" panose="020F0502020204030204" pitchFamily="34" charset="0"/>
                <a:hlinkClick r:id="rId3"/>
              </a:rPr>
              <a:t>https://policinginsight.com/feature/opinion/police-and-the-media-negative-bias-needs-to-be-replaced-with-balanced-reporting/#:~:text=The%20relationship%20between%20the%20police</a:t>
            </a:r>
            <a:r>
              <a:rPr lang="en-GB" sz="6200" b="0" i="0" u="none" strike="noStrike" dirty="0">
                <a:solidFill>
                  <a:srgbClr val="2C3E50"/>
                </a:solidFill>
                <a:effectLst/>
                <a:latin typeface="Calibri" panose="020F0502020204030204" pitchFamily="34" charset="0"/>
              </a:rPr>
              <a:t> (Accessed: 5 December 2023). </a:t>
            </a:r>
          </a:p>
          <a:p>
            <a:r>
              <a:rPr lang="en-GB" sz="6200" b="0" i="0" u="none" strike="noStrike" dirty="0">
                <a:solidFill>
                  <a:srgbClr val="2C3E50"/>
                </a:solidFill>
                <a:effectLst/>
                <a:latin typeface="Calibri" panose="020F0502020204030204" pitchFamily="34" charset="0"/>
              </a:rPr>
              <a:t>Scholes-Fogg, T. and Scholes, T. (2012) </a:t>
            </a:r>
            <a:r>
              <a:rPr lang="en-GB" sz="6200" b="0" i="1" u="none" strike="noStrike" dirty="0">
                <a:solidFill>
                  <a:srgbClr val="2C3E50"/>
                </a:solidFill>
                <a:effectLst/>
                <a:latin typeface="Calibri" panose="020F0502020204030204" pitchFamily="34" charset="0"/>
              </a:rPr>
              <a:t>Written Evidence to the Independent Police Commission Police and Social Media</a:t>
            </a:r>
            <a:r>
              <a:rPr lang="en-GB" sz="6200" b="0" i="0" u="none" strike="noStrike" dirty="0">
                <a:solidFill>
                  <a:srgbClr val="2C3E50"/>
                </a:solidFill>
                <a:effectLst/>
                <a:latin typeface="Calibri" panose="020F0502020204030204" pitchFamily="34" charset="0"/>
              </a:rPr>
              <a:t>. Available at: </a:t>
            </a:r>
            <a:r>
              <a:rPr lang="en-GB" sz="6200" b="0" i="0" u="none" strike="noStrike" dirty="0">
                <a:solidFill>
                  <a:srgbClr val="2C3E50"/>
                </a:solidFill>
                <a:effectLst/>
                <a:latin typeface="Calibri" panose="020F0502020204030204" pitchFamily="34" charset="0"/>
                <a:hlinkClick r:id="rId4"/>
              </a:rPr>
              <a:t>http://connectedcops.net/wp-content/uploads/2012/12/Police-and-Social-Media-IPC-Evidence.pdf</a:t>
            </a:r>
            <a:r>
              <a:rPr lang="en-GB" sz="6200" b="0" i="0" u="none" strike="noStrike" dirty="0">
                <a:solidFill>
                  <a:srgbClr val="2C3E50"/>
                </a:solidFill>
                <a:effectLst/>
                <a:latin typeface="Calibri" panose="020F0502020204030204" pitchFamily="34" charset="0"/>
              </a:rPr>
              <a:t>.</a:t>
            </a:r>
          </a:p>
          <a:p>
            <a:r>
              <a:rPr lang="en-GB" sz="6200" b="0" i="0" u="none" strike="noStrike" dirty="0">
                <a:solidFill>
                  <a:srgbClr val="2C3E50"/>
                </a:solidFill>
                <a:effectLst/>
                <a:latin typeface="Calibri" panose="020F0502020204030204" pitchFamily="34" charset="0"/>
              </a:rPr>
              <a:t>CNN, L.K. (no date) </a:t>
            </a:r>
            <a:r>
              <a:rPr lang="en-GB" sz="6200" b="0" i="1" u="none" strike="noStrike" dirty="0">
                <a:solidFill>
                  <a:srgbClr val="2C3E50"/>
                </a:solidFill>
                <a:effectLst/>
                <a:latin typeface="Calibri" panose="020F0502020204030204" pitchFamily="34" charset="0"/>
              </a:rPr>
              <a:t>How events unfolded in Sarah Everard’s killing as her murderer is sentenced to life without parole</a:t>
            </a:r>
            <a:r>
              <a:rPr lang="en-GB" sz="6200" b="0" i="0" u="none" strike="noStrike" dirty="0">
                <a:solidFill>
                  <a:srgbClr val="2C3E50"/>
                </a:solidFill>
                <a:effectLst/>
                <a:latin typeface="Calibri" panose="020F0502020204030204" pitchFamily="34" charset="0"/>
              </a:rPr>
              <a:t>, </a:t>
            </a:r>
            <a:r>
              <a:rPr lang="en-GB" sz="6200" b="0" i="1" u="none" strike="noStrike" dirty="0">
                <a:solidFill>
                  <a:srgbClr val="2C3E50"/>
                </a:solidFill>
                <a:effectLst/>
                <a:latin typeface="Calibri" panose="020F0502020204030204" pitchFamily="34" charset="0"/>
              </a:rPr>
              <a:t>CNN</a:t>
            </a:r>
            <a:r>
              <a:rPr lang="en-GB" sz="6200" b="0" i="0" u="none" strike="noStrike" dirty="0">
                <a:solidFill>
                  <a:srgbClr val="2C3E50"/>
                </a:solidFill>
                <a:effectLst/>
                <a:latin typeface="Calibri" panose="020F0502020204030204" pitchFamily="34" charset="0"/>
              </a:rPr>
              <a:t>. Available at: </a:t>
            </a:r>
            <a:r>
              <a:rPr lang="en-GB" sz="6200" b="0" i="0" u="none" strike="noStrike" dirty="0">
                <a:solidFill>
                  <a:srgbClr val="2C3E50"/>
                </a:solidFill>
                <a:effectLst/>
                <a:latin typeface="Calibri" panose="020F0502020204030204" pitchFamily="34" charset="0"/>
                <a:hlinkClick r:id="rId5"/>
              </a:rPr>
              <a:t>https://edition.cnn.com/2021/09/30/uk/sarah-everard-timeline-gbr-intl/index.html</a:t>
            </a:r>
            <a:r>
              <a:rPr lang="en-GB" sz="6200" b="0" i="0" u="none" strike="noStrike" dirty="0">
                <a:solidFill>
                  <a:srgbClr val="2C3E50"/>
                </a:solidFill>
                <a:effectLst/>
                <a:latin typeface="Calibri" panose="020F0502020204030204" pitchFamily="34" charset="0"/>
              </a:rPr>
              <a:t>.</a:t>
            </a:r>
          </a:p>
          <a:p>
            <a:r>
              <a:rPr lang="en-GB" sz="6200" b="0" i="0" u="none" strike="noStrike" dirty="0">
                <a:solidFill>
                  <a:srgbClr val="2C3E50"/>
                </a:solidFill>
                <a:effectLst/>
                <a:latin typeface="Calibri" panose="020F0502020204030204" pitchFamily="34" charset="0"/>
              </a:rPr>
              <a:t>Morton, B. (2021) ‘Sarah Everard: How Wayne </a:t>
            </a:r>
            <a:r>
              <a:rPr lang="en-GB" sz="6200" b="0" i="0" u="none" strike="noStrike" dirty="0" err="1">
                <a:solidFill>
                  <a:srgbClr val="2C3E50"/>
                </a:solidFill>
                <a:effectLst/>
                <a:latin typeface="Calibri" panose="020F0502020204030204" pitchFamily="34" charset="0"/>
              </a:rPr>
              <a:t>Couzens</a:t>
            </a:r>
            <a:r>
              <a:rPr lang="en-GB" sz="6200" b="0" i="0" u="none" strike="noStrike" dirty="0">
                <a:solidFill>
                  <a:srgbClr val="2C3E50"/>
                </a:solidFill>
                <a:effectLst/>
                <a:latin typeface="Calibri" panose="020F0502020204030204" pitchFamily="34" charset="0"/>
              </a:rPr>
              <a:t> planned her murder’, </a:t>
            </a:r>
            <a:r>
              <a:rPr lang="en-GB" sz="6200" b="0" i="1" u="none" strike="noStrike" dirty="0">
                <a:solidFill>
                  <a:srgbClr val="2C3E50"/>
                </a:solidFill>
                <a:effectLst/>
                <a:latin typeface="Calibri" panose="020F0502020204030204" pitchFamily="34" charset="0"/>
              </a:rPr>
              <a:t>BBC News</a:t>
            </a:r>
            <a:r>
              <a:rPr lang="en-GB" sz="6200" b="0" i="0" u="none" strike="noStrike" dirty="0">
                <a:solidFill>
                  <a:srgbClr val="2C3E50"/>
                </a:solidFill>
                <a:effectLst/>
                <a:latin typeface="Calibri" panose="020F0502020204030204" pitchFamily="34" charset="0"/>
              </a:rPr>
              <a:t>, 30 September. Available at: </a:t>
            </a:r>
            <a:r>
              <a:rPr lang="en-GB" sz="6200" b="0" i="0" u="none" strike="noStrike" dirty="0">
                <a:solidFill>
                  <a:srgbClr val="2C3E50"/>
                </a:solidFill>
                <a:effectLst/>
                <a:latin typeface="Calibri" panose="020F0502020204030204" pitchFamily="34" charset="0"/>
                <a:hlinkClick r:id="rId6"/>
              </a:rPr>
              <a:t>https://www.bbc.co.uk/news/uk-58746108</a:t>
            </a:r>
            <a:r>
              <a:rPr lang="en-GB" sz="6200" b="0" i="0" u="none" strike="noStrike" dirty="0">
                <a:solidFill>
                  <a:srgbClr val="2C3E50"/>
                </a:solidFill>
                <a:effectLst/>
                <a:latin typeface="Calibri" panose="020F0502020204030204" pitchFamily="34" charset="0"/>
              </a:rPr>
              <a:t>.</a:t>
            </a:r>
          </a:p>
          <a:p>
            <a:r>
              <a:rPr lang="en-GB" sz="6200" b="0" i="0" u="none" strike="noStrike" dirty="0">
                <a:solidFill>
                  <a:srgbClr val="2C3E50"/>
                </a:solidFill>
                <a:effectLst/>
                <a:latin typeface="Calibri" panose="020F0502020204030204" pitchFamily="34" charset="0"/>
              </a:rPr>
              <a:t>End Violence Against Women (2021) </a:t>
            </a:r>
            <a:r>
              <a:rPr lang="en-GB" sz="6200" b="0" i="1" u="none" strike="noStrike" dirty="0">
                <a:solidFill>
                  <a:srgbClr val="2C3E50"/>
                </a:solidFill>
                <a:effectLst/>
                <a:latin typeface="Calibri" panose="020F0502020204030204" pitchFamily="34" charset="0"/>
              </a:rPr>
              <a:t>Almost half of women have less trust in police following Sarah Everard murder</a:t>
            </a:r>
            <a:r>
              <a:rPr lang="en-GB" sz="6200" b="0" i="0" u="none" strike="noStrike" dirty="0">
                <a:solidFill>
                  <a:srgbClr val="2C3E50"/>
                </a:solidFill>
                <a:effectLst/>
                <a:latin typeface="Calibri" panose="020F0502020204030204" pitchFamily="34" charset="0"/>
              </a:rPr>
              <a:t>, </a:t>
            </a:r>
            <a:r>
              <a:rPr lang="en-GB" sz="6200" b="0" i="1" u="none" strike="noStrike" dirty="0">
                <a:solidFill>
                  <a:srgbClr val="2C3E50"/>
                </a:solidFill>
                <a:effectLst/>
                <a:latin typeface="Calibri" panose="020F0502020204030204" pitchFamily="34" charset="0"/>
              </a:rPr>
              <a:t>End Violence Against Women </a:t>
            </a:r>
            <a:r>
              <a:rPr lang="en-GB" sz="6200" b="0" i="0" u="none" strike="noStrike" dirty="0">
                <a:solidFill>
                  <a:srgbClr val="2C3E50"/>
                </a:solidFill>
                <a:effectLst/>
                <a:latin typeface="Calibri" panose="020F0502020204030204" pitchFamily="34" charset="0"/>
              </a:rPr>
              <a:t>. Available at: </a:t>
            </a:r>
            <a:r>
              <a:rPr lang="en-GB" sz="6200" b="0" i="0" u="none" strike="noStrike" dirty="0">
                <a:solidFill>
                  <a:srgbClr val="2C3E50"/>
                </a:solidFill>
                <a:effectLst/>
                <a:latin typeface="Calibri" panose="020F0502020204030204" pitchFamily="34" charset="0"/>
                <a:hlinkClick r:id="rId7"/>
              </a:rPr>
              <a:t>https://www.endviolenceagainstwomen.org.uk/almost-half-of-women-have-less-trust-in-police-following-sarah-everard-murder/</a:t>
            </a:r>
            <a:r>
              <a:rPr lang="en-GB" sz="6200" b="0" i="0" u="none" strike="noStrike" dirty="0">
                <a:solidFill>
                  <a:srgbClr val="2C3E50"/>
                </a:solidFill>
                <a:effectLst/>
                <a:latin typeface="Calibri" panose="020F0502020204030204" pitchFamily="34" charset="0"/>
              </a:rPr>
              <a:t>.</a:t>
            </a:r>
          </a:p>
          <a:p>
            <a:r>
              <a:rPr lang="en-GB" sz="4800" b="0" i="1" u="none" strike="noStrike" dirty="0">
                <a:solidFill>
                  <a:srgbClr val="2C3E50"/>
                </a:solidFill>
                <a:effectLst/>
                <a:latin typeface="Calibri" panose="020F0502020204030204" pitchFamily="34" charset="0"/>
              </a:rPr>
              <a:t>Met officers kept jobs despite racist and sexist messages</a:t>
            </a:r>
            <a:r>
              <a:rPr lang="en-GB" sz="4800" b="0" i="0" u="none" strike="noStrike" dirty="0">
                <a:solidFill>
                  <a:srgbClr val="2C3E50"/>
                </a:solidFill>
                <a:effectLst/>
                <a:latin typeface="Calibri" panose="020F0502020204030204" pitchFamily="34" charset="0"/>
              </a:rPr>
              <a:t> (no date) </a:t>
            </a:r>
            <a:r>
              <a:rPr lang="en-GB" sz="4800" b="0" i="1" u="none" strike="noStrike" dirty="0" err="1">
                <a:solidFill>
                  <a:srgbClr val="2C3E50"/>
                </a:solidFill>
                <a:effectLst/>
                <a:latin typeface="Calibri" panose="020F0502020204030204" pitchFamily="34" charset="0"/>
              </a:rPr>
              <a:t>openDemocracy</a:t>
            </a:r>
            <a:r>
              <a:rPr lang="en-GB" sz="4800" b="0" i="0" u="none" strike="noStrike" dirty="0">
                <a:solidFill>
                  <a:srgbClr val="2C3E50"/>
                </a:solidFill>
                <a:effectLst/>
                <a:latin typeface="Calibri" panose="020F0502020204030204" pitchFamily="34" charset="0"/>
              </a:rPr>
              <a:t>. Available at: https://</a:t>
            </a:r>
            <a:r>
              <a:rPr lang="en-GB" sz="4800" b="0" i="0" u="none" strike="noStrike" dirty="0" err="1">
                <a:solidFill>
                  <a:srgbClr val="2C3E50"/>
                </a:solidFill>
                <a:effectLst/>
                <a:latin typeface="Calibri" panose="020F0502020204030204" pitchFamily="34" charset="0"/>
              </a:rPr>
              <a:t>www.opendemocracy.net</a:t>
            </a:r>
            <a:r>
              <a:rPr lang="en-GB" sz="4800" b="0" i="0" u="none" strike="noStrike" dirty="0">
                <a:solidFill>
                  <a:srgbClr val="2C3E50"/>
                </a:solidFill>
                <a:effectLst/>
                <a:latin typeface="Calibri" panose="020F0502020204030204" pitchFamily="34" charset="0"/>
              </a:rPr>
              <a:t>/</a:t>
            </a:r>
            <a:r>
              <a:rPr lang="en-GB" sz="4800" b="0" i="0" u="none" strike="noStrike" dirty="0" err="1">
                <a:solidFill>
                  <a:srgbClr val="2C3E50"/>
                </a:solidFill>
                <a:effectLst/>
                <a:latin typeface="Calibri" panose="020F0502020204030204" pitchFamily="34" charset="0"/>
              </a:rPr>
              <a:t>en</a:t>
            </a:r>
            <a:r>
              <a:rPr lang="en-GB" sz="4800" b="0" i="0" u="none" strike="noStrike" dirty="0">
                <a:solidFill>
                  <a:srgbClr val="2C3E50"/>
                </a:solidFill>
                <a:effectLst/>
                <a:latin typeface="Calibri" panose="020F0502020204030204" pitchFamily="34" charset="0"/>
              </a:rPr>
              <a:t>/freedom-of-information/metropolitan-police-social-media-abuse-revealed/.</a:t>
            </a:r>
            <a:endParaRPr lang="en-GB" sz="6200" dirty="0">
              <a:solidFill>
                <a:srgbClr val="2C3E50"/>
              </a:solidFill>
              <a:latin typeface="Calibri" panose="020F0502020204030204" pitchFamily="34" charset="0"/>
            </a:endParaRPr>
          </a:p>
          <a:p>
            <a:endParaRPr lang="en-GB" sz="4400" b="0" i="0" u="none" strike="noStrike" dirty="0">
              <a:solidFill>
                <a:srgbClr val="2C3E50"/>
              </a:solidFill>
              <a:effectLst/>
              <a:latin typeface="Calibri" panose="020F0502020204030204" pitchFamily="34" charset="0"/>
            </a:endParaRPr>
          </a:p>
          <a:p>
            <a:endParaRPr lang="en-GB" dirty="0"/>
          </a:p>
          <a:p>
            <a:endParaRPr lang="en-GB" dirty="0"/>
          </a:p>
          <a:p>
            <a:br>
              <a:rPr lang="en-GB" dirty="0"/>
            </a:br>
            <a:endParaRPr lang="en-GB" dirty="0">
              <a:solidFill>
                <a:srgbClr val="2C3E50"/>
              </a:solidFill>
              <a:latin typeface="Calibri" panose="020F0502020204030204" pitchFamily="34" charset="0"/>
            </a:endParaRPr>
          </a:p>
          <a:p>
            <a:endParaRPr lang="en-GB" dirty="0">
              <a:solidFill>
                <a:srgbClr val="2C3E50"/>
              </a:solidFill>
              <a:latin typeface="Calibri" panose="020F0502020204030204" pitchFamily="34" charset="0"/>
            </a:endParaRPr>
          </a:p>
          <a:p>
            <a:endParaRPr lang="en-US" dirty="0"/>
          </a:p>
        </p:txBody>
      </p:sp>
    </p:spTree>
    <p:extLst>
      <p:ext uri="{BB962C8B-B14F-4D97-AF65-F5344CB8AC3E}">
        <p14:creationId xmlns:p14="http://schemas.microsoft.com/office/powerpoint/2010/main" val="25567443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CF1C8-AF99-E456-BA13-BFD8564C50A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5678387C-19B4-D0B2-54FC-9485C0727C3F}"/>
              </a:ext>
            </a:extLst>
          </p:cNvPr>
          <p:cNvSpPr>
            <a:spLocks noGrp="1"/>
          </p:cNvSpPr>
          <p:nvPr>
            <p:ph idx="1"/>
          </p:nvPr>
        </p:nvSpPr>
        <p:spPr/>
        <p:txBody>
          <a:bodyPr>
            <a:normAutofit fontScale="77500" lnSpcReduction="20000"/>
          </a:bodyPr>
          <a:lstStyle/>
          <a:p>
            <a:r>
              <a:rPr lang="en-GB" b="0" i="0" u="none" strike="noStrike" dirty="0">
                <a:solidFill>
                  <a:srgbClr val="2C3E50"/>
                </a:solidFill>
                <a:effectLst/>
                <a:latin typeface="Calibri" panose="020F0502020204030204" pitchFamily="34" charset="0"/>
              </a:rPr>
              <a:t>Pitts, J. (2022) ‘Justice or Just Us: Media Portrayals and the Context of Police Violence’, </a:t>
            </a:r>
            <a:r>
              <a:rPr lang="en-GB" b="0" i="1" u="none" strike="noStrike" dirty="0">
                <a:solidFill>
                  <a:srgbClr val="2C3E50"/>
                </a:solidFill>
                <a:effectLst/>
                <a:latin typeface="Calibri" panose="020F0502020204030204" pitchFamily="34" charset="0"/>
              </a:rPr>
              <a:t>Pitts Justice Policy Journal, Fall 2022 Justice or Just Us 1 Justice Policy Journal</a:t>
            </a:r>
            <a:r>
              <a:rPr lang="en-GB" b="0" i="0" u="none" strike="noStrike" dirty="0">
                <a:solidFill>
                  <a:srgbClr val="2C3E50"/>
                </a:solidFill>
                <a:effectLst/>
                <a:latin typeface="Calibri" panose="020F0502020204030204" pitchFamily="34" charset="0"/>
              </a:rPr>
              <a:t>, 19(1). Available at: </a:t>
            </a:r>
            <a:r>
              <a:rPr lang="en-GB" b="0" i="0" u="none" strike="noStrike" dirty="0">
                <a:solidFill>
                  <a:srgbClr val="2C3E50"/>
                </a:solidFill>
                <a:effectLst/>
                <a:latin typeface="Calibri" panose="020F0502020204030204" pitchFamily="34" charset="0"/>
                <a:hlinkClick r:id="rId2"/>
              </a:rPr>
              <a:t>https://www.cjcj.org/media/justice_or_just_us.pdf</a:t>
            </a:r>
            <a:r>
              <a:rPr lang="en-GB" b="0" i="0" u="none" strike="noStrike" dirty="0">
                <a:solidFill>
                  <a:srgbClr val="2C3E50"/>
                </a:solidFill>
                <a:effectLst/>
                <a:latin typeface="Calibri" panose="020F0502020204030204" pitchFamily="34" charset="0"/>
              </a:rPr>
              <a:t>.</a:t>
            </a:r>
          </a:p>
          <a:p>
            <a:r>
              <a:rPr lang="en-GB" b="0" i="1" u="none" strike="noStrike" dirty="0">
                <a:solidFill>
                  <a:srgbClr val="2C3E50"/>
                </a:solidFill>
                <a:effectLst/>
                <a:latin typeface="Calibri" panose="020F0502020204030204" pitchFamily="34" charset="0"/>
              </a:rPr>
              <a:t>203 Police Selfie Stock Photos - Free &amp; Royalty-Free Stock Photos from </a:t>
            </a:r>
            <a:r>
              <a:rPr lang="en-GB" b="0" i="1" u="none" strike="noStrike" dirty="0" err="1">
                <a:solidFill>
                  <a:srgbClr val="2C3E50"/>
                </a:solidFill>
                <a:effectLst/>
                <a:latin typeface="Calibri" panose="020F0502020204030204" pitchFamily="34" charset="0"/>
              </a:rPr>
              <a:t>Dreamstime</a:t>
            </a:r>
            <a:r>
              <a:rPr lang="en-GB" b="0" i="0" u="none" strike="noStrike" dirty="0">
                <a:solidFill>
                  <a:srgbClr val="2C3E50"/>
                </a:solidFill>
                <a:effectLst/>
                <a:latin typeface="Calibri" panose="020F0502020204030204" pitchFamily="34" charset="0"/>
              </a:rPr>
              <a:t> (no date) </a:t>
            </a:r>
            <a:r>
              <a:rPr lang="en-GB" b="0" i="1" u="none" strike="noStrike" dirty="0">
                <a:solidFill>
                  <a:srgbClr val="2C3E50"/>
                </a:solidFill>
                <a:effectLst/>
                <a:latin typeface="Calibri" panose="020F0502020204030204" pitchFamily="34" charset="0"/>
              </a:rPr>
              <a:t>203 Police Selfie Stock Photos - Free &amp; Royalty-Free Stock Photos from </a:t>
            </a:r>
            <a:r>
              <a:rPr lang="en-GB" b="0" i="1" u="none" strike="noStrike" dirty="0" err="1">
                <a:solidFill>
                  <a:srgbClr val="2C3E50"/>
                </a:solidFill>
                <a:effectLst/>
                <a:latin typeface="Calibri" panose="020F0502020204030204" pitchFamily="34" charset="0"/>
              </a:rPr>
              <a:t>Dreamstime</a:t>
            </a:r>
            <a:r>
              <a:rPr lang="en-GB" b="0" i="0" u="none" strike="noStrike" dirty="0">
                <a:solidFill>
                  <a:srgbClr val="2C3E50"/>
                </a:solidFill>
                <a:effectLst/>
                <a:latin typeface="Calibri" panose="020F0502020204030204" pitchFamily="34" charset="0"/>
              </a:rPr>
              <a:t>. Available at: </a:t>
            </a:r>
            <a:r>
              <a:rPr lang="en-GB" b="0" i="0" u="none" strike="noStrike" dirty="0">
                <a:solidFill>
                  <a:srgbClr val="2C3E50"/>
                </a:solidFill>
                <a:effectLst/>
                <a:latin typeface="Calibri" panose="020F0502020204030204" pitchFamily="34" charset="0"/>
                <a:hlinkClick r:id="rId3"/>
              </a:rPr>
              <a:t>https://www.dreamstime.com/photos-images/police-selfie.html</a:t>
            </a:r>
            <a:r>
              <a:rPr lang="en-GB" dirty="0">
                <a:solidFill>
                  <a:srgbClr val="2C3E50"/>
                </a:solidFill>
                <a:latin typeface="Calibri" panose="020F0502020204030204" pitchFamily="34" charset="0"/>
              </a:rPr>
              <a:t> </a:t>
            </a:r>
            <a:r>
              <a:rPr lang="en-GB" b="0" i="0" u="none" strike="noStrike" dirty="0">
                <a:solidFill>
                  <a:srgbClr val="2C3E50"/>
                </a:solidFill>
                <a:effectLst/>
                <a:latin typeface="Calibri" panose="020F0502020204030204" pitchFamily="34" charset="0"/>
              </a:rPr>
              <a:t>(Accessed: 11 December 2023).</a:t>
            </a:r>
          </a:p>
          <a:p>
            <a:r>
              <a:rPr lang="en-GB" b="0" i="0" u="none" strike="noStrike" dirty="0">
                <a:solidFill>
                  <a:srgbClr val="2C3E50"/>
                </a:solidFill>
                <a:effectLst/>
                <a:latin typeface="Calibri" panose="020F0502020204030204" pitchFamily="34" charset="0"/>
              </a:rPr>
              <a:t>Matthews, C. (2020) </a:t>
            </a:r>
            <a:r>
              <a:rPr lang="en-GB" b="0" i="1" u="none" strike="noStrike" dirty="0">
                <a:solidFill>
                  <a:srgbClr val="2C3E50"/>
                </a:solidFill>
                <a:effectLst/>
                <a:latin typeface="Calibri" panose="020F0502020204030204" pitchFamily="34" charset="0"/>
              </a:rPr>
              <a:t>Police pose for selfies with revellers during night on The Barbican</a:t>
            </a:r>
            <a:r>
              <a:rPr lang="en-GB" b="0" i="0" u="none" strike="noStrike" dirty="0">
                <a:solidFill>
                  <a:srgbClr val="2C3E50"/>
                </a:solidFill>
                <a:effectLst/>
                <a:latin typeface="Calibri" panose="020F0502020204030204" pitchFamily="34" charset="0"/>
              </a:rPr>
              <a:t>, </a:t>
            </a:r>
            <a:r>
              <a:rPr lang="en-GB" b="0" i="1" u="none" strike="noStrike" dirty="0">
                <a:solidFill>
                  <a:srgbClr val="2C3E50"/>
                </a:solidFill>
                <a:effectLst/>
                <a:latin typeface="Calibri" panose="020F0502020204030204" pitchFamily="34" charset="0"/>
              </a:rPr>
              <a:t>Plymouth Live</a:t>
            </a:r>
            <a:r>
              <a:rPr lang="en-GB" b="0" i="0" u="none" strike="noStrike" dirty="0">
                <a:solidFill>
                  <a:srgbClr val="2C3E50"/>
                </a:solidFill>
                <a:effectLst/>
                <a:latin typeface="Calibri" panose="020F0502020204030204" pitchFamily="34" charset="0"/>
              </a:rPr>
              <a:t>. Available at: </a:t>
            </a:r>
            <a:r>
              <a:rPr lang="en-GB" b="0" i="0" u="none" strike="noStrike" dirty="0">
                <a:solidFill>
                  <a:srgbClr val="2C3E50"/>
                </a:solidFill>
                <a:effectLst/>
                <a:latin typeface="Calibri" panose="020F0502020204030204" pitchFamily="34" charset="0"/>
                <a:hlinkClick r:id="rId4"/>
              </a:rPr>
              <a:t>https://www.plymouthherald.co.uk/news/police-pose-selfies-revellers-during-4340323</a:t>
            </a:r>
            <a:r>
              <a:rPr lang="en-GB" b="0" i="0" u="none" strike="noStrike" dirty="0">
                <a:solidFill>
                  <a:srgbClr val="2C3E50"/>
                </a:solidFill>
                <a:effectLst/>
                <a:latin typeface="Calibri" panose="020F0502020204030204" pitchFamily="34" charset="0"/>
              </a:rPr>
              <a:t> (Accessed: 11 December 2023). </a:t>
            </a:r>
          </a:p>
          <a:p>
            <a:r>
              <a:rPr lang="en-GB" b="0" i="0" u="none" strike="noStrike" dirty="0">
                <a:solidFill>
                  <a:srgbClr val="2C3E50"/>
                </a:solidFill>
                <a:effectLst/>
                <a:latin typeface="Calibri" panose="020F0502020204030204" pitchFamily="34" charset="0"/>
              </a:rPr>
              <a:t>Limited, A. (no date) </a:t>
            </a:r>
            <a:r>
              <a:rPr lang="en-GB" b="0" i="1" u="none" strike="noStrike" dirty="0">
                <a:solidFill>
                  <a:srgbClr val="2C3E50"/>
                </a:solidFill>
                <a:effectLst/>
                <a:latin typeface="Calibri" panose="020F0502020204030204" pitchFamily="34" charset="0"/>
              </a:rPr>
              <a:t>Police selfie hi-res stock photography and images</a:t>
            </a:r>
            <a:r>
              <a:rPr lang="en-GB" b="0" i="0" u="none" strike="noStrike" dirty="0">
                <a:solidFill>
                  <a:srgbClr val="2C3E50"/>
                </a:solidFill>
                <a:effectLst/>
                <a:latin typeface="Calibri" panose="020F0502020204030204" pitchFamily="34" charset="0"/>
              </a:rPr>
              <a:t>, </a:t>
            </a:r>
            <a:r>
              <a:rPr lang="en-GB" b="0" i="1" u="none" strike="noStrike" dirty="0" err="1">
                <a:solidFill>
                  <a:srgbClr val="2C3E50"/>
                </a:solidFill>
                <a:effectLst/>
                <a:latin typeface="Calibri" panose="020F0502020204030204" pitchFamily="34" charset="0"/>
              </a:rPr>
              <a:t>Alamy</a:t>
            </a:r>
            <a:r>
              <a:rPr lang="en-GB" b="0" i="0" u="none" strike="noStrike" dirty="0">
                <a:solidFill>
                  <a:srgbClr val="2C3E50"/>
                </a:solidFill>
                <a:effectLst/>
                <a:latin typeface="Calibri" panose="020F0502020204030204" pitchFamily="34" charset="0"/>
              </a:rPr>
              <a:t>. Available at: </a:t>
            </a:r>
            <a:r>
              <a:rPr lang="en-GB" b="0" i="0" u="none" strike="noStrike" dirty="0">
                <a:solidFill>
                  <a:srgbClr val="2C3E50"/>
                </a:solidFill>
                <a:effectLst/>
                <a:latin typeface="Calibri" panose="020F0502020204030204" pitchFamily="34" charset="0"/>
                <a:hlinkClick r:id="rId5"/>
              </a:rPr>
              <a:t>https://www.alamy.com/stock-photo/police-selfie.html?sortBy=relevant</a:t>
            </a:r>
            <a:r>
              <a:rPr lang="en-GB" b="0" i="0" u="none" strike="noStrike" dirty="0">
                <a:solidFill>
                  <a:srgbClr val="2C3E50"/>
                </a:solidFill>
                <a:effectLst/>
                <a:latin typeface="Calibri" panose="020F0502020204030204" pitchFamily="34" charset="0"/>
              </a:rPr>
              <a:t> (Accessed: 11 December 2023). </a:t>
            </a:r>
            <a:endParaRPr lang="en-US" dirty="0"/>
          </a:p>
        </p:txBody>
      </p:sp>
    </p:spTree>
    <p:extLst>
      <p:ext uri="{BB962C8B-B14F-4D97-AF65-F5344CB8AC3E}">
        <p14:creationId xmlns:p14="http://schemas.microsoft.com/office/powerpoint/2010/main" val="2996130774"/>
      </p:ext>
    </p:extLst>
  </p:cSld>
  <p:clrMapOvr>
    <a:masterClrMapping/>
  </p:clrMapOvr>
</p:sld>
</file>

<file path=ppt/theme/theme1.xml><?xml version="1.0" encoding="utf-8"?>
<a:theme xmlns:a="http://schemas.openxmlformats.org/drawingml/2006/main" name="BrushVTI">
  <a:themeElements>
    <a:clrScheme name="AnalogousFromLightSeedLeftStep">
      <a:dk1>
        <a:srgbClr val="000000"/>
      </a:dk1>
      <a:lt1>
        <a:srgbClr val="FFFFFF"/>
      </a:lt1>
      <a:dk2>
        <a:srgbClr val="24393F"/>
      </a:dk2>
      <a:lt2>
        <a:srgbClr val="E8E8E2"/>
      </a:lt2>
      <a:accent1>
        <a:srgbClr val="8885D7"/>
      </a:accent1>
      <a:accent2>
        <a:srgbClr val="6A90CE"/>
      </a:accent2>
      <a:accent3>
        <a:srgbClr val="5AAEC3"/>
      </a:accent3>
      <a:accent4>
        <a:srgbClr val="5DB4A2"/>
      </a:accent4>
      <a:accent5>
        <a:srgbClr val="68B484"/>
      </a:accent5>
      <a:accent6>
        <a:srgbClr val="62B65E"/>
      </a:accent6>
      <a:hlink>
        <a:srgbClr val="848651"/>
      </a:hlink>
      <a:folHlink>
        <a:srgbClr val="7F7F7F"/>
      </a:folHlink>
    </a:clrScheme>
    <a:fontScheme name="Custom 3">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docProps/app.xml><?xml version="1.0" encoding="utf-8"?>
<Properties xmlns="http://schemas.openxmlformats.org/officeDocument/2006/extended-properties" xmlns:vt="http://schemas.openxmlformats.org/officeDocument/2006/docPropsVTypes">
  <TotalTime>19246</TotalTime>
  <Words>1151</Words>
  <Application>Microsoft Macintosh PowerPoint</Application>
  <PresentationFormat>Widescreen</PresentationFormat>
  <Paragraphs>93</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Century Gothic</vt:lpstr>
      <vt:lpstr>inherit</vt:lpstr>
      <vt:lpstr>BrushVTI</vt:lpstr>
      <vt:lpstr>IMPACT OF MEDIA REPRESENTATIONS ON PUBLIC ATTITUDE TOWARDS LAW ENFORCMENT</vt:lpstr>
      <vt:lpstr>WHAT DO POLICE USE MEDIA FOR? </vt:lpstr>
      <vt:lpstr>HOW DOES POLICE USING MEDIA HAVE A POSITIVE IMPACT ON SOCIETY? </vt:lpstr>
      <vt:lpstr>PowerPoint Presentation</vt:lpstr>
      <vt:lpstr>HOW DOES THE MEDIA HAVE NEGATIVE IMPACTS ON LAW EMFORCMENT? </vt:lpstr>
      <vt:lpstr>SARAH EVERARD </vt:lpstr>
      <vt:lpstr>POSITIVE USE OF SOCIAL MEDIA WITHIN THE  CASE OF SARAH EVERARD </vt:lpstr>
      <vt:lpstr>PowerPoint Presentation</vt:lpstr>
      <vt:lpstr>FALL IN PUBLIC TRUST AFTER THE CASE OF SARAH EVERARD </vt:lpstr>
      <vt:lpstr>EXAMPLES OF POLICE MISCONDUCT </vt:lpstr>
      <vt:lpstr>NICOLA BULLEY – MEDIA REPRESENTATION </vt:lpstr>
      <vt:lpstr>COLLEGE OF POLICING’S CODE OF ETHICS</vt:lpstr>
      <vt:lpstr>WHY IS MEDIA FULL OF NEGATIVE POLICE BEHAVIOUR?</vt:lpstr>
      <vt:lpstr>CONCLUSION</vt:lpstr>
      <vt:lpstr>REFERENCE LIST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Impact of media representations on public attitude towards law enforcement </dc:title>
  <dc:creator>Olivia Saunders (2115551)</dc:creator>
  <cp:lastModifiedBy>SAUNDERS G. (2148118)</cp:lastModifiedBy>
  <cp:revision>8</cp:revision>
  <dcterms:created xsi:type="dcterms:W3CDTF">2023-12-01T13:19:02Z</dcterms:created>
  <dcterms:modified xsi:type="dcterms:W3CDTF">2024-04-25T09:35:51Z</dcterms:modified>
</cp:coreProperties>
</file>