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pPr algn="r"/>
            <a:r>
              <a:rPr lang="en-US" sz="5400" dirty="0"/>
              <a:t>Academic and Employability Skills</a:t>
            </a:r>
            <a:br>
              <a:rPr lang="en-US" sz="5400" dirty="0"/>
            </a:br>
            <a:r>
              <a:rPr lang="en-US" sz="5400" dirty="0"/>
              <a:t>-BMSW4001-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 fontScale="55000" lnSpcReduction="20000"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Student’s Name: Mihai </a:t>
            </a:r>
            <a:r>
              <a:rPr lang="en-US" sz="2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Cozma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Student’s ID: 2125171</a:t>
            </a:r>
          </a:p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Lecturer’s Name: Joanna Walsh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5400000">
            <a:off x="-622009" y="1323868"/>
            <a:ext cx="6315398" cy="4210265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30C4A67-5105-4A09-8376-9FB2CBC3F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  <a:br>
              <a:rPr lang="en-US" dirty="0"/>
            </a:br>
            <a:r>
              <a:rPr lang="en-US" dirty="0"/>
              <a:t>What is a real estate broker? </a:t>
            </a:r>
            <a:br>
              <a:rPr lang="en-US" dirty="0"/>
            </a:br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D4A0BC9-279D-404C-95D4-3EA56A4E38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413" y="1484048"/>
            <a:ext cx="5927725" cy="3951816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EF4F460-C034-4A1F-88B9-34648BA7211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•Is a licensed real estate agent</a:t>
            </a:r>
          </a:p>
          <a:p>
            <a:r>
              <a:rPr lang="en-US" dirty="0"/>
              <a:t>•Assists in buying or selling a property</a:t>
            </a:r>
          </a:p>
          <a:p>
            <a:r>
              <a:rPr lang="en-US" dirty="0"/>
              <a:t>•Assures that the transactions are legally made</a:t>
            </a:r>
          </a:p>
          <a:p>
            <a:r>
              <a:rPr lang="en-US" dirty="0"/>
              <a:t>•Checks the funds in escrow accounts</a:t>
            </a:r>
          </a:p>
          <a:p>
            <a:r>
              <a:rPr lang="en-US" dirty="0"/>
              <a:t>•Manages the whole process of selling and buying</a:t>
            </a:r>
          </a:p>
          <a:p>
            <a:r>
              <a:rPr lang="en-US" dirty="0"/>
              <a:t>•(Bowling, 2022)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94718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D455D3B-DC93-4EB1-9676-0F644C273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Skills a real estate broker should have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4D968F-0BF5-439E-8F82-110BE6ADF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534205"/>
            <a:ext cx="4639736" cy="291082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•Excellent communication skills (Elena, 2021)</a:t>
            </a:r>
          </a:p>
          <a:p>
            <a:pPr>
              <a:lnSpc>
                <a:spcPct val="150000"/>
              </a:lnSpc>
            </a:pPr>
            <a:r>
              <a:rPr lang="en-US" dirty="0"/>
              <a:t>•Negotiating skills (CE Shop Team, 2020)</a:t>
            </a:r>
          </a:p>
          <a:p>
            <a:pPr>
              <a:lnSpc>
                <a:spcPct val="150000"/>
              </a:lnSpc>
            </a:pPr>
            <a:r>
              <a:rPr lang="en-US" dirty="0"/>
              <a:t>•Active listening skills (Colibri Real Estate, 2017)</a:t>
            </a:r>
          </a:p>
          <a:p>
            <a:endParaRPr lang="en-US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CF905319-7166-4706-991D-78A470DDEA1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7508" y="2055971"/>
            <a:ext cx="4367212" cy="3867288"/>
          </a:xfrm>
        </p:spPr>
      </p:pic>
    </p:spTree>
    <p:extLst>
      <p:ext uri="{BB962C8B-B14F-4D97-AF65-F5344CB8AC3E}">
        <p14:creationId xmlns:p14="http://schemas.microsoft.com/office/powerpoint/2010/main" val="17358432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A31F8671-4138-41A0-A16B-B2D999E96A7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836" b="21836"/>
          <a:stretch>
            <a:fillRect/>
          </a:stretch>
        </p:blipFill>
        <p:spPr/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3E20F902-0DE2-4F10-81FA-B69282FFA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9558" y="1516913"/>
            <a:ext cx="6164912" cy="652992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Skills a real estate broker should have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8FD7BEA-6D4B-4E1C-B50D-39E52F6A92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4083" y="4837043"/>
            <a:ext cx="11783834" cy="1921565"/>
          </a:xfrm>
        </p:spPr>
        <p:txBody>
          <a:bodyPr numCol="1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/>
              <a:t>Problem-solving skills(Colibri Real Estate, 2017)</a:t>
            </a:r>
          </a:p>
          <a:p>
            <a:pPr algn="ctr">
              <a:lnSpc>
                <a:spcPct val="150000"/>
              </a:lnSpc>
            </a:pPr>
            <a:r>
              <a:rPr lang="en-US" sz="2000" dirty="0"/>
              <a:t>Patience (Colibri Real Estate, 2017)</a:t>
            </a:r>
          </a:p>
          <a:p>
            <a:pPr algn="ctr">
              <a:lnSpc>
                <a:spcPct val="150000"/>
              </a:lnSpc>
            </a:pPr>
            <a:r>
              <a:rPr lang="en-US" sz="2000" dirty="0"/>
              <a:t>Time-management skills(CE Shop Team, 2020)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99787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30C4A67-5105-4A09-8376-9FB2CBC3F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861" y="309305"/>
            <a:ext cx="3517567" cy="1029165"/>
          </a:xfrm>
        </p:spPr>
        <p:txBody>
          <a:bodyPr>
            <a:normAutofit fontScale="90000"/>
          </a:bodyPr>
          <a:lstStyle/>
          <a:p>
            <a:r>
              <a:rPr lang="en-US" dirty="0"/>
              <a:t>SMART Goals</a:t>
            </a:r>
            <a:br>
              <a:rPr lang="en-US" dirty="0"/>
            </a:br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D4A0BC9-279D-404C-95D4-3EA56A4E38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413" y="1484048"/>
            <a:ext cx="5927725" cy="3951816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EF4F460-C034-4A1F-88B9-34648BA721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3314" y="1686649"/>
            <a:ext cx="3517567" cy="4623507"/>
          </a:xfrm>
        </p:spPr>
        <p:txBody>
          <a:bodyPr>
            <a:normAutofit fontScale="85000" lnSpcReduction="10000"/>
          </a:bodyPr>
          <a:lstStyle/>
          <a:p>
            <a:pPr marL="285750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dirty="0"/>
              <a:t>Specific: successful real estate broker</a:t>
            </a:r>
          </a:p>
          <a:p>
            <a:pPr marL="285750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dirty="0"/>
              <a:t>Measurable: achieving negotiating and communication skills </a:t>
            </a:r>
          </a:p>
          <a:p>
            <a:pPr marL="285750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dirty="0"/>
              <a:t>Attainable: Increase the sales by 10%</a:t>
            </a:r>
          </a:p>
          <a:p>
            <a:pPr marL="285750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dirty="0"/>
              <a:t>Relevant: The real estate market is on an ascending path</a:t>
            </a:r>
          </a:p>
          <a:p>
            <a:pPr marL="285750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dirty="0"/>
              <a:t>Timeline: 3 months</a:t>
            </a:r>
          </a:p>
          <a:p>
            <a:pPr marL="285750" indent="-285750">
              <a:lnSpc>
                <a:spcPct val="160000"/>
              </a:lnSpc>
              <a:buFont typeface="Arial" panose="020B0604020202020204" pitchFamily="34" charset="0"/>
              <a:buChar char="•"/>
            </a:pPr>
            <a:r>
              <a:rPr lang="en-US" dirty="0"/>
              <a:t>(CFI, 2021)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72615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D455D3B-DC93-4EB1-9676-0F644C273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SWOT Analysis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4D968F-0BF5-439E-8F82-110BE6ADF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534205"/>
            <a:ext cx="4639736" cy="291082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Strengths: </a:t>
            </a:r>
          </a:p>
          <a:p>
            <a:pPr>
              <a:lnSpc>
                <a:spcPct val="150000"/>
              </a:lnSpc>
            </a:pPr>
            <a:r>
              <a:rPr lang="en-US" dirty="0"/>
              <a:t>•	Effective listening skills</a:t>
            </a:r>
          </a:p>
          <a:p>
            <a:pPr>
              <a:lnSpc>
                <a:spcPct val="150000"/>
              </a:lnSpc>
            </a:pPr>
            <a:r>
              <a:rPr lang="en-US" dirty="0"/>
              <a:t>•	Local knowledge </a:t>
            </a:r>
          </a:p>
          <a:p>
            <a:pPr>
              <a:lnSpc>
                <a:spcPct val="150000"/>
              </a:lnSpc>
            </a:pPr>
            <a:r>
              <a:rPr lang="en-US" dirty="0"/>
              <a:t>•	Integrity</a:t>
            </a:r>
          </a:p>
          <a:p>
            <a:pPr>
              <a:lnSpc>
                <a:spcPct val="150000"/>
              </a:lnSpc>
            </a:pPr>
            <a:r>
              <a:rPr lang="en-US" dirty="0"/>
              <a:t>(</a:t>
            </a:r>
            <a:r>
              <a:rPr lang="en-US" dirty="0" err="1"/>
              <a:t>ElGenaidi</a:t>
            </a:r>
            <a:r>
              <a:rPr lang="en-US" dirty="0"/>
              <a:t>, 2021)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2E421-AB8C-43A6-9310-07EDCD7353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4984" y="2534204"/>
            <a:ext cx="4639736" cy="2910821"/>
          </a:xfrm>
        </p:spPr>
        <p:txBody>
          <a:bodyPr/>
          <a:lstStyle/>
          <a:p>
            <a:r>
              <a:rPr lang="en-US" dirty="0"/>
              <a:t>Weaknesses: </a:t>
            </a:r>
          </a:p>
          <a:p>
            <a:r>
              <a:rPr lang="en-US" dirty="0"/>
              <a:t>•	Not very familiar with the rules and regulations</a:t>
            </a:r>
          </a:p>
          <a:p>
            <a:r>
              <a:rPr lang="en-US" dirty="0"/>
              <a:t>•	Persistence</a:t>
            </a:r>
          </a:p>
          <a:p>
            <a:r>
              <a:rPr lang="en-US" dirty="0"/>
              <a:t>•	Communication</a:t>
            </a:r>
          </a:p>
          <a:p>
            <a:r>
              <a:rPr lang="en-US" dirty="0"/>
              <a:t>(</a:t>
            </a:r>
            <a:r>
              <a:rPr lang="en-US" dirty="0" err="1"/>
              <a:t>ElGenaidi</a:t>
            </a:r>
            <a:r>
              <a:rPr lang="en-US" dirty="0"/>
              <a:t>, 2021)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717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D455D3B-DC93-4EB1-9676-0F644C273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SWOT Analysis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F4D968F-0BF5-439E-8F82-110BE6ADF6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534205"/>
            <a:ext cx="4639736" cy="291082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Opportunities: </a:t>
            </a:r>
          </a:p>
          <a:p>
            <a:pPr>
              <a:lnSpc>
                <a:spcPct val="150000"/>
              </a:lnSpc>
            </a:pPr>
            <a:r>
              <a:rPr lang="en-US" dirty="0"/>
              <a:t>•	Trainings</a:t>
            </a:r>
          </a:p>
          <a:p>
            <a:pPr>
              <a:lnSpc>
                <a:spcPct val="150000"/>
              </a:lnSpc>
            </a:pPr>
            <a:r>
              <a:rPr lang="en-US" dirty="0"/>
              <a:t>•	Workshops</a:t>
            </a:r>
          </a:p>
          <a:p>
            <a:pPr>
              <a:lnSpc>
                <a:spcPct val="150000"/>
              </a:lnSpc>
            </a:pPr>
            <a:r>
              <a:rPr lang="en-US" dirty="0"/>
              <a:t>•	Technology</a:t>
            </a:r>
          </a:p>
          <a:p>
            <a:pPr>
              <a:lnSpc>
                <a:spcPct val="150000"/>
              </a:lnSpc>
            </a:pPr>
            <a:r>
              <a:rPr lang="en-US" dirty="0"/>
              <a:t>(</a:t>
            </a:r>
            <a:r>
              <a:rPr lang="en-US" dirty="0" err="1"/>
              <a:t>Laun</a:t>
            </a:r>
            <a:r>
              <a:rPr lang="en-US" dirty="0"/>
              <a:t>, 2019)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22E421-AB8C-43A6-9310-07EDCD7353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54984" y="2534204"/>
            <a:ext cx="4639736" cy="291082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Threats: </a:t>
            </a:r>
          </a:p>
          <a:p>
            <a:r>
              <a:rPr lang="en-US" dirty="0"/>
              <a:t>•	Economy</a:t>
            </a:r>
          </a:p>
          <a:p>
            <a:r>
              <a:rPr lang="en-US" dirty="0"/>
              <a:t>•	Interest rates</a:t>
            </a:r>
          </a:p>
          <a:p>
            <a:r>
              <a:rPr lang="en-US" dirty="0"/>
              <a:t>•	Immigration </a:t>
            </a:r>
          </a:p>
          <a:p>
            <a:r>
              <a:rPr lang="en-US" dirty="0"/>
              <a:t>•	Politics</a:t>
            </a:r>
          </a:p>
          <a:p>
            <a:r>
              <a:rPr lang="en-US" dirty="0"/>
              <a:t>(Seegars , 2020)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73017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D455D3B-DC93-4EB1-9676-0F644C273A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 Development Plan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7C7DEFBC-F2EE-4342-9FA4-130C3B89561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70878751"/>
              </p:ext>
            </p:extLst>
          </p:nvPr>
        </p:nvGraphicFramePr>
        <p:xfrm>
          <a:off x="1096962" y="2279373"/>
          <a:ext cx="10058400" cy="391204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11680">
                  <a:extLst>
                    <a:ext uri="{9D8B030D-6E8A-4147-A177-3AD203B41FA5}">
                      <a16:colId xmlns:a16="http://schemas.microsoft.com/office/drawing/2014/main" val="540404156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132903728"/>
                    </a:ext>
                  </a:extLst>
                </a:gridCol>
                <a:gridCol w="3440582">
                  <a:extLst>
                    <a:ext uri="{9D8B030D-6E8A-4147-A177-3AD203B41FA5}">
                      <a16:colId xmlns:a16="http://schemas.microsoft.com/office/drawing/2014/main" val="1794023639"/>
                    </a:ext>
                  </a:extLst>
                </a:gridCol>
                <a:gridCol w="1272209">
                  <a:extLst>
                    <a:ext uri="{9D8B030D-6E8A-4147-A177-3AD203B41FA5}">
                      <a16:colId xmlns:a16="http://schemas.microsoft.com/office/drawing/2014/main" val="462086478"/>
                    </a:ext>
                  </a:extLst>
                </a:gridCol>
                <a:gridCol w="1322249">
                  <a:extLst>
                    <a:ext uri="{9D8B030D-6E8A-4147-A177-3AD203B41FA5}">
                      <a16:colId xmlns:a16="http://schemas.microsoft.com/office/drawing/2014/main" val="1884077206"/>
                    </a:ext>
                  </a:extLst>
                </a:gridCol>
              </a:tblGrid>
              <a:tr h="894522">
                <a:tc>
                  <a:txBody>
                    <a:bodyPr/>
                    <a:lstStyle/>
                    <a:p>
                      <a:r>
                        <a:rPr lang="en-US" dirty="0"/>
                        <a:t>Further Developments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Outcome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Start 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End Date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2854455"/>
                  </a:ext>
                </a:extLst>
              </a:tr>
              <a:tr h="894522">
                <a:tc>
                  <a:txBody>
                    <a:bodyPr/>
                    <a:lstStyle/>
                    <a:p>
                      <a:r>
                        <a:rPr lang="en-US" dirty="0"/>
                        <a:t>Communication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Training sessions</a:t>
                      </a:r>
                    </a:p>
                    <a:p>
                      <a:r>
                        <a:rPr lang="en-US" dirty="0"/>
                        <a:t>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Being able to hold effective conversations</a:t>
                      </a:r>
                    </a:p>
                    <a:p>
                      <a:r>
                        <a:rPr lang="en-US" dirty="0"/>
                        <a:t>Understand better the customer’s point of view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15/04/2022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15/07/2022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2135318"/>
                  </a:ext>
                </a:extLst>
              </a:tr>
              <a:tr h="894522">
                <a:tc>
                  <a:txBody>
                    <a:bodyPr/>
                    <a:lstStyle/>
                    <a:p>
                      <a:r>
                        <a:rPr lang="en-US" dirty="0"/>
                        <a:t>Negotiation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Training</a:t>
                      </a:r>
                    </a:p>
                    <a:p>
                      <a:r>
                        <a:rPr lang="en-US" dirty="0"/>
                        <a:t>Conferences</a:t>
                      </a:r>
                    </a:p>
                    <a:p>
                      <a:r>
                        <a:rPr lang="en-US" dirty="0"/>
                        <a:t>Asking for advices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Facing better the negotiating challenges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15/04/2022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15/07/2022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600993"/>
                  </a:ext>
                </a:extLst>
              </a:tr>
              <a:tr h="894522">
                <a:tc>
                  <a:txBody>
                    <a:bodyPr/>
                    <a:lstStyle/>
                    <a:p>
                      <a:r>
                        <a:rPr lang="en-US" dirty="0"/>
                        <a:t>Persistence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Practice in private life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ability to continuing in an opinion or course of action in spite of difficulty or opposition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15/04/2022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15/07/2022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792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50913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38683" y="0"/>
            <a:ext cx="6253317" cy="765633"/>
          </a:xfrm>
        </p:spPr>
        <p:txBody>
          <a:bodyPr>
            <a:normAutofit fontScale="90000"/>
          </a:bodyPr>
          <a:lstStyle/>
          <a:p>
            <a:pPr algn="r"/>
            <a:r>
              <a:rPr lang="en-US" sz="5400" dirty="0"/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12441" y="765633"/>
            <a:ext cx="7479559" cy="5159145"/>
          </a:xfrm>
        </p:spPr>
        <p:txBody>
          <a:bodyPr>
            <a:noAutofit/>
          </a:bodyPr>
          <a:lstStyle/>
          <a:p>
            <a:r>
              <a:rPr lang="en-US" sz="1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Bowling L., (2022), What Is A Real Estate Broker and What Do They Do?, Posted: 28/02/2022, [Available at: https://www.rocketmortgage.com/learn/real-estate-broker] Accessed: 07/04/2022</a:t>
            </a:r>
          </a:p>
          <a:p>
            <a:r>
              <a:rPr lang="en-US" sz="1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CE Shop Team, (2022), Real Estate Skills - Understand What It Takes to Be a Successful Agent, [Available at: https://www.theceshop.com/agent-essentials/real-estate-agent-encyclopedia/real-estate-skills], Accessed: 06/04/2022</a:t>
            </a:r>
          </a:p>
          <a:p>
            <a:r>
              <a:rPr lang="en-US" sz="1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CFI, (2021), SMART Goals, [Available at: https://corporatefinanceinstitute.com/resources/knowledge/other/smart-goal/] Accessed: 07/04/2022</a:t>
            </a:r>
          </a:p>
          <a:p>
            <a:r>
              <a:rPr lang="en-US" sz="1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Colibri Real Estate, (2017), These 10 Skills Are Critical to Your Success in Real Estate, Posted: 09/07/2017, [Available at: https://www.realestateexpress.com/career-hub/become-a-real-estate-agent/these-10-skills-are-critical-to-your-success-in-real-estate/] Accessed: 07/04/2022</a:t>
            </a:r>
          </a:p>
          <a:p>
            <a:r>
              <a:rPr lang="en-US" sz="1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Elena, (2021), The Skills You Need to Become a Successful Estate Agent, [Available at: https://www.skillsyouneed.com/rhubarb/estate-agent-skills.html], Accessed: 07/04/2022</a:t>
            </a:r>
          </a:p>
          <a:p>
            <a:r>
              <a:rPr lang="en-US" sz="1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ElGenaidi</a:t>
            </a:r>
            <a:r>
              <a:rPr lang="en-US" sz="1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D., (2021), How to Conduct a SWOT Analysis in Commercial Real Estate, Posted on 01/07/2021, [Available at: https://leverage.com/financing/swot-analysis/amp/], Accessed: 07/04/2022</a:t>
            </a:r>
          </a:p>
          <a:p>
            <a:r>
              <a:rPr lang="en-US" sz="1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Laun</a:t>
            </a:r>
            <a:r>
              <a:rPr lang="en-US" sz="1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B., (2019), Top 5 Threats Real Estate Agents Need to Know About, Posted: 01/02/2019, [Available at: https://www.cardinalfinancial.com/blog/real-estate-agent-threats/], Accessed on 07/04/2022</a:t>
            </a:r>
          </a:p>
          <a:p>
            <a:r>
              <a:rPr lang="en-US" sz="1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Seegars N., (2020), 8 Pro Tips for Training Real Estate Agents, [Available at: https://learn.trakstar.com/blog/8-pro-tips-for-training-real-estate-agents], Accessed: 07/04/2022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 rot="5400000">
            <a:off x="-622009" y="1323868"/>
            <a:ext cx="6315398" cy="4210265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21979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{1A717400-B7CB-4046-8FA6-3F15A8872A05}tf56160789_win32</Template>
  <TotalTime>38</TotalTime>
  <Words>649</Words>
  <Application>Microsoft Office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Bookman Old Style</vt:lpstr>
      <vt:lpstr>Calibri</vt:lpstr>
      <vt:lpstr>Franklin Gothic Book</vt:lpstr>
      <vt:lpstr>1_RetrospectVTI</vt:lpstr>
      <vt:lpstr>Academic and Employability Skills -BMSW4001-</vt:lpstr>
      <vt:lpstr>Introduction What is a real estate broker?  </vt:lpstr>
      <vt:lpstr>Skills a real estate broker should have</vt:lpstr>
      <vt:lpstr>Skills a real estate broker should have</vt:lpstr>
      <vt:lpstr>SMART Goals </vt:lpstr>
      <vt:lpstr>SWOT Analysis</vt:lpstr>
      <vt:lpstr>SWOT Analysis</vt:lpstr>
      <vt:lpstr>Personal Development Plan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-BMSW4001-</dc:title>
  <dc:creator>Andrea Betina Rideg</dc:creator>
  <cp:lastModifiedBy>Andrea Betina Rideg</cp:lastModifiedBy>
  <cp:revision>2</cp:revision>
  <dcterms:created xsi:type="dcterms:W3CDTF">2022-04-15T19:29:25Z</dcterms:created>
  <dcterms:modified xsi:type="dcterms:W3CDTF">2022-04-15T20:08:21Z</dcterms:modified>
</cp:coreProperties>
</file>