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21374100" cy="15113000"/>
  <p:notesSz cx="6858000" cy="9144000"/>
  <p:embeddedFontLst>
    <p:embeddedFont>
      <p:font typeface="Roboto" panose="02000000000000000000" pitchFamily="2" charset="0"/>
      <p:regular r:id="rId4"/>
      <p:bold r:id="rId5"/>
    </p:embeddedFont>
    <p:embeddedFont>
      <p:font typeface="Roboto Bold" panose="02000000000000000000" charset="0"/>
      <p:regular r:id="rId6"/>
    </p:embeddedFont>
    <p:embeddedFont>
      <p:font typeface="Roboto Bold Italics" panose="020B0604020202020204" charset="0"/>
      <p:regular r:id="rId7"/>
    </p:embeddedFont>
    <p:embeddedFont>
      <p:font typeface="Roboto Italics"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a:srgbClr val="E6E0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142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heme" Target="theme/theme1.xml"/><Relationship Id="rId5" Type="http://schemas.openxmlformats.org/officeDocument/2006/relationships/font" Target="fonts/font2.fntdata"/><Relationship Id="rId10" Type="http://schemas.openxmlformats.org/officeDocument/2006/relationships/viewProps" Target="viewProps.xml"/><Relationship Id="rId4" Type="http://schemas.openxmlformats.org/officeDocument/2006/relationships/font" Target="fonts/font1.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2" name="AutoShape 2"/>
          <p:cNvSpPr/>
          <p:nvPr/>
        </p:nvSpPr>
        <p:spPr>
          <a:xfrm>
            <a:off x="271455" y="-281740"/>
            <a:ext cx="20790841" cy="4610438"/>
          </a:xfrm>
          <a:prstGeom prst="rect">
            <a:avLst/>
          </a:prstGeom>
          <a:solidFill>
            <a:srgbClr val="FFFFFF"/>
          </a:solidFill>
        </p:spPr>
      </p:sp>
      <p:sp>
        <p:nvSpPr>
          <p:cNvPr id="3" name="AutoShape 3"/>
          <p:cNvSpPr/>
          <p:nvPr/>
        </p:nvSpPr>
        <p:spPr>
          <a:xfrm>
            <a:off x="271455" y="4311197"/>
            <a:ext cx="20806090" cy="0"/>
          </a:xfrm>
          <a:prstGeom prst="line">
            <a:avLst/>
          </a:prstGeom>
          <a:ln w="19050" cap="flat">
            <a:solidFill>
              <a:srgbClr val="16225D"/>
            </a:solidFill>
            <a:prstDash val="solid"/>
            <a:headEnd type="none" w="sm" len="sm"/>
            <a:tailEnd type="none" w="sm" len="sm"/>
          </a:ln>
        </p:spPr>
      </p:sp>
      <p:sp>
        <p:nvSpPr>
          <p:cNvPr id="4" name="AutoShape 4"/>
          <p:cNvSpPr/>
          <p:nvPr/>
        </p:nvSpPr>
        <p:spPr>
          <a:xfrm>
            <a:off x="5226952" y="10324441"/>
            <a:ext cx="9563244" cy="4825433"/>
          </a:xfrm>
          <a:prstGeom prst="rect">
            <a:avLst/>
          </a:prstGeom>
          <a:solidFill>
            <a:srgbClr val="FFFFFF"/>
          </a:solidFill>
        </p:spPr>
      </p:sp>
      <p:sp>
        <p:nvSpPr>
          <p:cNvPr id="5" name="AutoShape 5"/>
          <p:cNvSpPr/>
          <p:nvPr/>
        </p:nvSpPr>
        <p:spPr>
          <a:xfrm>
            <a:off x="5226952" y="4319947"/>
            <a:ext cx="0" cy="11050995"/>
          </a:xfrm>
          <a:prstGeom prst="line">
            <a:avLst/>
          </a:prstGeom>
          <a:ln w="19050" cap="flat">
            <a:solidFill>
              <a:srgbClr val="16225D"/>
            </a:solidFill>
            <a:prstDash val="solid"/>
            <a:headEnd type="none" w="sm" len="sm"/>
            <a:tailEnd type="none" w="sm" len="sm"/>
          </a:ln>
        </p:spPr>
      </p:sp>
      <p:sp>
        <p:nvSpPr>
          <p:cNvPr id="6" name="AutoShape 6"/>
          <p:cNvSpPr/>
          <p:nvPr/>
        </p:nvSpPr>
        <p:spPr>
          <a:xfrm flipH="1">
            <a:off x="14790196" y="4328697"/>
            <a:ext cx="19039" cy="10875071"/>
          </a:xfrm>
          <a:prstGeom prst="line">
            <a:avLst/>
          </a:prstGeom>
          <a:ln w="19050" cap="flat">
            <a:solidFill>
              <a:srgbClr val="16225D"/>
            </a:solidFill>
            <a:prstDash val="solid"/>
            <a:headEnd type="none" w="sm" len="sm"/>
            <a:tailEnd type="none" w="sm" len="sm"/>
          </a:ln>
        </p:spPr>
      </p:sp>
      <p:sp>
        <p:nvSpPr>
          <p:cNvPr id="7" name="AutoShape 7"/>
          <p:cNvSpPr/>
          <p:nvPr/>
        </p:nvSpPr>
        <p:spPr>
          <a:xfrm>
            <a:off x="5226952" y="10324441"/>
            <a:ext cx="9563244" cy="0"/>
          </a:xfrm>
          <a:prstGeom prst="line">
            <a:avLst/>
          </a:prstGeom>
          <a:ln w="19050" cap="flat">
            <a:solidFill>
              <a:srgbClr val="16225D"/>
            </a:solidFill>
            <a:prstDash val="solid"/>
            <a:headEnd type="none" w="sm" len="sm"/>
            <a:tailEnd type="none" w="sm" len="sm"/>
          </a:ln>
        </p:spPr>
      </p:sp>
      <p:grpSp>
        <p:nvGrpSpPr>
          <p:cNvPr id="8" name="Group 8"/>
          <p:cNvGrpSpPr/>
          <p:nvPr/>
        </p:nvGrpSpPr>
        <p:grpSpPr>
          <a:xfrm>
            <a:off x="885034" y="800475"/>
            <a:ext cx="3582754" cy="2727748"/>
            <a:chOff x="0" y="11667"/>
            <a:chExt cx="4777006" cy="3636997"/>
          </a:xfrm>
        </p:grpSpPr>
        <p:sp>
          <p:nvSpPr>
            <p:cNvPr id="9" name="AutoShape 9"/>
            <p:cNvSpPr/>
            <p:nvPr/>
          </p:nvSpPr>
          <p:spPr>
            <a:xfrm>
              <a:off x="0" y="11667"/>
              <a:ext cx="4777006" cy="0"/>
            </a:xfrm>
            <a:prstGeom prst="line">
              <a:avLst/>
            </a:prstGeom>
            <a:ln w="23333" cap="flat">
              <a:solidFill>
                <a:srgbClr val="16225D"/>
              </a:solidFill>
              <a:prstDash val="solid"/>
              <a:headEnd type="none" w="sm" len="sm"/>
              <a:tailEnd type="none" w="sm" len="sm"/>
            </a:ln>
          </p:spPr>
        </p:sp>
        <p:sp>
          <p:nvSpPr>
            <p:cNvPr id="10" name="AutoShape 10"/>
            <p:cNvSpPr/>
            <p:nvPr/>
          </p:nvSpPr>
          <p:spPr>
            <a:xfrm>
              <a:off x="0" y="3648664"/>
              <a:ext cx="4777006" cy="0"/>
            </a:xfrm>
            <a:prstGeom prst="line">
              <a:avLst/>
            </a:prstGeom>
            <a:ln w="23333" cap="flat">
              <a:solidFill>
                <a:srgbClr val="16225D"/>
              </a:solidFill>
              <a:prstDash val="solid"/>
              <a:headEnd type="none" w="sm" len="sm"/>
              <a:tailEnd type="none" w="sm" len="sm"/>
            </a:ln>
          </p:spPr>
        </p:sp>
        <p:sp>
          <p:nvSpPr>
            <p:cNvPr id="11" name="TextBox 11"/>
            <p:cNvSpPr txBox="1"/>
            <p:nvPr/>
          </p:nvSpPr>
          <p:spPr>
            <a:xfrm>
              <a:off x="14148" y="938109"/>
              <a:ext cx="4762857" cy="1735945"/>
            </a:xfrm>
            <a:prstGeom prst="rect">
              <a:avLst/>
            </a:prstGeom>
          </p:spPr>
          <p:txBody>
            <a:bodyPr lIns="0" tIns="0" rIns="0" bIns="0" rtlCol="0" anchor="t">
              <a:spAutoFit/>
            </a:bodyPr>
            <a:lstStyle/>
            <a:p>
              <a:pPr algn="ctr">
                <a:lnSpc>
                  <a:spcPts val="2608"/>
                </a:lnSpc>
              </a:pPr>
              <a:r>
                <a:rPr lang="en-US" sz="1610" b="1" spc="64" dirty="0">
                  <a:solidFill>
                    <a:srgbClr val="000001"/>
                  </a:solidFill>
                  <a:latin typeface="Roboto Bold"/>
                  <a:ea typeface="Roboto Bold"/>
                  <a:cs typeface="Roboto Bold"/>
                  <a:sym typeface="Roboto Bold"/>
                </a:rPr>
                <a:t>COMPONENT 2 POSTER</a:t>
              </a:r>
            </a:p>
            <a:p>
              <a:pPr algn="ctr">
                <a:lnSpc>
                  <a:spcPts val="2608"/>
                </a:lnSpc>
              </a:pPr>
              <a:r>
                <a:rPr lang="en-US" sz="1610" b="1" spc="64" dirty="0">
                  <a:solidFill>
                    <a:srgbClr val="000001"/>
                  </a:solidFill>
                  <a:latin typeface="Roboto Bold"/>
                  <a:ea typeface="Roboto Bold"/>
                  <a:cs typeface="Roboto Bold"/>
                  <a:sym typeface="Roboto Bold"/>
                </a:rPr>
                <a:t>MODULE CODE:</a:t>
              </a:r>
              <a:r>
                <a:rPr lang="en-US" sz="1610" spc="64" dirty="0">
                  <a:solidFill>
                    <a:srgbClr val="000001"/>
                  </a:solidFill>
                  <a:latin typeface="Roboto"/>
                  <a:ea typeface="Roboto"/>
                  <a:cs typeface="Roboto"/>
                  <a:sym typeface="Roboto"/>
                </a:rPr>
                <a:t> LCHS7009</a:t>
              </a:r>
            </a:p>
            <a:p>
              <a:pPr marL="0" lvl="0" indent="0" algn="ctr">
                <a:lnSpc>
                  <a:spcPts val="2608"/>
                </a:lnSpc>
              </a:pPr>
              <a:r>
                <a:rPr lang="en-US" sz="1610" b="1" spc="64" dirty="0">
                  <a:solidFill>
                    <a:srgbClr val="000001"/>
                  </a:solidFill>
                  <a:latin typeface="Roboto Bold"/>
                  <a:ea typeface="Roboto Bold"/>
                  <a:cs typeface="Roboto Bold"/>
                  <a:sym typeface="Roboto Bold"/>
                </a:rPr>
                <a:t>MODULE: </a:t>
              </a:r>
              <a:r>
                <a:rPr lang="en-US" sz="1610" spc="64" dirty="0">
                  <a:solidFill>
                    <a:srgbClr val="000001"/>
                  </a:solidFill>
                  <a:latin typeface="Roboto"/>
                  <a:ea typeface="Roboto"/>
                  <a:cs typeface="Roboto"/>
                  <a:sym typeface="Roboto"/>
                </a:rPr>
                <a:t>POP</a:t>
              </a:r>
              <a:r>
                <a:rPr lang="en-US" sz="1610" u="none" spc="64" dirty="0">
                  <a:solidFill>
                    <a:srgbClr val="000001"/>
                  </a:solidFill>
                  <a:latin typeface="Roboto"/>
                  <a:ea typeface="Roboto"/>
                  <a:cs typeface="Roboto"/>
                  <a:sym typeface="Roboto"/>
                </a:rPr>
                <a:t>ULATION HEALTH AND DIGITAL HEALTH PROMOTION</a:t>
              </a:r>
            </a:p>
          </p:txBody>
        </p:sp>
      </p:grpSp>
      <p:grpSp>
        <p:nvGrpSpPr>
          <p:cNvPr id="12" name="Group 12"/>
          <p:cNvGrpSpPr/>
          <p:nvPr/>
        </p:nvGrpSpPr>
        <p:grpSpPr>
          <a:xfrm>
            <a:off x="16916212" y="800475"/>
            <a:ext cx="3582754" cy="2727748"/>
            <a:chOff x="0" y="11667"/>
            <a:chExt cx="4777006" cy="3636997"/>
          </a:xfrm>
        </p:grpSpPr>
        <p:sp>
          <p:nvSpPr>
            <p:cNvPr id="13" name="AutoShape 13"/>
            <p:cNvSpPr/>
            <p:nvPr/>
          </p:nvSpPr>
          <p:spPr>
            <a:xfrm>
              <a:off x="0" y="11667"/>
              <a:ext cx="4777006" cy="0"/>
            </a:xfrm>
            <a:prstGeom prst="line">
              <a:avLst/>
            </a:prstGeom>
            <a:ln w="23333" cap="flat">
              <a:solidFill>
                <a:srgbClr val="16225D"/>
              </a:solidFill>
              <a:prstDash val="solid"/>
              <a:headEnd type="none" w="sm" len="sm"/>
              <a:tailEnd type="none" w="sm" len="sm"/>
            </a:ln>
          </p:spPr>
        </p:sp>
        <p:sp>
          <p:nvSpPr>
            <p:cNvPr id="14" name="AutoShape 14"/>
            <p:cNvSpPr/>
            <p:nvPr/>
          </p:nvSpPr>
          <p:spPr>
            <a:xfrm>
              <a:off x="0" y="3648664"/>
              <a:ext cx="4777006" cy="0"/>
            </a:xfrm>
            <a:prstGeom prst="line">
              <a:avLst/>
            </a:prstGeom>
            <a:ln w="23333" cap="flat">
              <a:solidFill>
                <a:srgbClr val="16225D"/>
              </a:solidFill>
              <a:prstDash val="solid"/>
              <a:headEnd type="none" w="sm" len="sm"/>
              <a:tailEnd type="none" w="sm" len="sm"/>
            </a:ln>
          </p:spPr>
        </p:sp>
        <p:sp>
          <p:nvSpPr>
            <p:cNvPr id="15" name="TextBox 15"/>
            <p:cNvSpPr txBox="1"/>
            <p:nvPr/>
          </p:nvSpPr>
          <p:spPr>
            <a:xfrm>
              <a:off x="14148" y="938109"/>
              <a:ext cx="4762857" cy="1735945"/>
            </a:xfrm>
            <a:prstGeom prst="rect">
              <a:avLst/>
            </a:prstGeom>
          </p:spPr>
          <p:txBody>
            <a:bodyPr lIns="0" tIns="0" rIns="0" bIns="0" rtlCol="0" anchor="t">
              <a:spAutoFit/>
            </a:bodyPr>
            <a:lstStyle/>
            <a:p>
              <a:pPr algn="ctr">
                <a:lnSpc>
                  <a:spcPts val="2608"/>
                </a:lnSpc>
              </a:pPr>
              <a:r>
                <a:rPr lang="en-US" sz="1610" b="1" spc="64" dirty="0">
                  <a:solidFill>
                    <a:srgbClr val="000001"/>
                  </a:solidFill>
                  <a:latin typeface="Roboto Bold"/>
                  <a:ea typeface="Roboto Bold"/>
                  <a:cs typeface="Roboto Bold"/>
                  <a:sym typeface="Roboto Bold"/>
                </a:rPr>
                <a:t>NAME: </a:t>
              </a:r>
              <a:r>
                <a:rPr lang="en-US" sz="1610" spc="64" dirty="0">
                  <a:solidFill>
                    <a:srgbClr val="000001"/>
                  </a:solidFill>
                  <a:latin typeface="Roboto"/>
                  <a:ea typeface="Roboto"/>
                  <a:cs typeface="Roboto"/>
                  <a:sym typeface="Roboto"/>
                </a:rPr>
                <a:t>MD AKTARUJJAMAN</a:t>
              </a:r>
            </a:p>
            <a:p>
              <a:pPr algn="ctr">
                <a:lnSpc>
                  <a:spcPts val="2608"/>
                </a:lnSpc>
              </a:pPr>
              <a:r>
                <a:rPr lang="en-US" sz="1610" b="1" spc="64" dirty="0">
                  <a:solidFill>
                    <a:srgbClr val="000001"/>
                  </a:solidFill>
                  <a:latin typeface="Roboto Bold"/>
                  <a:ea typeface="Roboto Bold"/>
                  <a:cs typeface="Roboto Bold"/>
                  <a:sym typeface="Roboto Bold"/>
                </a:rPr>
                <a:t>STUDENT ID: </a:t>
              </a:r>
              <a:r>
                <a:rPr lang="en-US" sz="1610" spc="64" dirty="0">
                  <a:solidFill>
                    <a:srgbClr val="000001"/>
                  </a:solidFill>
                  <a:latin typeface="Roboto"/>
                  <a:ea typeface="Roboto"/>
                  <a:cs typeface="Roboto"/>
                  <a:sym typeface="Roboto"/>
                </a:rPr>
                <a:t>2512989</a:t>
              </a:r>
            </a:p>
            <a:p>
              <a:pPr marL="0" lvl="0" indent="0" algn="ctr">
                <a:lnSpc>
                  <a:spcPts val="2608"/>
                </a:lnSpc>
              </a:pPr>
              <a:r>
                <a:rPr lang="en-US" sz="1610" b="1" spc="64" dirty="0">
                  <a:solidFill>
                    <a:srgbClr val="000001"/>
                  </a:solidFill>
                  <a:latin typeface="Roboto Bold"/>
                  <a:ea typeface="Roboto Bold"/>
                  <a:cs typeface="Roboto Bold"/>
                  <a:sym typeface="Roboto Bold"/>
                </a:rPr>
                <a:t>LECT</a:t>
              </a:r>
              <a:r>
                <a:rPr lang="en-US" sz="1610" b="1" u="none" spc="64" dirty="0">
                  <a:solidFill>
                    <a:srgbClr val="000001"/>
                  </a:solidFill>
                  <a:latin typeface="Roboto Bold"/>
                  <a:ea typeface="Roboto Bold"/>
                  <a:cs typeface="Roboto Bold"/>
                  <a:sym typeface="Roboto Bold"/>
                </a:rPr>
                <a:t>URER’S NAME: </a:t>
              </a:r>
              <a:r>
                <a:rPr lang="en-US" sz="1610" u="none" spc="64" dirty="0">
                  <a:solidFill>
                    <a:srgbClr val="000001"/>
                  </a:solidFill>
                  <a:latin typeface="Roboto"/>
                  <a:ea typeface="Roboto"/>
                  <a:cs typeface="Roboto"/>
                  <a:sym typeface="Roboto"/>
                </a:rPr>
                <a:t>DR BESTY JOSE</a:t>
              </a:r>
            </a:p>
          </p:txBody>
        </p:sp>
      </p:grpSp>
      <p:sp>
        <p:nvSpPr>
          <p:cNvPr id="16" name="Freeform 16"/>
          <p:cNvSpPr/>
          <p:nvPr/>
        </p:nvSpPr>
        <p:spPr>
          <a:xfrm>
            <a:off x="10988180" y="4608628"/>
            <a:ext cx="3322153" cy="2494022"/>
          </a:xfrm>
          <a:custGeom>
            <a:avLst/>
            <a:gdLst/>
            <a:ahLst/>
            <a:cxnLst/>
            <a:rect l="l" t="t" r="r" b="b"/>
            <a:pathLst>
              <a:path w="3322153" h="2494022">
                <a:moveTo>
                  <a:pt x="0" y="0"/>
                </a:moveTo>
                <a:lnTo>
                  <a:pt x="3322154" y="0"/>
                </a:lnTo>
                <a:lnTo>
                  <a:pt x="3322154" y="2494022"/>
                </a:lnTo>
                <a:lnTo>
                  <a:pt x="0" y="2494022"/>
                </a:lnTo>
                <a:lnTo>
                  <a:pt x="0" y="0"/>
                </a:lnTo>
                <a:close/>
              </a:path>
            </a:pathLst>
          </a:custGeom>
          <a:blipFill>
            <a:blip r:embed="rId2"/>
            <a:stretch>
              <a:fillRect/>
            </a:stretch>
          </a:blipFill>
        </p:spPr>
      </p:sp>
      <p:sp>
        <p:nvSpPr>
          <p:cNvPr id="17" name="Freeform 17"/>
          <p:cNvSpPr/>
          <p:nvPr/>
        </p:nvSpPr>
        <p:spPr>
          <a:xfrm>
            <a:off x="5544352" y="7560000"/>
            <a:ext cx="4440409" cy="2241053"/>
          </a:xfrm>
          <a:custGeom>
            <a:avLst/>
            <a:gdLst/>
            <a:ahLst/>
            <a:cxnLst/>
            <a:rect l="l" t="t" r="r" b="b"/>
            <a:pathLst>
              <a:path w="4440409" h="2241053">
                <a:moveTo>
                  <a:pt x="0" y="0"/>
                </a:moveTo>
                <a:lnTo>
                  <a:pt x="4440409" y="0"/>
                </a:lnTo>
                <a:lnTo>
                  <a:pt x="4440409" y="2241053"/>
                </a:lnTo>
                <a:lnTo>
                  <a:pt x="0" y="2241053"/>
                </a:lnTo>
                <a:lnTo>
                  <a:pt x="0" y="0"/>
                </a:lnTo>
                <a:close/>
              </a:path>
            </a:pathLst>
          </a:custGeom>
          <a:blipFill>
            <a:blip r:embed="rId3"/>
            <a:stretch>
              <a:fillRect t="-54329" r="-38514"/>
            </a:stretch>
          </a:blipFill>
        </p:spPr>
      </p:sp>
      <p:sp>
        <p:nvSpPr>
          <p:cNvPr id="18" name="Freeform 18"/>
          <p:cNvSpPr/>
          <p:nvPr/>
        </p:nvSpPr>
        <p:spPr>
          <a:xfrm>
            <a:off x="10883025" y="7433739"/>
            <a:ext cx="3532463" cy="2503633"/>
          </a:xfrm>
          <a:custGeom>
            <a:avLst/>
            <a:gdLst/>
            <a:ahLst/>
            <a:cxnLst/>
            <a:rect l="l" t="t" r="r" b="b"/>
            <a:pathLst>
              <a:path w="3532463" h="2503633">
                <a:moveTo>
                  <a:pt x="0" y="0"/>
                </a:moveTo>
                <a:lnTo>
                  <a:pt x="3532464" y="0"/>
                </a:lnTo>
                <a:lnTo>
                  <a:pt x="3532464" y="2503633"/>
                </a:lnTo>
                <a:lnTo>
                  <a:pt x="0" y="2503633"/>
                </a:lnTo>
                <a:lnTo>
                  <a:pt x="0" y="0"/>
                </a:lnTo>
                <a:close/>
              </a:path>
            </a:pathLst>
          </a:custGeom>
          <a:blipFill>
            <a:blip r:embed="rId4"/>
            <a:stretch>
              <a:fillRect/>
            </a:stretch>
          </a:blipFill>
        </p:spPr>
      </p:sp>
      <p:sp>
        <p:nvSpPr>
          <p:cNvPr id="19" name="TextBox 19"/>
          <p:cNvSpPr txBox="1"/>
          <p:nvPr/>
        </p:nvSpPr>
        <p:spPr>
          <a:xfrm>
            <a:off x="4658288" y="1095751"/>
            <a:ext cx="12067424" cy="2128821"/>
          </a:xfrm>
          <a:prstGeom prst="rect">
            <a:avLst/>
          </a:prstGeom>
        </p:spPr>
        <p:txBody>
          <a:bodyPr lIns="0" tIns="0" rIns="0" bIns="0" rtlCol="0" anchor="t">
            <a:spAutoFit/>
          </a:bodyPr>
          <a:lstStyle/>
          <a:p>
            <a:pPr algn="ctr">
              <a:lnSpc>
                <a:spcPts val="5511"/>
              </a:lnSpc>
            </a:pPr>
            <a:r>
              <a:rPr lang="en-US" sz="5249" spc="-104">
                <a:solidFill>
                  <a:srgbClr val="000001"/>
                </a:solidFill>
                <a:latin typeface="Roboto"/>
                <a:ea typeface="Roboto"/>
                <a:cs typeface="Roboto"/>
                <a:sym typeface="Roboto"/>
              </a:rPr>
              <a:t> AirGuard Asthma – Smart inhaler support with air-quality alerts and community touchpoints</a:t>
            </a:r>
          </a:p>
        </p:txBody>
      </p:sp>
      <p:grpSp>
        <p:nvGrpSpPr>
          <p:cNvPr id="20" name="Group 20"/>
          <p:cNvGrpSpPr/>
          <p:nvPr/>
        </p:nvGrpSpPr>
        <p:grpSpPr>
          <a:xfrm>
            <a:off x="299002" y="4345259"/>
            <a:ext cx="4754818" cy="10782872"/>
            <a:chOff x="0" y="0"/>
            <a:chExt cx="6339757" cy="14377163"/>
          </a:xfrm>
        </p:grpSpPr>
        <p:sp>
          <p:nvSpPr>
            <p:cNvPr id="21" name="TextBox 21"/>
            <p:cNvSpPr txBox="1"/>
            <p:nvPr/>
          </p:nvSpPr>
          <p:spPr>
            <a:xfrm>
              <a:off x="0" y="19050"/>
              <a:ext cx="6339757" cy="359410"/>
            </a:xfrm>
            <a:prstGeom prst="rect">
              <a:avLst/>
            </a:prstGeom>
          </p:spPr>
          <p:txBody>
            <a:bodyPr lIns="0" tIns="0" rIns="0" bIns="0" rtlCol="0" anchor="t">
              <a:spAutoFit/>
            </a:bodyPr>
            <a:lstStyle/>
            <a:p>
              <a:pPr marL="0" lvl="0" indent="0" algn="l">
                <a:lnSpc>
                  <a:spcPts val="1994"/>
                </a:lnSpc>
                <a:spcBef>
                  <a:spcPct val="0"/>
                </a:spcBef>
              </a:pPr>
              <a:r>
                <a:rPr lang="en-US" sz="1899" b="1" spc="75">
                  <a:solidFill>
                    <a:srgbClr val="000001"/>
                  </a:solidFill>
                  <a:latin typeface="Roboto Bold"/>
                  <a:ea typeface="Roboto Bold"/>
                  <a:cs typeface="Roboto Bold"/>
                  <a:sym typeface="Roboto Bold"/>
                </a:rPr>
                <a:t>1. Background</a:t>
              </a:r>
            </a:p>
          </p:txBody>
        </p:sp>
        <p:sp>
          <p:nvSpPr>
            <p:cNvPr id="22" name="TextBox 22"/>
            <p:cNvSpPr txBox="1"/>
            <p:nvPr/>
          </p:nvSpPr>
          <p:spPr>
            <a:xfrm>
              <a:off x="0" y="584963"/>
              <a:ext cx="6339757" cy="13792200"/>
            </a:xfrm>
            <a:prstGeom prst="rect">
              <a:avLst/>
            </a:prstGeom>
          </p:spPr>
          <p:txBody>
            <a:bodyPr lIns="0" tIns="0" rIns="0" bIns="0" rtlCol="0" anchor="t">
              <a:spAutoFit/>
            </a:bodyPr>
            <a:lstStyle/>
            <a:p>
              <a:pPr marL="0" lvl="0" indent="0" algn="l">
                <a:lnSpc>
                  <a:spcPts val="2400"/>
                </a:lnSpc>
              </a:pPr>
              <a:r>
                <a:rPr lang="en-US" sz="1500" b="1" spc="15">
                  <a:solidFill>
                    <a:srgbClr val="000001"/>
                  </a:solidFill>
                  <a:latin typeface="Roboto Bold"/>
                  <a:ea typeface="Roboto Bold"/>
                  <a:cs typeface="Roboto Bold"/>
                  <a:sym typeface="Roboto Bold"/>
                </a:rPr>
                <a:t>Scale </a:t>
              </a:r>
              <a:r>
                <a:rPr lang="en-US" sz="1500" b="1" u="none" spc="15">
                  <a:solidFill>
                    <a:srgbClr val="000001"/>
                  </a:solidFill>
                  <a:latin typeface="Roboto Bold"/>
                  <a:ea typeface="Roboto Bold"/>
                  <a:cs typeface="Roboto Bold"/>
                  <a:sym typeface="Roboto Bold"/>
                </a:rPr>
                <a:t>of the public health problem:</a:t>
              </a:r>
            </a:p>
            <a:p>
              <a:pPr marL="323850" lvl="1" indent="-161925" algn="l">
                <a:lnSpc>
                  <a:spcPts val="2400"/>
                </a:lnSpc>
                <a:buFont typeface="Arial"/>
                <a:buChar char="•"/>
              </a:pPr>
              <a:r>
                <a:rPr lang="en-US" sz="1500" u="none" spc="15">
                  <a:solidFill>
                    <a:srgbClr val="000001"/>
                  </a:solidFill>
                  <a:latin typeface="Roboto"/>
                  <a:ea typeface="Roboto"/>
                  <a:cs typeface="Roboto"/>
                  <a:sym typeface="Roboto"/>
                </a:rPr>
                <a:t>Asthma is a major noncommunicable disease affecting children and adults. WHO estimates ~262 million people had asthma in 2019 and ~455,000 deaths occurred globally. (WHO, 2024).</a:t>
              </a:r>
            </a:p>
            <a:p>
              <a:pPr marL="323850" lvl="1" indent="-161925" algn="l">
                <a:lnSpc>
                  <a:spcPts val="2400"/>
                </a:lnSpc>
                <a:buFont typeface="Arial"/>
                <a:buChar char="•"/>
              </a:pPr>
              <a:r>
                <a:rPr lang="en-US" sz="1500" u="none" spc="15">
                  <a:solidFill>
                    <a:srgbClr val="000001"/>
                  </a:solidFill>
                  <a:latin typeface="Roboto"/>
                  <a:ea typeface="Roboto"/>
                  <a:cs typeface="Roboto"/>
                  <a:sym typeface="Roboto"/>
                </a:rPr>
                <a:t>Poor control leads to avoidable attacks, missed school/work, reduced physical activity and increased healthcare use.</a:t>
              </a:r>
            </a:p>
            <a:p>
              <a:pPr marL="0" lvl="0" indent="0" algn="l">
                <a:lnSpc>
                  <a:spcPts val="2400"/>
                </a:lnSpc>
              </a:pPr>
              <a:r>
                <a:rPr lang="en-US" sz="1500" b="1" u="none" spc="15">
                  <a:solidFill>
                    <a:srgbClr val="000001"/>
                  </a:solidFill>
                  <a:latin typeface="Roboto Bold"/>
                  <a:ea typeface="Roboto Bold"/>
                  <a:cs typeface="Roboto Bold"/>
                  <a:sym typeface="Roboto Bold"/>
                </a:rPr>
                <a:t>Why an intervention is necessary:</a:t>
              </a:r>
            </a:p>
            <a:p>
              <a:pPr marL="323850" lvl="1" indent="-161925" algn="l">
                <a:lnSpc>
                  <a:spcPts val="2400"/>
                </a:lnSpc>
                <a:buFont typeface="Arial"/>
                <a:buChar char="•"/>
              </a:pPr>
              <a:r>
                <a:rPr lang="en-US" sz="1500" u="none" spc="15">
                  <a:solidFill>
                    <a:srgbClr val="000001"/>
                  </a:solidFill>
                  <a:latin typeface="Roboto"/>
                  <a:ea typeface="Roboto"/>
                  <a:cs typeface="Roboto"/>
                  <a:sym typeface="Roboto"/>
                </a:rPr>
                <a:t>Many attacks are preventable with consistent controller (ICS-containing) treatment, correct inhaler technique, and avoidance or mitigation of triggers, but adherence and technique errors are common (GINA, 2024).</a:t>
              </a:r>
            </a:p>
            <a:p>
              <a:pPr marL="323850" lvl="1" indent="-161925" algn="l">
                <a:lnSpc>
                  <a:spcPts val="2400"/>
                </a:lnSpc>
                <a:buFont typeface="Arial"/>
                <a:buChar char="•"/>
              </a:pPr>
              <a:r>
                <a:rPr lang="en-US" sz="1500" u="none" spc="15">
                  <a:solidFill>
                    <a:srgbClr val="000001"/>
                  </a:solidFill>
                  <a:latin typeface="Roboto"/>
                  <a:ea typeface="Roboto"/>
                  <a:cs typeface="Roboto"/>
                  <a:sym typeface="Roboto"/>
                </a:rPr>
                <a:t>Environmental exposure (air pollution, heat, wildfire smoke) can worsen symptoms and exacerbate inequities, as higher exposure and fewer resources often cluster in disadvantaged communities (Canaday et al., 2024).</a:t>
              </a:r>
            </a:p>
            <a:p>
              <a:pPr marL="0" lvl="0" indent="0" algn="l">
                <a:lnSpc>
                  <a:spcPts val="2400"/>
                </a:lnSpc>
              </a:pPr>
              <a:r>
                <a:rPr lang="en-US" sz="1500" b="1" u="none" spc="15">
                  <a:solidFill>
                    <a:srgbClr val="000001"/>
                  </a:solidFill>
                  <a:latin typeface="Roboto Bold"/>
                  <a:ea typeface="Roboto Bold"/>
                  <a:cs typeface="Roboto Bold"/>
                  <a:sym typeface="Roboto Bold"/>
                </a:rPr>
                <a:t>Previous interventions (digital and non-digital):</a:t>
              </a:r>
            </a:p>
            <a:p>
              <a:pPr marL="323850" lvl="1" indent="-161925" algn="l">
                <a:lnSpc>
                  <a:spcPts val="2400"/>
                </a:lnSpc>
                <a:buFont typeface="Arial"/>
                <a:buChar char="•"/>
              </a:pPr>
              <a:r>
                <a:rPr lang="en-US" sz="1500" b="1" i="1" u="none" spc="15">
                  <a:solidFill>
                    <a:srgbClr val="000001"/>
                  </a:solidFill>
                  <a:latin typeface="Roboto Bold Italics"/>
                  <a:ea typeface="Roboto Bold Italics"/>
                  <a:cs typeface="Roboto Bold Italics"/>
                  <a:sym typeface="Roboto Bold Italics"/>
                </a:rPr>
                <a:t>Non-digital: </a:t>
              </a:r>
              <a:r>
                <a:rPr lang="en-US" sz="1500" u="none" spc="15">
                  <a:solidFill>
                    <a:srgbClr val="000001"/>
                  </a:solidFill>
                  <a:latin typeface="Roboto"/>
                  <a:ea typeface="Roboto"/>
                  <a:cs typeface="Roboto"/>
                  <a:sym typeface="Roboto"/>
                </a:rPr>
                <a:t>asthma action plans, school-based asthma programmes, pharmacy inhaler technique checks, home trigger reduction and education.</a:t>
              </a:r>
            </a:p>
            <a:p>
              <a:pPr marL="323850" lvl="1" indent="-161925" algn="l">
                <a:lnSpc>
                  <a:spcPts val="2400"/>
                </a:lnSpc>
                <a:buFont typeface="Arial"/>
                <a:buChar char="•"/>
              </a:pPr>
              <a:r>
                <a:rPr lang="en-US" sz="1500" b="1" i="1" u="none" spc="15">
                  <a:solidFill>
                    <a:srgbClr val="000001"/>
                  </a:solidFill>
                  <a:latin typeface="Roboto Bold Italics"/>
                  <a:ea typeface="Roboto Bold Italics"/>
                  <a:cs typeface="Roboto Bold Italics"/>
                  <a:sym typeface="Roboto Bold Italics"/>
                </a:rPr>
                <a:t>Digital</a:t>
              </a:r>
              <a:r>
                <a:rPr lang="en-US" sz="1500" u="none" spc="15">
                  <a:solidFill>
                    <a:srgbClr val="000001"/>
                  </a:solidFill>
                  <a:latin typeface="Roboto"/>
                  <a:ea typeface="Roboto"/>
                  <a:cs typeface="Roboto"/>
                  <a:sym typeface="Roboto"/>
                </a:rPr>
                <a:t>: symptom trackers, digital inhalers, SMS reminders, telemonitoring and remote review; evidence suggests patient-facing digital inhalers can improve control and may reduce exacerbations (Ologundudu et al., 2025).</a:t>
              </a:r>
            </a:p>
            <a:p>
              <a:pPr marL="0" lvl="0" indent="0" algn="l">
                <a:lnSpc>
                  <a:spcPts val="2400"/>
                </a:lnSpc>
              </a:pPr>
              <a:r>
                <a:rPr lang="en-US" sz="1500" b="1" u="none" spc="15">
                  <a:solidFill>
                    <a:srgbClr val="000001"/>
                  </a:solidFill>
                  <a:latin typeface="Roboto Bold"/>
                  <a:ea typeface="Roboto Bold"/>
                  <a:cs typeface="Roboto Bold"/>
                  <a:sym typeface="Roboto Bold"/>
                </a:rPr>
                <a:t>Chosen digital intervention:</a:t>
              </a:r>
            </a:p>
            <a:p>
              <a:pPr marL="323850" lvl="1" indent="-161925" algn="l">
                <a:lnSpc>
                  <a:spcPts val="2400"/>
                </a:lnSpc>
                <a:buFont typeface="Arial"/>
                <a:buChar char="•"/>
              </a:pPr>
              <a:r>
                <a:rPr lang="en-US" sz="1500" u="none" spc="15">
                  <a:solidFill>
                    <a:srgbClr val="000001"/>
                  </a:solidFill>
                  <a:latin typeface="Roboto"/>
                  <a:ea typeface="Roboto"/>
                  <a:cs typeface="Roboto"/>
                  <a:sym typeface="Roboto"/>
                </a:rPr>
                <a:t>AirGuard Asthma integrates a smart inhaler sensor with a mobile app and air-quality alerts to promote prevention-focused self-management and reduce avoidable attacks.</a:t>
              </a:r>
            </a:p>
            <a:p>
              <a:pPr marL="0" lvl="0" indent="0" algn="l">
                <a:lnSpc>
                  <a:spcPts val="2400"/>
                </a:lnSpc>
              </a:pPr>
              <a:endParaRPr lang="en-US" sz="1500" u="none" spc="15">
                <a:solidFill>
                  <a:srgbClr val="000001"/>
                </a:solidFill>
                <a:latin typeface="Roboto"/>
                <a:ea typeface="Roboto"/>
                <a:cs typeface="Roboto"/>
                <a:sym typeface="Roboto"/>
              </a:endParaRPr>
            </a:p>
          </p:txBody>
        </p:sp>
      </p:grpSp>
      <p:sp>
        <p:nvSpPr>
          <p:cNvPr id="23" name="TextBox 23"/>
          <p:cNvSpPr txBox="1"/>
          <p:nvPr/>
        </p:nvSpPr>
        <p:spPr>
          <a:xfrm>
            <a:off x="5530087" y="4498052"/>
            <a:ext cx="4581597" cy="2743200"/>
          </a:xfrm>
          <a:prstGeom prst="rect">
            <a:avLst/>
          </a:prstGeom>
        </p:spPr>
        <p:txBody>
          <a:bodyPr lIns="0" tIns="0" rIns="0" bIns="0" rtlCol="0" anchor="t">
            <a:spAutoFit/>
          </a:bodyPr>
          <a:lstStyle/>
          <a:p>
            <a:pPr marL="0" lvl="0" indent="0" algn="just">
              <a:lnSpc>
                <a:spcPts val="2400"/>
              </a:lnSpc>
              <a:spcBef>
                <a:spcPct val="0"/>
              </a:spcBef>
            </a:pPr>
            <a:r>
              <a:rPr lang="en-US" sz="1500" b="1" spc="15">
                <a:solidFill>
                  <a:srgbClr val="000001"/>
                </a:solidFill>
                <a:latin typeface="Roboto Bold"/>
                <a:ea typeface="Roboto Bold"/>
                <a:cs typeface="Roboto Bold"/>
                <a:sym typeface="Roboto Bold"/>
              </a:rPr>
              <a:t>Local </a:t>
            </a:r>
            <a:r>
              <a:rPr lang="en-US" sz="1500" b="1" u="none" spc="15">
                <a:solidFill>
                  <a:srgbClr val="000001"/>
                </a:solidFill>
                <a:latin typeface="Roboto Bold"/>
                <a:ea typeface="Roboto Bold"/>
                <a:cs typeface="Roboto Bold"/>
                <a:sym typeface="Roboto Bold"/>
              </a:rPr>
              <a:t>and high-risk group considerations:</a:t>
            </a:r>
          </a:p>
          <a:p>
            <a:pPr marL="323850" lvl="1" indent="-161925" algn="just">
              <a:lnSpc>
                <a:spcPts val="2400"/>
              </a:lnSpc>
              <a:buFont typeface="Arial"/>
              <a:buChar char="•"/>
            </a:pPr>
            <a:r>
              <a:rPr lang="en-US" sz="1500" u="none" spc="15">
                <a:solidFill>
                  <a:srgbClr val="000001"/>
                </a:solidFill>
                <a:latin typeface="Roboto"/>
                <a:ea typeface="Roboto"/>
                <a:cs typeface="Roboto"/>
                <a:sym typeface="Roboto"/>
              </a:rPr>
              <a:t>Children, older adults, and people living in high-traffic or industrial areas may face higher exposure to triggers and fewer options to avoid exposure.</a:t>
            </a:r>
          </a:p>
          <a:p>
            <a:pPr marL="323850" lvl="1" indent="-161925" algn="just">
              <a:lnSpc>
                <a:spcPts val="2400"/>
              </a:lnSpc>
              <a:buFont typeface="Arial"/>
              <a:buChar char="•"/>
            </a:pPr>
            <a:r>
              <a:rPr lang="en-US" sz="1500" u="none" spc="15">
                <a:solidFill>
                  <a:srgbClr val="000001"/>
                </a:solidFill>
                <a:latin typeface="Roboto"/>
                <a:ea typeface="Roboto"/>
                <a:cs typeface="Roboto"/>
                <a:sym typeface="Roboto"/>
              </a:rPr>
              <a:t> Inequality is not only digital access; it includes housing quality, crowded schools, and limited access to preventative care, which can magnify exposure-related risk (Canaday et al., 2024).</a:t>
            </a:r>
          </a:p>
        </p:txBody>
      </p:sp>
      <p:sp>
        <p:nvSpPr>
          <p:cNvPr id="24" name="TextBox 24"/>
          <p:cNvSpPr txBox="1"/>
          <p:nvPr/>
        </p:nvSpPr>
        <p:spPr>
          <a:xfrm>
            <a:off x="5614661" y="9886436"/>
            <a:ext cx="4412449" cy="304656"/>
          </a:xfrm>
          <a:prstGeom prst="rect">
            <a:avLst/>
          </a:prstGeom>
        </p:spPr>
        <p:txBody>
          <a:bodyPr lIns="0" tIns="0" rIns="0" bIns="0" rtlCol="0" anchor="t">
            <a:spAutoFit/>
          </a:bodyPr>
          <a:lstStyle/>
          <a:p>
            <a:pPr algn="ctr">
              <a:lnSpc>
                <a:spcPts val="1202"/>
              </a:lnSpc>
            </a:pPr>
            <a:r>
              <a:rPr lang="en-US" sz="1028" i="1" spc="10">
                <a:solidFill>
                  <a:srgbClr val="000001"/>
                </a:solidFill>
                <a:latin typeface="Roboto Italics"/>
                <a:ea typeface="Roboto Italics"/>
                <a:cs typeface="Roboto Italics"/>
                <a:sym typeface="Roboto Italics"/>
              </a:rPr>
              <a:t>Figure B. Air pollution (brick factory smoke) illustrating an environmental trigger. Source: Wikimedia Commons (CC BY-SA 4.0), Janak Bhatta (2019).</a:t>
            </a:r>
          </a:p>
        </p:txBody>
      </p:sp>
      <p:sp>
        <p:nvSpPr>
          <p:cNvPr id="25" name="TextBox 25"/>
          <p:cNvSpPr txBox="1"/>
          <p:nvPr/>
        </p:nvSpPr>
        <p:spPr>
          <a:xfrm>
            <a:off x="10578078" y="7131584"/>
            <a:ext cx="4142359" cy="302154"/>
          </a:xfrm>
          <a:prstGeom prst="rect">
            <a:avLst/>
          </a:prstGeom>
        </p:spPr>
        <p:txBody>
          <a:bodyPr lIns="0" tIns="0" rIns="0" bIns="0" rtlCol="0" anchor="t">
            <a:spAutoFit/>
          </a:bodyPr>
          <a:lstStyle/>
          <a:p>
            <a:pPr algn="ctr">
              <a:lnSpc>
                <a:spcPts val="1162"/>
              </a:lnSpc>
            </a:pPr>
            <a:r>
              <a:rPr lang="en-US" sz="1076" i="1" spc="10">
                <a:solidFill>
                  <a:srgbClr val="000001"/>
                </a:solidFill>
                <a:latin typeface="Roboto Italics"/>
                <a:ea typeface="Roboto Italics"/>
                <a:cs typeface="Roboto Italics"/>
                <a:sym typeface="Roboto Italics"/>
              </a:rPr>
              <a:t>Figure A. Global asthma burden (WHO estimates). Source: WHO asthma fact sheet (WHO, 2024).</a:t>
            </a:r>
          </a:p>
        </p:txBody>
      </p:sp>
      <p:grpSp>
        <p:nvGrpSpPr>
          <p:cNvPr id="26" name="Group 26"/>
          <p:cNvGrpSpPr/>
          <p:nvPr/>
        </p:nvGrpSpPr>
        <p:grpSpPr>
          <a:xfrm>
            <a:off x="15058096" y="4478399"/>
            <a:ext cx="6004200" cy="10325672"/>
            <a:chOff x="0" y="0"/>
            <a:chExt cx="8005600" cy="13767563"/>
          </a:xfrm>
        </p:grpSpPr>
        <p:sp>
          <p:nvSpPr>
            <p:cNvPr id="27" name="TextBox 27"/>
            <p:cNvSpPr txBox="1"/>
            <p:nvPr/>
          </p:nvSpPr>
          <p:spPr>
            <a:xfrm>
              <a:off x="0" y="19050"/>
              <a:ext cx="8005600" cy="359410"/>
            </a:xfrm>
            <a:prstGeom prst="rect">
              <a:avLst/>
            </a:prstGeom>
          </p:spPr>
          <p:txBody>
            <a:bodyPr lIns="0" tIns="0" rIns="0" bIns="0" rtlCol="0" anchor="t">
              <a:spAutoFit/>
            </a:bodyPr>
            <a:lstStyle/>
            <a:p>
              <a:pPr marL="0" lvl="0" indent="0" algn="l">
                <a:lnSpc>
                  <a:spcPts val="1994"/>
                </a:lnSpc>
                <a:spcBef>
                  <a:spcPct val="0"/>
                </a:spcBef>
              </a:pPr>
              <a:r>
                <a:rPr lang="en-US" sz="1899" b="1" spc="75">
                  <a:solidFill>
                    <a:srgbClr val="000001"/>
                  </a:solidFill>
                  <a:latin typeface="Roboto Bold"/>
                  <a:ea typeface="Roboto Bold"/>
                  <a:cs typeface="Roboto Bold"/>
                  <a:sym typeface="Roboto Bold"/>
                </a:rPr>
                <a:t>2. Health promotion values and principles</a:t>
              </a:r>
            </a:p>
          </p:txBody>
        </p:sp>
        <p:sp>
          <p:nvSpPr>
            <p:cNvPr id="28" name="TextBox 28"/>
            <p:cNvSpPr txBox="1"/>
            <p:nvPr/>
          </p:nvSpPr>
          <p:spPr>
            <a:xfrm>
              <a:off x="0" y="613538"/>
              <a:ext cx="8005600" cy="13154025"/>
            </a:xfrm>
            <a:prstGeom prst="rect">
              <a:avLst/>
            </a:prstGeom>
          </p:spPr>
          <p:txBody>
            <a:bodyPr lIns="0" tIns="0" rIns="0" bIns="0" rtlCol="0" anchor="t">
              <a:spAutoFit/>
            </a:bodyPr>
            <a:lstStyle/>
            <a:p>
              <a:pPr algn="just">
                <a:lnSpc>
                  <a:spcPts val="2100"/>
                </a:lnSpc>
              </a:pPr>
              <a:r>
                <a:rPr lang="en-US" sz="1500" b="1" spc="15">
                  <a:solidFill>
                    <a:srgbClr val="000001"/>
                  </a:solidFill>
                  <a:latin typeface="Roboto Bold"/>
                  <a:ea typeface="Roboto Bold"/>
                  <a:cs typeface="Roboto Bold"/>
                  <a:sym typeface="Roboto Bold"/>
                </a:rPr>
                <a:t>Health promotion values and principles (summary):</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Empowerment and self-efficacy: enabling people to control their health through skills, knowledge and supportive environments.</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Equity and fairness: reducing avoidable differences in health by addressing structural barriers (digital exclusion, exposure inequality).</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Participation and community action: involving users and community settings (schools, pharmacies) to sustain behaviour change.</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Supportive environments and healthy public policy: aligning with clean-air messaging and practical trigger reduction.</a:t>
              </a:r>
            </a:p>
            <a:p>
              <a:pPr algn="just">
                <a:lnSpc>
                  <a:spcPts val="2100"/>
                </a:lnSpc>
              </a:pPr>
              <a:r>
                <a:rPr lang="en-US" sz="1500" b="1" spc="15">
                  <a:solidFill>
                    <a:srgbClr val="000001"/>
                  </a:solidFill>
                  <a:latin typeface="Roboto Bold"/>
                  <a:ea typeface="Roboto Bold"/>
                  <a:cs typeface="Roboto Bold"/>
                  <a:sym typeface="Roboto Bold"/>
                </a:rPr>
                <a:t>How AirGuard aligns with health promotion principles (Ottawa Charter):</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Develop personal skills: short technique videos, action-plan steps and personalised coaching to build competence (WHO, 1986).</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Strengthen community action: pharmacy and school touchpoints to support families and reduce dropout from digital-only tools.</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Create supportive environments: air-quality alerts translated into practical actions (timing outdoor activity, ventilation decisions).</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Reorient health services: clinician summaries focus on high-risk patterns (reliever overuse) to trigger timely review.</a:t>
              </a:r>
            </a:p>
            <a:p>
              <a:pPr algn="just">
                <a:lnSpc>
                  <a:spcPts val="2100"/>
                </a:lnSpc>
              </a:pPr>
              <a:r>
                <a:rPr lang="en-US" sz="1500" b="1" spc="15">
                  <a:solidFill>
                    <a:srgbClr val="000001"/>
                  </a:solidFill>
                  <a:latin typeface="Roboto Bold"/>
                  <a:ea typeface="Roboto Bold"/>
                  <a:cs typeface="Roboto Bold"/>
                  <a:sym typeface="Roboto Bold"/>
                </a:rPr>
                <a:t>Digital health inequality focus:</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AirGuard includes low-data mode, offline caching and optional SMS prompts; community touchpoints provide non-digital support for users with limited connectivity or low digital literacy (NHS England, 2023).</a:t>
              </a:r>
            </a:p>
            <a:p>
              <a:pPr algn="just">
                <a:lnSpc>
                  <a:spcPts val="2100"/>
                </a:lnSpc>
              </a:pPr>
              <a:r>
                <a:rPr lang="en-US" sz="1500" b="1" spc="15">
                  <a:solidFill>
                    <a:srgbClr val="000001"/>
                  </a:solidFill>
                  <a:latin typeface="Roboto Bold"/>
                  <a:ea typeface="Roboto Bold"/>
                  <a:cs typeface="Roboto Bold"/>
                  <a:sym typeface="Roboto Bold"/>
                </a:rPr>
                <a:t>Practical health promotion delivery (what users actually receive):</a:t>
              </a:r>
            </a:p>
            <a:p>
              <a:pPr marL="323850" lvl="1" indent="-161925" algn="just">
                <a:lnSpc>
                  <a:spcPts val="2100"/>
                </a:lnSpc>
                <a:buFont typeface="Arial"/>
                <a:buChar char="•"/>
              </a:pPr>
              <a:r>
                <a:rPr lang="en-US" sz="1500" b="1" i="1" spc="15">
                  <a:solidFill>
                    <a:srgbClr val="000001"/>
                  </a:solidFill>
                  <a:latin typeface="Roboto Bold Italics"/>
                  <a:ea typeface="Roboto Bold Italics"/>
                  <a:cs typeface="Roboto Bold Italics"/>
                  <a:sym typeface="Roboto Bold Italics"/>
                </a:rPr>
                <a:t>Education: </a:t>
              </a:r>
              <a:r>
                <a:rPr lang="en-US" sz="1500" spc="15">
                  <a:solidFill>
                    <a:srgbClr val="000001"/>
                  </a:solidFill>
                  <a:latin typeface="Roboto"/>
                  <a:ea typeface="Roboto"/>
                  <a:cs typeface="Roboto"/>
                  <a:sym typeface="Roboto"/>
                </a:rPr>
                <a:t>micro-learning on trigger recognition, inhaler technique, and action-plan steps, reinforced at the moment it is needed.</a:t>
              </a:r>
            </a:p>
            <a:p>
              <a:pPr marL="323850" lvl="1" indent="-161925" algn="just">
                <a:lnSpc>
                  <a:spcPts val="2100"/>
                </a:lnSpc>
                <a:buFont typeface="Arial"/>
                <a:buChar char="•"/>
              </a:pPr>
              <a:r>
                <a:rPr lang="en-US" sz="1500" b="1" i="1" spc="15">
                  <a:solidFill>
                    <a:srgbClr val="000001"/>
                  </a:solidFill>
                  <a:latin typeface="Roboto Bold Italics"/>
                  <a:ea typeface="Roboto Bold Italics"/>
                  <a:cs typeface="Roboto Bold Italics"/>
                  <a:sym typeface="Roboto Bold Italics"/>
                </a:rPr>
                <a:t>Enablement:</a:t>
              </a:r>
              <a:r>
                <a:rPr lang="en-US" sz="1500" spc="15">
                  <a:solidFill>
                    <a:srgbClr val="000001"/>
                  </a:solidFill>
                  <a:latin typeface="Roboto"/>
                  <a:ea typeface="Roboto"/>
                  <a:cs typeface="Roboto"/>
                  <a:sym typeface="Roboto"/>
                </a:rPr>
                <a:t> personalised planning suggestions (for example changing commute timing or indoor exercise alternatives) during predicted high-risk air-quality windows.</a:t>
              </a:r>
            </a:p>
            <a:p>
              <a:pPr marL="323850" lvl="1" indent="-161925" algn="just">
                <a:lnSpc>
                  <a:spcPts val="2100"/>
                </a:lnSpc>
                <a:buFont typeface="Arial"/>
                <a:buChar char="•"/>
              </a:pPr>
              <a:r>
                <a:rPr lang="en-US" sz="1500" b="1" i="1" spc="15">
                  <a:solidFill>
                    <a:srgbClr val="000001"/>
                  </a:solidFill>
                  <a:latin typeface="Roboto Bold Italics"/>
                  <a:ea typeface="Roboto Bold Italics"/>
                  <a:cs typeface="Roboto Bold Italics"/>
                  <a:sym typeface="Roboto Bold Italics"/>
                </a:rPr>
                <a:t>Advocacy and partnership</a:t>
              </a:r>
              <a:r>
                <a:rPr lang="en-US" sz="1500" spc="15">
                  <a:solidFill>
                    <a:srgbClr val="000001"/>
                  </a:solidFill>
                  <a:latin typeface="Roboto"/>
                  <a:ea typeface="Roboto"/>
                  <a:cs typeface="Roboto"/>
                  <a:sym typeface="Roboto"/>
                </a:rPr>
                <a:t>: aggregated, anonymised hotspot trends can support local public health conversations about clean air and safer school environments, subject to consent and governance.</a:t>
              </a:r>
            </a:p>
          </p:txBody>
        </p:sp>
      </p:grpSp>
      <p:grpSp>
        <p:nvGrpSpPr>
          <p:cNvPr id="29" name="Group 29"/>
          <p:cNvGrpSpPr/>
          <p:nvPr/>
        </p:nvGrpSpPr>
        <p:grpSpPr>
          <a:xfrm>
            <a:off x="5426977" y="10414039"/>
            <a:ext cx="9115569" cy="4547566"/>
            <a:chOff x="0" y="19050"/>
            <a:chExt cx="12154092" cy="6063423"/>
          </a:xfrm>
        </p:grpSpPr>
        <p:sp>
          <p:nvSpPr>
            <p:cNvPr id="30" name="TextBox 30"/>
            <p:cNvSpPr txBox="1"/>
            <p:nvPr/>
          </p:nvSpPr>
          <p:spPr>
            <a:xfrm>
              <a:off x="0" y="19050"/>
              <a:ext cx="12154092" cy="359410"/>
            </a:xfrm>
            <a:prstGeom prst="rect">
              <a:avLst/>
            </a:prstGeom>
          </p:spPr>
          <p:txBody>
            <a:bodyPr lIns="0" tIns="0" rIns="0" bIns="0" rtlCol="0" anchor="t">
              <a:spAutoFit/>
            </a:bodyPr>
            <a:lstStyle/>
            <a:p>
              <a:pPr marL="0" lvl="0" indent="0" algn="l">
                <a:lnSpc>
                  <a:spcPts val="1994"/>
                </a:lnSpc>
                <a:spcBef>
                  <a:spcPct val="0"/>
                </a:spcBef>
              </a:pPr>
              <a:r>
                <a:rPr lang="en-US" sz="1899" b="1" spc="75">
                  <a:solidFill>
                    <a:srgbClr val="000001"/>
                  </a:solidFill>
                  <a:latin typeface="Roboto Bold"/>
                  <a:ea typeface="Roboto Bold"/>
                  <a:cs typeface="Roboto Bold"/>
                  <a:sym typeface="Roboto Bold"/>
                </a:rPr>
                <a:t>3. Behavioural change theory (HBM)</a:t>
              </a:r>
            </a:p>
          </p:txBody>
        </p:sp>
        <p:sp>
          <p:nvSpPr>
            <p:cNvPr id="31" name="TextBox 31"/>
            <p:cNvSpPr txBox="1"/>
            <p:nvPr/>
          </p:nvSpPr>
          <p:spPr>
            <a:xfrm>
              <a:off x="0" y="478373"/>
              <a:ext cx="5519397" cy="5604100"/>
            </a:xfrm>
            <a:prstGeom prst="rect">
              <a:avLst/>
            </a:prstGeom>
          </p:spPr>
          <p:txBody>
            <a:bodyPr lIns="0" tIns="0" rIns="0" bIns="0" rtlCol="0" anchor="t">
              <a:spAutoFit/>
            </a:bodyPr>
            <a:lstStyle/>
            <a:p>
              <a:pPr marL="0" lvl="0" indent="0" algn="just">
                <a:lnSpc>
                  <a:spcPts val="2160"/>
                </a:lnSpc>
              </a:pPr>
              <a:r>
                <a:rPr lang="en-US" sz="1300" b="1"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a:rPr>
                <a:t>Chosen </a:t>
              </a:r>
              <a:r>
                <a:rPr lang="en-US" sz="1300" b="1" spc="13" dirty="0" err="1">
                  <a:solidFill>
                    <a:srgbClr val="000001"/>
                  </a:solidFill>
                  <a:latin typeface="Roboto" panose="02000000000000000000" pitchFamily="2" charset="0"/>
                  <a:ea typeface="Roboto" panose="02000000000000000000" pitchFamily="2" charset="0"/>
                  <a:cs typeface="Roboto" panose="02000000000000000000" pitchFamily="2" charset="0"/>
                  <a:sym typeface="Roboto Bold"/>
                </a:rPr>
                <a:t>behavioural</a:t>
              </a:r>
              <a:r>
                <a:rPr lang="en-US" sz="1300" b="1"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a:rPr>
                <a:t> change the</a:t>
              </a:r>
              <a:r>
                <a:rPr lang="en-US" sz="1300" b="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a:rPr>
                <a:t>ory</a:t>
              </a:r>
              <a:r>
                <a:rPr lang="en-US" sz="1300"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Italics"/>
                </a:rPr>
                <a:t>:</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Health Belief Model (HBM)</a:t>
              </a:r>
            </a:p>
            <a:p>
              <a:pPr algn="just">
                <a:lnSpc>
                  <a:spcPts val="2160"/>
                </a:lnSpc>
              </a:pP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HBM explains and predicts health </a:t>
              </a:r>
              <a:r>
                <a:rPr lang="en-US" sz="1300" u="none" spc="13" dirty="0" err="1">
                  <a:solidFill>
                    <a:srgbClr val="000001"/>
                  </a:solidFill>
                  <a:latin typeface="Roboto" panose="02000000000000000000" pitchFamily="2" charset="0"/>
                  <a:ea typeface="Roboto" panose="02000000000000000000" pitchFamily="2" charset="0"/>
                  <a:cs typeface="Roboto" panose="02000000000000000000" pitchFamily="2" charset="0"/>
                  <a:sym typeface="Roboto"/>
                </a:rPr>
                <a:t>behaviour</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by focusing on how individuals weigh perceived threat and the feasibility and benefits of action against costs.</a:t>
              </a:r>
            </a:p>
            <a:p>
              <a:pPr algn="just">
                <a:lnSpc>
                  <a:spcPts val="2160"/>
                </a:lnSpc>
              </a:pPr>
              <a:r>
                <a:rPr lang="en-US" sz="1300" b="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a:rPr>
                <a:t>Key constructs:</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 Perceived susceptibility:</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perceived threat of sickness/disease.</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Perceived severity:</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beliefs about consequences.</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Perceived benefits: </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expected positive outcomes of action.</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Perceived barriers:</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perceived obstacles to action.</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Cues to action:</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prompts or stimuli that trigger action.</a:t>
              </a:r>
            </a:p>
            <a:p>
              <a:pPr marL="291465" lvl="1" indent="-145732" algn="l">
                <a:lnSpc>
                  <a:spcPts val="2160"/>
                </a:lnSpc>
                <a:buFont typeface="Arial"/>
                <a:buChar char="•"/>
              </a:pPr>
              <a:r>
                <a:rPr lang="en-US" sz="1300" b="1" i="1"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Bold Italics"/>
                </a:rPr>
                <a:t>Self-efficacy:</a:t>
              </a:r>
              <a:r>
                <a:rPr lang="en-US" sz="1300" u="none" spc="13" dirty="0">
                  <a:solidFill>
                    <a:srgbClr val="000001"/>
                  </a:solidFill>
                  <a:latin typeface="Roboto" panose="02000000000000000000" pitchFamily="2" charset="0"/>
                  <a:ea typeface="Roboto" panose="02000000000000000000" pitchFamily="2" charset="0"/>
                  <a:cs typeface="Roboto" panose="02000000000000000000" pitchFamily="2" charset="0"/>
                  <a:sym typeface="Roboto"/>
                </a:rPr>
                <a:t> confidence in ability to succeed.</a:t>
              </a:r>
            </a:p>
          </p:txBody>
        </p:sp>
      </p:grpSp>
      <p:sp>
        <p:nvSpPr>
          <p:cNvPr id="32" name="TextBox 32"/>
          <p:cNvSpPr txBox="1"/>
          <p:nvPr/>
        </p:nvSpPr>
        <p:spPr>
          <a:xfrm>
            <a:off x="9795699" y="10743228"/>
            <a:ext cx="4934198" cy="4256786"/>
          </a:xfrm>
          <a:prstGeom prst="rect">
            <a:avLst/>
          </a:prstGeom>
        </p:spPr>
        <p:txBody>
          <a:bodyPr lIns="0" tIns="0" rIns="0" bIns="0" rtlCol="0" anchor="t">
            <a:spAutoFit/>
          </a:bodyPr>
          <a:lstStyle/>
          <a:p>
            <a:pPr marL="0" lvl="0" indent="0" algn="just">
              <a:lnSpc>
                <a:spcPts val="2127"/>
              </a:lnSpc>
            </a:pPr>
            <a:r>
              <a:rPr lang="en-US" sz="1329" b="1" spc="13" dirty="0">
                <a:solidFill>
                  <a:srgbClr val="000001"/>
                </a:solidFill>
                <a:latin typeface="Roboto Bold"/>
                <a:ea typeface="Roboto Bold"/>
                <a:cs typeface="Roboto Bold"/>
                <a:sym typeface="Roboto Bold"/>
              </a:rPr>
              <a:t>HBM in </a:t>
            </a:r>
            <a:r>
              <a:rPr lang="en-US" sz="1329" b="1" spc="13" dirty="0" err="1">
                <a:solidFill>
                  <a:srgbClr val="000001"/>
                </a:solidFill>
                <a:latin typeface="Roboto Bold"/>
                <a:ea typeface="Roboto Bold"/>
                <a:cs typeface="Roboto Bold"/>
                <a:sym typeface="Roboto Bold"/>
              </a:rPr>
              <a:t>AirGuard</a:t>
            </a:r>
            <a:r>
              <a:rPr lang="en-US" sz="1329" b="1" spc="13" dirty="0">
                <a:solidFill>
                  <a:srgbClr val="000001"/>
                </a:solidFill>
                <a:latin typeface="Roboto Bold"/>
                <a:ea typeface="Roboto Bold"/>
                <a:cs typeface="Roboto Bold"/>
                <a:sym typeface="Roboto Bold"/>
              </a:rPr>
              <a:t> (practical </a:t>
            </a:r>
            <a:r>
              <a:rPr lang="en-US" sz="1329" b="1" u="none" spc="13" dirty="0">
                <a:solidFill>
                  <a:srgbClr val="000001"/>
                </a:solidFill>
                <a:latin typeface="Roboto Bold"/>
                <a:ea typeface="Roboto Bold"/>
                <a:cs typeface="Roboto Bold"/>
                <a:sym typeface="Roboto Bold"/>
              </a:rPr>
              <a:t>application):</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Risk communication is </a:t>
            </a:r>
            <a:r>
              <a:rPr lang="en-US" sz="1329" u="none" spc="13" dirty="0" err="1">
                <a:solidFill>
                  <a:srgbClr val="000001"/>
                </a:solidFill>
                <a:latin typeface="Roboto"/>
                <a:ea typeface="Roboto"/>
                <a:cs typeface="Roboto"/>
                <a:sym typeface="Roboto"/>
              </a:rPr>
              <a:t>personalised</a:t>
            </a:r>
            <a:r>
              <a:rPr lang="en-US" sz="1329" u="none" spc="13" dirty="0">
                <a:solidFill>
                  <a:srgbClr val="000001"/>
                </a:solidFill>
                <a:latin typeface="Roboto"/>
                <a:ea typeface="Roboto"/>
                <a:cs typeface="Roboto"/>
                <a:sym typeface="Roboto"/>
              </a:rPr>
              <a:t> (AQI windows + user triggers) to increase perceived susceptibility without causing panic.</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 Short ‘why it matters’ messages connect symptoms and attacks to missed school/work and long-term risk (severity).</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Benefits are framed in immediate, meaningful outcomes: fewer night symptoms, better activity tolerance, fewer urgent visits (benefits).</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Barriers are reduced through simple UI, low-data options, SMS fallback, and pharmacy coaching (barriers).</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Alerts combine environmental cues (pollution peaks) and </a:t>
            </a:r>
            <a:r>
              <a:rPr lang="en-US" sz="1329" u="none" spc="13" dirty="0" err="1">
                <a:solidFill>
                  <a:srgbClr val="000001"/>
                </a:solidFill>
                <a:latin typeface="Roboto"/>
                <a:ea typeface="Roboto"/>
                <a:cs typeface="Roboto"/>
                <a:sym typeface="Roboto"/>
              </a:rPr>
              <a:t>behavioural</a:t>
            </a:r>
            <a:r>
              <a:rPr lang="en-US" sz="1329" u="none" spc="13" dirty="0">
                <a:solidFill>
                  <a:srgbClr val="000001"/>
                </a:solidFill>
                <a:latin typeface="Roboto"/>
                <a:ea typeface="Roboto"/>
                <a:cs typeface="Roboto"/>
                <a:sym typeface="Roboto"/>
              </a:rPr>
              <a:t> cues (reliever overuse) to prompt action at the right time (cues to action).</a:t>
            </a:r>
          </a:p>
          <a:p>
            <a:pPr marL="287146" lvl="1" indent="-143573" algn="l">
              <a:lnSpc>
                <a:spcPts val="2127"/>
              </a:lnSpc>
              <a:buFont typeface="Arial"/>
              <a:buChar char="•"/>
            </a:pPr>
            <a:r>
              <a:rPr lang="en-US" sz="1329" u="none" spc="13" dirty="0">
                <a:solidFill>
                  <a:srgbClr val="000001"/>
                </a:solidFill>
                <a:latin typeface="Roboto"/>
                <a:ea typeface="Roboto"/>
                <a:cs typeface="Roboto"/>
                <a:sym typeface="Roboto"/>
              </a:rPr>
              <a:t>Technique videos, step-by-step action plans and weekly progress feedback build confidence and skill (self-efficacy).</a:t>
            </a:r>
          </a:p>
        </p:txBody>
      </p:sp>
      <p:sp>
        <p:nvSpPr>
          <p:cNvPr id="33" name="TextBox 33"/>
          <p:cNvSpPr txBox="1"/>
          <p:nvPr/>
        </p:nvSpPr>
        <p:spPr>
          <a:xfrm>
            <a:off x="10481954" y="10004212"/>
            <a:ext cx="4121299" cy="244029"/>
          </a:xfrm>
          <a:prstGeom prst="rect">
            <a:avLst/>
          </a:prstGeom>
        </p:spPr>
        <p:txBody>
          <a:bodyPr lIns="0" tIns="0" rIns="0" bIns="0" rtlCol="0" anchor="t">
            <a:spAutoFit/>
          </a:bodyPr>
          <a:lstStyle/>
          <a:p>
            <a:pPr algn="ctr">
              <a:lnSpc>
                <a:spcPts val="954"/>
              </a:lnSpc>
              <a:spcBef>
                <a:spcPct val="0"/>
              </a:spcBef>
            </a:pPr>
            <a:r>
              <a:rPr lang="en-US" sz="909" i="1" spc="36">
                <a:solidFill>
                  <a:srgbClr val="000001"/>
                </a:solidFill>
                <a:latin typeface="Roboto Italics"/>
                <a:ea typeface="Roboto Italics"/>
                <a:cs typeface="Roboto Italics"/>
                <a:sym typeface="Roboto Italics"/>
              </a:rPr>
              <a:t>Figure C. HBM mapped to AirGuard features (conceptual). Source basis: lecture slides + HBM literature (Rosenstock, 1974; Janz and Becker, 1984).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2" name="AutoShape 2"/>
          <p:cNvSpPr/>
          <p:nvPr/>
        </p:nvSpPr>
        <p:spPr>
          <a:xfrm>
            <a:off x="288955" y="-347640"/>
            <a:ext cx="20806090" cy="2519741"/>
          </a:xfrm>
          <a:prstGeom prst="rect">
            <a:avLst/>
          </a:prstGeom>
          <a:solidFill>
            <a:srgbClr val="FFFFFF"/>
          </a:solidFill>
        </p:spPr>
      </p:sp>
      <p:sp>
        <p:nvSpPr>
          <p:cNvPr id="3" name="AutoShape 3"/>
          <p:cNvSpPr/>
          <p:nvPr/>
        </p:nvSpPr>
        <p:spPr>
          <a:xfrm>
            <a:off x="288955" y="2172101"/>
            <a:ext cx="20806090" cy="0"/>
          </a:xfrm>
          <a:prstGeom prst="line">
            <a:avLst/>
          </a:prstGeom>
          <a:ln w="19050" cap="flat">
            <a:solidFill>
              <a:srgbClr val="16225D"/>
            </a:solidFill>
            <a:prstDash val="solid"/>
            <a:headEnd type="none" w="sm" len="sm"/>
            <a:tailEnd type="none" w="sm" len="sm"/>
          </a:ln>
        </p:spPr>
      </p:sp>
      <p:sp>
        <p:nvSpPr>
          <p:cNvPr id="4" name="AutoShape 4"/>
          <p:cNvSpPr/>
          <p:nvPr/>
        </p:nvSpPr>
        <p:spPr>
          <a:xfrm>
            <a:off x="6248644" y="2211129"/>
            <a:ext cx="8541551" cy="8496871"/>
          </a:xfrm>
          <a:prstGeom prst="rect">
            <a:avLst/>
          </a:prstGeom>
          <a:solidFill>
            <a:srgbClr val="FFFFFF"/>
          </a:solidFill>
        </p:spPr>
      </p:sp>
      <p:sp>
        <p:nvSpPr>
          <p:cNvPr id="5" name="AutoShape 5"/>
          <p:cNvSpPr/>
          <p:nvPr/>
        </p:nvSpPr>
        <p:spPr>
          <a:xfrm flipH="1">
            <a:off x="6248644" y="2118582"/>
            <a:ext cx="0" cy="13252360"/>
          </a:xfrm>
          <a:prstGeom prst="line">
            <a:avLst/>
          </a:prstGeom>
          <a:ln w="19050" cap="flat">
            <a:solidFill>
              <a:srgbClr val="16225D"/>
            </a:solidFill>
            <a:prstDash val="solid"/>
            <a:headEnd type="none" w="sm" len="sm"/>
            <a:tailEnd type="none" w="sm" len="sm"/>
          </a:ln>
        </p:spPr>
      </p:sp>
      <p:sp>
        <p:nvSpPr>
          <p:cNvPr id="6" name="AutoShape 6"/>
          <p:cNvSpPr/>
          <p:nvPr/>
        </p:nvSpPr>
        <p:spPr>
          <a:xfrm>
            <a:off x="14790196" y="2118582"/>
            <a:ext cx="0" cy="8559381"/>
          </a:xfrm>
          <a:prstGeom prst="line">
            <a:avLst/>
          </a:prstGeom>
          <a:ln w="19050" cap="flat">
            <a:solidFill>
              <a:srgbClr val="16225D"/>
            </a:solidFill>
            <a:prstDash val="solid"/>
            <a:headEnd type="none" w="sm" len="sm"/>
            <a:tailEnd type="none" w="sm" len="sm"/>
          </a:ln>
        </p:spPr>
      </p:sp>
      <p:sp>
        <p:nvSpPr>
          <p:cNvPr id="7" name="Freeform 7"/>
          <p:cNvSpPr/>
          <p:nvPr/>
        </p:nvSpPr>
        <p:spPr>
          <a:xfrm>
            <a:off x="288955" y="11969956"/>
            <a:ext cx="5722425" cy="1638044"/>
          </a:xfrm>
          <a:custGeom>
            <a:avLst/>
            <a:gdLst/>
            <a:ahLst/>
            <a:cxnLst/>
            <a:rect l="l" t="t" r="r" b="b"/>
            <a:pathLst>
              <a:path w="5722425" h="1638044">
                <a:moveTo>
                  <a:pt x="0" y="0"/>
                </a:moveTo>
                <a:lnTo>
                  <a:pt x="5722425" y="0"/>
                </a:lnTo>
                <a:lnTo>
                  <a:pt x="5722425" y="1638044"/>
                </a:lnTo>
                <a:lnTo>
                  <a:pt x="0" y="1638044"/>
                </a:lnTo>
                <a:lnTo>
                  <a:pt x="0" y="0"/>
                </a:lnTo>
                <a:close/>
              </a:path>
            </a:pathLst>
          </a:custGeom>
          <a:blipFill>
            <a:blip r:embed="rId2"/>
            <a:stretch>
              <a:fillRect/>
            </a:stretch>
          </a:blipFill>
        </p:spPr>
      </p:sp>
      <p:sp>
        <p:nvSpPr>
          <p:cNvPr id="10" name="TextBox 10"/>
          <p:cNvSpPr txBox="1"/>
          <p:nvPr/>
        </p:nvSpPr>
        <p:spPr>
          <a:xfrm>
            <a:off x="547720" y="524083"/>
            <a:ext cx="20288560" cy="1433496"/>
          </a:xfrm>
          <a:prstGeom prst="rect">
            <a:avLst/>
          </a:prstGeom>
        </p:spPr>
        <p:txBody>
          <a:bodyPr lIns="0" tIns="0" rIns="0" bIns="0" rtlCol="0" anchor="t">
            <a:spAutoFit/>
          </a:bodyPr>
          <a:lstStyle/>
          <a:p>
            <a:pPr algn="ctr">
              <a:lnSpc>
                <a:spcPts val="5511"/>
              </a:lnSpc>
            </a:pPr>
            <a:r>
              <a:rPr lang="en-US" sz="5249" spc="-104">
                <a:solidFill>
                  <a:srgbClr val="000001"/>
                </a:solidFill>
                <a:latin typeface="Roboto"/>
                <a:ea typeface="Roboto"/>
                <a:cs typeface="Roboto"/>
                <a:sym typeface="Roboto"/>
              </a:rPr>
              <a:t> AirGuard Asthma – Smart inhaler support with air-quality alerts and community touchpoints</a:t>
            </a:r>
          </a:p>
        </p:txBody>
      </p:sp>
      <p:grpSp>
        <p:nvGrpSpPr>
          <p:cNvPr id="11" name="Group 11"/>
          <p:cNvGrpSpPr/>
          <p:nvPr/>
        </p:nvGrpSpPr>
        <p:grpSpPr>
          <a:xfrm>
            <a:off x="288955" y="2391176"/>
            <a:ext cx="5852606" cy="9256714"/>
            <a:chOff x="0" y="0"/>
            <a:chExt cx="7803475" cy="12342286"/>
          </a:xfrm>
        </p:grpSpPr>
        <p:sp>
          <p:nvSpPr>
            <p:cNvPr id="12" name="TextBox 12"/>
            <p:cNvSpPr txBox="1"/>
            <p:nvPr/>
          </p:nvSpPr>
          <p:spPr>
            <a:xfrm>
              <a:off x="0" y="19050"/>
              <a:ext cx="6339757" cy="359410"/>
            </a:xfrm>
            <a:prstGeom prst="rect">
              <a:avLst/>
            </a:prstGeom>
          </p:spPr>
          <p:txBody>
            <a:bodyPr lIns="0" tIns="0" rIns="0" bIns="0" rtlCol="0" anchor="t">
              <a:spAutoFit/>
            </a:bodyPr>
            <a:lstStyle/>
            <a:p>
              <a:pPr marL="0" lvl="0" indent="0" algn="l">
                <a:lnSpc>
                  <a:spcPts val="1994"/>
                </a:lnSpc>
                <a:spcBef>
                  <a:spcPct val="0"/>
                </a:spcBef>
              </a:pPr>
              <a:r>
                <a:rPr lang="en-US" sz="1899" b="1" spc="75">
                  <a:solidFill>
                    <a:srgbClr val="000001"/>
                  </a:solidFill>
                  <a:latin typeface="Roboto Bold"/>
                  <a:ea typeface="Roboto Bold"/>
                  <a:cs typeface="Roboto Bold"/>
                  <a:sym typeface="Roboto Bold"/>
                </a:rPr>
                <a:t>AirGuard intervention specification</a:t>
              </a:r>
            </a:p>
          </p:txBody>
        </p:sp>
        <p:sp>
          <p:nvSpPr>
            <p:cNvPr id="13" name="TextBox 13"/>
            <p:cNvSpPr txBox="1"/>
            <p:nvPr/>
          </p:nvSpPr>
          <p:spPr>
            <a:xfrm>
              <a:off x="0" y="584963"/>
              <a:ext cx="7803475" cy="11757323"/>
            </a:xfrm>
            <a:prstGeom prst="rect">
              <a:avLst/>
            </a:prstGeom>
          </p:spPr>
          <p:txBody>
            <a:bodyPr lIns="0" tIns="0" rIns="0" bIns="0" rtlCol="0" anchor="t">
              <a:spAutoFit/>
            </a:bodyPr>
            <a:lstStyle/>
            <a:p>
              <a:pPr algn="just">
                <a:lnSpc>
                  <a:spcPts val="2400"/>
                </a:lnSpc>
              </a:pPr>
              <a:r>
                <a:rPr lang="en-US" sz="1500" b="1" spc="15" dirty="0">
                  <a:solidFill>
                    <a:srgbClr val="000001"/>
                  </a:solidFill>
                  <a:latin typeface="Roboto Bold"/>
                  <a:ea typeface="Roboto Bold"/>
                  <a:cs typeface="Roboto Bold"/>
                  <a:sym typeface="Roboto Bold"/>
                </a:rPr>
                <a:t>Intervention details: </a:t>
              </a:r>
              <a:r>
                <a:rPr lang="en-US" sz="1500" b="1" spc="15" dirty="0" err="1">
                  <a:solidFill>
                    <a:srgbClr val="000001"/>
                  </a:solidFill>
                  <a:latin typeface="Roboto Bold"/>
                  <a:ea typeface="Roboto Bold"/>
                  <a:cs typeface="Roboto Bold"/>
                  <a:sym typeface="Roboto Bold"/>
                </a:rPr>
                <a:t>AirGuard</a:t>
              </a:r>
              <a:r>
                <a:rPr lang="en-US" sz="1500" b="1" spc="15" dirty="0">
                  <a:solidFill>
                    <a:srgbClr val="000001"/>
                  </a:solidFill>
                  <a:latin typeface="Roboto Bold"/>
                  <a:ea typeface="Roboto Bold"/>
                  <a:cs typeface="Roboto Bold"/>
                  <a:sym typeface="Roboto Bold"/>
                </a:rPr>
                <a:t> Asthma (how it works)</a:t>
              </a:r>
            </a:p>
            <a:p>
              <a:pPr algn="just">
                <a:lnSpc>
                  <a:spcPts val="2400"/>
                </a:lnSpc>
              </a:pPr>
              <a:r>
                <a:rPr lang="en-US" sz="1500" b="1" spc="15" dirty="0">
                  <a:solidFill>
                    <a:srgbClr val="000001"/>
                  </a:solidFill>
                  <a:latin typeface="Roboto Bold"/>
                  <a:ea typeface="Roboto Bold"/>
                  <a:cs typeface="Roboto Bold"/>
                  <a:sym typeface="Roboto Bold"/>
                </a:rPr>
                <a:t>Target population:</a:t>
              </a:r>
            </a:p>
            <a:p>
              <a:pPr algn="just">
                <a:lnSpc>
                  <a:spcPts val="2400"/>
                </a:lnSpc>
              </a:pPr>
              <a:r>
                <a:rPr lang="en-US" sz="1500" spc="15" dirty="0">
                  <a:solidFill>
                    <a:srgbClr val="000001"/>
                  </a:solidFill>
                  <a:latin typeface="Roboto"/>
                  <a:ea typeface="Roboto"/>
                  <a:cs typeface="Roboto"/>
                  <a:sym typeface="Roboto"/>
                </a:rPr>
                <a:t> Adolescents and adults with uncontrolled asthma (frequent reliever use or night symptoms), and children supported via parent accounts and school touchpoints.</a:t>
              </a:r>
            </a:p>
            <a:p>
              <a:pPr algn="just">
                <a:lnSpc>
                  <a:spcPts val="2400"/>
                </a:lnSpc>
              </a:pPr>
              <a:r>
                <a:rPr lang="en-US" sz="1500" spc="15" dirty="0">
                  <a:solidFill>
                    <a:srgbClr val="000001"/>
                  </a:solidFill>
                  <a:latin typeface="Roboto"/>
                  <a:ea typeface="Roboto"/>
                  <a:cs typeface="Roboto"/>
                  <a:sym typeface="Roboto"/>
                </a:rPr>
                <a:t>Core components:</a:t>
              </a:r>
            </a:p>
            <a:p>
              <a:pPr marL="323850" lvl="1" indent="-161925" algn="just">
                <a:lnSpc>
                  <a:spcPts val="2400"/>
                </a:lnSpc>
                <a:buAutoNum type="arabicPeriod"/>
              </a:pPr>
              <a:r>
                <a:rPr lang="en-US" sz="1500" b="1" i="1" spc="15" dirty="0">
                  <a:solidFill>
                    <a:srgbClr val="000001"/>
                  </a:solidFill>
                  <a:latin typeface="Roboto Bold Italics"/>
                  <a:ea typeface="Roboto Bold Italics"/>
                  <a:cs typeface="Roboto Bold Italics"/>
                  <a:sym typeface="Roboto Bold Italics"/>
                </a:rPr>
                <a:t>Smart inhaler sensor:</a:t>
              </a:r>
              <a:r>
                <a:rPr lang="en-US" sz="1500" spc="15" dirty="0">
                  <a:solidFill>
                    <a:srgbClr val="000001"/>
                  </a:solidFill>
                  <a:latin typeface="Roboto"/>
                  <a:ea typeface="Roboto"/>
                  <a:cs typeface="Roboto"/>
                  <a:sym typeface="Roboto"/>
                </a:rPr>
                <a:t> records time-stamped actuations for preventer and reliever inhalers; flags reliever overuse trends.</a:t>
              </a:r>
            </a:p>
            <a:p>
              <a:pPr marL="323850" lvl="1" indent="-161925" algn="just">
                <a:lnSpc>
                  <a:spcPts val="2400"/>
                </a:lnSpc>
                <a:buAutoNum type="arabicPeriod"/>
              </a:pPr>
              <a:r>
                <a:rPr lang="en-US" sz="1500" b="1" i="1" spc="15" dirty="0">
                  <a:solidFill>
                    <a:srgbClr val="000001"/>
                  </a:solidFill>
                  <a:latin typeface="Roboto Bold Italics"/>
                  <a:ea typeface="Roboto Bold Italics"/>
                  <a:cs typeface="Roboto Bold Italics"/>
                  <a:sym typeface="Roboto Bold Italics"/>
                </a:rPr>
                <a:t>Mobile app: </a:t>
              </a:r>
              <a:r>
                <a:rPr lang="en-US" sz="1500" spc="15" dirty="0">
                  <a:solidFill>
                    <a:srgbClr val="000001"/>
                  </a:solidFill>
                  <a:latin typeface="Roboto"/>
                  <a:ea typeface="Roboto"/>
                  <a:cs typeface="Roboto"/>
                  <a:sym typeface="Roboto"/>
                </a:rPr>
                <a:t>reminders for preventer doses, technique check videos, symptom logging, and a simple asthma action plan checklist.</a:t>
              </a:r>
            </a:p>
            <a:p>
              <a:pPr marL="323850" lvl="1" indent="-161925" algn="just">
                <a:lnSpc>
                  <a:spcPts val="2400"/>
                </a:lnSpc>
                <a:buAutoNum type="arabicPeriod"/>
              </a:pPr>
              <a:r>
                <a:rPr lang="en-US" sz="1500" b="1" i="1" spc="15" dirty="0">
                  <a:solidFill>
                    <a:srgbClr val="000001"/>
                  </a:solidFill>
                  <a:latin typeface="Roboto Bold Italics"/>
                  <a:ea typeface="Roboto Bold Italics"/>
                  <a:cs typeface="Roboto Bold Italics"/>
                  <a:sym typeface="Roboto Bold Italics"/>
                </a:rPr>
                <a:t>Air-quality integration:</a:t>
              </a:r>
              <a:r>
                <a:rPr lang="en-US" sz="1500" spc="15" dirty="0">
                  <a:solidFill>
                    <a:srgbClr val="000001"/>
                  </a:solidFill>
                  <a:latin typeface="Roboto"/>
                  <a:ea typeface="Roboto"/>
                  <a:cs typeface="Roboto"/>
                  <a:sym typeface="Roboto"/>
                </a:rPr>
                <a:t> uses AQI and forecasts to identify ‘high-risk windows’ (pollution/heat/smoke) and recommends practical steps.</a:t>
              </a:r>
            </a:p>
            <a:p>
              <a:pPr marL="323850" lvl="1" indent="-161925" algn="just">
                <a:lnSpc>
                  <a:spcPts val="2400"/>
                </a:lnSpc>
                <a:buAutoNum type="arabicPeriod"/>
              </a:pPr>
              <a:r>
                <a:rPr lang="en-US" sz="1500" b="1" i="1" spc="15" dirty="0">
                  <a:solidFill>
                    <a:srgbClr val="000001"/>
                  </a:solidFill>
                  <a:latin typeface="Roboto Bold Italics"/>
                  <a:ea typeface="Roboto Bold Italics"/>
                  <a:cs typeface="Roboto Bold Italics"/>
                  <a:sym typeface="Roboto Bold Italics"/>
                </a:rPr>
                <a:t>Rules engine</a:t>
              </a:r>
              <a:r>
                <a:rPr lang="en-US" sz="1500" spc="15" dirty="0">
                  <a:solidFill>
                    <a:srgbClr val="000001"/>
                  </a:solidFill>
                  <a:latin typeface="Roboto"/>
                  <a:ea typeface="Roboto"/>
                  <a:cs typeface="Roboto"/>
                  <a:sym typeface="Roboto"/>
                </a:rPr>
                <a:t>: combines inhaler use patterns + symptoms + AQI to trigger tailored prompts and escalation guidance.</a:t>
              </a:r>
            </a:p>
            <a:p>
              <a:pPr marL="323850" lvl="1" indent="-161925" algn="just">
                <a:lnSpc>
                  <a:spcPts val="2400"/>
                </a:lnSpc>
                <a:buAutoNum type="arabicPeriod"/>
              </a:pPr>
              <a:r>
                <a:rPr lang="en-US" sz="1500" b="1" i="1" spc="15" dirty="0">
                  <a:solidFill>
                    <a:srgbClr val="000001"/>
                  </a:solidFill>
                  <a:latin typeface="Roboto Bold Italics"/>
                  <a:ea typeface="Roboto Bold Italics"/>
                  <a:cs typeface="Roboto Bold Italics"/>
                  <a:sym typeface="Roboto Bold Italics"/>
                </a:rPr>
                <a:t>Community touchpoints: </a:t>
              </a:r>
              <a:r>
                <a:rPr lang="en-US" sz="1500" spc="15" dirty="0">
                  <a:solidFill>
                    <a:srgbClr val="000001"/>
                  </a:solidFill>
                  <a:latin typeface="Roboto"/>
                  <a:ea typeface="Roboto"/>
                  <a:cs typeface="Roboto"/>
                  <a:sym typeface="Roboto"/>
                </a:rPr>
                <a:t>pharmacy technique checks, school support packs, and optional GP summary reports.</a:t>
              </a:r>
            </a:p>
            <a:p>
              <a:pPr algn="just">
                <a:lnSpc>
                  <a:spcPts val="2400"/>
                </a:lnSpc>
              </a:pPr>
              <a:r>
                <a:rPr lang="en-US" sz="1500" b="1" spc="15" dirty="0">
                  <a:solidFill>
                    <a:srgbClr val="000001"/>
                  </a:solidFill>
                  <a:latin typeface="Roboto Bold"/>
                  <a:ea typeface="Roboto Bold"/>
                  <a:cs typeface="Roboto Bold"/>
                  <a:sym typeface="Roboto Bold"/>
                </a:rPr>
                <a:t>Digital inequality and inclusion features:</a:t>
              </a:r>
            </a:p>
            <a:p>
              <a:pPr marL="323850" lvl="1" indent="-161925" algn="l">
                <a:lnSpc>
                  <a:spcPts val="2400"/>
                </a:lnSpc>
                <a:buFont typeface="Arial"/>
                <a:buChar char="•"/>
              </a:pPr>
              <a:r>
                <a:rPr lang="en-US" sz="1500" spc="15" dirty="0">
                  <a:solidFill>
                    <a:srgbClr val="000001"/>
                  </a:solidFill>
                  <a:latin typeface="Roboto"/>
                  <a:ea typeface="Roboto"/>
                  <a:cs typeface="Roboto"/>
                  <a:sym typeface="Roboto"/>
                </a:rPr>
                <a:t>Low-data mode, offline caching, multilingual plain-language prompts, and SMS reminders for users with unstable connectivity.</a:t>
              </a:r>
            </a:p>
            <a:p>
              <a:pPr marL="323850" lvl="1" indent="-161925" algn="l">
                <a:lnSpc>
                  <a:spcPts val="2400"/>
                </a:lnSpc>
                <a:buFont typeface="Arial"/>
                <a:buChar char="•"/>
              </a:pPr>
              <a:r>
                <a:rPr lang="en-US" sz="1500" spc="15" dirty="0">
                  <a:solidFill>
                    <a:srgbClr val="000001"/>
                  </a:solidFill>
                  <a:latin typeface="Roboto"/>
                  <a:ea typeface="Roboto"/>
                  <a:cs typeface="Roboto"/>
                  <a:sym typeface="Roboto"/>
                </a:rPr>
                <a:t>Printed action-plan option and pharmacy coaching to ensure support remains available for people who cannot rely on an app alone.</a:t>
              </a:r>
            </a:p>
            <a:p>
              <a:pPr algn="l">
                <a:lnSpc>
                  <a:spcPts val="2400"/>
                </a:lnSpc>
              </a:pPr>
              <a:r>
                <a:rPr lang="en-US" sz="1500" b="1" spc="15" dirty="0">
                  <a:solidFill>
                    <a:srgbClr val="000001"/>
                  </a:solidFill>
                  <a:latin typeface="Roboto Bold"/>
                  <a:ea typeface="Roboto Bold"/>
                  <a:cs typeface="Roboto Bold"/>
                  <a:sym typeface="Roboto Bold"/>
                </a:rPr>
                <a:t>Evidence rationale:</a:t>
              </a:r>
            </a:p>
            <a:p>
              <a:pPr marL="323850" lvl="1" indent="-161925" algn="l">
                <a:lnSpc>
                  <a:spcPts val="2400"/>
                </a:lnSpc>
                <a:buFont typeface="Arial"/>
                <a:buChar char="•"/>
              </a:pPr>
              <a:r>
                <a:rPr lang="en-US" sz="1500" spc="15" dirty="0">
                  <a:solidFill>
                    <a:srgbClr val="000001"/>
                  </a:solidFill>
                  <a:latin typeface="Roboto"/>
                  <a:ea typeface="Roboto"/>
                  <a:cs typeface="Roboto"/>
                  <a:sym typeface="Roboto"/>
                </a:rPr>
                <a:t>Digital inhalers can improve asthma control and may reduce severe exacerbations (</a:t>
              </a:r>
              <a:r>
                <a:rPr lang="en-US" sz="1500" spc="15" dirty="0" err="1">
                  <a:solidFill>
                    <a:srgbClr val="000001"/>
                  </a:solidFill>
                  <a:latin typeface="Roboto"/>
                  <a:ea typeface="Roboto"/>
                  <a:cs typeface="Roboto"/>
                  <a:sym typeface="Roboto"/>
                </a:rPr>
                <a:t>Ologundudu</a:t>
              </a:r>
              <a:r>
                <a:rPr lang="en-US" sz="1500" spc="15" dirty="0">
                  <a:solidFill>
                    <a:srgbClr val="000001"/>
                  </a:solidFill>
                  <a:latin typeface="Roboto"/>
                  <a:ea typeface="Roboto"/>
                  <a:cs typeface="Roboto"/>
                  <a:sym typeface="Roboto"/>
                </a:rPr>
                <a:t> et al., 2025); smart inhalers can address adherence and technique gaps (Drummond, 2025).</a:t>
              </a:r>
            </a:p>
          </p:txBody>
        </p:sp>
      </p:grpSp>
      <p:grpSp>
        <p:nvGrpSpPr>
          <p:cNvPr id="14" name="Group 14"/>
          <p:cNvGrpSpPr/>
          <p:nvPr/>
        </p:nvGrpSpPr>
        <p:grpSpPr>
          <a:xfrm>
            <a:off x="15028321" y="2319176"/>
            <a:ext cx="6004200" cy="8461005"/>
            <a:chOff x="0" y="0"/>
            <a:chExt cx="8005600" cy="11281340"/>
          </a:xfrm>
        </p:grpSpPr>
        <p:sp>
          <p:nvSpPr>
            <p:cNvPr id="15" name="TextBox 15"/>
            <p:cNvSpPr txBox="1"/>
            <p:nvPr/>
          </p:nvSpPr>
          <p:spPr>
            <a:xfrm>
              <a:off x="0" y="19050"/>
              <a:ext cx="8005600" cy="359410"/>
            </a:xfrm>
            <a:prstGeom prst="rect">
              <a:avLst/>
            </a:prstGeom>
          </p:spPr>
          <p:txBody>
            <a:bodyPr lIns="0" tIns="0" rIns="0" bIns="0" rtlCol="0" anchor="t">
              <a:spAutoFit/>
            </a:bodyPr>
            <a:lstStyle/>
            <a:p>
              <a:pPr marL="0" lvl="0" indent="0" algn="l">
                <a:lnSpc>
                  <a:spcPts val="1994"/>
                </a:lnSpc>
                <a:spcBef>
                  <a:spcPct val="0"/>
                </a:spcBef>
              </a:pPr>
              <a:r>
                <a:rPr lang="en-US" sz="1899" b="1" spc="75">
                  <a:solidFill>
                    <a:srgbClr val="000001"/>
                  </a:solidFill>
                  <a:latin typeface="Roboto Bold"/>
                  <a:ea typeface="Roboto Bold"/>
                  <a:cs typeface="Roboto Bold"/>
                  <a:sym typeface="Roboto Bold"/>
                </a:rPr>
                <a:t>5. Conclusion</a:t>
              </a:r>
            </a:p>
          </p:txBody>
        </p:sp>
        <p:sp>
          <p:nvSpPr>
            <p:cNvPr id="16" name="TextBox 16"/>
            <p:cNvSpPr txBox="1"/>
            <p:nvPr/>
          </p:nvSpPr>
          <p:spPr>
            <a:xfrm>
              <a:off x="0" y="613538"/>
              <a:ext cx="8005600" cy="10667802"/>
            </a:xfrm>
            <a:prstGeom prst="rect">
              <a:avLst/>
            </a:prstGeom>
          </p:spPr>
          <p:txBody>
            <a:bodyPr lIns="0" tIns="0" rIns="0" bIns="0" rtlCol="0" anchor="t">
              <a:spAutoFit/>
            </a:bodyPr>
            <a:lstStyle/>
            <a:p>
              <a:pPr algn="ctr">
                <a:lnSpc>
                  <a:spcPts val="2100"/>
                </a:lnSpc>
              </a:pPr>
              <a:r>
                <a:rPr lang="en-US" sz="1500" b="1" spc="15">
                  <a:solidFill>
                    <a:srgbClr val="000001"/>
                  </a:solidFill>
                  <a:latin typeface="Roboto Bold"/>
                  <a:ea typeface="Roboto Bold"/>
                  <a:cs typeface="Roboto Bold"/>
                  <a:sym typeface="Roboto Bold"/>
                </a:rPr>
                <a:t>Conclusion and implications (policy, education, research)</a:t>
              </a:r>
            </a:p>
            <a:p>
              <a:pPr algn="just">
                <a:lnSpc>
                  <a:spcPts val="2100"/>
                </a:lnSpc>
              </a:pPr>
              <a:r>
                <a:rPr lang="en-US" sz="1500" b="1" spc="15">
                  <a:solidFill>
                    <a:srgbClr val="000001"/>
                  </a:solidFill>
                  <a:latin typeface="Roboto Bold"/>
                  <a:ea typeface="Roboto Bold"/>
                  <a:cs typeface="Roboto Bold"/>
                  <a:sym typeface="Roboto Bold"/>
                </a:rPr>
                <a:t>Policy:</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Strengthen digital inclusion in respiratory care pathways: keep non-digital access routes and commission tools that reduce exclusion (NHS England, 2023).</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Link clean-air and asthma policy: AirGuard alerts can reinforce public health messaging and support local air-quality action.</a:t>
              </a:r>
            </a:p>
            <a:p>
              <a:pPr algn="just">
                <a:lnSpc>
                  <a:spcPts val="2100"/>
                </a:lnSpc>
              </a:pPr>
              <a:r>
                <a:rPr lang="en-US" sz="1500" b="1" spc="15">
                  <a:solidFill>
                    <a:srgbClr val="000001"/>
                  </a:solidFill>
                  <a:latin typeface="Roboto Bold"/>
                  <a:ea typeface="Roboto Bold"/>
                  <a:cs typeface="Roboto Bold"/>
                  <a:sym typeface="Roboto Bold"/>
                </a:rPr>
                <a:t>Education:</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Standardise inhaler technique education in schools, pharmacies and primary care; use short digital modules plus teach-back.</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Train staff to interpret smart inhaler summaries and respond proportionately without overloading services.</a:t>
              </a:r>
            </a:p>
            <a:p>
              <a:pPr algn="just">
                <a:lnSpc>
                  <a:spcPts val="2100"/>
                </a:lnSpc>
              </a:pPr>
              <a:r>
                <a:rPr lang="en-US" sz="1500" b="1" spc="15">
                  <a:solidFill>
                    <a:srgbClr val="000001"/>
                  </a:solidFill>
                  <a:latin typeface="Roboto Bold"/>
                  <a:ea typeface="Roboto Bold"/>
                  <a:cs typeface="Roboto Bold"/>
                  <a:sym typeface="Roboto Bold"/>
                </a:rPr>
                <a:t>Research:</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Evaluate effectiveness using pragmatic outcomes: asthma control, exacerbations, reliever overuse, and equity impacts in high-exposure communities.</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Study engagement strategies that sustain use over months; test which HBM-based messages improve adherence without increasing anxiety.</a:t>
              </a:r>
            </a:p>
            <a:p>
              <a:pPr algn="just">
                <a:lnSpc>
                  <a:spcPts val="2100"/>
                </a:lnSpc>
              </a:pPr>
              <a:r>
                <a:rPr lang="en-US" sz="1500" b="1" spc="15">
                  <a:solidFill>
                    <a:srgbClr val="000001"/>
                  </a:solidFill>
                  <a:latin typeface="Roboto Bold"/>
                  <a:ea typeface="Roboto Bold"/>
                  <a:cs typeface="Roboto Bold"/>
                  <a:sym typeface="Roboto Bold"/>
                </a:rPr>
                <a:t>Overall statement:</a:t>
              </a:r>
            </a:p>
            <a:p>
              <a:pPr algn="just">
                <a:lnSpc>
                  <a:spcPts val="2100"/>
                </a:lnSpc>
              </a:pPr>
              <a:r>
                <a:rPr lang="en-US" sz="1500" spc="15">
                  <a:solidFill>
                    <a:srgbClr val="000001"/>
                  </a:solidFill>
                  <a:latin typeface="Roboto"/>
                  <a:ea typeface="Roboto"/>
                  <a:cs typeface="Roboto"/>
                  <a:sym typeface="Roboto"/>
                </a:rPr>
                <a:t>AirGuard applies health promotion values by empowering self-management, improving supportive environments through pollution-aware prompts, and addressing digital inequality through inclusive design and community touchpoints.</a:t>
              </a:r>
            </a:p>
            <a:p>
              <a:pPr algn="just">
                <a:lnSpc>
                  <a:spcPts val="2100"/>
                </a:lnSpc>
              </a:pPr>
              <a:r>
                <a:rPr lang="en-US" sz="1500" b="1" spc="15">
                  <a:solidFill>
                    <a:srgbClr val="000001"/>
                  </a:solidFill>
                  <a:latin typeface="Roboto Bold"/>
                  <a:ea typeface="Roboto Bold"/>
                  <a:cs typeface="Roboto Bold"/>
                  <a:sym typeface="Roboto Bold"/>
                </a:rPr>
                <a:t>Implementation note:</a:t>
              </a:r>
            </a:p>
            <a:p>
              <a:pPr marL="323850" lvl="1" indent="-161925" algn="just">
                <a:lnSpc>
                  <a:spcPts val="2100"/>
                </a:lnSpc>
                <a:buFont typeface="Arial"/>
                <a:buChar char="•"/>
              </a:pPr>
              <a:r>
                <a:rPr lang="en-US" sz="1500" spc="15">
                  <a:solidFill>
                    <a:srgbClr val="000001"/>
                  </a:solidFill>
                  <a:latin typeface="Roboto"/>
                  <a:ea typeface="Roboto"/>
                  <a:cs typeface="Roboto"/>
                  <a:sym typeface="Roboto"/>
                </a:rPr>
                <a:t>To avoid widening inequality, AirGuard should be offered as part of a stepped support package, not as a replacement for review, education, or medication access. Commissioning should include training time for pharmacy and school partners and a clear escalation pathway for high-risk users.</a:t>
              </a:r>
            </a:p>
          </p:txBody>
        </p:sp>
      </p:grpSp>
      <p:sp>
        <p:nvSpPr>
          <p:cNvPr id="17" name="TextBox 17"/>
          <p:cNvSpPr txBox="1"/>
          <p:nvPr/>
        </p:nvSpPr>
        <p:spPr>
          <a:xfrm>
            <a:off x="288955" y="13739551"/>
            <a:ext cx="5722425" cy="498190"/>
          </a:xfrm>
          <a:prstGeom prst="rect">
            <a:avLst/>
          </a:prstGeom>
        </p:spPr>
        <p:txBody>
          <a:bodyPr lIns="0" tIns="0" rIns="0" bIns="0" rtlCol="0" anchor="t">
            <a:spAutoFit/>
          </a:bodyPr>
          <a:lstStyle/>
          <a:p>
            <a:pPr algn="ctr">
              <a:lnSpc>
                <a:spcPts val="1295"/>
              </a:lnSpc>
              <a:spcBef>
                <a:spcPct val="0"/>
              </a:spcBef>
            </a:pPr>
            <a:r>
              <a:rPr lang="en-US" sz="1233" i="1" spc="49">
                <a:solidFill>
                  <a:srgbClr val="000001"/>
                </a:solidFill>
                <a:latin typeface="Roboto Italics"/>
                <a:ea typeface="Roboto Italics"/>
                <a:cs typeface="Roboto Italics"/>
                <a:sym typeface="Roboto Italics"/>
              </a:rPr>
              <a:t>Figure E. AirGuard intervention overview (conceptual diagram). Source basis: digital inhaler evidence and environmental trigger rationale (Drummond, 2025; Ologundudu et al., 2025; Canaday et al., 2024).</a:t>
            </a:r>
          </a:p>
        </p:txBody>
      </p:sp>
      <p:sp>
        <p:nvSpPr>
          <p:cNvPr id="18" name="TextBox 18"/>
          <p:cNvSpPr txBox="1"/>
          <p:nvPr/>
        </p:nvSpPr>
        <p:spPr>
          <a:xfrm>
            <a:off x="6428924" y="2475507"/>
            <a:ext cx="6004200" cy="264795"/>
          </a:xfrm>
          <a:prstGeom prst="rect">
            <a:avLst/>
          </a:prstGeom>
        </p:spPr>
        <p:txBody>
          <a:bodyPr lIns="0" tIns="0" rIns="0" bIns="0" rtlCol="0" anchor="t">
            <a:spAutoFit/>
          </a:bodyPr>
          <a:lstStyle/>
          <a:p>
            <a:pPr marL="0" lvl="0" indent="0" algn="l">
              <a:lnSpc>
                <a:spcPts val="1994"/>
              </a:lnSpc>
              <a:spcBef>
                <a:spcPct val="0"/>
              </a:spcBef>
            </a:pPr>
            <a:r>
              <a:rPr lang="en-US" sz="1899" b="1" spc="75" dirty="0">
                <a:solidFill>
                  <a:srgbClr val="000001"/>
                </a:solidFill>
                <a:latin typeface="Roboto Bold"/>
                <a:ea typeface="Roboto Bold"/>
                <a:cs typeface="Roboto Bold"/>
                <a:sym typeface="Roboto Bold"/>
              </a:rPr>
              <a:t>4. Expected outcome</a:t>
            </a:r>
          </a:p>
        </p:txBody>
      </p:sp>
      <p:sp>
        <p:nvSpPr>
          <p:cNvPr id="19" name="AutoShape 19"/>
          <p:cNvSpPr/>
          <p:nvPr/>
        </p:nvSpPr>
        <p:spPr>
          <a:xfrm flipV="1">
            <a:off x="6248923" y="11059473"/>
            <a:ext cx="14783598" cy="948"/>
          </a:xfrm>
          <a:prstGeom prst="line">
            <a:avLst/>
          </a:prstGeom>
          <a:ln w="19050" cap="flat">
            <a:solidFill>
              <a:srgbClr val="16225D"/>
            </a:solidFill>
            <a:prstDash val="solid"/>
            <a:headEnd type="none" w="sm" len="sm"/>
            <a:tailEnd type="none" w="sm" len="sm"/>
          </a:ln>
        </p:spPr>
      </p:sp>
      <p:grpSp>
        <p:nvGrpSpPr>
          <p:cNvPr id="20" name="Group 20"/>
          <p:cNvGrpSpPr/>
          <p:nvPr/>
        </p:nvGrpSpPr>
        <p:grpSpPr>
          <a:xfrm>
            <a:off x="6428924" y="11216219"/>
            <a:ext cx="14858037" cy="3726002"/>
            <a:chOff x="0" y="0"/>
            <a:chExt cx="19810717" cy="4968002"/>
          </a:xfrm>
        </p:grpSpPr>
        <p:sp>
          <p:nvSpPr>
            <p:cNvPr id="21" name="TextBox 21"/>
            <p:cNvSpPr txBox="1"/>
            <p:nvPr/>
          </p:nvSpPr>
          <p:spPr>
            <a:xfrm>
              <a:off x="0" y="19050"/>
              <a:ext cx="19810717" cy="354831"/>
            </a:xfrm>
            <a:prstGeom prst="rect">
              <a:avLst/>
            </a:prstGeom>
          </p:spPr>
          <p:txBody>
            <a:bodyPr lIns="0" tIns="0" rIns="0" bIns="0" rtlCol="0" anchor="t">
              <a:spAutoFit/>
            </a:bodyPr>
            <a:lstStyle/>
            <a:p>
              <a:pPr marL="0" lvl="0" indent="0" algn="l">
                <a:lnSpc>
                  <a:spcPts val="1971"/>
                </a:lnSpc>
                <a:spcBef>
                  <a:spcPct val="0"/>
                </a:spcBef>
              </a:pPr>
              <a:r>
                <a:rPr lang="en-US" sz="1877" b="1" spc="75">
                  <a:solidFill>
                    <a:srgbClr val="000001"/>
                  </a:solidFill>
                  <a:latin typeface="Roboto Bold"/>
                  <a:ea typeface="Roboto Bold"/>
                  <a:cs typeface="Roboto Bold"/>
                  <a:sym typeface="Roboto Bold"/>
                </a:rPr>
                <a:t>References</a:t>
              </a:r>
            </a:p>
          </p:txBody>
        </p:sp>
        <p:sp>
          <p:nvSpPr>
            <p:cNvPr id="22" name="TextBox 22"/>
            <p:cNvSpPr txBox="1"/>
            <p:nvPr/>
          </p:nvSpPr>
          <p:spPr>
            <a:xfrm>
              <a:off x="0" y="628009"/>
              <a:ext cx="19465713" cy="4339993"/>
            </a:xfrm>
            <a:prstGeom prst="rect">
              <a:avLst/>
            </a:prstGeom>
          </p:spPr>
          <p:txBody>
            <a:bodyPr lIns="0" tIns="0" rIns="0" bIns="0" rtlCol="0" anchor="t">
              <a:spAutoFit/>
            </a:bodyPr>
            <a:lstStyle/>
            <a:p>
              <a:pPr algn="just">
                <a:lnSpc>
                  <a:spcPts val="1400"/>
                </a:lnSpc>
              </a:pPr>
              <a:r>
                <a:rPr lang="en-US" sz="1000" spc="10" dirty="0">
                  <a:solidFill>
                    <a:srgbClr val="000001"/>
                  </a:solidFill>
                  <a:latin typeface="Roboto"/>
                  <a:ea typeface="Roboto"/>
                  <a:cs typeface="Roboto"/>
                  <a:sym typeface="Roboto"/>
                </a:rPr>
                <a:t>Canaday, F.T. et al. (2024) ‘Examining the impact of air pollution, climate change, and social determinants of health on asthma and environmental justice’, Current Opinion in Pulmonary Medicine. Available at: https://pmc.ncbi.nlm.nih.gov/articles/PMC10959677/ (Accessed: 11 February 2026).</a:t>
              </a:r>
            </a:p>
            <a:p>
              <a:pPr algn="just">
                <a:lnSpc>
                  <a:spcPts val="1400"/>
                </a:lnSpc>
              </a:pPr>
              <a:r>
                <a:rPr lang="en-US" sz="1000" spc="10" dirty="0">
                  <a:solidFill>
                    <a:srgbClr val="000001"/>
                  </a:solidFill>
                  <a:latin typeface="Roboto"/>
                  <a:ea typeface="Roboto"/>
                  <a:cs typeface="Roboto"/>
                  <a:sym typeface="Roboto"/>
                </a:rPr>
                <a:t>Drummond, D. (2025) ‘Smart inhalers in </a:t>
              </a:r>
              <a:r>
                <a:rPr lang="en-US" sz="1000" spc="10" dirty="0" err="1">
                  <a:solidFill>
                    <a:srgbClr val="000001"/>
                  </a:solidFill>
                  <a:latin typeface="Roboto"/>
                  <a:ea typeface="Roboto"/>
                  <a:cs typeface="Roboto"/>
                  <a:sym typeface="Roboto"/>
                </a:rPr>
                <a:t>paediatric</a:t>
              </a:r>
              <a:r>
                <a:rPr lang="en-US" sz="1000" spc="10" dirty="0">
                  <a:solidFill>
                    <a:srgbClr val="000001"/>
                  </a:solidFill>
                  <a:latin typeface="Roboto"/>
                  <a:ea typeface="Roboto"/>
                  <a:cs typeface="Roboto"/>
                  <a:sym typeface="Roboto"/>
                </a:rPr>
                <a:t> asthma: bridging the gap between inhaler use and adherence’, </a:t>
              </a:r>
              <a:r>
                <a:rPr lang="en-US" sz="1000" spc="10" dirty="0" err="1">
                  <a:solidFill>
                    <a:srgbClr val="000001"/>
                  </a:solidFill>
                  <a:latin typeface="Roboto"/>
                  <a:ea typeface="Roboto"/>
                  <a:cs typeface="Roboto"/>
                  <a:sym typeface="Roboto"/>
                </a:rPr>
                <a:t>Paediatric</a:t>
              </a:r>
              <a:r>
                <a:rPr lang="en-US" sz="1000" spc="10" dirty="0">
                  <a:solidFill>
                    <a:srgbClr val="000001"/>
                  </a:solidFill>
                  <a:latin typeface="Roboto"/>
                  <a:ea typeface="Roboto"/>
                  <a:cs typeface="Roboto"/>
                  <a:sym typeface="Roboto"/>
                </a:rPr>
                <a:t> Respiratory Reviews. Available at: https://pubmed.ncbi.nlm.nih.gov/41047308/ (Accessed: 11 February 2026).</a:t>
              </a:r>
            </a:p>
            <a:p>
              <a:pPr algn="just">
                <a:lnSpc>
                  <a:spcPts val="1400"/>
                </a:lnSpc>
              </a:pPr>
              <a:r>
                <a:rPr lang="en-US" sz="1000" spc="10" dirty="0">
                  <a:solidFill>
                    <a:srgbClr val="000001"/>
                  </a:solidFill>
                  <a:latin typeface="Roboto"/>
                  <a:ea typeface="Roboto"/>
                  <a:cs typeface="Roboto"/>
                  <a:sym typeface="Roboto"/>
                </a:rPr>
                <a:t>Global Initiative for Asthma (GINA) (2024) Global Strategy for Asthma Management and Prevention (2024 report). Available at: https://ginasthma.org/wp-content/uploads/2024/05/GINA-2024-Strategy-Report-24_05_22_WMS.pdf (Accessed: 11 February 2026).</a:t>
              </a:r>
            </a:p>
            <a:p>
              <a:pPr algn="just">
                <a:lnSpc>
                  <a:spcPts val="1400"/>
                </a:lnSpc>
              </a:pPr>
              <a:r>
                <a:rPr lang="en-US" sz="1000" spc="10" dirty="0">
                  <a:solidFill>
                    <a:srgbClr val="000001"/>
                  </a:solidFill>
                  <a:latin typeface="Roboto"/>
                  <a:ea typeface="Roboto"/>
                  <a:cs typeface="Roboto"/>
                  <a:sym typeface="Roboto"/>
                </a:rPr>
                <a:t>Janz, N.K. and Becker, M.H. (1984) ‘The Health Belief Model: a decade later’, Health Education Quarterly, 11(1), pp. 1–47. Available at: https://deepblue.lib.umich.edu/bitstream/handle/2027.42/66877/10.1177_109019818401100101.pdf (Accessed: 6 March 2026).</a:t>
              </a:r>
            </a:p>
            <a:p>
              <a:pPr algn="just">
                <a:lnSpc>
                  <a:spcPts val="1400"/>
                </a:lnSpc>
              </a:pPr>
              <a:r>
                <a:rPr lang="en-US" sz="1000" spc="10" dirty="0">
                  <a:solidFill>
                    <a:srgbClr val="000001"/>
                  </a:solidFill>
                  <a:latin typeface="Roboto"/>
                  <a:ea typeface="Roboto"/>
                  <a:cs typeface="Roboto"/>
                  <a:sym typeface="Roboto"/>
                </a:rPr>
                <a:t>LCHS7007 </a:t>
              </a:r>
              <a:r>
                <a:rPr lang="en-US" sz="1000" spc="10" dirty="0" err="1">
                  <a:solidFill>
                    <a:srgbClr val="000001"/>
                  </a:solidFill>
                  <a:latin typeface="Roboto"/>
                  <a:ea typeface="Roboto"/>
                  <a:cs typeface="Roboto"/>
                  <a:sym typeface="Roboto"/>
                </a:rPr>
                <a:t>Behaviour</a:t>
              </a:r>
              <a:r>
                <a:rPr lang="en-US" sz="1000" spc="10" dirty="0">
                  <a:solidFill>
                    <a:srgbClr val="000001"/>
                  </a:solidFill>
                  <a:latin typeface="Roboto"/>
                  <a:ea typeface="Roboto"/>
                  <a:cs typeface="Roboto"/>
                  <a:sym typeface="Roboto"/>
                </a:rPr>
                <a:t> change (2026) Lecture slides: Health Belief Model constructs (unpublished teaching material).</a:t>
              </a:r>
            </a:p>
            <a:p>
              <a:pPr algn="just">
                <a:lnSpc>
                  <a:spcPts val="1400"/>
                </a:lnSpc>
              </a:pPr>
              <a:r>
                <a:rPr lang="en-US" sz="1000" spc="10" dirty="0">
                  <a:solidFill>
                    <a:srgbClr val="000001"/>
                  </a:solidFill>
                  <a:latin typeface="Roboto"/>
                  <a:ea typeface="Roboto"/>
                  <a:cs typeface="Roboto"/>
                  <a:sym typeface="Roboto"/>
                </a:rPr>
                <a:t>NHS England (2023) ‘Inclusive digital healthcare: a framework for NHS action on digital inclusion’. Available at: https://www.england.nhs.uk/long-read/inclusive-digital-healthcare-a-framework-for-nhs-action-on-digital-inclusion/ (Accessed: 11 February 2026).</a:t>
              </a:r>
            </a:p>
            <a:p>
              <a:pPr algn="just">
                <a:lnSpc>
                  <a:spcPts val="1400"/>
                </a:lnSpc>
              </a:pPr>
              <a:r>
                <a:rPr lang="en-US" sz="1000" spc="10" dirty="0">
                  <a:solidFill>
                    <a:srgbClr val="000001"/>
                  </a:solidFill>
                  <a:latin typeface="Roboto"/>
                  <a:ea typeface="Roboto"/>
                  <a:cs typeface="Roboto"/>
                  <a:sym typeface="Roboto"/>
                </a:rPr>
                <a:t>National Heart, Lung, and Blood Institute (NHLBI) (2024) ‘Managing Asthma Every Day’ infographic. Available at: https://www.nhlbi.nih.gov/resources/managing-asthma-every-day-infographic (Accessed: 6 March 2026).</a:t>
              </a:r>
            </a:p>
            <a:p>
              <a:pPr algn="just">
                <a:lnSpc>
                  <a:spcPts val="1400"/>
                </a:lnSpc>
              </a:pPr>
              <a:r>
                <a:rPr lang="en-US" sz="1000" spc="10" dirty="0" err="1">
                  <a:solidFill>
                    <a:srgbClr val="000001"/>
                  </a:solidFill>
                  <a:latin typeface="Roboto"/>
                  <a:ea typeface="Roboto"/>
                  <a:cs typeface="Roboto"/>
                  <a:sym typeface="Roboto"/>
                </a:rPr>
                <a:t>Ologundudu</a:t>
              </a:r>
              <a:r>
                <a:rPr lang="en-US" sz="1000" spc="10" dirty="0">
                  <a:solidFill>
                    <a:srgbClr val="000001"/>
                  </a:solidFill>
                  <a:latin typeface="Roboto"/>
                  <a:ea typeface="Roboto"/>
                  <a:cs typeface="Roboto"/>
                  <a:sym typeface="Roboto"/>
                </a:rPr>
                <a:t>, L. et al. (2025) ‘Patient-facing digital inhalers for asthma: a systematic review and meta-analysis’, Journal of Allergy and Clinical Immunology: In Practice. Available at: https://www.jaci-inpractice.org/article/S2213-2198%2825%2900408-8/fulltext (Accessed: 11 February 2026).</a:t>
              </a:r>
            </a:p>
            <a:p>
              <a:pPr algn="just">
                <a:lnSpc>
                  <a:spcPts val="1400"/>
                </a:lnSpc>
              </a:pPr>
              <a:r>
                <a:rPr lang="en-US" sz="1000" spc="10" dirty="0">
                  <a:solidFill>
                    <a:srgbClr val="000001"/>
                  </a:solidFill>
                  <a:latin typeface="Roboto"/>
                  <a:ea typeface="Roboto"/>
                  <a:cs typeface="Roboto"/>
                  <a:sym typeface="Roboto"/>
                </a:rPr>
                <a:t>Rosenstock, I.M. (1974) ‘The Health Belief Model and Preventive Health Behavior’, Health Education Monographs, 2(4), pp. 354–386. Available at: https://journals.sagepub.com/doi/10.1177/109019817400200405 (Accessed: 6 March 2026).</a:t>
              </a:r>
            </a:p>
            <a:p>
              <a:pPr algn="just">
                <a:lnSpc>
                  <a:spcPts val="1400"/>
                </a:lnSpc>
              </a:pPr>
              <a:r>
                <a:rPr lang="en-US" sz="1000" spc="10" dirty="0">
                  <a:solidFill>
                    <a:srgbClr val="000001"/>
                  </a:solidFill>
                  <a:latin typeface="Roboto"/>
                  <a:ea typeface="Roboto"/>
                  <a:cs typeface="Roboto"/>
                  <a:sym typeface="Roboto"/>
                </a:rPr>
                <a:t>World Health Organization (1986) Ottawa Charter for Health Promotion. Available at: https://www.afro.who.int/sites/default/files/2017-06/hpr%20ottawa_charter.pdf (Accessed: 6 March 2026).</a:t>
              </a:r>
            </a:p>
            <a:p>
              <a:pPr algn="just">
                <a:lnSpc>
                  <a:spcPts val="1400"/>
                </a:lnSpc>
              </a:pPr>
              <a:r>
                <a:rPr lang="en-US" sz="1000" spc="10" dirty="0">
                  <a:solidFill>
                    <a:srgbClr val="000001"/>
                  </a:solidFill>
                  <a:latin typeface="Roboto"/>
                  <a:ea typeface="Roboto"/>
                  <a:cs typeface="Roboto"/>
                  <a:sym typeface="Roboto"/>
                </a:rPr>
                <a:t>World Health Organization (2024) ‘Asthma (Fact sheet)’. Available at: https://www.who.int/news-room/fact-sheets/detail/asthma (Accessed: 11 February 2026).</a:t>
              </a:r>
            </a:p>
            <a:p>
              <a:pPr algn="just">
                <a:lnSpc>
                  <a:spcPts val="1400"/>
                </a:lnSpc>
              </a:pPr>
              <a:r>
                <a:rPr lang="en-US" sz="1000" spc="10" dirty="0">
                  <a:solidFill>
                    <a:srgbClr val="000001"/>
                  </a:solidFill>
                  <a:latin typeface="Roboto"/>
                  <a:ea typeface="Roboto"/>
                  <a:cs typeface="Roboto"/>
                  <a:sym typeface="Roboto"/>
                </a:rPr>
                <a:t>Wikimedia Commons (2019) ‘Air pollution3.jpg’ (CC BY-SA 4.0), photo by Janak Bhatta. Available at: https://commons.wikimedia.org/wiki/File:Air_pollution3.jpg (Accessed: 6 March 2026).</a:t>
              </a:r>
            </a:p>
            <a:p>
              <a:pPr algn="just">
                <a:lnSpc>
                  <a:spcPts val="1400"/>
                </a:lnSpc>
              </a:pPr>
              <a:r>
                <a:rPr lang="en-US" sz="1000" spc="10" dirty="0">
                  <a:solidFill>
                    <a:srgbClr val="000001"/>
                  </a:solidFill>
                  <a:latin typeface="Roboto"/>
                  <a:ea typeface="Roboto"/>
                  <a:cs typeface="Roboto"/>
                  <a:sym typeface="Roboto"/>
                </a:rPr>
                <a:t>Wikimedia Commons (2025) ‘Inhaler for asthma.jpg’ (CC0), photo by Fatimah Bello. Available at: https://commons.wikimedia.org/wiki/File:Inhaler_for_asthma.jpg (Accessed: 6 March 2026).</a:t>
              </a:r>
            </a:p>
            <a:p>
              <a:pPr algn="just">
                <a:lnSpc>
                  <a:spcPts val="1400"/>
                </a:lnSpc>
              </a:pPr>
              <a:r>
                <a:rPr lang="en-US" sz="1000" spc="10" dirty="0">
                  <a:solidFill>
                    <a:srgbClr val="000001"/>
                  </a:solidFill>
                  <a:latin typeface="Roboto"/>
                  <a:ea typeface="Roboto"/>
                  <a:cs typeface="Roboto"/>
                  <a:sym typeface="Roboto"/>
                </a:rPr>
                <a:t>World Health Organization (2021) Global strategy on digital health 2020–2025. Available at: https://www.who.int/publications/i/item/9789240020924 (Accessed: 6 March 2026).</a:t>
              </a:r>
            </a:p>
          </p:txBody>
        </p:sp>
      </p:grpSp>
      <p:graphicFrame>
        <p:nvGraphicFramePr>
          <p:cNvPr id="23" name="Table 22">
            <a:extLst>
              <a:ext uri="{FF2B5EF4-FFF2-40B4-BE49-F238E27FC236}">
                <a16:creationId xmlns:a16="http://schemas.microsoft.com/office/drawing/2014/main" id="{2D8B3D47-FA84-992E-AF50-F7B6249DEC62}"/>
              </a:ext>
            </a:extLst>
          </p:cNvPr>
          <p:cNvGraphicFramePr>
            <a:graphicFrameLocks noGrp="1"/>
          </p:cNvGraphicFramePr>
          <p:nvPr>
            <p:extLst>
              <p:ext uri="{D42A27DB-BD31-4B8C-83A1-F6EECF244321}">
                <p14:modId xmlns:p14="http://schemas.microsoft.com/office/powerpoint/2010/main" val="837620981"/>
              </p:ext>
            </p:extLst>
          </p:nvPr>
        </p:nvGraphicFramePr>
        <p:xfrm>
          <a:off x="6248644" y="2779331"/>
          <a:ext cx="8541552" cy="8318712"/>
        </p:xfrm>
        <a:graphic>
          <a:graphicData uri="http://schemas.openxmlformats.org/drawingml/2006/table">
            <a:tbl>
              <a:tblPr>
                <a:tableStyleId>{9D7B26C5-4107-4FEC-AEDC-1716B250A1EF}</a:tableStyleId>
              </a:tblPr>
              <a:tblGrid>
                <a:gridCol w="2152406">
                  <a:extLst>
                    <a:ext uri="{9D8B030D-6E8A-4147-A177-3AD203B41FA5}">
                      <a16:colId xmlns:a16="http://schemas.microsoft.com/office/drawing/2014/main" val="3481692197"/>
                    </a:ext>
                  </a:extLst>
                </a:gridCol>
                <a:gridCol w="6389146">
                  <a:extLst>
                    <a:ext uri="{9D8B030D-6E8A-4147-A177-3AD203B41FA5}">
                      <a16:colId xmlns:a16="http://schemas.microsoft.com/office/drawing/2014/main" val="1040006367"/>
                    </a:ext>
                  </a:extLst>
                </a:gridCol>
              </a:tblGrid>
              <a:tr h="314912">
                <a:tc>
                  <a:txBody>
                    <a:bodyPr/>
                    <a:lstStyle/>
                    <a:p>
                      <a:pPr algn="ctr">
                        <a:buNone/>
                      </a:pPr>
                      <a:r>
                        <a:rPr lang="en-US" sz="1800" b="1" dirty="0">
                          <a:latin typeface="Roboto" panose="02000000000000000000" pitchFamily="2" charset="0"/>
                          <a:ea typeface="Roboto" panose="02000000000000000000" pitchFamily="2" charset="0"/>
                          <a:cs typeface="Roboto" panose="02000000000000000000" pitchFamily="2" charset="0"/>
                        </a:rPr>
                        <a:t>Section</a:t>
                      </a:r>
                    </a:p>
                  </a:txBody>
                  <a:tcPr marL="33776" marR="33776" marT="16888" marB="16888" anchor="ctr">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US" sz="1800" b="1" dirty="0">
                          <a:latin typeface="Roboto" panose="02000000000000000000" pitchFamily="2" charset="0"/>
                          <a:ea typeface="Roboto" panose="02000000000000000000" pitchFamily="2" charset="0"/>
                          <a:cs typeface="Roboto" panose="02000000000000000000" pitchFamily="2" charset="0"/>
                        </a:rPr>
                        <a:t>Key points</a:t>
                      </a:r>
                    </a:p>
                  </a:txBody>
                  <a:tcPr marL="33776" marR="33776" marT="16888" marB="16888" anchor="ctr">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244743604"/>
                  </a:ext>
                </a:extLst>
              </a:tr>
              <a:tr h="2278004">
                <a:tc>
                  <a:txBody>
                    <a:bodyPr/>
                    <a:lstStyle/>
                    <a:p>
                      <a:pPr algn="ctr">
                        <a:buNone/>
                      </a:pPr>
                      <a:r>
                        <a:rPr lang="en-US" sz="1600" dirty="0">
                          <a:latin typeface="Roboto" panose="02000000000000000000" pitchFamily="2" charset="0"/>
                          <a:ea typeface="Roboto" panose="02000000000000000000" pitchFamily="2" charset="0"/>
                          <a:cs typeface="Roboto" panose="02000000000000000000" pitchFamily="2" charset="0"/>
                        </a:rPr>
                        <a:t>Expected benefits (mechanism-linked)</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just">
                        <a:buNone/>
                      </a:pPr>
                      <a:r>
                        <a:rPr lang="en-US" sz="1600" dirty="0">
                          <a:latin typeface="Roboto" panose="02000000000000000000" pitchFamily="2" charset="0"/>
                          <a:ea typeface="Roboto" panose="02000000000000000000" pitchFamily="2" charset="0"/>
                          <a:cs typeface="Roboto" panose="02000000000000000000" pitchFamily="2" charset="0"/>
                        </a:rPr>
                        <a:t>Improved controller adherence and technique through reminders + skills reinforcement (self-efficacy).• Reduced reliever overuse and earlier identification of deterioration via sensor-tracked patterns (cues to action).• Fewer exacerbations and urgent care visits by prompting prevention actions during pollution peaks (susceptibility + action).• Improved quality of life, sleep, school/work attendance and activity participation.</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246527244"/>
                  </a:ext>
                </a:extLst>
              </a:tr>
              <a:tr h="1723895">
                <a:tc>
                  <a:txBody>
                    <a:bodyPr/>
                    <a:lstStyle/>
                    <a:p>
                      <a:pPr algn="ctr">
                        <a:buNone/>
                      </a:pPr>
                      <a:r>
                        <a:rPr lang="en-US" sz="1600" dirty="0">
                          <a:latin typeface="Roboto" panose="02000000000000000000" pitchFamily="2" charset="0"/>
                          <a:ea typeface="Roboto" panose="02000000000000000000" pitchFamily="2" charset="0"/>
                          <a:cs typeface="Roboto" panose="02000000000000000000" pitchFamily="2" charset="0"/>
                        </a:rPr>
                        <a:t>Potential shortfalls and risks</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just">
                        <a:buNone/>
                      </a:pPr>
                      <a:r>
                        <a:rPr lang="en-US" sz="1600" dirty="0">
                          <a:latin typeface="Roboto" panose="02000000000000000000" pitchFamily="2" charset="0"/>
                          <a:ea typeface="Roboto" panose="02000000000000000000" pitchFamily="2" charset="0"/>
                          <a:cs typeface="Roboto" panose="02000000000000000000" pitchFamily="2" charset="0"/>
                        </a:rPr>
                        <a:t>Alert fatigue: too many prompts can reduce engagement; messages must be actionable and </a:t>
                      </a:r>
                      <a:r>
                        <a:rPr lang="en-US" sz="1600" dirty="0" err="1">
                          <a:latin typeface="Roboto" panose="02000000000000000000" pitchFamily="2" charset="0"/>
                          <a:ea typeface="Roboto" panose="02000000000000000000" pitchFamily="2" charset="0"/>
                          <a:cs typeface="Roboto" panose="02000000000000000000" pitchFamily="2" charset="0"/>
                        </a:rPr>
                        <a:t>personalised</a:t>
                      </a:r>
                      <a:r>
                        <a:rPr lang="en-US" sz="1600" dirty="0">
                          <a:latin typeface="Roboto" panose="02000000000000000000" pitchFamily="2" charset="0"/>
                          <a:ea typeface="Roboto" panose="02000000000000000000" pitchFamily="2" charset="0"/>
                          <a:cs typeface="Roboto" panose="02000000000000000000" pitchFamily="2" charset="0"/>
                        </a:rPr>
                        <a:t>.• Measurement limits: sensors capture actuation, not guaranteed inhalation; technique errors still possible.• Equity risks: reliance on smartphones/data can exclude some users; stigma or privacy concerns may reduce uptake.</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67072639"/>
                  </a:ext>
                </a:extLst>
              </a:tr>
              <a:tr h="1908599">
                <a:tc>
                  <a:txBody>
                    <a:bodyPr/>
                    <a:lstStyle/>
                    <a:p>
                      <a:pPr algn="ctr">
                        <a:buNone/>
                      </a:pPr>
                      <a:r>
                        <a:rPr lang="en-US" sz="1600" dirty="0">
                          <a:latin typeface="Roboto" panose="02000000000000000000" pitchFamily="2" charset="0"/>
                          <a:ea typeface="Roboto" panose="02000000000000000000" pitchFamily="2" charset="0"/>
                          <a:cs typeface="Roboto" panose="02000000000000000000" pitchFamily="2" charset="0"/>
                        </a:rPr>
                        <a:t>How to address shortfalls</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just">
                        <a:buNone/>
                      </a:pPr>
                      <a:r>
                        <a:rPr lang="en-US" sz="1600" dirty="0" err="1">
                          <a:latin typeface="Roboto" panose="02000000000000000000" pitchFamily="2" charset="0"/>
                          <a:ea typeface="Roboto" panose="02000000000000000000" pitchFamily="2" charset="0"/>
                          <a:cs typeface="Roboto" panose="02000000000000000000" pitchFamily="2" charset="0"/>
                        </a:rPr>
                        <a:t>Personalise</a:t>
                      </a:r>
                      <a:r>
                        <a:rPr lang="en-US" sz="1600" dirty="0">
                          <a:latin typeface="Roboto" panose="02000000000000000000" pitchFamily="2" charset="0"/>
                          <a:ea typeface="Roboto" panose="02000000000000000000" pitchFamily="2" charset="0"/>
                          <a:cs typeface="Roboto" panose="02000000000000000000" pitchFamily="2" charset="0"/>
                        </a:rPr>
                        <a:t> alert thresholds and add ‘quiet hours’; prompt only when risk and </a:t>
                      </a:r>
                      <a:r>
                        <a:rPr lang="en-US" sz="1600" dirty="0" err="1">
                          <a:latin typeface="Roboto" panose="02000000000000000000" pitchFamily="2" charset="0"/>
                          <a:ea typeface="Roboto" panose="02000000000000000000" pitchFamily="2" charset="0"/>
                          <a:cs typeface="Roboto" panose="02000000000000000000" pitchFamily="2" charset="0"/>
                        </a:rPr>
                        <a:t>behaviour</a:t>
                      </a:r>
                      <a:r>
                        <a:rPr lang="en-US" sz="1600" dirty="0">
                          <a:latin typeface="Roboto" panose="02000000000000000000" pitchFamily="2" charset="0"/>
                          <a:ea typeface="Roboto" panose="02000000000000000000" pitchFamily="2" charset="0"/>
                          <a:cs typeface="Roboto" panose="02000000000000000000" pitchFamily="2" charset="0"/>
                        </a:rPr>
                        <a:t> patterns indicate need.• Combine digital prompts with periodic in-person technique checks (pharmacy/school) to verify correct use.• Offer SMS fallback, offline mode and printed action plans; monitor uptake and outcomes by deprivation/digital access (NHS England, 2023).</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944808365"/>
                  </a:ext>
                </a:extLst>
              </a:tr>
              <a:tr h="2093302">
                <a:tc>
                  <a:txBody>
                    <a:bodyPr/>
                    <a:lstStyle/>
                    <a:p>
                      <a:pPr algn="ctr">
                        <a:buNone/>
                      </a:pPr>
                      <a:r>
                        <a:rPr lang="en-US" sz="1600" dirty="0">
                          <a:latin typeface="Roboto" panose="02000000000000000000" pitchFamily="2" charset="0"/>
                          <a:ea typeface="Roboto" panose="02000000000000000000" pitchFamily="2" charset="0"/>
                          <a:cs typeface="Roboto" panose="02000000000000000000" pitchFamily="2" charset="0"/>
                        </a:rPr>
                        <a:t>Equity and harm monitoring (built into evaluation)</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tc>
                  <a:txBody>
                    <a:bodyPr/>
                    <a:lstStyle/>
                    <a:p>
                      <a:pPr algn="just">
                        <a:buNone/>
                      </a:pPr>
                      <a:r>
                        <a:rPr lang="en-US" sz="1600" dirty="0">
                          <a:latin typeface="Roboto" panose="02000000000000000000" pitchFamily="2" charset="0"/>
                          <a:ea typeface="Roboto" panose="02000000000000000000" pitchFamily="2" charset="0"/>
                          <a:cs typeface="Roboto" panose="02000000000000000000" pitchFamily="2" charset="0"/>
                        </a:rPr>
                        <a:t>Track uptake and retention by age, deprivation proxy, and connectivity level (app vs SMS) to identify who is being left behind.• Monitor unintended consequences such as increased anxiety from alerts or reduced activity due to over-cautious messages; adjust content to balance protection and wellbeing.• Use community feedback loops (pharmacy and school staff) to refine language, accessibility, and cultural fit.</a:t>
                      </a:r>
                    </a:p>
                  </a:txBody>
                  <a:tcPr marL="33776" marR="33776" marT="16888" marB="168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309977211"/>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2382</Words>
  <Application>Microsoft Office PowerPoint</Application>
  <PresentationFormat>Custom</PresentationFormat>
  <Paragraphs>117</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Roboto Italics</vt:lpstr>
      <vt:lpstr>Roboto Bold Italics</vt:lpstr>
      <vt:lpstr>Roboto</vt:lpstr>
      <vt:lpstr>Roboto Bold</vt:lpstr>
      <vt:lpstr>Arial</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White Blue Contemporary Editorial Style</dc:title>
  <cp:lastModifiedBy>USER</cp:lastModifiedBy>
  <cp:revision>6</cp:revision>
  <dcterms:created xsi:type="dcterms:W3CDTF">2006-08-16T00:00:00Z</dcterms:created>
  <dcterms:modified xsi:type="dcterms:W3CDTF">2026-03-06T10:21:35Z</dcterms:modified>
  <dc:identifier>DAHDKAhJmZM</dc:identifier>
</cp:coreProperties>
</file>