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65" r:id="rId3"/>
    <p:sldId id="257" r:id="rId4"/>
    <p:sldId id="267" r:id="rId5"/>
    <p:sldId id="268" r:id="rId6"/>
    <p:sldId id="259" r:id="rId7"/>
    <p:sldId id="260" r:id="rId8"/>
    <p:sldId id="261" r:id="rId9"/>
    <p:sldId id="262" r:id="rId10"/>
    <p:sldId id="263" r:id="rId11"/>
    <p:sldId id="264" r:id="rId12"/>
    <p:sldId id="266" r:id="rId13"/>
    <p:sldId id="25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29C677-EB86-7963-3468-1582DB0BB707}" v="121" dt="2023-03-16T10:10:01.407"/>
    <p1510:client id="{72743EF8-D897-DDB0-518E-AA5ACAADF52D}" v="173" dt="2023-03-16T16:18:08.801"/>
    <p1510:client id="{ACA6B83C-58CF-4D20-9B6D-E18D9E7CE4EE}" v="1759" dt="2023-03-09T18:42:38.1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uel Franklin (2219366)" userId="S::2219366@student.uwtsd.ac.uk::a31ebbd3-50c1-4c00-9c27-fee44e16818a" providerId="AD" clId="Web-{72743EF8-D897-DDB0-518E-AA5ACAADF52D}"/>
    <pc:docChg chg="addSld modSld">
      <pc:chgData name="Samuel Franklin (2219366)" userId="S::2219366@student.uwtsd.ac.uk::a31ebbd3-50c1-4c00-9c27-fee44e16818a" providerId="AD" clId="Web-{72743EF8-D897-DDB0-518E-AA5ACAADF52D}" dt="2023-03-16T16:18:08.504" v="151" actId="20577"/>
      <pc:docMkLst>
        <pc:docMk/>
      </pc:docMkLst>
      <pc:sldChg chg="addSp delSp modSp new">
        <pc:chgData name="Samuel Franklin (2219366)" userId="S::2219366@student.uwtsd.ac.uk::a31ebbd3-50c1-4c00-9c27-fee44e16818a" providerId="AD" clId="Web-{72743EF8-D897-DDB0-518E-AA5ACAADF52D}" dt="2023-03-16T16:18:08.504" v="151" actId="20577"/>
        <pc:sldMkLst>
          <pc:docMk/>
          <pc:sldMk cId="3053418391" sldId="268"/>
        </pc:sldMkLst>
        <pc:spChg chg="mod">
          <ac:chgData name="Samuel Franklin (2219366)" userId="S::2219366@student.uwtsd.ac.uk::a31ebbd3-50c1-4c00-9c27-fee44e16818a" providerId="AD" clId="Web-{72743EF8-D897-DDB0-518E-AA5ACAADF52D}" dt="2023-03-16T16:13:46.215" v="3" actId="20577"/>
          <ac:spMkLst>
            <pc:docMk/>
            <pc:sldMk cId="3053418391" sldId="268"/>
            <ac:spMk id="2" creationId="{3DE4CEE6-7AFC-1F8C-D0D0-F32757687251}"/>
          </ac:spMkLst>
        </pc:spChg>
        <pc:spChg chg="mod">
          <ac:chgData name="Samuel Franklin (2219366)" userId="S::2219366@student.uwtsd.ac.uk::a31ebbd3-50c1-4c00-9c27-fee44e16818a" providerId="AD" clId="Web-{72743EF8-D897-DDB0-518E-AA5ACAADF52D}" dt="2023-03-16T16:16:17.548" v="88" actId="20577"/>
          <ac:spMkLst>
            <pc:docMk/>
            <pc:sldMk cId="3053418391" sldId="268"/>
            <ac:spMk id="3" creationId="{1E112B3D-803C-4992-A32C-F839AB8F3432}"/>
          </ac:spMkLst>
        </pc:spChg>
        <pc:spChg chg="add del mod">
          <ac:chgData name="Samuel Franklin (2219366)" userId="S::2219366@student.uwtsd.ac.uk::a31ebbd3-50c1-4c00-9c27-fee44e16818a" providerId="AD" clId="Web-{72743EF8-D897-DDB0-518E-AA5ACAADF52D}" dt="2023-03-16T16:17:09.143" v="115"/>
          <ac:spMkLst>
            <pc:docMk/>
            <pc:sldMk cId="3053418391" sldId="268"/>
            <ac:spMk id="4" creationId="{9A33C74F-F818-BD15-23C8-EC1DD9119FFE}"/>
          </ac:spMkLst>
        </pc:spChg>
        <pc:spChg chg="add mod">
          <ac:chgData name="Samuel Franklin (2219366)" userId="S::2219366@student.uwtsd.ac.uk::a31ebbd3-50c1-4c00-9c27-fee44e16818a" providerId="AD" clId="Web-{72743EF8-D897-DDB0-518E-AA5ACAADF52D}" dt="2023-03-16T16:18:08.504" v="151" actId="20577"/>
          <ac:spMkLst>
            <pc:docMk/>
            <pc:sldMk cId="3053418391" sldId="268"/>
            <ac:spMk id="6" creationId="{173F430A-1113-1CAD-C40D-7F739D09FA3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0F6DFA-E43B-46A4-BF72-640622285BDA}" type="datetimeFigureOut">
              <a:t>3/16/2023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EB91E4-C652-4C24-8691-A620684250C8}" type="slidenum">
              <a:t>‹#›</a:t>
            </a:fld>
            <a:endParaRPr lang="en-US"/>
          </a:p>
        </p:txBody>
      </p:sp>
    </p:spTree>
    <p:extLst>
      <p:ext uri="{BB962C8B-B14F-4D97-AF65-F5344CB8AC3E}">
        <p14:creationId xmlns:p14="http://schemas.microsoft.com/office/powerpoint/2010/main" val="1032137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Young people started 1940s in a difficult time with world war 2 starting in 1939. Some were evacuated to rural areas leaving their families. Some stayed and helped with the war efforts. Carrying a gas mask practicing air raid drills would be part of their lives. Young people would have had to deal a lot of pressures and did not have much say in their lives. Living with the thoughts that they may be killed or family being killed would have been a very scary time for many if not all of young people living at the start of the 1940s.</a:t>
            </a:r>
          </a:p>
        </p:txBody>
      </p:sp>
      <p:sp>
        <p:nvSpPr>
          <p:cNvPr id="4" name="Slide Number Placeholder 3"/>
          <p:cNvSpPr>
            <a:spLocks noGrp="1"/>
          </p:cNvSpPr>
          <p:nvPr>
            <p:ph type="sldNum" sz="quarter" idx="5"/>
          </p:nvPr>
        </p:nvSpPr>
        <p:spPr/>
        <p:txBody>
          <a:bodyPr/>
          <a:lstStyle/>
          <a:p>
            <a:fld id="{06EB91E4-C652-4C24-8691-A620684250C8}" type="slidenum">
              <a:t>3</a:t>
            </a:fld>
            <a:endParaRPr lang="en-US"/>
          </a:p>
        </p:txBody>
      </p:sp>
    </p:spTree>
    <p:extLst>
      <p:ext uri="{BB962C8B-B14F-4D97-AF65-F5344CB8AC3E}">
        <p14:creationId xmlns:p14="http://schemas.microsoft.com/office/powerpoint/2010/main" val="4548316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 played this video because to me it showed two very different young people. One being very excited and enjoying time on the farm and maybe seeing being away as a holiday trying new things. But the second was not as excited and not really wanting to talk as much. Could be missing being at home with his family. These young people were going through a lot of change.</a:t>
            </a:r>
          </a:p>
        </p:txBody>
      </p:sp>
      <p:sp>
        <p:nvSpPr>
          <p:cNvPr id="4" name="Slide Number Placeholder 3"/>
          <p:cNvSpPr>
            <a:spLocks noGrp="1"/>
          </p:cNvSpPr>
          <p:nvPr>
            <p:ph type="sldNum" sz="quarter" idx="5"/>
          </p:nvPr>
        </p:nvSpPr>
        <p:spPr/>
        <p:txBody>
          <a:bodyPr/>
          <a:lstStyle/>
          <a:p>
            <a:fld id="{06EB91E4-C652-4C24-8691-A620684250C8}" type="slidenum">
              <a:t>4</a:t>
            </a:fld>
            <a:endParaRPr lang="en-US"/>
          </a:p>
        </p:txBody>
      </p:sp>
    </p:spTree>
    <p:extLst>
      <p:ext uri="{BB962C8B-B14F-4D97-AF65-F5344CB8AC3E}">
        <p14:creationId xmlns:p14="http://schemas.microsoft.com/office/powerpoint/2010/main" val="40488831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blitz where Germany started to bomb the </a:t>
            </a:r>
            <a:r>
              <a:rPr lang="en-US" dirty="0" err="1">
                <a:cs typeface="Calibri"/>
              </a:rPr>
              <a:t>uk</a:t>
            </a:r>
            <a:r>
              <a:rPr lang="en-US" dirty="0">
                <a:cs typeface="Calibri"/>
              </a:rPr>
              <a:t> started in </a:t>
            </a:r>
            <a:r>
              <a:rPr lang="en-US" dirty="0" err="1">
                <a:cs typeface="Calibri"/>
              </a:rPr>
              <a:t>september</a:t>
            </a:r>
            <a:r>
              <a:rPr lang="en-US" dirty="0">
                <a:cs typeface="Calibri"/>
              </a:rPr>
              <a:t> 1940 and ended in May 1941. This resulted in 10 thousand lives sadly being taken and over 2 millions homes and buildings being destroyed. Meaning </a:t>
            </a:r>
            <a:r>
              <a:rPr lang="en-US" dirty="0" err="1">
                <a:cs typeface="Calibri"/>
              </a:rPr>
              <a:t>familes</a:t>
            </a:r>
            <a:r>
              <a:rPr lang="en-US" dirty="0">
                <a:cs typeface="Calibri"/>
              </a:rPr>
              <a:t> lost there homes and everything they had. Young people lost their families and friends. But during this The government wanted to show that life was carrying on as normal showing pictures of people carrying on as normal doing day to day activities. This is shown on the next slide with a milk man delivering milk.</a:t>
            </a:r>
          </a:p>
        </p:txBody>
      </p:sp>
      <p:sp>
        <p:nvSpPr>
          <p:cNvPr id="4" name="Slide Number Placeholder 3"/>
          <p:cNvSpPr>
            <a:spLocks noGrp="1"/>
          </p:cNvSpPr>
          <p:nvPr>
            <p:ph type="sldNum" sz="quarter" idx="5"/>
          </p:nvPr>
        </p:nvSpPr>
        <p:spPr/>
        <p:txBody>
          <a:bodyPr/>
          <a:lstStyle/>
          <a:p>
            <a:fld id="{06EB91E4-C652-4C24-8691-A620684250C8}" type="slidenum">
              <a:t>6</a:t>
            </a:fld>
            <a:endParaRPr lang="en-US"/>
          </a:p>
        </p:txBody>
      </p:sp>
    </p:spTree>
    <p:extLst>
      <p:ext uri="{BB962C8B-B14F-4D97-AF65-F5344CB8AC3E}">
        <p14:creationId xmlns:p14="http://schemas.microsoft.com/office/powerpoint/2010/main" val="27521692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During the war Winsten Churchill was in power and led the country. He led us through the war leading us to victory. However in The Labour party won with Anthony Eden leading the country. Him and his party took responsibility for looking after people and their wellbeing. The government passed measures which is know as welfare state. One of the measures was the Education act 1944.</a:t>
            </a:r>
          </a:p>
        </p:txBody>
      </p:sp>
      <p:sp>
        <p:nvSpPr>
          <p:cNvPr id="4" name="Slide Number Placeholder 3"/>
          <p:cNvSpPr>
            <a:spLocks noGrp="1"/>
          </p:cNvSpPr>
          <p:nvPr>
            <p:ph type="sldNum" sz="quarter" idx="5"/>
          </p:nvPr>
        </p:nvSpPr>
        <p:spPr/>
        <p:txBody>
          <a:bodyPr/>
          <a:lstStyle/>
          <a:p>
            <a:fld id="{06EB91E4-C652-4C24-8691-A620684250C8}" type="slidenum">
              <a:t>8</a:t>
            </a:fld>
            <a:endParaRPr lang="en-US"/>
          </a:p>
        </p:txBody>
      </p:sp>
    </p:spTree>
    <p:extLst>
      <p:ext uri="{BB962C8B-B14F-4D97-AF65-F5344CB8AC3E}">
        <p14:creationId xmlns:p14="http://schemas.microsoft.com/office/powerpoint/2010/main" val="35264676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Because of the war and effects the war had on young people. The act was made to help and support young people. The government wanted young people up to the age of 15 to be in education with options to go to further education. The government gave authorities the ability to build premises for young people to learn. These authorities developed plans for this to happen. Schools were also required to deliver religious education to young people. It was made compulsory for young people to attend school up until they were 15 years old with schools monitoring attendance. Schemes for further training were also created.</a:t>
            </a:r>
          </a:p>
        </p:txBody>
      </p:sp>
      <p:sp>
        <p:nvSpPr>
          <p:cNvPr id="4" name="Slide Number Placeholder 3"/>
          <p:cNvSpPr>
            <a:spLocks noGrp="1"/>
          </p:cNvSpPr>
          <p:nvPr>
            <p:ph type="sldNum" sz="quarter" idx="5"/>
          </p:nvPr>
        </p:nvSpPr>
        <p:spPr/>
        <p:txBody>
          <a:bodyPr/>
          <a:lstStyle/>
          <a:p>
            <a:fld id="{06EB91E4-C652-4C24-8691-A620684250C8}" type="slidenum">
              <a:t>9</a:t>
            </a:fld>
            <a:endParaRPr lang="en-US"/>
          </a:p>
        </p:txBody>
      </p:sp>
    </p:spTree>
    <p:extLst>
      <p:ext uri="{BB962C8B-B14F-4D97-AF65-F5344CB8AC3E}">
        <p14:creationId xmlns:p14="http://schemas.microsoft.com/office/powerpoint/2010/main" val="173528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Youth work during the war was very different that it is today. Open clubs and detached youth work was where the youth service would go out and work with young people. Young people may not of gone to see someone but the youth workers would go to them to offer support. During the war this would have been invaluable. When the war ended youth clubs were set up and the government supported this. The government supported setting up facilities the youth service could run to engage with young people. </a:t>
            </a:r>
          </a:p>
        </p:txBody>
      </p:sp>
      <p:sp>
        <p:nvSpPr>
          <p:cNvPr id="4" name="Slide Number Placeholder 3"/>
          <p:cNvSpPr>
            <a:spLocks noGrp="1"/>
          </p:cNvSpPr>
          <p:nvPr>
            <p:ph type="sldNum" sz="quarter" idx="5"/>
          </p:nvPr>
        </p:nvSpPr>
        <p:spPr/>
        <p:txBody>
          <a:bodyPr/>
          <a:lstStyle/>
          <a:p>
            <a:fld id="{06EB91E4-C652-4C24-8691-A620684250C8}" type="slidenum">
              <a:t>10</a:t>
            </a:fld>
            <a:endParaRPr lang="en-US"/>
          </a:p>
        </p:txBody>
      </p:sp>
    </p:spTree>
    <p:extLst>
      <p:ext uri="{BB962C8B-B14F-4D97-AF65-F5344CB8AC3E}">
        <p14:creationId xmlns:p14="http://schemas.microsoft.com/office/powerpoint/2010/main" val="14260096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 the 1940s youth work was similar to what you see today. In the 1940s detached youth work and open clubs were used where today the outreach team will go out to families and young people to offer support. Youth clubs are still going today and offer a huge range of opportunities to young people. Yes communities have changed but youth work and the support the youth service offer has not changed throughout the years.</a:t>
            </a:r>
          </a:p>
        </p:txBody>
      </p:sp>
      <p:sp>
        <p:nvSpPr>
          <p:cNvPr id="4" name="Slide Number Placeholder 3"/>
          <p:cNvSpPr>
            <a:spLocks noGrp="1"/>
          </p:cNvSpPr>
          <p:nvPr>
            <p:ph type="sldNum" sz="quarter" idx="5"/>
          </p:nvPr>
        </p:nvSpPr>
        <p:spPr/>
        <p:txBody>
          <a:bodyPr/>
          <a:lstStyle/>
          <a:p>
            <a:fld id="{06EB91E4-C652-4C24-8691-A620684250C8}" type="slidenum">
              <a:t>11</a:t>
            </a:fld>
            <a:endParaRPr lang="en-US"/>
          </a:p>
        </p:txBody>
      </p:sp>
    </p:spTree>
    <p:extLst>
      <p:ext uri="{BB962C8B-B14F-4D97-AF65-F5344CB8AC3E}">
        <p14:creationId xmlns:p14="http://schemas.microsoft.com/office/powerpoint/2010/main" val="39954911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211064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82374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69352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3/16/2023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29693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3/16/2023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5819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3/16/2023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12813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3/16/2023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08096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3/16/2023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60204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82781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00633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624669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7075958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257054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3/16/2023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1244994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3/16/2023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399223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56523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16722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3/16/2023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34289745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9caqGdfrmQ"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youthworkwales.org.uk/wp-content/uploads/2017/11/Milestones-in-the-Development-of-Youth-Work.pdf" TargetMode="External"/><Relationship Id="rId3" Type="http://schemas.openxmlformats.org/officeDocument/2006/relationships/hyperlink" Target="https://www.bbc.co.uk/bitesize/topics/zk94jxs/articles/zgm77yc" TargetMode="External"/><Relationship Id="rId7" Type="http://schemas.openxmlformats.org/officeDocument/2006/relationships/hyperlink" Target="https://www.enotes.com/homework-help/what-kind-government-did-england-have-during-world-689359" TargetMode="External"/><Relationship Id="rId2" Type="http://schemas.openxmlformats.org/officeDocument/2006/relationships/hyperlink" Target="https://www.bbc.co.uk/bitesize/topics/zc9s6g8/articles/zbpgf82" TargetMode="External"/><Relationship Id="rId1" Type="http://schemas.openxmlformats.org/officeDocument/2006/relationships/slideLayout" Target="../slideLayouts/slideLayout2.xml"/><Relationship Id="rId6" Type="http://schemas.openxmlformats.org/officeDocument/2006/relationships/hyperlink" Target="https://www.legislation.gov.uk/ukpga/Geo6/7-8/31/contents/enacted" TargetMode="External"/><Relationship Id="rId5" Type="http://schemas.openxmlformats.org/officeDocument/2006/relationships/hyperlink" Target="https://www.youtube.com/watch?v=-9caqGdfrmQ" TargetMode="External"/><Relationship Id="rId4" Type="http://schemas.openxmlformats.org/officeDocument/2006/relationships/hyperlink" Target="https://www.bbc.co.uk/bitesize/guides/zt4hvcw/revision/2" TargetMode="External"/><Relationship Id="rId9" Type="http://schemas.openxmlformats.org/officeDocument/2006/relationships/hyperlink" Target="https://www.infed.org/mobi/what-is-youth-work-exploring-the-history-theory-and-practice-of-work-with-young-peop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cs typeface="Calibri Light"/>
              </a:rPr>
              <a:t>Youth Work in the 1940s</a:t>
            </a:r>
            <a:br>
              <a:rPr lang="en-US" dirty="0">
                <a:cs typeface="Calibri Light"/>
              </a:rPr>
            </a:br>
            <a:r>
              <a:rPr lang="en-US" sz="2000">
                <a:cs typeface="Calibri Light"/>
              </a:rPr>
              <a:t>Sam Franklin.</a:t>
            </a:r>
            <a:br>
              <a:rPr lang="en-US" sz="2000" dirty="0">
                <a:cs typeface="Calibri Light"/>
              </a:rPr>
            </a:br>
            <a:r>
              <a:rPr lang="en-US" sz="2000">
                <a:cs typeface="Calibri Light"/>
              </a:rPr>
              <a:t>School based youth worker.</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21311-ACD9-C500-3F8F-8CC252481DF9}"/>
              </a:ext>
            </a:extLst>
          </p:cNvPr>
          <p:cNvSpPr>
            <a:spLocks noGrp="1"/>
          </p:cNvSpPr>
          <p:nvPr>
            <p:ph type="title"/>
          </p:nvPr>
        </p:nvSpPr>
        <p:spPr/>
        <p:txBody>
          <a:bodyPr/>
          <a:lstStyle/>
          <a:p>
            <a:r>
              <a:rPr lang="en-US" dirty="0">
                <a:cs typeface="Calibri Light"/>
              </a:rPr>
              <a:t>Aims</a:t>
            </a:r>
            <a:endParaRPr lang="en-US" dirty="0"/>
          </a:p>
        </p:txBody>
      </p:sp>
      <p:sp>
        <p:nvSpPr>
          <p:cNvPr id="3" name="Content Placeholder 2">
            <a:extLst>
              <a:ext uri="{FF2B5EF4-FFF2-40B4-BE49-F238E27FC236}">
                <a16:creationId xmlns:a16="http://schemas.microsoft.com/office/drawing/2014/main" id="{D1010BBC-509D-9460-702D-C5A651D05FEF}"/>
              </a:ext>
            </a:extLst>
          </p:cNvPr>
          <p:cNvSpPr>
            <a:spLocks noGrp="1"/>
          </p:cNvSpPr>
          <p:nvPr>
            <p:ph idx="1"/>
          </p:nvPr>
        </p:nvSpPr>
        <p:spPr/>
        <p:txBody>
          <a:bodyPr vert="horz" lIns="91440" tIns="45720" rIns="91440" bIns="45720" rtlCol="0" anchor="t">
            <a:normAutofit/>
          </a:bodyPr>
          <a:lstStyle/>
          <a:p>
            <a:r>
              <a:rPr lang="en-US" dirty="0">
                <a:cs typeface="Calibri"/>
              </a:rPr>
              <a:t>1940s and how it was for young people.</a:t>
            </a:r>
          </a:p>
          <a:p>
            <a:r>
              <a:rPr lang="en-US" dirty="0">
                <a:cs typeface="Calibri"/>
              </a:rPr>
              <a:t>How government impacted young people and families.</a:t>
            </a:r>
          </a:p>
          <a:p>
            <a:r>
              <a:rPr lang="en-US" dirty="0">
                <a:cs typeface="Calibri"/>
              </a:rPr>
              <a:t>Youth work during this decade.</a:t>
            </a:r>
          </a:p>
          <a:p>
            <a:r>
              <a:rPr lang="en-US" dirty="0">
                <a:cs typeface="Calibri"/>
              </a:rPr>
              <a:t>How youth work from then to today.</a:t>
            </a:r>
          </a:p>
          <a:p>
            <a:endParaRPr lang="en-US" dirty="0">
              <a:cs typeface="Calibri"/>
            </a:endParaRPr>
          </a:p>
        </p:txBody>
      </p:sp>
    </p:spTree>
    <p:extLst>
      <p:ext uri="{BB962C8B-B14F-4D97-AF65-F5344CB8AC3E}">
        <p14:creationId xmlns:p14="http://schemas.microsoft.com/office/powerpoint/2010/main" val="864116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EA4FD-00C9-97AE-EFEC-531C3D4E12EA}"/>
              </a:ext>
            </a:extLst>
          </p:cNvPr>
          <p:cNvSpPr>
            <a:spLocks noGrp="1"/>
          </p:cNvSpPr>
          <p:nvPr>
            <p:ph type="title"/>
          </p:nvPr>
        </p:nvSpPr>
        <p:spPr/>
        <p:txBody>
          <a:bodyPr/>
          <a:lstStyle/>
          <a:p>
            <a:r>
              <a:rPr lang="en-US" dirty="0">
                <a:cs typeface="Calibri Light"/>
              </a:rPr>
              <a:t>Living as a young person in the 1940s</a:t>
            </a:r>
            <a:endParaRPr lang="en-US" dirty="0"/>
          </a:p>
        </p:txBody>
      </p:sp>
      <p:sp>
        <p:nvSpPr>
          <p:cNvPr id="3" name="Content Placeholder 2">
            <a:extLst>
              <a:ext uri="{FF2B5EF4-FFF2-40B4-BE49-F238E27FC236}">
                <a16:creationId xmlns:a16="http://schemas.microsoft.com/office/drawing/2014/main" id="{AC0C28F8-F98E-2C03-AE36-6512B6F72F7A}"/>
              </a:ext>
            </a:extLst>
          </p:cNvPr>
          <p:cNvSpPr>
            <a:spLocks noGrp="1"/>
          </p:cNvSpPr>
          <p:nvPr>
            <p:ph idx="1"/>
          </p:nvPr>
        </p:nvSpPr>
        <p:spPr/>
        <p:txBody>
          <a:bodyPr vert="horz" lIns="91440" tIns="45720" rIns="91440" bIns="45720" rtlCol="0" anchor="t">
            <a:normAutofit/>
          </a:bodyPr>
          <a:lstStyle/>
          <a:p>
            <a:r>
              <a:rPr lang="en-US" dirty="0">
                <a:cs typeface="Calibri"/>
              </a:rPr>
              <a:t>Evacuation</a:t>
            </a:r>
          </a:p>
          <a:p>
            <a:r>
              <a:rPr lang="en-US" dirty="0">
                <a:cs typeface="Calibri"/>
              </a:rPr>
              <a:t>Rationing </a:t>
            </a:r>
          </a:p>
          <a:p>
            <a:r>
              <a:rPr lang="en-US" dirty="0">
                <a:cs typeface="Calibri"/>
              </a:rPr>
              <a:t>Messengers, looking for fires, collecting materials and helping troops involved in the war.</a:t>
            </a:r>
          </a:p>
          <a:p>
            <a:r>
              <a:rPr lang="en-US" dirty="0">
                <a:cs typeface="Calibri"/>
              </a:rPr>
              <a:t>Gas Masks</a:t>
            </a:r>
          </a:p>
          <a:p>
            <a:r>
              <a:rPr lang="en-US" dirty="0">
                <a:cs typeface="Calibri"/>
              </a:rPr>
              <a:t>Air raid drills at school and over crowding</a:t>
            </a:r>
          </a:p>
          <a:p>
            <a:r>
              <a:rPr lang="en-US" dirty="0">
                <a:cs typeface="Calibri"/>
              </a:rPr>
              <a:t>Coming home</a:t>
            </a:r>
          </a:p>
          <a:p>
            <a:r>
              <a:rPr lang="en-US" dirty="0">
                <a:cs typeface="Calibri"/>
              </a:rPr>
              <a:t>Returning to normal life</a:t>
            </a:r>
          </a:p>
          <a:p>
            <a:pPr marL="0" indent="0">
              <a:buNone/>
            </a:pPr>
            <a:endParaRPr lang="en-US" dirty="0">
              <a:cs typeface="Calibri"/>
            </a:endParaRPr>
          </a:p>
          <a:p>
            <a:pPr marL="0" indent="0">
              <a:buNone/>
            </a:pPr>
            <a:r>
              <a:rPr lang="en-US" dirty="0">
                <a:cs typeface="Calibri"/>
              </a:rPr>
              <a:t>BBCBITESIZE, (2023a)</a:t>
            </a:r>
          </a:p>
        </p:txBody>
      </p:sp>
    </p:spTree>
    <p:extLst>
      <p:ext uri="{BB962C8B-B14F-4D97-AF65-F5344CB8AC3E}">
        <p14:creationId xmlns:p14="http://schemas.microsoft.com/office/powerpoint/2010/main" val="9699419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78A66C-A579-89F9-44BA-1734D954B705}"/>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3"/>
              </a:rPr>
              <a:t>Interview with evacuated children (1939) - YouTube</a:t>
            </a:r>
          </a:p>
          <a:p>
            <a:pPr marL="0" indent="0">
              <a:buClr>
                <a:srgbClr val="8AD0D6"/>
              </a:buClr>
              <a:buNone/>
            </a:pPr>
            <a:endParaRPr lang="en-US" dirty="0">
              <a:cs typeface="Calibri"/>
            </a:endParaRPr>
          </a:p>
          <a:p>
            <a:pPr marL="0" indent="0">
              <a:buNone/>
            </a:pPr>
            <a:r>
              <a:rPr lang="en-US">
                <a:cs typeface="Calibri"/>
              </a:rPr>
              <a:t>British Pathe (2021)</a:t>
            </a:r>
            <a:endParaRPr lang="en-US" dirty="0">
              <a:cs typeface="Calibri"/>
            </a:endParaRPr>
          </a:p>
          <a:p>
            <a:endParaRPr lang="en-US" dirty="0">
              <a:cs typeface="Calibri"/>
            </a:endParaRPr>
          </a:p>
          <a:p>
            <a:endParaRPr lang="en-US" dirty="0">
              <a:cs typeface="Calibri"/>
            </a:endParaRPr>
          </a:p>
          <a:p>
            <a:r>
              <a:rPr lang="en-US" dirty="0">
                <a:cs typeface="Calibri"/>
              </a:rPr>
              <a:t>Can you see any difference between the young people?</a:t>
            </a:r>
          </a:p>
        </p:txBody>
      </p:sp>
    </p:spTree>
    <p:extLst>
      <p:ext uri="{BB962C8B-B14F-4D97-AF65-F5344CB8AC3E}">
        <p14:creationId xmlns:p14="http://schemas.microsoft.com/office/powerpoint/2010/main" val="28274630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4CEE6-7AFC-1F8C-D0D0-F32757687251}"/>
              </a:ext>
            </a:extLst>
          </p:cNvPr>
          <p:cNvSpPr>
            <a:spLocks noGrp="1"/>
          </p:cNvSpPr>
          <p:nvPr>
            <p:ph type="title"/>
          </p:nvPr>
        </p:nvSpPr>
        <p:spPr/>
        <p:txBody>
          <a:bodyPr/>
          <a:lstStyle/>
          <a:p>
            <a:r>
              <a:rPr lang="en-US" dirty="0"/>
              <a:t>My Thoughts</a:t>
            </a:r>
          </a:p>
        </p:txBody>
      </p:sp>
      <p:sp>
        <p:nvSpPr>
          <p:cNvPr id="3" name="Content Placeholder 2">
            <a:extLst>
              <a:ext uri="{FF2B5EF4-FFF2-40B4-BE49-F238E27FC236}">
                <a16:creationId xmlns:a16="http://schemas.microsoft.com/office/drawing/2014/main" id="{1E112B3D-803C-4992-A32C-F839AB8F3432}"/>
              </a:ext>
            </a:extLst>
          </p:cNvPr>
          <p:cNvSpPr>
            <a:spLocks noGrp="1"/>
          </p:cNvSpPr>
          <p:nvPr>
            <p:ph idx="1"/>
          </p:nvPr>
        </p:nvSpPr>
        <p:spPr>
          <a:xfrm>
            <a:off x="1103312" y="2052918"/>
            <a:ext cx="4245145" cy="4195481"/>
          </a:xfrm>
        </p:spPr>
        <p:txBody>
          <a:bodyPr vert="horz" lIns="91440" tIns="45720" rIns="91440" bIns="45720" rtlCol="0" anchor="t">
            <a:normAutofit/>
          </a:bodyPr>
          <a:lstStyle/>
          <a:p>
            <a:pPr marL="0" indent="0">
              <a:buNone/>
            </a:pPr>
            <a:r>
              <a:rPr lang="en-US" dirty="0"/>
              <a:t>First Young Person</a:t>
            </a:r>
          </a:p>
          <a:p>
            <a:r>
              <a:rPr lang="en-US" dirty="0"/>
              <a:t>Happy</a:t>
            </a:r>
          </a:p>
          <a:p>
            <a:pPr>
              <a:buClr>
                <a:srgbClr val="8AD0D6"/>
              </a:buClr>
            </a:pPr>
            <a:r>
              <a:rPr lang="en-US" dirty="0"/>
              <a:t>Talkative</a:t>
            </a:r>
          </a:p>
          <a:p>
            <a:pPr>
              <a:buClr>
                <a:srgbClr val="8AD0D6"/>
              </a:buClr>
            </a:pPr>
            <a:r>
              <a:rPr lang="en-US" dirty="0"/>
              <a:t>Confident</a:t>
            </a:r>
          </a:p>
          <a:p>
            <a:pPr>
              <a:buClr>
                <a:srgbClr val="8AD0D6"/>
              </a:buClr>
            </a:pPr>
            <a:r>
              <a:rPr lang="en-US" dirty="0"/>
              <a:t>Smiling</a:t>
            </a:r>
          </a:p>
          <a:p>
            <a:pPr>
              <a:buClr>
                <a:srgbClr val="8AD0D6"/>
              </a:buClr>
            </a:pPr>
            <a:r>
              <a:rPr lang="en-US" dirty="0"/>
              <a:t>Enthusiastic </a:t>
            </a:r>
          </a:p>
          <a:p>
            <a:pPr>
              <a:buClr>
                <a:srgbClr val="8AD0D6"/>
              </a:buClr>
            </a:pPr>
            <a:endParaRPr lang="en-US" dirty="0"/>
          </a:p>
        </p:txBody>
      </p:sp>
      <p:sp>
        <p:nvSpPr>
          <p:cNvPr id="6" name="Content Placeholder 2">
            <a:extLst>
              <a:ext uri="{FF2B5EF4-FFF2-40B4-BE49-F238E27FC236}">
                <a16:creationId xmlns:a16="http://schemas.microsoft.com/office/drawing/2014/main" id="{173F430A-1113-1CAD-C40D-7F739D09FA3D}"/>
              </a:ext>
            </a:extLst>
          </p:cNvPr>
          <p:cNvSpPr txBox="1">
            <a:spLocks/>
          </p:cNvSpPr>
          <p:nvPr/>
        </p:nvSpPr>
        <p:spPr>
          <a:xfrm>
            <a:off x="5870844" y="2047167"/>
            <a:ext cx="4245145" cy="4195481"/>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r>
              <a:rPr lang="en-US" dirty="0"/>
              <a:t>Second Young Person</a:t>
            </a:r>
          </a:p>
          <a:p>
            <a:r>
              <a:rPr lang="en-US" dirty="0"/>
              <a:t>Unhappy</a:t>
            </a:r>
          </a:p>
          <a:p>
            <a:pPr>
              <a:buClr>
                <a:srgbClr val="8AD0D6"/>
              </a:buClr>
            </a:pPr>
            <a:r>
              <a:rPr lang="en-US" dirty="0"/>
              <a:t>Not Talkative</a:t>
            </a:r>
          </a:p>
          <a:p>
            <a:pPr>
              <a:buClr>
                <a:srgbClr val="8AD0D6"/>
              </a:buClr>
            </a:pPr>
            <a:r>
              <a:rPr lang="en-US" dirty="0"/>
              <a:t>Shy</a:t>
            </a:r>
          </a:p>
          <a:p>
            <a:pPr>
              <a:buClr>
                <a:srgbClr val="8AD0D6"/>
              </a:buClr>
            </a:pPr>
            <a:r>
              <a:rPr lang="en-US" dirty="0"/>
              <a:t>Down</a:t>
            </a:r>
          </a:p>
          <a:p>
            <a:pPr>
              <a:buClr>
                <a:srgbClr val="8AD0D6"/>
              </a:buClr>
            </a:pPr>
            <a:r>
              <a:rPr lang="en-US" dirty="0"/>
              <a:t>Didn’t want to answer</a:t>
            </a:r>
          </a:p>
          <a:p>
            <a:pPr>
              <a:buClr>
                <a:srgbClr val="8AD0D6"/>
              </a:buClr>
            </a:pPr>
            <a:r>
              <a:rPr lang="en-US" dirty="0"/>
              <a:t>Comments back</a:t>
            </a:r>
          </a:p>
          <a:p>
            <a:pPr>
              <a:buClr>
                <a:srgbClr val="8AD0D6"/>
              </a:buClr>
            </a:pPr>
            <a:endParaRPr lang="en-US" dirty="0"/>
          </a:p>
        </p:txBody>
      </p:sp>
    </p:spTree>
    <p:extLst>
      <p:ext uri="{BB962C8B-B14F-4D97-AF65-F5344CB8AC3E}">
        <p14:creationId xmlns:p14="http://schemas.microsoft.com/office/powerpoint/2010/main" val="3053418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AC7A1-9116-5141-C31C-28BC8232EA8F}"/>
              </a:ext>
            </a:extLst>
          </p:cNvPr>
          <p:cNvSpPr>
            <a:spLocks noGrp="1"/>
          </p:cNvSpPr>
          <p:nvPr>
            <p:ph type="title"/>
          </p:nvPr>
        </p:nvSpPr>
        <p:spPr/>
        <p:txBody>
          <a:bodyPr/>
          <a:lstStyle/>
          <a:p>
            <a:r>
              <a:rPr lang="en-US" dirty="0">
                <a:cs typeface="Calibri Light"/>
              </a:rPr>
              <a:t>The Blitz</a:t>
            </a:r>
            <a:endParaRPr lang="en-US" dirty="0"/>
          </a:p>
        </p:txBody>
      </p:sp>
      <p:sp>
        <p:nvSpPr>
          <p:cNvPr id="3" name="Content Placeholder 2">
            <a:extLst>
              <a:ext uri="{FF2B5EF4-FFF2-40B4-BE49-F238E27FC236}">
                <a16:creationId xmlns:a16="http://schemas.microsoft.com/office/drawing/2014/main" id="{CECABB94-187A-05A5-5641-7BB43AC560B4}"/>
              </a:ext>
            </a:extLst>
          </p:cNvPr>
          <p:cNvSpPr>
            <a:spLocks noGrp="1"/>
          </p:cNvSpPr>
          <p:nvPr>
            <p:ph idx="1"/>
          </p:nvPr>
        </p:nvSpPr>
        <p:spPr/>
        <p:txBody>
          <a:bodyPr vert="horz" lIns="91440" tIns="45720" rIns="91440" bIns="45720" rtlCol="0" anchor="t">
            <a:normAutofit/>
          </a:bodyPr>
          <a:lstStyle/>
          <a:p>
            <a:r>
              <a:rPr lang="en-US" dirty="0">
                <a:cs typeface="Calibri"/>
              </a:rPr>
              <a:t>September 1940 – May 1941 British towns were targets for the Germans. </a:t>
            </a:r>
          </a:p>
          <a:p>
            <a:r>
              <a:rPr lang="en-US" dirty="0">
                <a:cs typeface="Calibri"/>
              </a:rPr>
              <a:t>40 thousand lives were taken, and 2 millions homes were destroyed.</a:t>
            </a:r>
          </a:p>
          <a:p>
            <a:r>
              <a:rPr lang="en-US" dirty="0">
                <a:cs typeface="Calibri"/>
              </a:rPr>
              <a:t>Communities were destroyed.</a:t>
            </a:r>
          </a:p>
          <a:p>
            <a:r>
              <a:rPr lang="en-US" dirty="0">
                <a:cs typeface="Calibri"/>
              </a:rPr>
              <a:t>Carrying on as normal.</a:t>
            </a:r>
          </a:p>
          <a:p>
            <a:endParaRPr lang="en-US" dirty="0">
              <a:cs typeface="Calibri"/>
            </a:endParaRPr>
          </a:p>
          <a:p>
            <a:endParaRPr lang="en-US" dirty="0">
              <a:cs typeface="Calibri"/>
            </a:endParaRPr>
          </a:p>
          <a:p>
            <a:pPr marL="0" indent="0">
              <a:buNone/>
            </a:pPr>
            <a:r>
              <a:rPr lang="en-US" dirty="0">
                <a:cs typeface="Calibri"/>
              </a:rPr>
              <a:t>BBCBITESIZE. (2023b)</a:t>
            </a:r>
          </a:p>
          <a:p>
            <a:endParaRPr lang="en-US" dirty="0">
              <a:cs typeface="Calibri"/>
            </a:endParaRPr>
          </a:p>
        </p:txBody>
      </p:sp>
    </p:spTree>
    <p:extLst>
      <p:ext uri="{BB962C8B-B14F-4D97-AF65-F5344CB8AC3E}">
        <p14:creationId xmlns:p14="http://schemas.microsoft.com/office/powerpoint/2010/main" val="18767025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outdoor, old&#10;&#10;Description automatically generated">
            <a:extLst>
              <a:ext uri="{FF2B5EF4-FFF2-40B4-BE49-F238E27FC236}">
                <a16:creationId xmlns:a16="http://schemas.microsoft.com/office/drawing/2014/main" id="{B0B5F218-304F-927D-5ED8-A859CA172464}"/>
              </a:ext>
            </a:extLst>
          </p:cNvPr>
          <p:cNvPicPr>
            <a:picLocks noChangeAspect="1"/>
          </p:cNvPicPr>
          <p:nvPr/>
        </p:nvPicPr>
        <p:blipFill rotWithShape="1">
          <a:blip r:embed="rId2"/>
          <a:srcRect r="115" b="-1"/>
          <a:stretch/>
        </p:blipFill>
        <p:spPr>
          <a:xfrm>
            <a:off x="393720" y="10"/>
            <a:ext cx="10960080" cy="6167443"/>
          </a:xfrm>
          <a:custGeom>
            <a:avLst/>
            <a:gdLst/>
            <a:ahLst/>
            <a:cxnLst/>
            <a:rect l="l" t="t" r="r" b="b"/>
            <a:pathLst>
              <a:path w="12192000" h="6857681">
                <a:moveTo>
                  <a:pt x="0" y="0"/>
                </a:moveTo>
                <a:lnTo>
                  <a:pt x="6033794" y="0"/>
                </a:lnTo>
                <a:lnTo>
                  <a:pt x="6104632" y="17448"/>
                </a:lnTo>
                <a:cubicBezTo>
                  <a:pt x="6167597" y="23966"/>
                  <a:pt x="6148747" y="27214"/>
                  <a:pt x="6198111" y="26888"/>
                </a:cubicBezTo>
                <a:cubicBezTo>
                  <a:pt x="6203032" y="26525"/>
                  <a:pt x="6212450" y="35708"/>
                  <a:pt x="6231511" y="33431"/>
                </a:cubicBezTo>
                <a:cubicBezTo>
                  <a:pt x="6261681" y="37362"/>
                  <a:pt x="6245025" y="48416"/>
                  <a:pt x="6283668" y="52056"/>
                </a:cubicBezTo>
                <a:cubicBezTo>
                  <a:pt x="6280095" y="55478"/>
                  <a:pt x="6317954" y="53783"/>
                  <a:pt x="6321602" y="65933"/>
                </a:cubicBezTo>
                <a:cubicBezTo>
                  <a:pt x="6338020" y="69803"/>
                  <a:pt x="6363241" y="73066"/>
                  <a:pt x="6382175" y="75274"/>
                </a:cubicBezTo>
                <a:cubicBezTo>
                  <a:pt x="6410543" y="81224"/>
                  <a:pt x="6424665" y="87641"/>
                  <a:pt x="6428857" y="91880"/>
                </a:cubicBezTo>
                <a:cubicBezTo>
                  <a:pt x="6457257" y="98611"/>
                  <a:pt x="6454186" y="99822"/>
                  <a:pt x="6491478" y="114104"/>
                </a:cubicBezTo>
                <a:cubicBezTo>
                  <a:pt x="6513363" y="108974"/>
                  <a:pt x="6532168" y="120070"/>
                  <a:pt x="6541328" y="130204"/>
                </a:cubicBezTo>
                <a:cubicBezTo>
                  <a:pt x="6566101" y="139804"/>
                  <a:pt x="6619910" y="162727"/>
                  <a:pt x="6655300" y="165762"/>
                </a:cubicBezTo>
                <a:cubicBezTo>
                  <a:pt x="6709422" y="165032"/>
                  <a:pt x="6694278" y="176304"/>
                  <a:pt x="6718357" y="184874"/>
                </a:cubicBezTo>
                <a:cubicBezTo>
                  <a:pt x="6737101" y="195527"/>
                  <a:pt x="6734493" y="186329"/>
                  <a:pt x="6754054" y="199796"/>
                </a:cubicBezTo>
                <a:lnTo>
                  <a:pt x="6790284" y="215417"/>
                </a:lnTo>
                <a:lnTo>
                  <a:pt x="6833979" y="239878"/>
                </a:lnTo>
                <a:lnTo>
                  <a:pt x="6843981" y="246602"/>
                </a:lnTo>
                <a:cubicBezTo>
                  <a:pt x="6849111" y="246626"/>
                  <a:pt x="6852366" y="247045"/>
                  <a:pt x="6854445" y="247782"/>
                </a:cubicBezTo>
                <a:cubicBezTo>
                  <a:pt x="6854496" y="247881"/>
                  <a:pt x="6854549" y="247980"/>
                  <a:pt x="6854600" y="248079"/>
                </a:cubicBezTo>
                <a:lnTo>
                  <a:pt x="6869364" y="251040"/>
                </a:lnTo>
                <a:cubicBezTo>
                  <a:pt x="6886479" y="251404"/>
                  <a:pt x="6920818" y="277370"/>
                  <a:pt x="6937072" y="276678"/>
                </a:cubicBezTo>
                <a:cubicBezTo>
                  <a:pt x="6944247" y="293133"/>
                  <a:pt x="6941053" y="265766"/>
                  <a:pt x="6968404" y="280704"/>
                </a:cubicBezTo>
                <a:cubicBezTo>
                  <a:pt x="6980596" y="282696"/>
                  <a:pt x="6985722" y="284716"/>
                  <a:pt x="6995938" y="286247"/>
                </a:cubicBezTo>
                <a:cubicBezTo>
                  <a:pt x="6996079" y="286667"/>
                  <a:pt x="7029560" y="289467"/>
                  <a:pt x="7029701" y="289887"/>
                </a:cubicBezTo>
                <a:lnTo>
                  <a:pt x="7054104" y="293980"/>
                </a:lnTo>
                <a:lnTo>
                  <a:pt x="7059678" y="296051"/>
                </a:lnTo>
                <a:lnTo>
                  <a:pt x="7092167" y="292851"/>
                </a:lnTo>
                <a:lnTo>
                  <a:pt x="7108387" y="292672"/>
                </a:lnTo>
                <a:lnTo>
                  <a:pt x="7114139" y="289579"/>
                </a:lnTo>
                <a:cubicBezTo>
                  <a:pt x="7119705" y="287930"/>
                  <a:pt x="7126840" y="287741"/>
                  <a:pt x="7137488" y="290860"/>
                </a:cubicBezTo>
                <a:lnTo>
                  <a:pt x="7139729" y="292153"/>
                </a:lnTo>
                <a:lnTo>
                  <a:pt x="7172532" y="286561"/>
                </a:lnTo>
                <a:cubicBezTo>
                  <a:pt x="7179544" y="284784"/>
                  <a:pt x="7207552" y="294171"/>
                  <a:pt x="7213458" y="290616"/>
                </a:cubicBezTo>
                <a:cubicBezTo>
                  <a:pt x="7269364" y="295457"/>
                  <a:pt x="7303569" y="278925"/>
                  <a:pt x="7371827" y="290351"/>
                </a:cubicBezTo>
                <a:cubicBezTo>
                  <a:pt x="7417519" y="294938"/>
                  <a:pt x="7443196" y="294841"/>
                  <a:pt x="7472683" y="298450"/>
                </a:cubicBezTo>
                <a:cubicBezTo>
                  <a:pt x="7502170" y="302059"/>
                  <a:pt x="7529752" y="308462"/>
                  <a:pt x="7548749" y="312007"/>
                </a:cubicBezTo>
                <a:cubicBezTo>
                  <a:pt x="7567746" y="315552"/>
                  <a:pt x="7562619" y="317217"/>
                  <a:pt x="7586664" y="319723"/>
                </a:cubicBezTo>
                <a:cubicBezTo>
                  <a:pt x="7610709" y="322229"/>
                  <a:pt x="7669675" y="320322"/>
                  <a:pt x="7693021" y="327043"/>
                </a:cubicBezTo>
                <a:cubicBezTo>
                  <a:pt x="7718238" y="326359"/>
                  <a:pt x="7721537" y="337391"/>
                  <a:pt x="7735314" y="336075"/>
                </a:cubicBezTo>
                <a:cubicBezTo>
                  <a:pt x="7806549" y="352546"/>
                  <a:pt x="7865892" y="349618"/>
                  <a:pt x="7952583" y="346950"/>
                </a:cubicBezTo>
                <a:cubicBezTo>
                  <a:pt x="8009730" y="351831"/>
                  <a:pt x="8008698" y="354607"/>
                  <a:pt x="8033745" y="357420"/>
                </a:cubicBezTo>
                <a:cubicBezTo>
                  <a:pt x="8041390" y="360247"/>
                  <a:pt x="8045181" y="350414"/>
                  <a:pt x="8052068" y="354306"/>
                </a:cubicBezTo>
                <a:lnTo>
                  <a:pt x="8087434" y="359505"/>
                </a:lnTo>
                <a:lnTo>
                  <a:pt x="8113399" y="369645"/>
                </a:lnTo>
                <a:lnTo>
                  <a:pt x="8137804" y="376078"/>
                </a:lnTo>
                <a:lnTo>
                  <a:pt x="8167138" y="378809"/>
                </a:lnTo>
                <a:cubicBezTo>
                  <a:pt x="8176124" y="381225"/>
                  <a:pt x="8176713" y="389019"/>
                  <a:pt x="8188557" y="388892"/>
                </a:cubicBezTo>
                <a:cubicBezTo>
                  <a:pt x="8224517" y="394064"/>
                  <a:pt x="8289287" y="398547"/>
                  <a:pt x="8338182" y="404244"/>
                </a:cubicBezTo>
                <a:cubicBezTo>
                  <a:pt x="8362404" y="400849"/>
                  <a:pt x="8397142" y="407351"/>
                  <a:pt x="8407187" y="417040"/>
                </a:cubicBezTo>
                <a:cubicBezTo>
                  <a:pt x="8419182" y="419735"/>
                  <a:pt x="8448098" y="419784"/>
                  <a:pt x="8459765" y="417876"/>
                </a:cubicBezTo>
                <a:cubicBezTo>
                  <a:pt x="8470121" y="418155"/>
                  <a:pt x="8471999" y="421843"/>
                  <a:pt x="8485759" y="423277"/>
                </a:cubicBezTo>
                <a:cubicBezTo>
                  <a:pt x="8500778" y="426656"/>
                  <a:pt x="8533354" y="442668"/>
                  <a:pt x="8547497" y="447675"/>
                </a:cubicBezTo>
                <a:cubicBezTo>
                  <a:pt x="8561640" y="452682"/>
                  <a:pt x="8547256" y="447497"/>
                  <a:pt x="8570615" y="453317"/>
                </a:cubicBezTo>
                <a:cubicBezTo>
                  <a:pt x="8578949" y="455301"/>
                  <a:pt x="8577204" y="463036"/>
                  <a:pt x="8595122" y="466725"/>
                </a:cubicBezTo>
                <a:cubicBezTo>
                  <a:pt x="8613041" y="470415"/>
                  <a:pt x="8653176" y="474680"/>
                  <a:pt x="8678126" y="475454"/>
                </a:cubicBezTo>
                <a:cubicBezTo>
                  <a:pt x="8706000" y="462935"/>
                  <a:pt x="8696233" y="479979"/>
                  <a:pt x="8747203" y="464224"/>
                </a:cubicBezTo>
                <a:cubicBezTo>
                  <a:pt x="8748514" y="466239"/>
                  <a:pt x="8769343" y="465372"/>
                  <a:pt x="8790692" y="466720"/>
                </a:cubicBezTo>
                <a:cubicBezTo>
                  <a:pt x="8812041" y="468068"/>
                  <a:pt x="8857501" y="479363"/>
                  <a:pt x="8875298" y="472310"/>
                </a:cubicBezTo>
                <a:lnTo>
                  <a:pt x="9032306" y="471571"/>
                </a:lnTo>
                <a:lnTo>
                  <a:pt x="9122435" y="483407"/>
                </a:lnTo>
                <a:cubicBezTo>
                  <a:pt x="9153775" y="485302"/>
                  <a:pt x="9159039" y="493942"/>
                  <a:pt x="9179171" y="490552"/>
                </a:cubicBezTo>
                <a:cubicBezTo>
                  <a:pt x="9213108" y="492737"/>
                  <a:pt x="9191622" y="508779"/>
                  <a:pt x="9230778" y="495862"/>
                </a:cubicBezTo>
                <a:cubicBezTo>
                  <a:pt x="9220076" y="509598"/>
                  <a:pt x="9249178" y="492136"/>
                  <a:pt x="9269314" y="503195"/>
                </a:cubicBezTo>
                <a:cubicBezTo>
                  <a:pt x="9297556" y="495041"/>
                  <a:pt x="9326591" y="505312"/>
                  <a:pt x="9343734" y="506508"/>
                </a:cubicBezTo>
                <a:cubicBezTo>
                  <a:pt x="9360877" y="507704"/>
                  <a:pt x="9347612" y="511465"/>
                  <a:pt x="9372172" y="510372"/>
                </a:cubicBezTo>
                <a:lnTo>
                  <a:pt x="9406856" y="515908"/>
                </a:lnTo>
                <a:cubicBezTo>
                  <a:pt x="9405045" y="511337"/>
                  <a:pt x="9410063" y="512684"/>
                  <a:pt x="9423824" y="513399"/>
                </a:cubicBezTo>
                <a:lnTo>
                  <a:pt x="9460782" y="509325"/>
                </a:lnTo>
                <a:lnTo>
                  <a:pt x="9486144" y="513434"/>
                </a:lnTo>
                <a:cubicBezTo>
                  <a:pt x="9489544" y="513295"/>
                  <a:pt x="9513720" y="508821"/>
                  <a:pt x="9513235" y="505310"/>
                </a:cubicBezTo>
                <a:cubicBezTo>
                  <a:pt x="9539685" y="520038"/>
                  <a:pt x="9542332" y="510786"/>
                  <a:pt x="9569455" y="507032"/>
                </a:cubicBezTo>
                <a:cubicBezTo>
                  <a:pt x="9592710" y="508415"/>
                  <a:pt x="9572665" y="508880"/>
                  <a:pt x="9628861" y="510620"/>
                </a:cubicBezTo>
                <a:cubicBezTo>
                  <a:pt x="9650737" y="526789"/>
                  <a:pt x="9635011" y="498901"/>
                  <a:pt x="9677951" y="521543"/>
                </a:cubicBezTo>
                <a:cubicBezTo>
                  <a:pt x="9680053" y="519778"/>
                  <a:pt x="9706563" y="521397"/>
                  <a:pt x="9720438" y="523172"/>
                </a:cubicBezTo>
                <a:cubicBezTo>
                  <a:pt x="9734313" y="524947"/>
                  <a:pt x="9746849" y="522784"/>
                  <a:pt x="9761204" y="532196"/>
                </a:cubicBezTo>
                <a:cubicBezTo>
                  <a:pt x="9771692" y="535091"/>
                  <a:pt x="9752949" y="530854"/>
                  <a:pt x="9785747" y="535781"/>
                </a:cubicBezTo>
                <a:cubicBezTo>
                  <a:pt x="9818545" y="540708"/>
                  <a:pt x="9925449" y="557390"/>
                  <a:pt x="9957993" y="561756"/>
                </a:cubicBezTo>
                <a:cubicBezTo>
                  <a:pt x="9990537" y="566122"/>
                  <a:pt x="9967648" y="568686"/>
                  <a:pt x="9981009" y="569119"/>
                </a:cubicBezTo>
                <a:cubicBezTo>
                  <a:pt x="9994370" y="569552"/>
                  <a:pt x="10023139" y="562486"/>
                  <a:pt x="10038159" y="564356"/>
                </a:cubicBezTo>
                <a:cubicBezTo>
                  <a:pt x="10057015" y="566262"/>
                  <a:pt x="10059811" y="573563"/>
                  <a:pt x="10071129" y="573194"/>
                </a:cubicBezTo>
                <a:cubicBezTo>
                  <a:pt x="10081593" y="562977"/>
                  <a:pt x="10092704" y="563090"/>
                  <a:pt x="10110830" y="569286"/>
                </a:cubicBezTo>
                <a:cubicBezTo>
                  <a:pt x="10144643" y="572070"/>
                  <a:pt x="10144670" y="561560"/>
                  <a:pt x="10177323" y="563075"/>
                </a:cubicBezTo>
                <a:cubicBezTo>
                  <a:pt x="10191652" y="562496"/>
                  <a:pt x="10199318" y="565790"/>
                  <a:pt x="10223224" y="562516"/>
                </a:cubicBezTo>
                <a:cubicBezTo>
                  <a:pt x="10240245" y="563214"/>
                  <a:pt x="10274444" y="564970"/>
                  <a:pt x="10297489" y="554688"/>
                </a:cubicBezTo>
                <a:cubicBezTo>
                  <a:pt x="10322484" y="553379"/>
                  <a:pt x="10304332" y="552915"/>
                  <a:pt x="10331612" y="555505"/>
                </a:cubicBezTo>
                <a:cubicBezTo>
                  <a:pt x="10364938" y="556023"/>
                  <a:pt x="10378810" y="549792"/>
                  <a:pt x="10398068" y="551274"/>
                </a:cubicBezTo>
                <a:cubicBezTo>
                  <a:pt x="10410608" y="547019"/>
                  <a:pt x="10396406" y="552090"/>
                  <a:pt x="10444604" y="546749"/>
                </a:cubicBezTo>
                <a:cubicBezTo>
                  <a:pt x="10463706" y="556208"/>
                  <a:pt x="10480046" y="543272"/>
                  <a:pt x="10496391" y="545310"/>
                </a:cubicBezTo>
                <a:cubicBezTo>
                  <a:pt x="10522313" y="544276"/>
                  <a:pt x="10586025" y="544389"/>
                  <a:pt x="10609659" y="542925"/>
                </a:cubicBezTo>
                <a:cubicBezTo>
                  <a:pt x="10633293" y="541461"/>
                  <a:pt x="10608137" y="539280"/>
                  <a:pt x="10638198" y="536528"/>
                </a:cubicBezTo>
                <a:cubicBezTo>
                  <a:pt x="10693566" y="548777"/>
                  <a:pt x="10724464" y="526732"/>
                  <a:pt x="10780502" y="524034"/>
                </a:cubicBezTo>
                <a:cubicBezTo>
                  <a:pt x="10814519" y="506962"/>
                  <a:pt x="10838626" y="524696"/>
                  <a:pt x="10875821" y="511631"/>
                </a:cubicBezTo>
                <a:cubicBezTo>
                  <a:pt x="10900992" y="507636"/>
                  <a:pt x="10904648" y="511453"/>
                  <a:pt x="10918825" y="509588"/>
                </a:cubicBezTo>
                <a:cubicBezTo>
                  <a:pt x="10933002" y="507723"/>
                  <a:pt x="10948992" y="503227"/>
                  <a:pt x="10960884" y="500440"/>
                </a:cubicBezTo>
                <a:cubicBezTo>
                  <a:pt x="10967249" y="504078"/>
                  <a:pt x="11016720" y="497668"/>
                  <a:pt x="11015578" y="492864"/>
                </a:cubicBezTo>
                <a:cubicBezTo>
                  <a:pt x="11022928" y="494510"/>
                  <a:pt x="11043247" y="500882"/>
                  <a:pt x="11045541" y="493276"/>
                </a:cubicBezTo>
                <a:cubicBezTo>
                  <a:pt x="11083069" y="493195"/>
                  <a:pt x="11104152" y="492128"/>
                  <a:pt x="11136980" y="502266"/>
                </a:cubicBezTo>
                <a:cubicBezTo>
                  <a:pt x="11160311" y="506043"/>
                  <a:pt x="11144016" y="504016"/>
                  <a:pt x="11158537" y="506413"/>
                </a:cubicBezTo>
                <a:cubicBezTo>
                  <a:pt x="11173058" y="508810"/>
                  <a:pt x="11197248" y="504516"/>
                  <a:pt x="11220930" y="503946"/>
                </a:cubicBezTo>
                <a:cubicBezTo>
                  <a:pt x="11244941" y="504078"/>
                  <a:pt x="11272916" y="508160"/>
                  <a:pt x="11290697" y="509588"/>
                </a:cubicBezTo>
                <a:cubicBezTo>
                  <a:pt x="11308478" y="511016"/>
                  <a:pt x="11312720" y="510673"/>
                  <a:pt x="11327615" y="512515"/>
                </a:cubicBezTo>
                <a:cubicBezTo>
                  <a:pt x="11352471" y="509065"/>
                  <a:pt x="11373358" y="510883"/>
                  <a:pt x="11391973" y="518258"/>
                </a:cubicBezTo>
                <a:cubicBezTo>
                  <a:pt x="11406458" y="520151"/>
                  <a:pt x="11399034" y="524460"/>
                  <a:pt x="11409760" y="526257"/>
                </a:cubicBezTo>
                <a:cubicBezTo>
                  <a:pt x="11420486" y="528054"/>
                  <a:pt x="11427325" y="519930"/>
                  <a:pt x="11456330" y="521896"/>
                </a:cubicBezTo>
                <a:cubicBezTo>
                  <a:pt x="11466649" y="522293"/>
                  <a:pt x="11466304" y="529914"/>
                  <a:pt x="11488341" y="531019"/>
                </a:cubicBezTo>
                <a:cubicBezTo>
                  <a:pt x="11510378" y="532124"/>
                  <a:pt x="11598983" y="536881"/>
                  <a:pt x="11631415" y="538053"/>
                </a:cubicBezTo>
                <a:cubicBezTo>
                  <a:pt x="11663847" y="539225"/>
                  <a:pt x="11650717" y="536007"/>
                  <a:pt x="11666264" y="535672"/>
                </a:cubicBezTo>
                <a:cubicBezTo>
                  <a:pt x="11681811" y="535337"/>
                  <a:pt x="11700204" y="526934"/>
                  <a:pt x="11724698" y="536041"/>
                </a:cubicBezTo>
                <a:cubicBezTo>
                  <a:pt x="11743020" y="531196"/>
                  <a:pt x="11743491" y="542315"/>
                  <a:pt x="11763807" y="545183"/>
                </a:cubicBezTo>
                <a:cubicBezTo>
                  <a:pt x="11775016" y="549241"/>
                  <a:pt x="11789046" y="548064"/>
                  <a:pt x="11798300" y="550863"/>
                </a:cubicBezTo>
                <a:cubicBezTo>
                  <a:pt x="11807554" y="553662"/>
                  <a:pt x="11814870" y="554166"/>
                  <a:pt x="11821716" y="557213"/>
                </a:cubicBezTo>
                <a:cubicBezTo>
                  <a:pt x="11828562" y="560260"/>
                  <a:pt x="11830643" y="566367"/>
                  <a:pt x="11839374" y="569145"/>
                </a:cubicBezTo>
                <a:cubicBezTo>
                  <a:pt x="11848105" y="571923"/>
                  <a:pt x="11861759" y="576813"/>
                  <a:pt x="11871722" y="578644"/>
                </a:cubicBezTo>
                <a:cubicBezTo>
                  <a:pt x="11881685" y="580475"/>
                  <a:pt x="11880173" y="577641"/>
                  <a:pt x="11899154" y="580133"/>
                </a:cubicBezTo>
                <a:cubicBezTo>
                  <a:pt x="11930093" y="585454"/>
                  <a:pt x="11957956" y="589309"/>
                  <a:pt x="11992753" y="588833"/>
                </a:cubicBezTo>
                <a:cubicBezTo>
                  <a:pt x="11999276" y="598540"/>
                  <a:pt x="12009663" y="594134"/>
                  <a:pt x="12023554" y="588997"/>
                </a:cubicBezTo>
                <a:cubicBezTo>
                  <a:pt x="12049522" y="596077"/>
                  <a:pt x="12093380" y="601562"/>
                  <a:pt x="12137802" y="617391"/>
                </a:cubicBezTo>
                <a:cubicBezTo>
                  <a:pt x="12156710" y="627093"/>
                  <a:pt x="12160884" y="628759"/>
                  <a:pt x="12174434" y="631430"/>
                </a:cubicBezTo>
                <a:lnTo>
                  <a:pt x="12192000" y="634770"/>
                </a:lnTo>
                <a:lnTo>
                  <a:pt x="12192000" y="6857681"/>
                </a:lnTo>
                <a:lnTo>
                  <a:pt x="9979612" y="6857681"/>
                </a:lnTo>
                <a:lnTo>
                  <a:pt x="9971269" y="6854457"/>
                </a:lnTo>
                <a:cubicBezTo>
                  <a:pt x="9959912" y="6851181"/>
                  <a:pt x="9949163" y="6849764"/>
                  <a:pt x="9939502" y="6851921"/>
                </a:cubicBezTo>
                <a:cubicBezTo>
                  <a:pt x="9891606" y="6835635"/>
                  <a:pt x="9864404" y="6844006"/>
                  <a:pt x="9834453" y="6832151"/>
                </a:cubicBezTo>
                <a:cubicBezTo>
                  <a:pt x="9804501" y="6820296"/>
                  <a:pt x="9801374" y="6798259"/>
                  <a:pt x="9759795" y="6780787"/>
                </a:cubicBezTo>
                <a:cubicBezTo>
                  <a:pt x="9718217" y="6763314"/>
                  <a:pt x="9629817" y="6740362"/>
                  <a:pt x="9584980" y="6727313"/>
                </a:cubicBezTo>
                <a:cubicBezTo>
                  <a:pt x="9546420" y="6722010"/>
                  <a:pt x="9530408" y="6725469"/>
                  <a:pt x="9490770" y="6702489"/>
                </a:cubicBezTo>
                <a:cubicBezTo>
                  <a:pt x="9443320" y="6701025"/>
                  <a:pt x="9424336" y="6690023"/>
                  <a:pt x="9380405" y="6676541"/>
                </a:cubicBezTo>
                <a:cubicBezTo>
                  <a:pt x="9335978" y="6675243"/>
                  <a:pt x="9297645" y="6680915"/>
                  <a:pt x="9259939" y="6674414"/>
                </a:cubicBezTo>
                <a:cubicBezTo>
                  <a:pt x="9244772" y="6679394"/>
                  <a:pt x="9230416" y="6681084"/>
                  <a:pt x="9216296" y="6672209"/>
                </a:cubicBezTo>
                <a:cubicBezTo>
                  <a:pt x="9174886" y="6673387"/>
                  <a:pt x="9165078" y="6684906"/>
                  <a:pt x="9138624" y="6674601"/>
                </a:cubicBezTo>
                <a:cubicBezTo>
                  <a:pt x="9108454" y="6672027"/>
                  <a:pt x="9060163" y="6657862"/>
                  <a:pt x="9035273" y="6656766"/>
                </a:cubicBezTo>
                <a:cubicBezTo>
                  <a:pt x="9043993" y="6670577"/>
                  <a:pt x="8988276" y="6655711"/>
                  <a:pt x="8989286" y="6668016"/>
                </a:cubicBezTo>
                <a:cubicBezTo>
                  <a:pt x="8965548" y="6651220"/>
                  <a:pt x="8960144" y="6673151"/>
                  <a:pt x="8932387" y="6668707"/>
                </a:cubicBezTo>
                <a:cubicBezTo>
                  <a:pt x="8918435" y="6662528"/>
                  <a:pt x="8909159" y="6661716"/>
                  <a:pt x="8898375" y="6669282"/>
                </a:cubicBezTo>
                <a:cubicBezTo>
                  <a:pt x="8833747" y="6639096"/>
                  <a:pt x="8863155" y="6669089"/>
                  <a:pt x="8806495" y="6658618"/>
                </a:cubicBezTo>
                <a:cubicBezTo>
                  <a:pt x="8757168" y="6647242"/>
                  <a:pt x="8702613" y="6640665"/>
                  <a:pt x="8650927" y="6611139"/>
                </a:cubicBezTo>
                <a:cubicBezTo>
                  <a:pt x="8640770" y="6602610"/>
                  <a:pt x="8619775" y="6599998"/>
                  <a:pt x="8604033" y="6605300"/>
                </a:cubicBezTo>
                <a:cubicBezTo>
                  <a:pt x="8601324" y="6606213"/>
                  <a:pt x="8598878" y="6607331"/>
                  <a:pt x="8596767" y="6608618"/>
                </a:cubicBezTo>
                <a:cubicBezTo>
                  <a:pt x="8565299" y="6587556"/>
                  <a:pt x="8548876" y="6598771"/>
                  <a:pt x="8533762" y="6584302"/>
                </a:cubicBezTo>
                <a:cubicBezTo>
                  <a:pt x="8487059" y="6579247"/>
                  <a:pt x="8451683" y="6594395"/>
                  <a:pt x="8437660" y="6581725"/>
                </a:cubicBezTo>
                <a:cubicBezTo>
                  <a:pt x="8414209" y="6582991"/>
                  <a:pt x="8383722" y="6598678"/>
                  <a:pt x="8364494" y="6585073"/>
                </a:cubicBezTo>
                <a:cubicBezTo>
                  <a:pt x="8363342" y="6596536"/>
                  <a:pt x="8336540" y="6576888"/>
                  <a:pt x="8323751" y="6584665"/>
                </a:cubicBezTo>
                <a:cubicBezTo>
                  <a:pt x="8314841" y="6591411"/>
                  <a:pt x="8304634" y="6587022"/>
                  <a:pt x="8293791" y="6586903"/>
                </a:cubicBezTo>
                <a:cubicBezTo>
                  <a:pt x="8280721" y="6592424"/>
                  <a:pt x="8232642" y="6585021"/>
                  <a:pt x="8219223" y="6578961"/>
                </a:cubicBezTo>
                <a:cubicBezTo>
                  <a:pt x="8185638" y="6557431"/>
                  <a:pt x="8123924" y="6576522"/>
                  <a:pt x="8096330" y="6560092"/>
                </a:cubicBezTo>
                <a:cubicBezTo>
                  <a:pt x="8087121" y="6557869"/>
                  <a:pt x="8078422" y="6557144"/>
                  <a:pt x="8070086" y="6557355"/>
                </a:cubicBezTo>
                <a:lnTo>
                  <a:pt x="8047207" y="6560092"/>
                </a:lnTo>
                <a:lnTo>
                  <a:pt x="8041620" y="6565163"/>
                </a:lnTo>
                <a:lnTo>
                  <a:pt x="8027134" y="6564473"/>
                </a:lnTo>
                <a:lnTo>
                  <a:pt x="8023214" y="6565355"/>
                </a:lnTo>
                <a:cubicBezTo>
                  <a:pt x="8015729" y="6567060"/>
                  <a:pt x="8008307" y="6568574"/>
                  <a:pt x="8000801" y="6569339"/>
                </a:cubicBezTo>
                <a:cubicBezTo>
                  <a:pt x="8005606" y="6544751"/>
                  <a:pt x="7937754" y="6571777"/>
                  <a:pt x="7954618" y="6551428"/>
                </a:cubicBezTo>
                <a:cubicBezTo>
                  <a:pt x="7914215" y="6551344"/>
                  <a:pt x="7940865" y="6531998"/>
                  <a:pt x="7896427" y="6551123"/>
                </a:cubicBezTo>
                <a:lnTo>
                  <a:pt x="7643090" y="6532163"/>
                </a:lnTo>
                <a:cubicBezTo>
                  <a:pt x="7673996" y="6576436"/>
                  <a:pt x="7562550" y="6494154"/>
                  <a:pt x="7553164" y="6525457"/>
                </a:cubicBezTo>
                <a:cubicBezTo>
                  <a:pt x="7546247" y="6496957"/>
                  <a:pt x="7465610" y="6497391"/>
                  <a:pt x="7421154" y="6476273"/>
                </a:cubicBezTo>
                <a:cubicBezTo>
                  <a:pt x="7361551" y="6472649"/>
                  <a:pt x="7315144" y="6450550"/>
                  <a:pt x="7255968" y="6462166"/>
                </a:cubicBezTo>
                <a:cubicBezTo>
                  <a:pt x="7253251" y="6458417"/>
                  <a:pt x="7249451" y="6455333"/>
                  <a:pt x="7244911" y="6452730"/>
                </a:cubicBezTo>
                <a:lnTo>
                  <a:pt x="7230265" y="6446549"/>
                </a:lnTo>
                <a:lnTo>
                  <a:pt x="7227815" y="6447125"/>
                </a:lnTo>
                <a:cubicBezTo>
                  <a:pt x="7217801" y="6447570"/>
                  <a:pt x="7212312" y="6446146"/>
                  <a:pt x="7208840" y="6443899"/>
                </a:cubicBezTo>
                <a:lnTo>
                  <a:pt x="7205995" y="6440529"/>
                </a:lnTo>
                <a:lnTo>
                  <a:pt x="7193384" y="6437481"/>
                </a:lnTo>
                <a:lnTo>
                  <a:pt x="7169652" y="6429226"/>
                </a:lnTo>
                <a:lnTo>
                  <a:pt x="7164173" y="6429791"/>
                </a:lnTo>
                <a:lnTo>
                  <a:pt x="7126763" y="6420626"/>
                </a:lnTo>
                <a:lnTo>
                  <a:pt x="7125753" y="6421501"/>
                </a:lnTo>
                <a:cubicBezTo>
                  <a:pt x="7122639" y="6423254"/>
                  <a:pt x="7118733" y="6424154"/>
                  <a:pt x="7113057" y="6423293"/>
                </a:cubicBezTo>
                <a:cubicBezTo>
                  <a:pt x="7114552" y="6439288"/>
                  <a:pt x="7106783" y="6428384"/>
                  <a:pt x="7089914" y="6424434"/>
                </a:cubicBezTo>
                <a:cubicBezTo>
                  <a:pt x="7088470" y="6448394"/>
                  <a:pt x="7044915" y="6428308"/>
                  <a:pt x="7030458" y="6439456"/>
                </a:cubicBezTo>
                <a:cubicBezTo>
                  <a:pt x="7018098" y="6436014"/>
                  <a:pt x="7005002" y="6432811"/>
                  <a:pt x="6991398" y="6430012"/>
                </a:cubicBezTo>
                <a:lnTo>
                  <a:pt x="6983250" y="6428652"/>
                </a:lnTo>
                <a:lnTo>
                  <a:pt x="6982969" y="6428851"/>
                </a:lnTo>
                <a:cubicBezTo>
                  <a:pt x="6980946" y="6429033"/>
                  <a:pt x="6978171" y="6428766"/>
                  <a:pt x="6974140" y="6427864"/>
                </a:cubicBezTo>
                <a:lnTo>
                  <a:pt x="6968396" y="6426177"/>
                </a:lnTo>
                <a:lnTo>
                  <a:pt x="6952590" y="6423541"/>
                </a:lnTo>
                <a:lnTo>
                  <a:pt x="6946361" y="6424122"/>
                </a:lnTo>
                <a:lnTo>
                  <a:pt x="6942752" y="6426497"/>
                </a:lnTo>
                <a:lnTo>
                  <a:pt x="6941472" y="6425953"/>
                </a:lnTo>
                <a:cubicBezTo>
                  <a:pt x="6933258" y="6419432"/>
                  <a:pt x="6934084" y="6412085"/>
                  <a:pt x="6907932" y="6428597"/>
                </a:cubicBezTo>
                <a:cubicBezTo>
                  <a:pt x="6887113" y="6416820"/>
                  <a:pt x="6874835" y="6427475"/>
                  <a:pt x="6837100" y="6425985"/>
                </a:cubicBezTo>
                <a:cubicBezTo>
                  <a:pt x="6826990" y="6416391"/>
                  <a:pt x="6813527" y="6417132"/>
                  <a:pt x="6798354" y="6421041"/>
                </a:cubicBezTo>
                <a:cubicBezTo>
                  <a:pt x="6766250" y="6412267"/>
                  <a:pt x="6729955" y="6415375"/>
                  <a:pt x="6690235" y="6411268"/>
                </a:cubicBezTo>
                <a:cubicBezTo>
                  <a:pt x="6654585" y="6395260"/>
                  <a:pt x="6622599" y="6408785"/>
                  <a:pt x="6580197" y="6404322"/>
                </a:cubicBezTo>
                <a:cubicBezTo>
                  <a:pt x="6554864" y="6382418"/>
                  <a:pt x="6541862" y="6413854"/>
                  <a:pt x="6516748" y="6416928"/>
                </a:cubicBezTo>
                <a:lnTo>
                  <a:pt x="6510427" y="6416567"/>
                </a:lnTo>
                <a:lnTo>
                  <a:pt x="6496409" y="6411723"/>
                </a:lnTo>
                <a:lnTo>
                  <a:pt x="6491671" y="6409264"/>
                </a:lnTo>
                <a:cubicBezTo>
                  <a:pt x="6488210" y="6407807"/>
                  <a:pt x="6485652" y="6407144"/>
                  <a:pt x="6483603" y="6407023"/>
                </a:cubicBezTo>
                <a:lnTo>
                  <a:pt x="6483235" y="6407169"/>
                </a:lnTo>
                <a:lnTo>
                  <a:pt x="6476007" y="6404672"/>
                </a:lnTo>
                <a:cubicBezTo>
                  <a:pt x="6464202" y="6399995"/>
                  <a:pt x="6453088" y="6395002"/>
                  <a:pt x="6442802" y="6389891"/>
                </a:cubicBezTo>
                <a:cubicBezTo>
                  <a:pt x="6423332" y="6398448"/>
                  <a:pt x="6390988" y="6372810"/>
                  <a:pt x="6377838" y="6395551"/>
                </a:cubicBezTo>
                <a:cubicBezTo>
                  <a:pt x="6363436" y="6389290"/>
                  <a:pt x="6361258" y="6377704"/>
                  <a:pt x="6354860" y="6393247"/>
                </a:cubicBezTo>
                <a:cubicBezTo>
                  <a:pt x="6349784" y="6391587"/>
                  <a:pt x="6345558" y="6391878"/>
                  <a:pt x="6341683" y="6393098"/>
                </a:cubicBezTo>
                <a:lnTo>
                  <a:pt x="6340276" y="6393789"/>
                </a:lnTo>
                <a:lnTo>
                  <a:pt x="6308531" y="6379516"/>
                </a:lnTo>
                <a:lnTo>
                  <a:pt x="6302948" y="6379253"/>
                </a:lnTo>
                <a:cubicBezTo>
                  <a:pt x="6248814" y="6382108"/>
                  <a:pt x="6205926" y="6362006"/>
                  <a:pt x="6140607" y="6334265"/>
                </a:cubicBezTo>
                <a:cubicBezTo>
                  <a:pt x="6137487" y="6331108"/>
                  <a:pt x="6051161" y="6339116"/>
                  <a:pt x="6050365" y="6335126"/>
                </a:cubicBezTo>
                <a:cubicBezTo>
                  <a:pt x="6006576" y="6331181"/>
                  <a:pt x="6035144" y="6327580"/>
                  <a:pt x="5978838" y="6322018"/>
                </a:cubicBezTo>
                <a:cubicBezTo>
                  <a:pt x="5962530" y="6314338"/>
                  <a:pt x="5894920" y="6289616"/>
                  <a:pt x="5897645" y="6301654"/>
                </a:cubicBezTo>
                <a:lnTo>
                  <a:pt x="5796158" y="6279213"/>
                </a:lnTo>
                <a:lnTo>
                  <a:pt x="5664797" y="6258481"/>
                </a:lnTo>
                <a:lnTo>
                  <a:pt x="5558293" y="6242384"/>
                </a:lnTo>
                <a:lnTo>
                  <a:pt x="5549921" y="6243309"/>
                </a:lnTo>
                <a:lnTo>
                  <a:pt x="5528450" y="6240218"/>
                </a:lnTo>
                <a:lnTo>
                  <a:pt x="5520604" y="6238128"/>
                </a:lnTo>
                <a:cubicBezTo>
                  <a:pt x="5515114" y="6237034"/>
                  <a:pt x="5511354" y="6236750"/>
                  <a:pt x="5508634" y="6237043"/>
                </a:cubicBezTo>
                <a:lnTo>
                  <a:pt x="5508268" y="6237311"/>
                </a:lnTo>
                <a:lnTo>
                  <a:pt x="5497199" y="6235718"/>
                </a:lnTo>
                <a:cubicBezTo>
                  <a:pt x="5478687" y="6232353"/>
                  <a:pt x="5460838" y="6228438"/>
                  <a:pt x="5443971" y="6224189"/>
                </a:cubicBezTo>
                <a:cubicBezTo>
                  <a:pt x="5425088" y="6239333"/>
                  <a:pt x="5365198" y="6213813"/>
                  <a:pt x="5364587" y="6245607"/>
                </a:cubicBezTo>
                <a:cubicBezTo>
                  <a:pt x="5341603" y="6240798"/>
                  <a:pt x="5330518" y="6226543"/>
                  <a:pt x="5333425" y="6247706"/>
                </a:cubicBezTo>
                <a:cubicBezTo>
                  <a:pt x="5325718" y="6246708"/>
                  <a:pt x="5320498" y="6247999"/>
                  <a:pt x="5316391" y="6250403"/>
                </a:cubicBezTo>
                <a:lnTo>
                  <a:pt x="5315083" y="6251588"/>
                </a:lnTo>
                <a:lnTo>
                  <a:pt x="5264093" y="6240388"/>
                </a:lnTo>
                <a:lnTo>
                  <a:pt x="5256734" y="6241276"/>
                </a:lnTo>
                <a:lnTo>
                  <a:pt x="5224251" y="6230935"/>
                </a:lnTo>
                <a:lnTo>
                  <a:pt x="5207068" y="6227214"/>
                </a:lnTo>
                <a:lnTo>
                  <a:pt x="5203042" y="6222819"/>
                </a:lnTo>
                <a:lnTo>
                  <a:pt x="5013633" y="6212104"/>
                </a:lnTo>
                <a:cubicBezTo>
                  <a:pt x="5007363" y="6208771"/>
                  <a:pt x="4867451" y="6189553"/>
                  <a:pt x="4863573" y="6184654"/>
                </a:cubicBezTo>
                <a:lnTo>
                  <a:pt x="4651416" y="6166539"/>
                </a:lnTo>
                <a:cubicBezTo>
                  <a:pt x="4624977" y="6160344"/>
                  <a:pt x="4469364" y="6128170"/>
                  <a:pt x="4481486" y="6142882"/>
                </a:cubicBezTo>
                <a:cubicBezTo>
                  <a:pt x="4405439" y="6106748"/>
                  <a:pt x="4365783" y="6101727"/>
                  <a:pt x="4269331" y="6098123"/>
                </a:cubicBezTo>
                <a:cubicBezTo>
                  <a:pt x="4210440" y="6124597"/>
                  <a:pt x="4245321" y="6098279"/>
                  <a:pt x="4190801" y="6099192"/>
                </a:cubicBezTo>
                <a:cubicBezTo>
                  <a:pt x="4212420" y="6071793"/>
                  <a:pt x="4151268" y="6084104"/>
                  <a:pt x="4127486" y="6076624"/>
                </a:cubicBezTo>
                <a:cubicBezTo>
                  <a:pt x="4117403" y="6077826"/>
                  <a:pt x="4107474" y="6080022"/>
                  <a:pt x="4097468" y="6082472"/>
                </a:cubicBezTo>
                <a:lnTo>
                  <a:pt x="4092230" y="6083737"/>
                </a:lnTo>
                <a:lnTo>
                  <a:pt x="4072646" y="6083192"/>
                </a:lnTo>
                <a:lnTo>
                  <a:pt x="4065392" y="6090055"/>
                </a:lnTo>
                <a:lnTo>
                  <a:pt x="4034674" y="6094262"/>
                </a:lnTo>
                <a:cubicBezTo>
                  <a:pt x="4023438" y="6094753"/>
                  <a:pt x="4011659" y="6094013"/>
                  <a:pt x="3999109" y="6091300"/>
                </a:cubicBezTo>
                <a:cubicBezTo>
                  <a:pt x="3960965" y="6070220"/>
                  <a:pt x="3878759" y="6097089"/>
                  <a:pt x="3832245" y="6069403"/>
                </a:cubicBezTo>
                <a:cubicBezTo>
                  <a:pt x="3780875" y="6064935"/>
                  <a:pt x="3723613" y="6065226"/>
                  <a:pt x="3690889" y="6064489"/>
                </a:cubicBezTo>
                <a:cubicBezTo>
                  <a:pt x="3674068" y="6075123"/>
                  <a:pt x="3636813" y="6049759"/>
                  <a:pt x="3635899" y="6064980"/>
                </a:cubicBezTo>
                <a:lnTo>
                  <a:pt x="3620576" y="6070271"/>
                </a:lnTo>
                <a:lnTo>
                  <a:pt x="3604087" y="6064439"/>
                </a:lnTo>
                <a:cubicBezTo>
                  <a:pt x="3590166" y="6069757"/>
                  <a:pt x="3579308" y="6073243"/>
                  <a:pt x="3568387" y="6069146"/>
                </a:cubicBezTo>
                <a:lnTo>
                  <a:pt x="3503818" y="6089506"/>
                </a:lnTo>
                <a:cubicBezTo>
                  <a:pt x="3510915" y="6100196"/>
                  <a:pt x="3472416" y="6088681"/>
                  <a:pt x="3466246" y="6098777"/>
                </a:cubicBezTo>
                <a:cubicBezTo>
                  <a:pt x="3462890" y="6107015"/>
                  <a:pt x="3450430" y="6105442"/>
                  <a:pt x="3440422" y="6107901"/>
                </a:cubicBezTo>
                <a:cubicBezTo>
                  <a:pt x="3432391" y="6116010"/>
                  <a:pt x="3383132" y="6120663"/>
                  <a:pt x="3366542" y="6118330"/>
                </a:cubicBezTo>
                <a:cubicBezTo>
                  <a:pt x="3311828" y="6124732"/>
                  <a:pt x="3277604" y="6138667"/>
                  <a:pt x="3240669" y="6130264"/>
                </a:cubicBezTo>
                <a:cubicBezTo>
                  <a:pt x="3230661" y="6130422"/>
                  <a:pt x="3222184" y="6131822"/>
                  <a:pt x="3214708" y="6133988"/>
                </a:cubicBezTo>
                <a:lnTo>
                  <a:pt x="3194214" y="6147821"/>
                </a:lnTo>
                <a:lnTo>
                  <a:pt x="3180468" y="6150623"/>
                </a:lnTo>
                <a:lnTo>
                  <a:pt x="3177508" y="6152351"/>
                </a:lnTo>
                <a:cubicBezTo>
                  <a:pt x="3171873" y="6155673"/>
                  <a:pt x="3166158" y="6158806"/>
                  <a:pt x="3159834" y="6161276"/>
                </a:cubicBezTo>
                <a:cubicBezTo>
                  <a:pt x="3135185" y="6159416"/>
                  <a:pt x="3121213" y="6160394"/>
                  <a:pt x="3104835" y="6155927"/>
                </a:cubicBezTo>
                <a:cubicBezTo>
                  <a:pt x="3067805" y="6165414"/>
                  <a:pt x="3078432" y="6141523"/>
                  <a:pt x="3051373" y="6169421"/>
                </a:cubicBezTo>
                <a:cubicBezTo>
                  <a:pt x="2978033" y="6169169"/>
                  <a:pt x="2947947" y="6220998"/>
                  <a:pt x="2877306" y="6208324"/>
                </a:cubicBezTo>
                <a:cubicBezTo>
                  <a:pt x="2821913" y="6217975"/>
                  <a:pt x="2762952" y="6223226"/>
                  <a:pt x="2719018" y="6227333"/>
                </a:cubicBezTo>
                <a:cubicBezTo>
                  <a:pt x="2639811" y="6232636"/>
                  <a:pt x="2504877" y="6234795"/>
                  <a:pt x="2454061" y="6236538"/>
                </a:cubicBezTo>
                <a:cubicBezTo>
                  <a:pt x="2403245" y="6238280"/>
                  <a:pt x="2420126" y="6239079"/>
                  <a:pt x="2414120" y="6237789"/>
                </a:cubicBezTo>
                <a:lnTo>
                  <a:pt x="2384765" y="6235638"/>
                </a:lnTo>
                <a:lnTo>
                  <a:pt x="2365600" y="6233135"/>
                </a:lnTo>
                <a:cubicBezTo>
                  <a:pt x="2356752" y="6235910"/>
                  <a:pt x="2350716" y="6235915"/>
                  <a:pt x="2345941" y="6234695"/>
                </a:cubicBezTo>
                <a:lnTo>
                  <a:pt x="2340941" y="6232305"/>
                </a:lnTo>
                <a:lnTo>
                  <a:pt x="2327235" y="6232519"/>
                </a:lnTo>
                <a:lnTo>
                  <a:pt x="2299646" y="6230633"/>
                </a:lnTo>
                <a:lnTo>
                  <a:pt x="2295035" y="6232443"/>
                </a:lnTo>
                <a:lnTo>
                  <a:pt x="2268728" y="6240177"/>
                </a:lnTo>
                <a:cubicBezTo>
                  <a:pt x="2268628" y="6240521"/>
                  <a:pt x="2254084" y="6233657"/>
                  <a:pt x="2253984" y="6234001"/>
                </a:cubicBezTo>
                <a:cubicBezTo>
                  <a:pt x="2239122" y="6237048"/>
                  <a:pt x="2209108" y="6234931"/>
                  <a:pt x="2191113" y="6240434"/>
                </a:cubicBezTo>
                <a:lnTo>
                  <a:pt x="2146012" y="6259810"/>
                </a:lnTo>
                <a:cubicBezTo>
                  <a:pt x="2145973" y="6259892"/>
                  <a:pt x="2128598" y="6274390"/>
                  <a:pt x="2128560" y="6274472"/>
                </a:cubicBezTo>
                <a:cubicBezTo>
                  <a:pt x="2126838" y="6275117"/>
                  <a:pt x="2124109" y="6275530"/>
                  <a:pt x="2119778" y="6275665"/>
                </a:cubicBezTo>
                <a:lnTo>
                  <a:pt x="2110434" y="6282700"/>
                </a:lnTo>
                <a:lnTo>
                  <a:pt x="2081418" y="6289059"/>
                </a:lnTo>
                <a:lnTo>
                  <a:pt x="2088526" y="6281659"/>
                </a:lnTo>
                <a:cubicBezTo>
                  <a:pt x="2076371" y="6277676"/>
                  <a:pt x="2071903" y="6270803"/>
                  <a:pt x="2059717" y="6292002"/>
                </a:cubicBezTo>
                <a:cubicBezTo>
                  <a:pt x="2032291" y="6286224"/>
                  <a:pt x="2028634" y="6298813"/>
                  <a:pt x="1993045" y="6306390"/>
                </a:cubicBezTo>
                <a:cubicBezTo>
                  <a:pt x="1976971" y="6300063"/>
                  <a:pt x="1965178" y="6303922"/>
                  <a:pt x="1954075" y="6311066"/>
                </a:cubicBezTo>
                <a:cubicBezTo>
                  <a:pt x="1918456" y="6310689"/>
                  <a:pt x="1887456" y="6322102"/>
                  <a:pt x="1848190" y="6327771"/>
                </a:cubicBezTo>
                <a:lnTo>
                  <a:pt x="1737951" y="6344513"/>
                </a:lnTo>
                <a:lnTo>
                  <a:pt x="1696709" y="6346605"/>
                </a:lnTo>
                <a:cubicBezTo>
                  <a:pt x="1692504" y="6346100"/>
                  <a:pt x="1663837" y="6347211"/>
                  <a:pt x="1661872" y="6347587"/>
                </a:cubicBezTo>
                <a:lnTo>
                  <a:pt x="1655864" y="6347808"/>
                </a:lnTo>
                <a:lnTo>
                  <a:pt x="1633028" y="6358060"/>
                </a:lnTo>
                <a:cubicBezTo>
                  <a:pt x="1618899" y="6356602"/>
                  <a:pt x="1619623" y="6369112"/>
                  <a:pt x="1606576" y="6366899"/>
                </a:cubicBezTo>
                <a:lnTo>
                  <a:pt x="1461291" y="6379054"/>
                </a:lnTo>
                <a:lnTo>
                  <a:pt x="1428798" y="6379606"/>
                </a:lnTo>
                <a:cubicBezTo>
                  <a:pt x="1424834" y="6377722"/>
                  <a:pt x="1419064" y="6376842"/>
                  <a:pt x="1409244" y="6378241"/>
                </a:cubicBezTo>
                <a:lnTo>
                  <a:pt x="1406951" y="6379043"/>
                </a:lnTo>
                <a:lnTo>
                  <a:pt x="1391002" y="6374347"/>
                </a:lnTo>
                <a:cubicBezTo>
                  <a:pt x="1385899" y="6372215"/>
                  <a:pt x="1381417" y="6369535"/>
                  <a:pt x="1377852" y="6366097"/>
                </a:cubicBezTo>
                <a:cubicBezTo>
                  <a:pt x="1352108" y="6365458"/>
                  <a:pt x="1267249" y="6359383"/>
                  <a:pt x="1239424" y="6359700"/>
                </a:cubicBezTo>
                <a:cubicBezTo>
                  <a:pt x="1211599" y="6360016"/>
                  <a:pt x="1221978" y="6361392"/>
                  <a:pt x="1208014" y="6357188"/>
                </a:cubicBezTo>
                <a:lnTo>
                  <a:pt x="1152751" y="6345283"/>
                </a:lnTo>
                <a:lnTo>
                  <a:pt x="949771" y="6335308"/>
                </a:lnTo>
                <a:cubicBezTo>
                  <a:pt x="888502" y="6312655"/>
                  <a:pt x="822682" y="6331858"/>
                  <a:pt x="752723" y="6320875"/>
                </a:cubicBezTo>
                <a:cubicBezTo>
                  <a:pt x="697396" y="6317271"/>
                  <a:pt x="686655" y="6275609"/>
                  <a:pt x="665167" y="6275293"/>
                </a:cubicBezTo>
                <a:cubicBezTo>
                  <a:pt x="657908" y="6276764"/>
                  <a:pt x="625159" y="6270979"/>
                  <a:pt x="618141" y="6273378"/>
                </a:cubicBezTo>
                <a:cubicBezTo>
                  <a:pt x="606112" y="6250236"/>
                  <a:pt x="628751" y="6263137"/>
                  <a:pt x="596498" y="6261621"/>
                </a:cubicBezTo>
                <a:cubicBezTo>
                  <a:pt x="598654" y="6267969"/>
                  <a:pt x="583476" y="6241875"/>
                  <a:pt x="568296" y="6259035"/>
                </a:cubicBezTo>
                <a:lnTo>
                  <a:pt x="550874" y="6247808"/>
                </a:lnTo>
                <a:lnTo>
                  <a:pt x="521056" y="6251759"/>
                </a:lnTo>
                <a:cubicBezTo>
                  <a:pt x="512844" y="6252767"/>
                  <a:pt x="496898" y="6238469"/>
                  <a:pt x="487255" y="6237156"/>
                </a:cubicBezTo>
                <a:cubicBezTo>
                  <a:pt x="449168" y="6235869"/>
                  <a:pt x="452372" y="6218847"/>
                  <a:pt x="431825" y="6228675"/>
                </a:cubicBezTo>
                <a:cubicBezTo>
                  <a:pt x="409674" y="6239271"/>
                  <a:pt x="353899" y="6202116"/>
                  <a:pt x="346639" y="6209624"/>
                </a:cubicBezTo>
                <a:cubicBezTo>
                  <a:pt x="335776" y="6218525"/>
                  <a:pt x="269484" y="6176632"/>
                  <a:pt x="271007" y="6188053"/>
                </a:cubicBezTo>
                <a:cubicBezTo>
                  <a:pt x="223668" y="6157668"/>
                  <a:pt x="207158" y="6173403"/>
                  <a:pt x="189996" y="6162482"/>
                </a:cubicBezTo>
                <a:cubicBezTo>
                  <a:pt x="167941" y="6147838"/>
                  <a:pt x="134526" y="6155297"/>
                  <a:pt x="121342" y="6139836"/>
                </a:cubicBezTo>
                <a:cubicBezTo>
                  <a:pt x="108158" y="6124375"/>
                  <a:pt x="113782" y="6146084"/>
                  <a:pt x="90669" y="6116573"/>
                </a:cubicBezTo>
                <a:cubicBezTo>
                  <a:pt x="76705" y="6097951"/>
                  <a:pt x="64226" y="6077165"/>
                  <a:pt x="49115" y="6053333"/>
                </a:cubicBezTo>
                <a:cubicBezTo>
                  <a:pt x="34004" y="6029501"/>
                  <a:pt x="12038" y="6070748"/>
                  <a:pt x="0" y="6024041"/>
                </a:cubicBezTo>
                <a:close/>
              </a:path>
            </a:pathLst>
          </a:custGeom>
        </p:spPr>
      </p:pic>
      <p:sp>
        <p:nvSpPr>
          <p:cNvPr id="5" name="TextBox 4">
            <a:extLst>
              <a:ext uri="{FF2B5EF4-FFF2-40B4-BE49-F238E27FC236}">
                <a16:creationId xmlns:a16="http://schemas.microsoft.com/office/drawing/2014/main" id="{25C832A3-CC51-E4BD-9023-76F8C8986D65}"/>
              </a:ext>
            </a:extLst>
          </p:cNvPr>
          <p:cNvSpPr txBox="1"/>
          <p:nvPr/>
        </p:nvSpPr>
        <p:spPr>
          <a:xfrm>
            <a:off x="603250" y="6191249"/>
            <a:ext cx="377825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ea typeface="+mn-lt"/>
                <a:cs typeface="+mn-lt"/>
              </a:rPr>
              <a:t>BBCBITESIZE. (2023c)</a:t>
            </a:r>
            <a:endParaRPr lang="en-US" sz="2800" dirty="0">
              <a:cs typeface="Calibri" panose="020F0502020204030204"/>
            </a:endParaRPr>
          </a:p>
        </p:txBody>
      </p:sp>
    </p:spTree>
    <p:extLst>
      <p:ext uri="{BB962C8B-B14F-4D97-AF65-F5344CB8AC3E}">
        <p14:creationId xmlns:p14="http://schemas.microsoft.com/office/powerpoint/2010/main" val="31762754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127C5-A7F7-84C5-B3AA-0EAB674A411E}"/>
              </a:ext>
            </a:extLst>
          </p:cNvPr>
          <p:cNvSpPr>
            <a:spLocks noGrp="1"/>
          </p:cNvSpPr>
          <p:nvPr>
            <p:ph type="title"/>
          </p:nvPr>
        </p:nvSpPr>
        <p:spPr/>
        <p:txBody>
          <a:bodyPr/>
          <a:lstStyle/>
          <a:p>
            <a:r>
              <a:rPr lang="en-US" dirty="0">
                <a:cs typeface="Calibri Light"/>
              </a:rPr>
              <a:t>Government</a:t>
            </a:r>
          </a:p>
        </p:txBody>
      </p:sp>
      <p:sp>
        <p:nvSpPr>
          <p:cNvPr id="3" name="Content Placeholder 2">
            <a:extLst>
              <a:ext uri="{FF2B5EF4-FFF2-40B4-BE49-F238E27FC236}">
                <a16:creationId xmlns:a16="http://schemas.microsoft.com/office/drawing/2014/main" id="{F1DE340B-4DC7-5262-20B1-762A07A42AB3}"/>
              </a:ext>
            </a:extLst>
          </p:cNvPr>
          <p:cNvSpPr>
            <a:spLocks noGrp="1"/>
          </p:cNvSpPr>
          <p:nvPr>
            <p:ph idx="1"/>
          </p:nvPr>
        </p:nvSpPr>
        <p:spPr/>
        <p:txBody>
          <a:bodyPr vert="horz" lIns="91440" tIns="45720" rIns="91440" bIns="45720" rtlCol="0" anchor="t">
            <a:normAutofit/>
          </a:bodyPr>
          <a:lstStyle/>
          <a:p>
            <a:pPr marL="0" indent="0">
              <a:buNone/>
            </a:pPr>
            <a:r>
              <a:rPr lang="en-US">
                <a:cs typeface="Calibri"/>
              </a:rPr>
              <a:t>During the War</a:t>
            </a:r>
            <a:endParaRPr lang="en-US" dirty="0">
              <a:cs typeface="Calibri"/>
            </a:endParaRPr>
          </a:p>
          <a:p>
            <a:r>
              <a:rPr lang="en-US">
                <a:cs typeface="Calibri"/>
              </a:rPr>
              <a:t>Conservative party led the Government during the War.</a:t>
            </a:r>
            <a:endParaRPr lang="en-US" dirty="0">
              <a:cs typeface="Calibri"/>
            </a:endParaRPr>
          </a:p>
          <a:p>
            <a:r>
              <a:rPr lang="en-US" dirty="0">
                <a:cs typeface="Calibri"/>
              </a:rPr>
              <a:t>Winston Churchill was prime minister. </a:t>
            </a:r>
            <a:r>
              <a:rPr lang="en-US">
                <a:cs typeface="Calibri"/>
              </a:rPr>
              <a:t>Jackson, G</a:t>
            </a:r>
            <a:r>
              <a:rPr lang="en-US" dirty="0">
                <a:cs typeface="Calibri"/>
              </a:rPr>
              <a:t> (2023)</a:t>
            </a:r>
          </a:p>
          <a:p>
            <a:pPr marL="0" indent="0">
              <a:buNone/>
            </a:pPr>
            <a:endParaRPr lang="en-US" dirty="0">
              <a:ea typeface="+mn-lt"/>
              <a:cs typeface="+mn-lt"/>
            </a:endParaRPr>
          </a:p>
          <a:p>
            <a:pPr marL="0" indent="0">
              <a:buNone/>
            </a:pPr>
            <a:r>
              <a:rPr lang="en-US">
                <a:cs typeface="Calibri"/>
              </a:rPr>
              <a:t>After the War</a:t>
            </a:r>
          </a:p>
          <a:p>
            <a:pPr marL="457200" indent="-457200"/>
            <a:r>
              <a:rPr lang="en-US">
                <a:cs typeface="Calibri"/>
              </a:rPr>
              <a:t>Labour party led the Government in 1945.</a:t>
            </a:r>
          </a:p>
          <a:p>
            <a:pPr marL="457200" indent="-457200"/>
            <a:r>
              <a:rPr lang="en-US" dirty="0">
                <a:cs typeface="Calibri"/>
              </a:rPr>
              <a:t>Welfare state.</a:t>
            </a:r>
          </a:p>
          <a:p>
            <a:pPr marL="457200" indent="-457200"/>
            <a:r>
              <a:rPr lang="en-US" dirty="0">
                <a:cs typeface="Calibri"/>
              </a:rPr>
              <a:t>Anthony Eden leading the party.</a:t>
            </a:r>
          </a:p>
          <a:p>
            <a:pPr marL="0" indent="0">
              <a:buNone/>
            </a:pPr>
            <a:r>
              <a:rPr lang="en-US" dirty="0">
                <a:cs typeface="Calibri"/>
              </a:rPr>
              <a:t>BBCBITESIZE. (2023d)</a:t>
            </a:r>
          </a:p>
          <a:p>
            <a:endParaRPr lang="en-US" dirty="0">
              <a:cs typeface="Calibri"/>
            </a:endParaRPr>
          </a:p>
          <a:p>
            <a:pPr marL="0" indent="0">
              <a:buNone/>
            </a:pPr>
            <a:endParaRPr lang="en-US" dirty="0">
              <a:cs typeface="Calibri"/>
            </a:endParaRPr>
          </a:p>
          <a:p>
            <a:pPr marL="0" indent="0">
              <a:buNone/>
            </a:pPr>
            <a:endParaRPr lang="en-US" dirty="0">
              <a:cs typeface="Calibri"/>
            </a:endParaRPr>
          </a:p>
          <a:p>
            <a:endParaRPr lang="en-US" dirty="0">
              <a:cs typeface="Calibri"/>
            </a:endParaRPr>
          </a:p>
        </p:txBody>
      </p:sp>
    </p:spTree>
    <p:extLst>
      <p:ext uri="{BB962C8B-B14F-4D97-AF65-F5344CB8AC3E}">
        <p14:creationId xmlns:p14="http://schemas.microsoft.com/office/powerpoint/2010/main" val="1962876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07874-7C55-1A1E-1E91-F356EC34C307}"/>
              </a:ext>
            </a:extLst>
          </p:cNvPr>
          <p:cNvSpPr>
            <a:spLocks noGrp="1"/>
          </p:cNvSpPr>
          <p:nvPr>
            <p:ph type="title"/>
          </p:nvPr>
        </p:nvSpPr>
        <p:spPr/>
        <p:txBody>
          <a:bodyPr/>
          <a:lstStyle/>
          <a:p>
            <a:r>
              <a:rPr lang="en-US" dirty="0">
                <a:cs typeface="Calibri Light"/>
              </a:rPr>
              <a:t>Education Act 1944</a:t>
            </a:r>
            <a:endParaRPr lang="en-US" dirty="0"/>
          </a:p>
        </p:txBody>
      </p:sp>
      <p:sp>
        <p:nvSpPr>
          <p:cNvPr id="3" name="Content Placeholder 2">
            <a:extLst>
              <a:ext uri="{FF2B5EF4-FFF2-40B4-BE49-F238E27FC236}">
                <a16:creationId xmlns:a16="http://schemas.microsoft.com/office/drawing/2014/main" id="{8FDE0B97-A82D-03FE-B27F-689E9ABACEA0}"/>
              </a:ext>
            </a:extLst>
          </p:cNvPr>
          <p:cNvSpPr>
            <a:spLocks noGrp="1"/>
          </p:cNvSpPr>
          <p:nvPr>
            <p:ph idx="1"/>
          </p:nvPr>
        </p:nvSpPr>
        <p:spPr/>
        <p:txBody>
          <a:bodyPr vert="horz" lIns="91440" tIns="45720" rIns="91440" bIns="45720" rtlCol="0" anchor="t">
            <a:normAutofit/>
          </a:bodyPr>
          <a:lstStyle/>
          <a:p>
            <a:r>
              <a:rPr lang="en-US" dirty="0">
                <a:cs typeface="Calibri"/>
              </a:rPr>
              <a:t>All children to have education and able to gain further education.</a:t>
            </a:r>
          </a:p>
          <a:p>
            <a:r>
              <a:rPr lang="en-US" dirty="0">
                <a:cs typeface="Calibri"/>
              </a:rPr>
              <a:t>Provisions for primary and secondary age children.</a:t>
            </a:r>
          </a:p>
          <a:p>
            <a:r>
              <a:rPr lang="en-US" dirty="0">
                <a:cs typeface="Calibri"/>
              </a:rPr>
              <a:t>Development plans.</a:t>
            </a:r>
          </a:p>
          <a:p>
            <a:r>
              <a:rPr lang="en-US">
                <a:cs typeface="Calibri"/>
              </a:rPr>
              <a:t>Local Authorities to use and care for premises.</a:t>
            </a:r>
          </a:p>
          <a:p>
            <a:r>
              <a:rPr lang="en-US" dirty="0">
                <a:cs typeface="Calibri"/>
              </a:rPr>
              <a:t>Religious education to be taught to young people.</a:t>
            </a:r>
          </a:p>
          <a:p>
            <a:r>
              <a:rPr lang="en-US" dirty="0">
                <a:cs typeface="Calibri"/>
              </a:rPr>
              <a:t>Compulsory education between 5- and 15-year-olds.</a:t>
            </a:r>
          </a:p>
          <a:p>
            <a:r>
              <a:rPr lang="en-US" dirty="0">
                <a:cs typeface="Calibri"/>
              </a:rPr>
              <a:t>Schemes for further education.</a:t>
            </a:r>
          </a:p>
          <a:p>
            <a:endParaRPr lang="en-US" dirty="0">
              <a:cs typeface="Calibri"/>
            </a:endParaRPr>
          </a:p>
          <a:p>
            <a:pPr marL="0" indent="0">
              <a:buNone/>
            </a:pPr>
            <a:r>
              <a:rPr lang="en-US" dirty="0">
                <a:ea typeface="+mn-lt"/>
                <a:cs typeface="+mn-lt"/>
              </a:rPr>
              <a:t>Education Act (1944)</a:t>
            </a:r>
            <a:endParaRPr lang="en-US" dirty="0"/>
          </a:p>
          <a:p>
            <a:endParaRPr lang="en-US" dirty="0">
              <a:cs typeface="Calibri"/>
            </a:endParaRPr>
          </a:p>
          <a:p>
            <a:endParaRPr lang="en-US" dirty="0">
              <a:cs typeface="Calibri"/>
            </a:endParaRPr>
          </a:p>
        </p:txBody>
      </p:sp>
    </p:spTree>
    <p:extLst>
      <p:ext uri="{BB962C8B-B14F-4D97-AF65-F5344CB8AC3E}">
        <p14:creationId xmlns:p14="http://schemas.microsoft.com/office/powerpoint/2010/main" val="5897124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FBC45-E9BC-7445-3518-23A6A488A898}"/>
              </a:ext>
            </a:extLst>
          </p:cNvPr>
          <p:cNvSpPr>
            <a:spLocks noGrp="1"/>
          </p:cNvSpPr>
          <p:nvPr>
            <p:ph type="title"/>
          </p:nvPr>
        </p:nvSpPr>
        <p:spPr/>
        <p:txBody>
          <a:bodyPr/>
          <a:lstStyle/>
          <a:p>
            <a:r>
              <a:rPr lang="en-US">
                <a:cs typeface="Calibri Light"/>
              </a:rPr>
              <a:t>Youth Work</a:t>
            </a:r>
            <a:endParaRPr lang="en-US" dirty="0"/>
          </a:p>
        </p:txBody>
      </p:sp>
      <p:sp>
        <p:nvSpPr>
          <p:cNvPr id="3" name="Content Placeholder 2">
            <a:extLst>
              <a:ext uri="{FF2B5EF4-FFF2-40B4-BE49-F238E27FC236}">
                <a16:creationId xmlns:a16="http://schemas.microsoft.com/office/drawing/2014/main" id="{E3879498-3089-FDE1-EE20-83D9CF032150}"/>
              </a:ext>
            </a:extLst>
          </p:cNvPr>
          <p:cNvSpPr>
            <a:spLocks noGrp="1"/>
          </p:cNvSpPr>
          <p:nvPr>
            <p:ph idx="1"/>
          </p:nvPr>
        </p:nvSpPr>
        <p:spPr/>
        <p:txBody>
          <a:bodyPr vert="horz" lIns="91440" tIns="45720" rIns="91440" bIns="45720" rtlCol="0" anchor="t">
            <a:normAutofit/>
          </a:bodyPr>
          <a:lstStyle/>
          <a:p>
            <a:r>
              <a:rPr lang="en-US" dirty="0">
                <a:ea typeface="+mn-lt"/>
                <a:cs typeface="+mn-lt"/>
              </a:rPr>
              <a:t>Open club.</a:t>
            </a:r>
          </a:p>
          <a:p>
            <a:r>
              <a:rPr lang="en-US" dirty="0">
                <a:ea typeface="+mn-lt"/>
                <a:cs typeface="+mn-lt"/>
              </a:rPr>
              <a:t>Detached youth work.</a:t>
            </a:r>
          </a:p>
          <a:p>
            <a:pPr marL="0" indent="0">
              <a:buNone/>
            </a:pPr>
            <a:r>
              <a:rPr lang="en-US" dirty="0">
                <a:cs typeface="Calibri"/>
              </a:rPr>
              <a:t>                                                                                           Smith, M. K. (2013)</a:t>
            </a:r>
          </a:p>
          <a:p>
            <a:endParaRPr lang="en-US" dirty="0">
              <a:cs typeface="Calibri"/>
            </a:endParaRPr>
          </a:p>
          <a:p>
            <a:r>
              <a:rPr lang="en-US" dirty="0">
                <a:cs typeface="Calibri"/>
              </a:rPr>
              <a:t>Government wants to become a partner with youth work.</a:t>
            </a:r>
            <a:endParaRPr lang="en-US" dirty="0"/>
          </a:p>
          <a:p>
            <a:r>
              <a:rPr lang="en-US" dirty="0">
                <a:cs typeface="Calibri"/>
              </a:rPr>
              <a:t>Youth service set age range is 14 to 21.</a:t>
            </a:r>
          </a:p>
          <a:p>
            <a:r>
              <a:rPr lang="en-US" dirty="0">
                <a:cs typeface="Calibri"/>
              </a:rPr>
              <a:t>1945 - youth clubs set up.</a:t>
            </a:r>
          </a:p>
          <a:p>
            <a:pPr marL="0" indent="0">
              <a:buNone/>
            </a:pPr>
            <a:r>
              <a:rPr lang="en-US" dirty="0">
                <a:ea typeface="+mn-lt"/>
                <a:cs typeface="+mn-lt"/>
              </a:rPr>
              <a:t>                                                                                                 John, R. (1997)</a:t>
            </a:r>
          </a:p>
          <a:p>
            <a:endParaRPr lang="en-US" dirty="0">
              <a:cs typeface="Calibri"/>
            </a:endParaRPr>
          </a:p>
        </p:txBody>
      </p:sp>
    </p:spTree>
    <p:extLst>
      <p:ext uri="{BB962C8B-B14F-4D97-AF65-F5344CB8AC3E}">
        <p14:creationId xmlns:p14="http://schemas.microsoft.com/office/powerpoint/2010/main" val="3020092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22E8D-B582-5BDE-6AEB-641B052DF238}"/>
              </a:ext>
            </a:extLst>
          </p:cNvPr>
          <p:cNvSpPr>
            <a:spLocks noGrp="1"/>
          </p:cNvSpPr>
          <p:nvPr>
            <p:ph type="title"/>
          </p:nvPr>
        </p:nvSpPr>
        <p:spPr/>
        <p:txBody>
          <a:bodyPr/>
          <a:lstStyle/>
          <a:p>
            <a:r>
              <a:rPr lang="en-US">
                <a:cs typeface="Calibri Light"/>
              </a:rPr>
              <a:t>1940s Youth Work and today</a:t>
            </a:r>
            <a:endParaRPr lang="en-US"/>
          </a:p>
        </p:txBody>
      </p:sp>
      <p:sp>
        <p:nvSpPr>
          <p:cNvPr id="3" name="Content Placeholder 2">
            <a:extLst>
              <a:ext uri="{FF2B5EF4-FFF2-40B4-BE49-F238E27FC236}">
                <a16:creationId xmlns:a16="http://schemas.microsoft.com/office/drawing/2014/main" id="{465AF1D4-703A-87C9-768B-3388F3DE0D8B}"/>
              </a:ext>
            </a:extLst>
          </p:cNvPr>
          <p:cNvSpPr>
            <a:spLocks noGrp="1"/>
          </p:cNvSpPr>
          <p:nvPr>
            <p:ph idx="1"/>
          </p:nvPr>
        </p:nvSpPr>
        <p:spPr>
          <a:xfrm>
            <a:off x="838200" y="1825625"/>
            <a:ext cx="5499100" cy="4351338"/>
          </a:xfrm>
        </p:spPr>
        <p:txBody>
          <a:bodyPr vert="horz" lIns="91440" tIns="45720" rIns="91440" bIns="45720" rtlCol="0" anchor="t">
            <a:normAutofit/>
          </a:bodyPr>
          <a:lstStyle/>
          <a:p>
            <a:pPr marL="0" indent="0">
              <a:buNone/>
            </a:pPr>
            <a:r>
              <a:rPr lang="en-US" dirty="0">
                <a:cs typeface="Calibri"/>
              </a:rPr>
              <a:t>1940s                                                                                  </a:t>
            </a:r>
            <a:endParaRPr lang="en-US">
              <a:cs typeface="Calibri"/>
            </a:endParaRPr>
          </a:p>
          <a:p>
            <a:r>
              <a:rPr lang="en-US" dirty="0">
                <a:cs typeface="Calibri"/>
              </a:rPr>
              <a:t>Detached youth work </a:t>
            </a:r>
          </a:p>
          <a:p>
            <a:r>
              <a:rPr lang="en-US" dirty="0">
                <a:cs typeface="Calibri"/>
              </a:rPr>
              <a:t>Open club                                     </a:t>
            </a:r>
          </a:p>
          <a:p>
            <a:r>
              <a:rPr lang="en-US" dirty="0">
                <a:cs typeface="Calibri"/>
              </a:rPr>
              <a:t>Youth clubs                                                               </a:t>
            </a:r>
          </a:p>
          <a:p>
            <a:endParaRPr lang="en-US" dirty="0">
              <a:cs typeface="Calibri"/>
            </a:endParaRPr>
          </a:p>
          <a:p>
            <a:endParaRPr lang="en-US" dirty="0">
              <a:cs typeface="Calibri"/>
            </a:endParaRPr>
          </a:p>
        </p:txBody>
      </p:sp>
      <p:sp>
        <p:nvSpPr>
          <p:cNvPr id="8" name="Content Placeholder 2">
            <a:extLst>
              <a:ext uri="{FF2B5EF4-FFF2-40B4-BE49-F238E27FC236}">
                <a16:creationId xmlns:a16="http://schemas.microsoft.com/office/drawing/2014/main" id="{42A70C51-8041-3BB7-6F8A-7F9A641976B4}"/>
              </a:ext>
            </a:extLst>
          </p:cNvPr>
          <p:cNvSpPr txBox="1">
            <a:spLocks/>
          </p:cNvSpPr>
          <p:nvPr/>
        </p:nvSpPr>
        <p:spPr>
          <a:xfrm>
            <a:off x="5410200" y="1851025"/>
            <a:ext cx="5499100" cy="4351338"/>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None/>
            </a:pPr>
            <a:r>
              <a:rPr lang="en-US" dirty="0">
                <a:cs typeface="Calibri"/>
              </a:rPr>
              <a:t>2023                                                                                 </a:t>
            </a:r>
            <a:endParaRPr lang="en-US">
              <a:cs typeface="Calibri"/>
            </a:endParaRPr>
          </a:p>
          <a:p>
            <a:r>
              <a:rPr lang="en-US" dirty="0">
                <a:cs typeface="Calibri"/>
              </a:rPr>
              <a:t>Outreach youth work                         </a:t>
            </a:r>
          </a:p>
          <a:p>
            <a:r>
              <a:rPr lang="en-US" dirty="0">
                <a:cs typeface="Calibri"/>
              </a:rPr>
              <a:t>Youth clubs                                                               </a:t>
            </a:r>
          </a:p>
          <a:p>
            <a:endParaRPr lang="en-US" dirty="0">
              <a:cs typeface="Calibri"/>
            </a:endParaRPr>
          </a:p>
          <a:p>
            <a:endParaRPr lang="en-US" dirty="0">
              <a:cs typeface="Calibri"/>
            </a:endParaRPr>
          </a:p>
        </p:txBody>
      </p:sp>
    </p:spTree>
    <p:extLst>
      <p:ext uri="{BB962C8B-B14F-4D97-AF65-F5344CB8AC3E}">
        <p14:creationId xmlns:p14="http://schemas.microsoft.com/office/powerpoint/2010/main" val="19105275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BC5810-047E-C9DD-9FD3-5E66F37E1E98}"/>
              </a:ext>
            </a:extLst>
          </p:cNvPr>
          <p:cNvSpPr>
            <a:spLocks noGrp="1"/>
          </p:cNvSpPr>
          <p:nvPr>
            <p:ph idx="1"/>
          </p:nvPr>
        </p:nvSpPr>
        <p:spPr/>
        <p:txBody>
          <a:bodyPr vert="horz" lIns="91440" tIns="45720" rIns="91440" bIns="45720" rtlCol="0" anchor="t">
            <a:normAutofit/>
          </a:bodyPr>
          <a:lstStyle/>
          <a:p>
            <a:pPr marL="0" indent="0" algn="ctr">
              <a:buNone/>
            </a:pPr>
            <a:r>
              <a:rPr lang="en-US" sz="4000" dirty="0">
                <a:cs typeface="Calibri"/>
              </a:rPr>
              <a:t>Thank you</a:t>
            </a:r>
            <a:endParaRPr lang="en-US" dirty="0">
              <a:cs typeface="Calibri"/>
            </a:endParaRPr>
          </a:p>
          <a:p>
            <a:pPr marL="0" indent="0" algn="ctr">
              <a:buNone/>
            </a:pPr>
            <a:r>
              <a:rPr lang="en-US" sz="4000" dirty="0">
                <a:cs typeface="Calibri"/>
              </a:rPr>
              <a:t>Any questions?</a:t>
            </a:r>
          </a:p>
        </p:txBody>
      </p:sp>
    </p:spTree>
    <p:extLst>
      <p:ext uri="{BB962C8B-B14F-4D97-AF65-F5344CB8AC3E}">
        <p14:creationId xmlns:p14="http://schemas.microsoft.com/office/powerpoint/2010/main" val="42210363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B30F4-0068-1840-E1D2-EF5D14EC166E}"/>
              </a:ext>
            </a:extLst>
          </p:cNvPr>
          <p:cNvSpPr>
            <a:spLocks noGrp="1"/>
          </p:cNvSpPr>
          <p:nvPr>
            <p:ph type="title"/>
          </p:nvPr>
        </p:nvSpPr>
        <p:spPr/>
        <p:txBody>
          <a:bodyPr/>
          <a:lstStyle/>
          <a:p>
            <a:r>
              <a:rPr lang="en-US" dirty="0">
                <a:cs typeface="Calibri Light"/>
              </a:rPr>
              <a:t>References </a:t>
            </a:r>
            <a:endParaRPr lang="en-US" dirty="0"/>
          </a:p>
        </p:txBody>
      </p:sp>
      <p:sp>
        <p:nvSpPr>
          <p:cNvPr id="3" name="Content Placeholder 2">
            <a:extLst>
              <a:ext uri="{FF2B5EF4-FFF2-40B4-BE49-F238E27FC236}">
                <a16:creationId xmlns:a16="http://schemas.microsoft.com/office/drawing/2014/main" id="{B4A09042-9149-86E0-F18B-E3A6F27E6AE2}"/>
              </a:ext>
            </a:extLst>
          </p:cNvPr>
          <p:cNvSpPr>
            <a:spLocks noGrp="1"/>
          </p:cNvSpPr>
          <p:nvPr>
            <p:ph idx="1"/>
          </p:nvPr>
        </p:nvSpPr>
        <p:spPr>
          <a:xfrm>
            <a:off x="1103312" y="1531001"/>
            <a:ext cx="8946541" cy="4717398"/>
          </a:xfrm>
        </p:spPr>
        <p:txBody>
          <a:bodyPr vert="horz" lIns="91440" tIns="45720" rIns="91440" bIns="45720" rtlCol="0" anchor="t">
            <a:noAutofit/>
          </a:bodyPr>
          <a:lstStyle/>
          <a:p>
            <a:pPr>
              <a:buClr>
                <a:srgbClr val="8AD0D6"/>
              </a:buClr>
            </a:pPr>
            <a:r>
              <a:rPr lang="en-US" sz="1200" dirty="0">
                <a:ea typeface="+mj-lt"/>
                <a:cs typeface="+mj-lt"/>
              </a:rPr>
              <a:t>BBCBITESIZE (2023a), What did children do in the 1940s?, Online, Available at: </a:t>
            </a:r>
            <a:r>
              <a:rPr lang="en-US" sz="1200" dirty="0">
                <a:ea typeface="+mj-lt"/>
                <a:cs typeface="+mj-lt"/>
                <a:hlinkClick r:id="rId2"/>
              </a:rPr>
              <a:t>What did children do in the 1940s? - BBC Bitesize</a:t>
            </a:r>
            <a:r>
              <a:rPr lang="en-US" sz="1200" dirty="0">
                <a:ea typeface="+mj-lt"/>
                <a:cs typeface="+mj-lt"/>
              </a:rPr>
              <a:t>, Last Accessed 14/03/2023</a:t>
            </a:r>
            <a:endParaRPr lang="en-US" sz="1200"/>
          </a:p>
          <a:p>
            <a:pPr>
              <a:buClr>
                <a:srgbClr val="8AD0D6"/>
              </a:buClr>
            </a:pPr>
            <a:r>
              <a:rPr lang="en-US" sz="1200" dirty="0">
                <a:ea typeface="+mj-lt"/>
                <a:cs typeface="+mj-lt"/>
              </a:rPr>
              <a:t>BBCBITESIZE (2023b), The battle of Britain and the Blitz, World War Two and the Holocaust, Online, Available at: </a:t>
            </a:r>
            <a:r>
              <a:rPr lang="en-US" sz="1200" dirty="0">
                <a:ea typeface="+mj-lt"/>
                <a:cs typeface="+mj-lt"/>
                <a:hlinkClick r:id="rId3"/>
              </a:rPr>
              <a:t>The Battle of Britain and the Blitz - World War Two and the Holocaust - KS3 History - homework help for year 7, 8 and 9. - BBC Bitesize</a:t>
            </a:r>
            <a:r>
              <a:rPr lang="en-US" sz="1200" dirty="0">
                <a:ea typeface="+mj-lt"/>
                <a:cs typeface="+mj-lt"/>
              </a:rPr>
              <a:t>, Last Accessed 14/03/2023</a:t>
            </a:r>
            <a:endParaRPr lang="en-US" sz="1200"/>
          </a:p>
          <a:p>
            <a:pPr>
              <a:buClr>
                <a:srgbClr val="8AD0D6"/>
              </a:buClr>
            </a:pPr>
            <a:r>
              <a:rPr lang="en-US" sz="1200" dirty="0">
                <a:ea typeface="+mj-lt"/>
                <a:cs typeface="+mj-lt"/>
              </a:rPr>
              <a:t>BBCBITESIZE (2023c), The battle of Britain and the Blitz, World War Two and the Holocaust, Propaganda and Blitz Spirit, Online, Available at: </a:t>
            </a:r>
            <a:r>
              <a:rPr lang="en-US" sz="1200" dirty="0">
                <a:ea typeface="+mj-lt"/>
                <a:cs typeface="+mj-lt"/>
                <a:hlinkClick r:id="rId3"/>
              </a:rPr>
              <a:t>The Battle of Britain and the Blitz - World War Two and the Holocaust - KS3 History - homework help for year 7, 8 and 9. - BBC Bitesize</a:t>
            </a:r>
            <a:r>
              <a:rPr lang="en-US" sz="1200" dirty="0">
                <a:ea typeface="+mj-lt"/>
                <a:cs typeface="+mj-lt"/>
              </a:rPr>
              <a:t>, Last Accessed 14/03/2023</a:t>
            </a:r>
            <a:endParaRPr lang="en-US" sz="1200"/>
          </a:p>
          <a:p>
            <a:pPr>
              <a:buClr>
                <a:srgbClr val="8AD0D6"/>
              </a:buClr>
            </a:pPr>
            <a:r>
              <a:rPr lang="en-US" sz="1200" dirty="0">
                <a:ea typeface="+mj-lt"/>
                <a:cs typeface="+mj-lt"/>
              </a:rPr>
              <a:t>BBCBITSIZE (2023d), Labour Reforms - The Welfare State 1945-1951, Online, Available at: </a:t>
            </a:r>
            <a:r>
              <a:rPr lang="en-US" sz="1200" dirty="0">
                <a:ea typeface="+mj-lt"/>
                <a:cs typeface="+mj-lt"/>
                <a:hlinkClick r:id="rId4"/>
              </a:rPr>
              <a:t>The election - Labour Reforms - The Welfare State 1945-1951 - National 5 History Revision - BBC Bitesize</a:t>
            </a:r>
            <a:r>
              <a:rPr lang="en-US" sz="1200" dirty="0">
                <a:ea typeface="+mj-lt"/>
                <a:cs typeface="+mj-lt"/>
              </a:rPr>
              <a:t>, Last Accessed 14/03/2023</a:t>
            </a:r>
            <a:endParaRPr lang="en-US" sz="1200"/>
          </a:p>
          <a:p>
            <a:pPr>
              <a:buClr>
                <a:srgbClr val="8AD0D6"/>
              </a:buClr>
            </a:pPr>
            <a:r>
              <a:rPr lang="en-US" sz="1200" dirty="0">
                <a:ea typeface="+mj-lt"/>
                <a:cs typeface="+mj-lt"/>
              </a:rPr>
              <a:t>British Pathe (2021), Interview with evacuated children (1939), Online, Video, Available at: </a:t>
            </a:r>
            <a:r>
              <a:rPr lang="en-US" sz="1200" dirty="0">
                <a:ea typeface="+mj-lt"/>
                <a:cs typeface="+mj-lt"/>
                <a:hlinkClick r:id="rId5"/>
              </a:rPr>
              <a:t>Interview with evacuated children (1939) - YouTube</a:t>
            </a:r>
            <a:r>
              <a:rPr lang="en-US" sz="1200" dirty="0">
                <a:ea typeface="+mj-lt"/>
                <a:cs typeface="+mj-lt"/>
              </a:rPr>
              <a:t>, Last Accessed 14/03/2023</a:t>
            </a:r>
            <a:endParaRPr lang="en-US" sz="1200"/>
          </a:p>
          <a:p>
            <a:pPr>
              <a:buClr>
                <a:srgbClr val="8AD0D6"/>
              </a:buClr>
            </a:pPr>
            <a:r>
              <a:rPr lang="en-US" sz="1200" dirty="0">
                <a:ea typeface="+mj-lt"/>
                <a:cs typeface="+mj-lt"/>
              </a:rPr>
              <a:t>Education Act (1944), Online, Available at: </a:t>
            </a:r>
            <a:r>
              <a:rPr lang="en-US" sz="1200" dirty="0">
                <a:ea typeface="+mj-lt"/>
                <a:cs typeface="+mj-lt"/>
                <a:hlinkClick r:id="rId6"/>
              </a:rPr>
              <a:t>Education Act 1944 (legislation.gov.uk)</a:t>
            </a:r>
            <a:r>
              <a:rPr lang="en-US" sz="1200" dirty="0">
                <a:ea typeface="+mj-lt"/>
                <a:cs typeface="+mj-lt"/>
              </a:rPr>
              <a:t>, Last Accessed 14/03/2023</a:t>
            </a:r>
            <a:endParaRPr lang="en-US" sz="1200"/>
          </a:p>
          <a:p>
            <a:pPr>
              <a:buClr>
                <a:srgbClr val="8AD0D6"/>
              </a:buClr>
            </a:pPr>
            <a:r>
              <a:rPr lang="en-US" sz="1200" dirty="0">
                <a:ea typeface="+mj-lt"/>
                <a:cs typeface="+mj-lt"/>
              </a:rPr>
              <a:t>Jackson, G (2023), What kind of government did England have during World War Two?, Online, Available at: </a:t>
            </a:r>
            <a:r>
              <a:rPr lang="en-US" sz="1200" dirty="0">
                <a:ea typeface="+mj-lt"/>
                <a:cs typeface="+mj-lt"/>
                <a:hlinkClick r:id="rId7"/>
              </a:rPr>
              <a:t>What kind of government did England have during World War II? - eNotes.com</a:t>
            </a:r>
            <a:r>
              <a:rPr lang="en-US" sz="1200" dirty="0">
                <a:ea typeface="+mj-lt"/>
                <a:cs typeface="+mj-lt"/>
              </a:rPr>
              <a:t>, Last Accessed 14/03/2023</a:t>
            </a:r>
            <a:endParaRPr lang="en-US" sz="1200"/>
          </a:p>
          <a:p>
            <a:pPr>
              <a:buClr>
                <a:srgbClr val="8AD0D6"/>
              </a:buClr>
            </a:pPr>
            <a:r>
              <a:rPr lang="en-US" sz="1200" dirty="0">
                <a:ea typeface="+mj-lt"/>
                <a:cs typeface="+mj-lt"/>
              </a:rPr>
              <a:t>Rose, J (1997), Milestones in the development of youth work, Online, Available at: </a:t>
            </a:r>
            <a:r>
              <a:rPr lang="en-US" sz="1200" dirty="0">
                <a:ea typeface="+mj-lt"/>
                <a:cs typeface="+mj-lt"/>
                <a:hlinkClick r:id="rId8"/>
              </a:rPr>
              <a:t>Microsoft Word - Milestones in the Development of Youth Work (youthworkwales.org.uk)</a:t>
            </a:r>
            <a:r>
              <a:rPr lang="en-US" sz="1200" dirty="0">
                <a:ea typeface="+mj-lt"/>
                <a:cs typeface="+mj-lt"/>
              </a:rPr>
              <a:t>, Last Accessed 14/03/2023</a:t>
            </a:r>
            <a:endParaRPr lang="en-US" sz="1200"/>
          </a:p>
          <a:p>
            <a:pPr>
              <a:buClr>
                <a:srgbClr val="8AD0D6"/>
              </a:buClr>
            </a:pPr>
            <a:r>
              <a:rPr lang="en-US" sz="1200" dirty="0">
                <a:ea typeface="+mj-lt"/>
                <a:cs typeface="+mj-lt"/>
              </a:rPr>
              <a:t>Smith, M. K. (2013) ‘What is youth work? Exploring the history, theory and practice of youth work’, </a:t>
            </a:r>
            <a:r>
              <a:rPr lang="en-US" sz="1200" i="1" dirty="0">
                <a:ea typeface="+mj-lt"/>
                <a:cs typeface="+mj-lt"/>
              </a:rPr>
              <a:t>The encyclopedia of pedagogy and informal education</a:t>
            </a:r>
            <a:r>
              <a:rPr lang="en-US" sz="1200" dirty="0">
                <a:ea typeface="+mj-lt"/>
                <a:cs typeface="+mj-lt"/>
              </a:rPr>
              <a:t>, (Online), Available at: </a:t>
            </a:r>
            <a:r>
              <a:rPr lang="en-US" sz="1200" dirty="0">
                <a:ea typeface="+mj-lt"/>
                <a:cs typeface="+mj-lt"/>
                <a:hlinkClick r:id="rId9"/>
              </a:rPr>
              <a:t>www.infed.org/mobi/what-is-youth-work-exploring-the-history-theory-and-practice-of-work-with-young-people/</a:t>
            </a:r>
            <a:r>
              <a:rPr lang="en-US" sz="1200" dirty="0">
                <a:ea typeface="+mj-lt"/>
                <a:cs typeface="+mj-lt"/>
              </a:rPr>
              <a:t>. Last Accessed 14/03/2023</a:t>
            </a:r>
            <a:endParaRPr lang="en-US" sz="1200" dirty="0"/>
          </a:p>
          <a:p>
            <a:pPr>
              <a:buClr>
                <a:srgbClr val="8AD0D6"/>
              </a:buClr>
            </a:pPr>
            <a:endParaRPr lang="en-US" dirty="0"/>
          </a:p>
          <a:p>
            <a:pPr>
              <a:buClr>
                <a:srgbClr val="8AD0D6"/>
              </a:buClr>
            </a:pPr>
            <a:endParaRPr lang="en-US" dirty="0">
              <a:cs typeface="Calibri"/>
            </a:endParaRPr>
          </a:p>
          <a:p>
            <a:endParaRPr lang="en-US" dirty="0">
              <a:cs typeface="Calibri"/>
            </a:endParaRPr>
          </a:p>
        </p:txBody>
      </p:sp>
    </p:spTree>
    <p:extLst>
      <p:ext uri="{BB962C8B-B14F-4D97-AF65-F5344CB8AC3E}">
        <p14:creationId xmlns:p14="http://schemas.microsoft.com/office/powerpoint/2010/main" val="4872727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7</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Ion</vt:lpstr>
      <vt:lpstr>Youth Work in the 1940s Sam Franklin. School based youth worker.</vt:lpstr>
      <vt:lpstr>Aims</vt:lpstr>
      <vt:lpstr>Living as a young person in the 1940s</vt:lpstr>
      <vt:lpstr>PowerPoint Presentation</vt:lpstr>
      <vt:lpstr>My Thoughts</vt:lpstr>
      <vt:lpstr>The Blitz</vt:lpstr>
      <vt:lpstr>PowerPoint Presentation</vt:lpstr>
      <vt:lpstr>Government</vt:lpstr>
      <vt:lpstr>Education Act 1944</vt:lpstr>
      <vt:lpstr>Youth Work</vt:lpstr>
      <vt:lpstr>1940s Youth Work and today</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685</cp:revision>
  <dcterms:created xsi:type="dcterms:W3CDTF">2023-03-09T15:49:27Z</dcterms:created>
  <dcterms:modified xsi:type="dcterms:W3CDTF">2023-03-16T16:18:11Z</dcterms:modified>
</cp:coreProperties>
</file>