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257" r:id="rId3"/>
    <p:sldId id="28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  <p:sldId id="264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E1AC6-7E1F-44C6-8883-EC100CCC8A79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252EA9-1C82-434F-979B-07381CE4315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24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47AE289-BE51-4910-B7A5-BBAA8155C070}" type="datetimeFigureOut">
              <a:rPr lang="en-GB" smtClean="0"/>
              <a:pPr/>
              <a:t>15/09/2015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6002 – LECTURE 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‘ENLIGHTENED DESPOTS’ – FREDERICK THE GREAT AND CATHERINE THE GREAT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THE GREAT</a:t>
            </a:r>
            <a:endParaRPr lang="en-GB" dirty="0"/>
          </a:p>
        </p:txBody>
      </p:sp>
      <p:pic>
        <p:nvPicPr>
          <p:cNvPr id="6" name="Content Placeholder 5" descr="untitled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4784"/>
            <a:ext cx="4392488" cy="5112568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5" descr="redir?src=image&amp;clickedItemURN=http%3A%2F%2Fww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8213" y="928688"/>
            <a:ext cx="7267575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1. GERMANY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 geographical expression?</a:t>
            </a:r>
          </a:p>
          <a:p>
            <a:r>
              <a:rPr lang="en-GB" dirty="0" smtClean="0"/>
              <a:t>A patchwork of 350 states, including:</a:t>
            </a:r>
          </a:p>
          <a:p>
            <a:r>
              <a:rPr lang="en-GB" dirty="0" smtClean="0"/>
              <a:t>1. the Electorates – Brandenburg; Hanover; Bavaria; </a:t>
            </a:r>
            <a:r>
              <a:rPr lang="en-GB" dirty="0" err="1" smtClean="0"/>
              <a:t>Thier</a:t>
            </a:r>
            <a:r>
              <a:rPr lang="en-GB" dirty="0" smtClean="0"/>
              <a:t>; Saxony; the Palatinate; Bohemia; (Prince-electors of the Holy Roman Empire)</a:t>
            </a:r>
          </a:p>
          <a:p>
            <a:r>
              <a:rPr lang="en-GB" dirty="0" smtClean="0"/>
              <a:t>2. Free cities – Frankfurt; Nuremburg</a:t>
            </a:r>
          </a:p>
          <a:p>
            <a:r>
              <a:rPr lang="en-GB" dirty="0" smtClean="0"/>
              <a:t>3. Ecclesiastical principalities – Mainz; Cologne</a:t>
            </a:r>
          </a:p>
          <a:p>
            <a:r>
              <a:rPr lang="en-GB" dirty="0" smtClean="0"/>
              <a:t>All German states owed nominal allegiance to the Holy Roman Empire (since 15</a:t>
            </a:r>
            <a:r>
              <a:rPr lang="en-GB" baseline="30000" dirty="0" smtClean="0"/>
              <a:t>th</a:t>
            </a:r>
            <a:r>
              <a:rPr lang="en-GB" dirty="0" smtClean="0"/>
              <a:t> century the head of the Habsburgs)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HOLY ROMAN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Nominal heads: 1740-65 - Marie Therese and Francis I; Joseph II (1765-90)</a:t>
            </a:r>
          </a:p>
          <a:p>
            <a:r>
              <a:rPr lang="en-GB" dirty="0" smtClean="0"/>
              <a:t>In gradual decline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– an anachronism</a:t>
            </a:r>
          </a:p>
          <a:p>
            <a:r>
              <a:rPr lang="en-GB" dirty="0" smtClean="0"/>
              <a:t>Voltaire ‘it was neither holy, Roman, nor Empire!’</a:t>
            </a:r>
          </a:p>
          <a:p>
            <a:r>
              <a:rPr lang="en-GB" dirty="0" smtClean="0"/>
              <a:t>Reality – Germany was a patchwork of states holding differing political, religious, economic interests, with a north-east to south-west belt of protestant states, and north-west to south-east belt of Roman Catholic states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BRANDENBURG PRUSSIA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patchwork of states along the north German plain:</a:t>
            </a:r>
          </a:p>
          <a:p>
            <a:r>
              <a:rPr lang="en-GB" dirty="0" smtClean="0"/>
              <a:t>1. along the Rhine (Cleves and Mark)</a:t>
            </a:r>
          </a:p>
          <a:p>
            <a:r>
              <a:rPr lang="en-GB" dirty="0" smtClean="0"/>
              <a:t>2. along the Weser (Minden and </a:t>
            </a:r>
            <a:r>
              <a:rPr lang="en-GB" dirty="0" err="1" smtClean="0"/>
              <a:t>Ravensberg</a:t>
            </a:r>
            <a:r>
              <a:rPr lang="en-GB" dirty="0" smtClean="0"/>
              <a:t>)</a:t>
            </a:r>
          </a:p>
          <a:p>
            <a:r>
              <a:rPr lang="en-GB" dirty="0" smtClean="0"/>
              <a:t>3. along the Elbe and Oder (Magdeburg and </a:t>
            </a:r>
            <a:r>
              <a:rPr lang="en-GB" dirty="0" err="1" smtClean="0"/>
              <a:t>Halberstadt</a:t>
            </a:r>
            <a:r>
              <a:rPr lang="en-GB" dirty="0" smtClean="0"/>
              <a:t>; Brandenburg and Pomerania</a:t>
            </a:r>
          </a:p>
          <a:p>
            <a:r>
              <a:rPr lang="en-GB" dirty="0" smtClean="0"/>
              <a:t>4. along the Baltic – East Prussia </a:t>
            </a:r>
          </a:p>
          <a:p>
            <a:r>
              <a:rPr lang="en-GB" dirty="0" smtClean="0"/>
              <a:t>Thirties Years War (1618-48)– witnessed major devastation 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BRANDENBURG PRUSSIA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1640-88 Frederick William (the Great Elector) Duke of Prussia</a:t>
            </a:r>
          </a:p>
          <a:p>
            <a:r>
              <a:rPr lang="en-GB" dirty="0" smtClean="0"/>
              <a:t>1688-1701 Frederick Duke of Prussia; later King Frederick I from 1701-13</a:t>
            </a:r>
          </a:p>
          <a:p>
            <a:r>
              <a:rPr lang="en-GB" dirty="0" smtClean="0"/>
              <a:t>1713-1740 Frederick William I (the Sergeant King)</a:t>
            </a:r>
          </a:p>
          <a:p>
            <a:r>
              <a:rPr lang="en-GB" dirty="0" smtClean="0"/>
              <a:t>1740-1786 Frederick II (the Great)</a:t>
            </a:r>
          </a:p>
          <a:p>
            <a:r>
              <a:rPr lang="en-GB" dirty="0" smtClean="0"/>
              <a:t>1786-1797 Frederick William II (nephew to Frederick II)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PRUSSIA UNDER FREDERICK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1. War and Expansion</a:t>
            </a:r>
            <a:r>
              <a:rPr lang="en-GB" dirty="0" smtClean="0"/>
              <a:t>:</a:t>
            </a:r>
          </a:p>
          <a:p>
            <a:r>
              <a:rPr lang="en-GB" dirty="0" smtClean="0"/>
              <a:t>1740 – challenges Austrian Habsburg hegemony in Europe and invades Austrian Silesia</a:t>
            </a:r>
          </a:p>
          <a:p>
            <a:r>
              <a:rPr lang="en-GB" dirty="0" smtClean="0"/>
              <a:t>Policy – expansionism through seizure and retention; war ended in 1748 with Austria ceded Silesia to Prussia</a:t>
            </a:r>
          </a:p>
          <a:p>
            <a:r>
              <a:rPr lang="en-GB" dirty="0" smtClean="0"/>
              <a:t>Austrian Habsburg rearming led to further tensions and seven years of war, 1756-63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major powers involved; two camps: (1) Britain, Prussia, Brunswick, Portugal; (2) Austria, France, Russia, Sweden, Spain</a:t>
            </a:r>
          </a:p>
          <a:p>
            <a:r>
              <a:rPr lang="en-GB" dirty="0" smtClean="0"/>
              <a:t>Casualties: 900,000 – 1.5 million!</a:t>
            </a:r>
          </a:p>
          <a:p>
            <a:r>
              <a:rPr lang="en-GB" dirty="0" smtClean="0"/>
              <a:t>French dominance of Europe curtailed; Britain emerged as dominant colonial power; reflection of the internal financial structures; Britain through East India Company dominate trade to India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Hangover from ‘War of Austrian Succession’ (1740-48); Austria rearmed and hoped to reverse Prussian gains in Silesia</a:t>
            </a:r>
          </a:p>
          <a:p>
            <a:r>
              <a:rPr lang="en-GB" dirty="0" smtClean="0"/>
              <a:t>Austria forging alliances with France and Russia</a:t>
            </a:r>
          </a:p>
          <a:p>
            <a:r>
              <a:rPr lang="en-GB" dirty="0" smtClean="0"/>
              <a:t>Hanoverian lands threatened by France</a:t>
            </a:r>
          </a:p>
          <a:p>
            <a:r>
              <a:rPr lang="en-GB" dirty="0" smtClean="0"/>
              <a:t>Prussian-British alliance = strongest sea power focussed on colonies; land power on Europe</a:t>
            </a:r>
          </a:p>
          <a:p>
            <a:r>
              <a:rPr lang="en-GB" dirty="0" smtClean="0"/>
              <a:t>Heated colonial struggle between France and Britain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North America – clash between British westward expansion and French concerns in Mississippi and Pennsylvania (latter heavily fortified by France; hegemony in Canada)</a:t>
            </a:r>
          </a:p>
          <a:p>
            <a:r>
              <a:rPr lang="en-GB" dirty="0" smtClean="0"/>
              <a:t>2. French and British concerns in the Mediterranean; Caribbean; India</a:t>
            </a:r>
          </a:p>
          <a:p>
            <a:r>
              <a:rPr lang="en-GB" dirty="0" smtClean="0"/>
              <a:t>3. Threat of invasion – activity in the Channel and along the French coast</a:t>
            </a:r>
          </a:p>
          <a:p>
            <a:r>
              <a:rPr lang="en-GB" dirty="0" smtClean="0"/>
              <a:t>But in respect of Voltaire and his critique of optimism, the war = a European affair  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1759-60: Prussia lose initiative; Berlin occupied in October 1760 by Russians and Austrians; Prussia recovers but threat remains</a:t>
            </a:r>
          </a:p>
          <a:p>
            <a:r>
              <a:rPr lang="en-GB" dirty="0" smtClean="0"/>
              <a:t>1762: turning point, Peter III new Tsar (</a:t>
            </a:r>
            <a:r>
              <a:rPr lang="en-GB" dirty="0" err="1" smtClean="0"/>
              <a:t>Prusso-phile</a:t>
            </a:r>
            <a:r>
              <a:rPr lang="en-GB" dirty="0" smtClean="0"/>
              <a:t>); Russian troops withdraw and sue for peace; Frederick repulse Austrians from Silesia</a:t>
            </a:r>
          </a:p>
          <a:p>
            <a:r>
              <a:rPr lang="en-GB" dirty="0" smtClean="0"/>
              <a:t>1763: Peace of Paris between Britain and France; Treaty of </a:t>
            </a:r>
            <a:r>
              <a:rPr lang="en-GB" dirty="0" err="1" smtClean="0"/>
              <a:t>Hubertusberg</a:t>
            </a:r>
            <a:r>
              <a:rPr lang="en-GB" dirty="0" smtClean="0"/>
              <a:t> – pre-war status quo maintained, Prussia keep Silesia</a:t>
            </a:r>
          </a:p>
          <a:p>
            <a:r>
              <a:rPr lang="en-GB" dirty="0" smtClean="0"/>
              <a:t>Prussia had repulsed three powerful neighbours; her reputation grew as most powerful German state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RULE</a:t>
            </a:r>
            <a:endParaRPr lang="en-GB" dirty="0"/>
          </a:p>
        </p:txBody>
      </p:sp>
      <p:pic>
        <p:nvPicPr>
          <p:cNvPr id="4" name="Content Placeholder 3" descr="sans-souci-postdam-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628800"/>
            <a:ext cx="7416823" cy="4608512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rule (with loose ‘cabinet’ structure) from Sans Souci palace near Potsdam</a:t>
            </a:r>
          </a:p>
          <a:p>
            <a:endParaRPr lang="en-GB" dirty="0" smtClean="0"/>
          </a:p>
          <a:p>
            <a:r>
              <a:rPr lang="en-GB" dirty="0" smtClean="0"/>
              <a:t>Tight control of government, financial, and military affairs</a:t>
            </a:r>
          </a:p>
          <a:p>
            <a:endParaRPr lang="en-GB" dirty="0" smtClean="0"/>
          </a:p>
          <a:p>
            <a:r>
              <a:rPr lang="en-GB" dirty="0" smtClean="0"/>
              <a:t>Energetic ruler, committed to the </a:t>
            </a:r>
            <a:r>
              <a:rPr lang="en-GB" dirty="0" err="1" smtClean="0"/>
              <a:t>engrandisement</a:t>
            </a:r>
            <a:r>
              <a:rPr lang="en-GB" dirty="0" smtClean="0"/>
              <a:t> of Prussia, and expansion of territories under Prussian hegemony   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Energetic and talented: accomplished musician and composer (flautist); architect; expert on art; poet and playwright; man of letters – on politics, literature, history (composed in French)</a:t>
            </a:r>
          </a:p>
          <a:p>
            <a:r>
              <a:rPr lang="en-GB" dirty="0" smtClean="0"/>
              <a:t>Venerated the ancients – little time for contemporary German literature (he spurned Gottfried Lessing; the writer of </a:t>
            </a:r>
            <a:r>
              <a:rPr lang="en-GB" i="1" dirty="0" smtClean="0"/>
              <a:t>Nathan the wise, </a:t>
            </a:r>
            <a:r>
              <a:rPr lang="en-GB" dirty="0" smtClean="0"/>
              <a:t>and its plea for religious tolerance)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PRUSSIAN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Rigid social structure:</a:t>
            </a:r>
          </a:p>
          <a:p>
            <a:r>
              <a:rPr lang="en-GB" dirty="0" smtClean="0"/>
              <a:t>The privileges of the  Nobility – ruling class and officer/military class – maintained, and remained exempt from taxes</a:t>
            </a:r>
          </a:p>
          <a:p>
            <a:r>
              <a:rPr lang="en-GB" dirty="0" smtClean="0"/>
              <a:t>Policy geared to the preservation of landed interest and the estates</a:t>
            </a:r>
          </a:p>
          <a:p>
            <a:r>
              <a:rPr lang="en-GB" dirty="0" smtClean="0"/>
              <a:t>Heaviest burden on the peasant groupings  - paid the bulk of the taxes and obliged to billet troops, pay for road infrastructure, as well as feudal services; although legally free that freedom varied (more harsh in the east) 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destruction of the Seven Years War followed by Frederick’s reconstruction policy and reclamation around the Oder, </a:t>
            </a:r>
            <a:r>
              <a:rPr lang="en-GB" dirty="0" err="1" smtClean="0"/>
              <a:t>Warthe</a:t>
            </a:r>
            <a:r>
              <a:rPr lang="en-GB" dirty="0" smtClean="0"/>
              <a:t>, </a:t>
            </a:r>
            <a:r>
              <a:rPr lang="en-GB" dirty="0" err="1" smtClean="0"/>
              <a:t>Netze</a:t>
            </a:r>
            <a:r>
              <a:rPr lang="en-GB" dirty="0" smtClean="0"/>
              <a:t> rivers.</a:t>
            </a:r>
          </a:p>
          <a:p>
            <a:r>
              <a:rPr lang="en-GB" dirty="0" smtClean="0"/>
              <a:t>Reconstruction linked to migration and population increases (resettlements and annexations)</a:t>
            </a:r>
          </a:p>
          <a:p>
            <a:r>
              <a:rPr lang="en-GB" dirty="0" smtClean="0"/>
              <a:t>Mercantilist policy – state manipulation, subsidies, tariffs encouraged agriculture, as well as silks, woollens, paper, glass, steel, porcelain</a:t>
            </a:r>
          </a:p>
          <a:p>
            <a:r>
              <a:rPr lang="en-GB" dirty="0" smtClean="0"/>
              <a:t>Economy geared to supplying the army – including mineral exploitation in Silesia, and canal building along the Vistula 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‘the most important single institution in Prussia was the army. Its growth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was phenomenal: from 40,000 to 80,000 men under Frederick-William I, and from 150,000 in 1763 to 200,000 in 1786’. Michael Bartholomew, et al, (</a:t>
            </a:r>
            <a:r>
              <a:rPr lang="en-GB" dirty="0" err="1" smtClean="0"/>
              <a:t>eds</a:t>
            </a:r>
            <a:r>
              <a:rPr lang="en-GB" dirty="0" smtClean="0"/>
              <a:t>), </a:t>
            </a:r>
            <a:r>
              <a:rPr lang="en-GB" i="1" dirty="0" smtClean="0"/>
              <a:t>The Enlightenment </a:t>
            </a:r>
            <a:r>
              <a:rPr lang="en-GB" dirty="0" smtClean="0"/>
              <a:t>(OUP, 1992), p.59.</a:t>
            </a:r>
          </a:p>
          <a:p>
            <a:r>
              <a:rPr lang="en-GB" dirty="0" smtClean="0"/>
              <a:t>70% of the Prussian budget targeted at the army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ARMY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‘not a country which has an army, but an army which has a country, in which, as it were, it is just billeted’ T.C.W. </a:t>
            </a:r>
            <a:r>
              <a:rPr lang="en-GB" dirty="0" err="1" smtClean="0"/>
              <a:t>Blanning</a:t>
            </a:r>
            <a:r>
              <a:rPr lang="en-GB" dirty="0" smtClean="0"/>
              <a:t> ‘Frederick the Great’, in H.M. Scott, (ed.), </a:t>
            </a:r>
            <a:r>
              <a:rPr lang="en-GB" i="1" dirty="0" smtClean="0"/>
              <a:t>Enlightened Absolutism </a:t>
            </a:r>
            <a:r>
              <a:rPr lang="en-GB" dirty="0" smtClean="0"/>
              <a:t>(</a:t>
            </a:r>
            <a:r>
              <a:rPr lang="en-GB" dirty="0" err="1" smtClean="0"/>
              <a:t>London:Macmillan</a:t>
            </a:r>
            <a:r>
              <a:rPr lang="en-GB" dirty="0" smtClean="0"/>
              <a:t>, 1989), p. 270.  </a:t>
            </a:r>
            <a:endParaRPr lang="en-GB" dirty="0"/>
          </a:p>
        </p:txBody>
      </p:sp>
      <p:pic>
        <p:nvPicPr>
          <p:cNvPr id="6" name="Content Placeholder 5" descr="Zvezda Prussian Grenadie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700808"/>
            <a:ext cx="3810000" cy="4392488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FREDERICK’S VIEWS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ON MONARCHY</a:t>
            </a:r>
            <a:r>
              <a:rPr lang="en-GB" dirty="0" smtClean="0"/>
              <a:t>:</a:t>
            </a:r>
          </a:p>
          <a:p>
            <a:r>
              <a:rPr lang="en-GB" dirty="0" smtClean="0"/>
              <a:t>Critical of weak monarchs – the inherent weakness of hereditary monarchy, although he defends the institution (letter to Voltaire October 1774: document 3)</a:t>
            </a:r>
          </a:p>
          <a:p>
            <a:r>
              <a:rPr lang="en-GB" b="1" dirty="0" smtClean="0"/>
              <a:t>ON GOVERNMENT:</a:t>
            </a:r>
          </a:p>
          <a:p>
            <a:r>
              <a:rPr lang="en-GB" dirty="0" smtClean="0"/>
              <a:t>‘FIRST SERVANT OF THE STATE’ – ‘a well run government must have a system as coherent as a system of philosophy’ (letter to heir 1752: document 4); also essay on the king’s role: document 5) </a:t>
            </a:r>
            <a:r>
              <a:rPr lang="en-GB" b="1" dirty="0" smtClean="0"/>
              <a:t>   </a:t>
            </a:r>
            <a:endParaRPr lang="en-GB" b="1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ON GOVERNMENT contd...</a:t>
            </a:r>
          </a:p>
          <a:p>
            <a:r>
              <a:rPr lang="en-GB" dirty="0" smtClean="0"/>
              <a:t>Role of government is to consolidate the power of the state through: foreign policy (controlled by sovereign), and social policy (to avoid exploitation</a:t>
            </a:r>
          </a:p>
          <a:p>
            <a:r>
              <a:rPr lang="en-GB" dirty="0" smtClean="0"/>
              <a:t>Underpinned by the SOCIAL CONTRACT theory of government – agreement between the rulers and the people; a leader must demonstrate competence in return for pre-eminence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social contract, and the accountability  element derived from Diderot’s ‘political authority’ from the </a:t>
            </a:r>
            <a:r>
              <a:rPr lang="en-GB" i="1" dirty="0" err="1" smtClean="0"/>
              <a:t>Encyclopedie</a:t>
            </a:r>
            <a:r>
              <a:rPr lang="en-GB" i="1" dirty="0" smtClean="0"/>
              <a:t> </a:t>
            </a:r>
            <a:r>
              <a:rPr lang="en-GB" dirty="0" smtClean="0"/>
              <a:t>(1751) versus the ‘God-given’ rule of Louis XIV (divine right beyond law)</a:t>
            </a:r>
          </a:p>
          <a:p>
            <a:r>
              <a:rPr lang="en-GB" dirty="0" smtClean="0"/>
              <a:t>Frederick alludes to the political authority within classical civic government – using analogies as a ‘frame of reference’ (see documents 5 and 6). Comparisons with Marcus Aurelius </a:t>
            </a:r>
          </a:p>
          <a:p>
            <a:r>
              <a:rPr lang="en-GB" dirty="0" smtClean="0"/>
              <a:t>Compares his rule against despotism of Ottoman rule; highlights the rule of law, and shared authority through judicial, military, provincial institutions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The Anti-</a:t>
            </a:r>
            <a:r>
              <a:rPr lang="en-GB" i="1" dirty="0" err="1" smtClean="0"/>
              <a:t>Machiavel</a:t>
            </a:r>
            <a:r>
              <a:rPr lang="en-GB" i="1" dirty="0" smtClean="0"/>
              <a:t> – </a:t>
            </a:r>
            <a:r>
              <a:rPr lang="en-GB" dirty="0" smtClean="0"/>
              <a:t>(1740); refuting Machiavelli’s ‘The Prince’(1513)  - see Document 7.</a:t>
            </a:r>
          </a:p>
          <a:p>
            <a:r>
              <a:rPr lang="en-GB" dirty="0" smtClean="0"/>
              <a:t>Laid down treatise on morality in foreign policy</a:t>
            </a:r>
          </a:p>
          <a:p>
            <a:r>
              <a:rPr lang="en-GB" dirty="0" smtClean="0"/>
              <a:t>Subterfuge (putting enemies off guard), as attack on Silesia followed – Voltaire and Rousseau saw it as such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Frederick linked active foreign policy with sense of responsibility for his people and state</a:t>
            </a:r>
          </a:p>
          <a:p>
            <a:r>
              <a:rPr lang="en-GB" dirty="0" smtClean="0"/>
              <a:t>However, believed that the concept of ‘justice’ would always be ‘crushed by the guns’</a:t>
            </a:r>
          </a:p>
          <a:p>
            <a:r>
              <a:rPr lang="en-GB" dirty="0" smtClean="0"/>
              <a:t>Duty to his country meant that his actions must sometimes differ from his natural inclination</a:t>
            </a:r>
          </a:p>
          <a:p>
            <a:r>
              <a:rPr lang="en-GB" dirty="0" smtClean="0"/>
              <a:t>Immoral foreign policy necessary under his ‘social contract’ and war = ‘the inevitable evil of the human condition’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WAR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Confidential memoirs on foreign policy and war (to his heirs in 1752 and 1776 – see documents 10 and 11):</a:t>
            </a:r>
          </a:p>
          <a:p>
            <a:r>
              <a:rPr lang="en-GB" dirty="0" smtClean="0"/>
              <a:t>He calls for flexibility, guile, duplicity, trickery, even betrayal</a:t>
            </a:r>
          </a:p>
          <a:p>
            <a:r>
              <a:rPr lang="en-GB" dirty="0" smtClean="0"/>
              <a:t>Highlights an awareness of the vulnerability of Prussia, surrounded by powerful enemies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Documents: 14-23:</a:t>
            </a:r>
          </a:p>
          <a:p>
            <a:r>
              <a:rPr lang="en-GB" dirty="0" smtClean="0"/>
              <a:t>Frederick believed in hierarchy – the nobles were the natural leaders in government and in war</a:t>
            </a:r>
          </a:p>
          <a:p>
            <a:r>
              <a:rPr lang="en-GB" dirty="0" smtClean="0"/>
              <a:t>Expressed sympathy for peasants – anti-serfdom (abolished institution in Pomerania)</a:t>
            </a:r>
          </a:p>
          <a:p>
            <a:r>
              <a:rPr lang="en-GB" dirty="0" smtClean="0"/>
              <a:t>Did not espouse radical reform nor social mobility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FREDERICK ON LAW AND JUSTICE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documents 24-27:</a:t>
            </a:r>
          </a:p>
          <a:p>
            <a:r>
              <a:rPr lang="en-GB" dirty="0" smtClean="0"/>
              <a:t>Strong on personal rights and rights of property ownership</a:t>
            </a:r>
          </a:p>
          <a:p>
            <a:r>
              <a:rPr lang="en-GB" dirty="0" smtClean="0"/>
              <a:t>All people subject to law (but not necessarily the same laws)</a:t>
            </a:r>
          </a:p>
          <a:p>
            <a:r>
              <a:rPr lang="en-GB" dirty="0" smtClean="0"/>
              <a:t>Frederick’s ‘Codes of Law’ (1751) founded upon: logic, reason, clarity, simplicity, moderate; </a:t>
            </a:r>
          </a:p>
          <a:p>
            <a:r>
              <a:rPr lang="en-GB" dirty="0" smtClean="0"/>
              <a:t>Frederick believed himself to be supervisor and appellant (for petitions and complaints)  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PENAL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 30:</a:t>
            </a:r>
          </a:p>
          <a:p>
            <a:r>
              <a:rPr lang="en-GB" dirty="0" smtClean="0"/>
              <a:t>Frederick abolished torture in 1754 – ‘it is as cruel as it is useless’ – speech to Academy of Science in 1750</a:t>
            </a:r>
          </a:p>
          <a:p>
            <a:r>
              <a:rPr lang="en-GB" dirty="0" smtClean="0"/>
              <a:t>Espoused rule of law based upon ‘presumption of innocence’ ‘ it would be better to pardon 20 guilty men than to sacrifice one innocent one’</a:t>
            </a:r>
          </a:p>
          <a:p>
            <a:r>
              <a:rPr lang="en-GB" dirty="0" smtClean="0"/>
              <a:t>Not a firm believer in the death penalty – should stand for murder and infanticide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RELIGION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See documents 36-41:</a:t>
            </a:r>
          </a:p>
          <a:p>
            <a:r>
              <a:rPr lang="en-GB" dirty="0" smtClean="0"/>
              <a:t>Tolerated religious minorities including the Jesuits</a:t>
            </a:r>
          </a:p>
          <a:p>
            <a:r>
              <a:rPr lang="en-GB" dirty="0" smtClean="0"/>
              <a:t>General toleration compared to France, Austro-Hungary, even Britain</a:t>
            </a:r>
          </a:p>
          <a:p>
            <a:r>
              <a:rPr lang="en-GB" dirty="0" smtClean="0"/>
              <a:t>Prussia’s toleration linked to encouraging immigration into new Roman Catholic acquisitions (West Prussia and Silesia), and the need to expand army to include non-Prussian recruits </a:t>
            </a:r>
          </a:p>
          <a:p>
            <a:r>
              <a:rPr lang="en-GB" dirty="0" smtClean="0"/>
              <a:t>Expressed scepticism and against a state religion; matter for individual choice  - inherent in ‘social contract’ 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documents: 42-44:</a:t>
            </a:r>
          </a:p>
          <a:p>
            <a:r>
              <a:rPr lang="en-GB" dirty="0" smtClean="0"/>
              <a:t>Letter to </a:t>
            </a:r>
            <a:r>
              <a:rPr lang="en-GB" dirty="0" err="1" smtClean="0"/>
              <a:t>D’Alembert</a:t>
            </a:r>
            <a:r>
              <a:rPr lang="en-GB" dirty="0" smtClean="0"/>
              <a:t> (1770) regarded mass education as a waste of time – preservation of a few (the nobles and upper middle-classes</a:t>
            </a:r>
          </a:p>
          <a:p>
            <a:r>
              <a:rPr lang="en-GB" dirty="0" smtClean="0"/>
              <a:t>Frederick was not convinced about the education of women</a:t>
            </a:r>
          </a:p>
          <a:p>
            <a:r>
              <a:rPr lang="en-GB" dirty="0" smtClean="0"/>
              <a:t>Believed in human progress and the rise of science e.g. </a:t>
            </a:r>
            <a:r>
              <a:rPr lang="en-GB" smtClean="0"/>
              <a:t>Inoculation etc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252</TotalTime>
  <Words>1756</Words>
  <Application>Microsoft Office PowerPoint</Application>
  <PresentationFormat>On-screen Show (4:3)</PresentationFormat>
  <Paragraphs>131</Paragraphs>
  <Slides>30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Apex</vt:lpstr>
      <vt:lpstr>AHHI 6002 – LECTURE 4</vt:lpstr>
      <vt:lpstr>FREDERICK THE GREAT</vt:lpstr>
      <vt:lpstr>PowerPoint Presentation</vt:lpstr>
      <vt:lpstr>1. GERMANY IN THE 18TH CENTURY</vt:lpstr>
      <vt:lpstr>HOLY ROMAN EMPIRE</vt:lpstr>
      <vt:lpstr>BRANDENBURG PRUSSIA</vt:lpstr>
      <vt:lpstr>BRANDENBURG PRUSSIA</vt:lpstr>
      <vt:lpstr>2. PRUSSIA UNDER FREDERICK</vt:lpstr>
      <vt:lpstr>SEVEN YEARS WAR</vt:lpstr>
      <vt:lpstr>REASONS FOR WAR</vt:lpstr>
      <vt:lpstr>THEATRES</vt:lpstr>
      <vt:lpstr>EUROPEAN THEATRE</vt:lpstr>
      <vt:lpstr>FREDERICK’S RULE</vt:lpstr>
      <vt:lpstr>FREDERICK’S RULE</vt:lpstr>
      <vt:lpstr>THE MAN</vt:lpstr>
      <vt:lpstr>PRUSSIAN SOCIETY</vt:lpstr>
      <vt:lpstr>WAR!</vt:lpstr>
      <vt:lpstr>THE ARMY</vt:lpstr>
      <vt:lpstr>THE ARMY</vt:lpstr>
      <vt:lpstr>3. FREDERICK’S VIEWS</vt:lpstr>
      <vt:lpstr>FREDERICK’S VIEWS</vt:lpstr>
      <vt:lpstr>FREDERICK’S VIEWS</vt:lpstr>
      <vt:lpstr>ON WAR</vt:lpstr>
      <vt:lpstr>ON WAR</vt:lpstr>
      <vt:lpstr>ON WAR </vt:lpstr>
      <vt:lpstr>FREDERICK ON SOCIETY</vt:lpstr>
      <vt:lpstr>FREDERICK ON LAW AND JUSTICE </vt:lpstr>
      <vt:lpstr>FREDERICK ON PENAL LAW</vt:lpstr>
      <vt:lpstr>FREDERICK ON RELIGION</vt:lpstr>
      <vt:lpstr>FREDERICK ON EDUCATION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6002 – LECTURE 4</dc:title>
  <dc:creator>Sony</dc:creator>
  <cp:lastModifiedBy>Lester Mason</cp:lastModifiedBy>
  <cp:revision>35</cp:revision>
  <dcterms:created xsi:type="dcterms:W3CDTF">2011-02-19T15:37:36Z</dcterms:created>
  <dcterms:modified xsi:type="dcterms:W3CDTF">2015-09-15T16:10:09Z</dcterms:modified>
</cp:coreProperties>
</file>