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38626D-42B5-4642-8D63-2442ADBF318D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50F1DD3-7CE3-47BA-91AA-65E191465DBD}">
      <dgm:prSet/>
      <dgm:spPr/>
      <dgm:t>
        <a:bodyPr/>
        <a:lstStyle/>
        <a:p>
          <a:r>
            <a:rPr lang="en-GB" baseline="0"/>
            <a:t>Archidamus II</a:t>
          </a:r>
          <a:endParaRPr lang="en-US"/>
        </a:p>
      </dgm:t>
    </dgm:pt>
    <dgm:pt modelId="{9E594976-3797-49F1-B6BD-FC16BED256D4}" type="parTrans" cxnId="{BFC172E1-6C78-401B-BB05-8549C81F98CD}">
      <dgm:prSet/>
      <dgm:spPr/>
      <dgm:t>
        <a:bodyPr/>
        <a:lstStyle/>
        <a:p>
          <a:endParaRPr lang="en-US"/>
        </a:p>
      </dgm:t>
    </dgm:pt>
    <dgm:pt modelId="{D8D67BE6-DF05-43F8-B8D4-8B5F09573692}" type="sibTrans" cxnId="{BFC172E1-6C78-401B-BB05-8549C81F98CD}">
      <dgm:prSet/>
      <dgm:spPr/>
      <dgm:t>
        <a:bodyPr/>
        <a:lstStyle/>
        <a:p>
          <a:endParaRPr lang="en-US"/>
        </a:p>
      </dgm:t>
    </dgm:pt>
    <dgm:pt modelId="{CDB5A398-365F-4A87-83B5-9B37C99B6150}">
      <dgm:prSet/>
      <dgm:spPr/>
      <dgm:t>
        <a:bodyPr/>
        <a:lstStyle/>
        <a:p>
          <a:r>
            <a:rPr lang="en-GB" baseline="0"/>
            <a:t>Pericles</a:t>
          </a:r>
          <a:endParaRPr lang="en-US"/>
        </a:p>
      </dgm:t>
    </dgm:pt>
    <dgm:pt modelId="{9C9CD97C-D1AB-4D9F-B416-5FF043A36D7B}" type="parTrans" cxnId="{883C2063-F859-4CB6-A82C-3213F5BCBEA4}">
      <dgm:prSet/>
      <dgm:spPr/>
      <dgm:t>
        <a:bodyPr/>
        <a:lstStyle/>
        <a:p>
          <a:endParaRPr lang="en-US"/>
        </a:p>
      </dgm:t>
    </dgm:pt>
    <dgm:pt modelId="{8F991AE3-CC45-4B26-BB20-B28DF4B7E11E}" type="sibTrans" cxnId="{883C2063-F859-4CB6-A82C-3213F5BCBEA4}">
      <dgm:prSet/>
      <dgm:spPr/>
      <dgm:t>
        <a:bodyPr/>
        <a:lstStyle/>
        <a:p>
          <a:endParaRPr lang="en-US"/>
        </a:p>
      </dgm:t>
    </dgm:pt>
    <dgm:pt modelId="{A4C94739-6F36-41C1-9112-D13CF2CB2C39}">
      <dgm:prSet/>
      <dgm:spPr/>
      <dgm:t>
        <a:bodyPr/>
        <a:lstStyle/>
        <a:p>
          <a:r>
            <a:rPr lang="en-GB" baseline="0"/>
            <a:t>Cleon</a:t>
          </a:r>
          <a:endParaRPr lang="en-US"/>
        </a:p>
      </dgm:t>
    </dgm:pt>
    <dgm:pt modelId="{05A1D1CF-B9B5-4C9B-B700-59DD50AB8267}" type="parTrans" cxnId="{60368576-5023-4633-B8F6-ED354C81E65F}">
      <dgm:prSet/>
      <dgm:spPr/>
      <dgm:t>
        <a:bodyPr/>
        <a:lstStyle/>
        <a:p>
          <a:endParaRPr lang="en-US"/>
        </a:p>
      </dgm:t>
    </dgm:pt>
    <dgm:pt modelId="{5D8AF6EA-FAA5-49B0-A8B9-AACCC6348500}" type="sibTrans" cxnId="{60368576-5023-4633-B8F6-ED354C81E65F}">
      <dgm:prSet/>
      <dgm:spPr/>
      <dgm:t>
        <a:bodyPr/>
        <a:lstStyle/>
        <a:p>
          <a:endParaRPr lang="en-US"/>
        </a:p>
      </dgm:t>
    </dgm:pt>
    <dgm:pt modelId="{C83023BA-CD0C-428C-8A16-8F1380E9A3FA}">
      <dgm:prSet/>
      <dgm:spPr/>
      <dgm:t>
        <a:bodyPr/>
        <a:lstStyle/>
        <a:p>
          <a:r>
            <a:rPr lang="en-GB" baseline="0"/>
            <a:t>Demosthenes</a:t>
          </a:r>
          <a:endParaRPr lang="en-US"/>
        </a:p>
      </dgm:t>
    </dgm:pt>
    <dgm:pt modelId="{31EF6DD0-14DE-477C-86DE-174CEEE1F42C}" type="parTrans" cxnId="{8C0B7140-EA1C-400C-9648-B2DC27A33045}">
      <dgm:prSet/>
      <dgm:spPr/>
      <dgm:t>
        <a:bodyPr/>
        <a:lstStyle/>
        <a:p>
          <a:endParaRPr lang="en-US"/>
        </a:p>
      </dgm:t>
    </dgm:pt>
    <dgm:pt modelId="{6B7B2929-44AE-4E6E-A76A-4969D10EE2CA}" type="sibTrans" cxnId="{8C0B7140-EA1C-400C-9648-B2DC27A33045}">
      <dgm:prSet/>
      <dgm:spPr/>
      <dgm:t>
        <a:bodyPr/>
        <a:lstStyle/>
        <a:p>
          <a:endParaRPr lang="en-US"/>
        </a:p>
      </dgm:t>
    </dgm:pt>
    <dgm:pt modelId="{CD5721FC-797F-4BD1-8FE4-73D73A9D6987}">
      <dgm:prSet/>
      <dgm:spPr/>
      <dgm:t>
        <a:bodyPr/>
        <a:lstStyle/>
        <a:p>
          <a:r>
            <a:rPr lang="en-GB" baseline="0"/>
            <a:t>Brasidas</a:t>
          </a:r>
          <a:endParaRPr lang="en-US"/>
        </a:p>
      </dgm:t>
    </dgm:pt>
    <dgm:pt modelId="{6469A1C7-816D-4C21-83B6-F8637C96C1B9}" type="parTrans" cxnId="{93B15027-41B7-494F-85CE-CE8DEFDF89C2}">
      <dgm:prSet/>
      <dgm:spPr/>
      <dgm:t>
        <a:bodyPr/>
        <a:lstStyle/>
        <a:p>
          <a:endParaRPr lang="en-US"/>
        </a:p>
      </dgm:t>
    </dgm:pt>
    <dgm:pt modelId="{4D2D8A2F-6F0D-40EE-AAC6-1DE1A3B41FAF}" type="sibTrans" cxnId="{93B15027-41B7-494F-85CE-CE8DEFDF89C2}">
      <dgm:prSet/>
      <dgm:spPr/>
      <dgm:t>
        <a:bodyPr/>
        <a:lstStyle/>
        <a:p>
          <a:endParaRPr lang="en-US"/>
        </a:p>
      </dgm:t>
    </dgm:pt>
    <dgm:pt modelId="{34C2FB8A-FCE5-49B5-8CD9-BAA2193ABC77}">
      <dgm:prSet/>
      <dgm:spPr/>
      <dgm:t>
        <a:bodyPr/>
        <a:lstStyle/>
        <a:p>
          <a:r>
            <a:rPr lang="en-GB" baseline="0"/>
            <a:t>Thucydides</a:t>
          </a:r>
          <a:endParaRPr lang="en-US"/>
        </a:p>
      </dgm:t>
    </dgm:pt>
    <dgm:pt modelId="{6246C170-A272-4C81-B9E3-F4F46DCE2240}" type="parTrans" cxnId="{48B6FEC6-F08A-456E-92BD-7BD8FBC1917B}">
      <dgm:prSet/>
      <dgm:spPr/>
      <dgm:t>
        <a:bodyPr/>
        <a:lstStyle/>
        <a:p>
          <a:endParaRPr lang="en-US"/>
        </a:p>
      </dgm:t>
    </dgm:pt>
    <dgm:pt modelId="{0678F16F-0093-43A7-99D9-C1E5AD8BA9B8}" type="sibTrans" cxnId="{48B6FEC6-F08A-456E-92BD-7BD8FBC1917B}">
      <dgm:prSet/>
      <dgm:spPr/>
      <dgm:t>
        <a:bodyPr/>
        <a:lstStyle/>
        <a:p>
          <a:endParaRPr lang="en-US"/>
        </a:p>
      </dgm:t>
    </dgm:pt>
    <dgm:pt modelId="{340DC510-C8B0-49A6-93DE-1DA4D192AA37}" type="pres">
      <dgm:prSet presAssocID="{4238626D-42B5-4642-8D63-2442ADBF318D}" presName="vert0" presStyleCnt="0">
        <dgm:presLayoutVars>
          <dgm:dir/>
          <dgm:animOne val="branch"/>
          <dgm:animLvl val="lvl"/>
        </dgm:presLayoutVars>
      </dgm:prSet>
      <dgm:spPr/>
    </dgm:pt>
    <dgm:pt modelId="{2FF728C6-B5A6-4B24-8F92-017CFFD9F6A7}" type="pres">
      <dgm:prSet presAssocID="{950F1DD3-7CE3-47BA-91AA-65E191465DBD}" presName="thickLine" presStyleLbl="alignNode1" presStyleIdx="0" presStyleCnt="6"/>
      <dgm:spPr/>
    </dgm:pt>
    <dgm:pt modelId="{9FF476BC-D413-491E-BA50-320771E1AE69}" type="pres">
      <dgm:prSet presAssocID="{950F1DD3-7CE3-47BA-91AA-65E191465DBD}" presName="horz1" presStyleCnt="0"/>
      <dgm:spPr/>
    </dgm:pt>
    <dgm:pt modelId="{BEFCDA89-C1CF-4A66-ACF6-D477D7DD5A6E}" type="pres">
      <dgm:prSet presAssocID="{950F1DD3-7CE3-47BA-91AA-65E191465DBD}" presName="tx1" presStyleLbl="revTx" presStyleIdx="0" presStyleCnt="6"/>
      <dgm:spPr/>
    </dgm:pt>
    <dgm:pt modelId="{57C586EE-37D2-47AF-8658-590186CF96C7}" type="pres">
      <dgm:prSet presAssocID="{950F1DD3-7CE3-47BA-91AA-65E191465DBD}" presName="vert1" presStyleCnt="0"/>
      <dgm:spPr/>
    </dgm:pt>
    <dgm:pt modelId="{B8506DE4-98E6-4BB0-B436-A672AE3E98F9}" type="pres">
      <dgm:prSet presAssocID="{CDB5A398-365F-4A87-83B5-9B37C99B6150}" presName="thickLine" presStyleLbl="alignNode1" presStyleIdx="1" presStyleCnt="6"/>
      <dgm:spPr/>
    </dgm:pt>
    <dgm:pt modelId="{AAE2C1BD-7047-4FEB-82D0-EA5A4EBF6D29}" type="pres">
      <dgm:prSet presAssocID="{CDB5A398-365F-4A87-83B5-9B37C99B6150}" presName="horz1" presStyleCnt="0"/>
      <dgm:spPr/>
    </dgm:pt>
    <dgm:pt modelId="{794F6CD1-BF43-4E48-8BD6-12BDF3ECB1F3}" type="pres">
      <dgm:prSet presAssocID="{CDB5A398-365F-4A87-83B5-9B37C99B6150}" presName="tx1" presStyleLbl="revTx" presStyleIdx="1" presStyleCnt="6"/>
      <dgm:spPr/>
    </dgm:pt>
    <dgm:pt modelId="{1E676233-B7F2-4734-AEB5-061D6E062A90}" type="pres">
      <dgm:prSet presAssocID="{CDB5A398-365F-4A87-83B5-9B37C99B6150}" presName="vert1" presStyleCnt="0"/>
      <dgm:spPr/>
    </dgm:pt>
    <dgm:pt modelId="{EB8882CE-F20F-4273-A66D-FAC80559E69D}" type="pres">
      <dgm:prSet presAssocID="{A4C94739-6F36-41C1-9112-D13CF2CB2C39}" presName="thickLine" presStyleLbl="alignNode1" presStyleIdx="2" presStyleCnt="6"/>
      <dgm:spPr/>
    </dgm:pt>
    <dgm:pt modelId="{32D94F50-0835-4B12-8B04-E6E8D351C4B0}" type="pres">
      <dgm:prSet presAssocID="{A4C94739-6F36-41C1-9112-D13CF2CB2C39}" presName="horz1" presStyleCnt="0"/>
      <dgm:spPr/>
    </dgm:pt>
    <dgm:pt modelId="{F2E87668-7C68-4ADB-A60E-5F35A4764151}" type="pres">
      <dgm:prSet presAssocID="{A4C94739-6F36-41C1-9112-D13CF2CB2C39}" presName="tx1" presStyleLbl="revTx" presStyleIdx="2" presStyleCnt="6"/>
      <dgm:spPr/>
    </dgm:pt>
    <dgm:pt modelId="{01A70415-BE7A-4F4F-A488-B09951826F94}" type="pres">
      <dgm:prSet presAssocID="{A4C94739-6F36-41C1-9112-D13CF2CB2C39}" presName="vert1" presStyleCnt="0"/>
      <dgm:spPr/>
    </dgm:pt>
    <dgm:pt modelId="{620FE300-4C15-4578-9857-7B5E5286638F}" type="pres">
      <dgm:prSet presAssocID="{C83023BA-CD0C-428C-8A16-8F1380E9A3FA}" presName="thickLine" presStyleLbl="alignNode1" presStyleIdx="3" presStyleCnt="6"/>
      <dgm:spPr/>
    </dgm:pt>
    <dgm:pt modelId="{62E6F1D0-AB9C-4723-A823-5E73F9642098}" type="pres">
      <dgm:prSet presAssocID="{C83023BA-CD0C-428C-8A16-8F1380E9A3FA}" presName="horz1" presStyleCnt="0"/>
      <dgm:spPr/>
    </dgm:pt>
    <dgm:pt modelId="{F056606C-8385-4F14-8595-F1B127522F7D}" type="pres">
      <dgm:prSet presAssocID="{C83023BA-CD0C-428C-8A16-8F1380E9A3FA}" presName="tx1" presStyleLbl="revTx" presStyleIdx="3" presStyleCnt="6"/>
      <dgm:spPr/>
    </dgm:pt>
    <dgm:pt modelId="{342A21E7-AC6C-4BC9-8197-00750C8E0F7D}" type="pres">
      <dgm:prSet presAssocID="{C83023BA-CD0C-428C-8A16-8F1380E9A3FA}" presName="vert1" presStyleCnt="0"/>
      <dgm:spPr/>
    </dgm:pt>
    <dgm:pt modelId="{46D08956-4F6B-4704-ACB5-52E1A70211B4}" type="pres">
      <dgm:prSet presAssocID="{CD5721FC-797F-4BD1-8FE4-73D73A9D6987}" presName="thickLine" presStyleLbl="alignNode1" presStyleIdx="4" presStyleCnt="6"/>
      <dgm:spPr/>
    </dgm:pt>
    <dgm:pt modelId="{A9CCFBA7-C2D1-4FA2-BE00-767133008B9F}" type="pres">
      <dgm:prSet presAssocID="{CD5721FC-797F-4BD1-8FE4-73D73A9D6987}" presName="horz1" presStyleCnt="0"/>
      <dgm:spPr/>
    </dgm:pt>
    <dgm:pt modelId="{62DCFC9B-CDD5-4773-8C6D-D7132BE08857}" type="pres">
      <dgm:prSet presAssocID="{CD5721FC-797F-4BD1-8FE4-73D73A9D6987}" presName="tx1" presStyleLbl="revTx" presStyleIdx="4" presStyleCnt="6"/>
      <dgm:spPr/>
    </dgm:pt>
    <dgm:pt modelId="{9DCC107F-5BC0-4D25-9104-84E47475882A}" type="pres">
      <dgm:prSet presAssocID="{CD5721FC-797F-4BD1-8FE4-73D73A9D6987}" presName="vert1" presStyleCnt="0"/>
      <dgm:spPr/>
    </dgm:pt>
    <dgm:pt modelId="{703712B9-6AF8-439D-8B39-59190874B10E}" type="pres">
      <dgm:prSet presAssocID="{34C2FB8A-FCE5-49B5-8CD9-BAA2193ABC77}" presName="thickLine" presStyleLbl="alignNode1" presStyleIdx="5" presStyleCnt="6"/>
      <dgm:spPr/>
    </dgm:pt>
    <dgm:pt modelId="{4DDC01DB-98F8-4706-8F29-A62E69D9FE33}" type="pres">
      <dgm:prSet presAssocID="{34C2FB8A-FCE5-49B5-8CD9-BAA2193ABC77}" presName="horz1" presStyleCnt="0"/>
      <dgm:spPr/>
    </dgm:pt>
    <dgm:pt modelId="{B96B9319-3CFA-4254-AB52-A0867C7C886C}" type="pres">
      <dgm:prSet presAssocID="{34C2FB8A-FCE5-49B5-8CD9-BAA2193ABC77}" presName="tx1" presStyleLbl="revTx" presStyleIdx="5" presStyleCnt="6"/>
      <dgm:spPr/>
    </dgm:pt>
    <dgm:pt modelId="{F8B23E06-E050-4C84-A117-C3AA0C3823C8}" type="pres">
      <dgm:prSet presAssocID="{34C2FB8A-FCE5-49B5-8CD9-BAA2193ABC77}" presName="vert1" presStyleCnt="0"/>
      <dgm:spPr/>
    </dgm:pt>
  </dgm:ptLst>
  <dgm:cxnLst>
    <dgm:cxn modelId="{E8F66823-F909-4BA1-8071-D77B40275C54}" type="presOf" srcId="{950F1DD3-7CE3-47BA-91AA-65E191465DBD}" destId="{BEFCDA89-C1CF-4A66-ACF6-D477D7DD5A6E}" srcOrd="0" destOrd="0" presId="urn:microsoft.com/office/officeart/2008/layout/LinedList"/>
    <dgm:cxn modelId="{93B15027-41B7-494F-85CE-CE8DEFDF89C2}" srcId="{4238626D-42B5-4642-8D63-2442ADBF318D}" destId="{CD5721FC-797F-4BD1-8FE4-73D73A9D6987}" srcOrd="4" destOrd="0" parTransId="{6469A1C7-816D-4C21-83B6-F8637C96C1B9}" sibTransId="{4D2D8A2F-6F0D-40EE-AAC6-1DE1A3B41FAF}"/>
    <dgm:cxn modelId="{0941B528-EA73-4344-83DB-B56188219A7D}" type="presOf" srcId="{A4C94739-6F36-41C1-9112-D13CF2CB2C39}" destId="{F2E87668-7C68-4ADB-A60E-5F35A4764151}" srcOrd="0" destOrd="0" presId="urn:microsoft.com/office/officeart/2008/layout/LinedList"/>
    <dgm:cxn modelId="{8C0B7140-EA1C-400C-9648-B2DC27A33045}" srcId="{4238626D-42B5-4642-8D63-2442ADBF318D}" destId="{C83023BA-CD0C-428C-8A16-8F1380E9A3FA}" srcOrd="3" destOrd="0" parTransId="{31EF6DD0-14DE-477C-86DE-174CEEE1F42C}" sibTransId="{6B7B2929-44AE-4E6E-A76A-4969D10EE2CA}"/>
    <dgm:cxn modelId="{883C2063-F859-4CB6-A82C-3213F5BCBEA4}" srcId="{4238626D-42B5-4642-8D63-2442ADBF318D}" destId="{CDB5A398-365F-4A87-83B5-9B37C99B6150}" srcOrd="1" destOrd="0" parTransId="{9C9CD97C-D1AB-4D9F-B416-5FF043A36D7B}" sibTransId="{8F991AE3-CC45-4B26-BB20-B28DF4B7E11E}"/>
    <dgm:cxn modelId="{3DE9404D-F230-4360-9309-B9C1DFA80A34}" type="presOf" srcId="{4238626D-42B5-4642-8D63-2442ADBF318D}" destId="{340DC510-C8B0-49A6-93DE-1DA4D192AA37}" srcOrd="0" destOrd="0" presId="urn:microsoft.com/office/officeart/2008/layout/LinedList"/>
    <dgm:cxn modelId="{60368576-5023-4633-B8F6-ED354C81E65F}" srcId="{4238626D-42B5-4642-8D63-2442ADBF318D}" destId="{A4C94739-6F36-41C1-9112-D13CF2CB2C39}" srcOrd="2" destOrd="0" parTransId="{05A1D1CF-B9B5-4C9B-B700-59DD50AB8267}" sibTransId="{5D8AF6EA-FAA5-49B0-A8B9-AACCC6348500}"/>
    <dgm:cxn modelId="{E94D8182-59EF-4619-A6DA-995906AE0047}" type="presOf" srcId="{C83023BA-CD0C-428C-8A16-8F1380E9A3FA}" destId="{F056606C-8385-4F14-8595-F1B127522F7D}" srcOrd="0" destOrd="0" presId="urn:microsoft.com/office/officeart/2008/layout/LinedList"/>
    <dgm:cxn modelId="{8042BEB6-4B25-4F52-9E91-0CE5F0B41BB8}" type="presOf" srcId="{CDB5A398-365F-4A87-83B5-9B37C99B6150}" destId="{794F6CD1-BF43-4E48-8BD6-12BDF3ECB1F3}" srcOrd="0" destOrd="0" presId="urn:microsoft.com/office/officeart/2008/layout/LinedList"/>
    <dgm:cxn modelId="{48B6FEC6-F08A-456E-92BD-7BD8FBC1917B}" srcId="{4238626D-42B5-4642-8D63-2442ADBF318D}" destId="{34C2FB8A-FCE5-49B5-8CD9-BAA2193ABC77}" srcOrd="5" destOrd="0" parTransId="{6246C170-A272-4C81-B9E3-F4F46DCE2240}" sibTransId="{0678F16F-0093-43A7-99D9-C1E5AD8BA9B8}"/>
    <dgm:cxn modelId="{1FB497CA-CD30-47E0-9D7B-2587B137BB1C}" type="presOf" srcId="{CD5721FC-797F-4BD1-8FE4-73D73A9D6987}" destId="{62DCFC9B-CDD5-4773-8C6D-D7132BE08857}" srcOrd="0" destOrd="0" presId="urn:microsoft.com/office/officeart/2008/layout/LinedList"/>
    <dgm:cxn modelId="{BFC172E1-6C78-401B-BB05-8549C81F98CD}" srcId="{4238626D-42B5-4642-8D63-2442ADBF318D}" destId="{950F1DD3-7CE3-47BA-91AA-65E191465DBD}" srcOrd="0" destOrd="0" parTransId="{9E594976-3797-49F1-B6BD-FC16BED256D4}" sibTransId="{D8D67BE6-DF05-43F8-B8D4-8B5F09573692}"/>
    <dgm:cxn modelId="{8038B1FA-EF0C-4D45-99E6-D74CD0E5B008}" type="presOf" srcId="{34C2FB8A-FCE5-49B5-8CD9-BAA2193ABC77}" destId="{B96B9319-3CFA-4254-AB52-A0867C7C886C}" srcOrd="0" destOrd="0" presId="urn:microsoft.com/office/officeart/2008/layout/LinedList"/>
    <dgm:cxn modelId="{5D75CA55-F88B-4BBE-85A3-A1FD9A2CEA84}" type="presParOf" srcId="{340DC510-C8B0-49A6-93DE-1DA4D192AA37}" destId="{2FF728C6-B5A6-4B24-8F92-017CFFD9F6A7}" srcOrd="0" destOrd="0" presId="urn:microsoft.com/office/officeart/2008/layout/LinedList"/>
    <dgm:cxn modelId="{D6C87305-78E4-4364-BC92-CE1C6A8A2BD6}" type="presParOf" srcId="{340DC510-C8B0-49A6-93DE-1DA4D192AA37}" destId="{9FF476BC-D413-491E-BA50-320771E1AE69}" srcOrd="1" destOrd="0" presId="urn:microsoft.com/office/officeart/2008/layout/LinedList"/>
    <dgm:cxn modelId="{C1803F5C-C693-4FF0-BE47-5BA4C5948F37}" type="presParOf" srcId="{9FF476BC-D413-491E-BA50-320771E1AE69}" destId="{BEFCDA89-C1CF-4A66-ACF6-D477D7DD5A6E}" srcOrd="0" destOrd="0" presId="urn:microsoft.com/office/officeart/2008/layout/LinedList"/>
    <dgm:cxn modelId="{AA4FC457-1960-4957-889F-DD2350CFCF70}" type="presParOf" srcId="{9FF476BC-D413-491E-BA50-320771E1AE69}" destId="{57C586EE-37D2-47AF-8658-590186CF96C7}" srcOrd="1" destOrd="0" presId="urn:microsoft.com/office/officeart/2008/layout/LinedList"/>
    <dgm:cxn modelId="{1913E458-53A1-477D-8728-37D8963807ED}" type="presParOf" srcId="{340DC510-C8B0-49A6-93DE-1DA4D192AA37}" destId="{B8506DE4-98E6-4BB0-B436-A672AE3E98F9}" srcOrd="2" destOrd="0" presId="urn:microsoft.com/office/officeart/2008/layout/LinedList"/>
    <dgm:cxn modelId="{9E07F149-4373-401E-B1EE-424F60698F25}" type="presParOf" srcId="{340DC510-C8B0-49A6-93DE-1DA4D192AA37}" destId="{AAE2C1BD-7047-4FEB-82D0-EA5A4EBF6D29}" srcOrd="3" destOrd="0" presId="urn:microsoft.com/office/officeart/2008/layout/LinedList"/>
    <dgm:cxn modelId="{58C36C62-70A8-4362-83E8-A3236716424D}" type="presParOf" srcId="{AAE2C1BD-7047-4FEB-82D0-EA5A4EBF6D29}" destId="{794F6CD1-BF43-4E48-8BD6-12BDF3ECB1F3}" srcOrd="0" destOrd="0" presId="urn:microsoft.com/office/officeart/2008/layout/LinedList"/>
    <dgm:cxn modelId="{BC9CF5A2-0961-4F29-9343-0C0ABB39FAE7}" type="presParOf" srcId="{AAE2C1BD-7047-4FEB-82D0-EA5A4EBF6D29}" destId="{1E676233-B7F2-4734-AEB5-061D6E062A90}" srcOrd="1" destOrd="0" presId="urn:microsoft.com/office/officeart/2008/layout/LinedList"/>
    <dgm:cxn modelId="{05A691BE-9237-4A6C-A788-0363ED52F0E1}" type="presParOf" srcId="{340DC510-C8B0-49A6-93DE-1DA4D192AA37}" destId="{EB8882CE-F20F-4273-A66D-FAC80559E69D}" srcOrd="4" destOrd="0" presId="urn:microsoft.com/office/officeart/2008/layout/LinedList"/>
    <dgm:cxn modelId="{59A36850-F139-4B03-BAB9-4BD0021037EE}" type="presParOf" srcId="{340DC510-C8B0-49A6-93DE-1DA4D192AA37}" destId="{32D94F50-0835-4B12-8B04-E6E8D351C4B0}" srcOrd="5" destOrd="0" presId="urn:microsoft.com/office/officeart/2008/layout/LinedList"/>
    <dgm:cxn modelId="{0E1C1563-6D75-430F-8763-8A4585EF36CD}" type="presParOf" srcId="{32D94F50-0835-4B12-8B04-E6E8D351C4B0}" destId="{F2E87668-7C68-4ADB-A60E-5F35A4764151}" srcOrd="0" destOrd="0" presId="urn:microsoft.com/office/officeart/2008/layout/LinedList"/>
    <dgm:cxn modelId="{7291C7ED-752F-43C5-A22A-BC862236943B}" type="presParOf" srcId="{32D94F50-0835-4B12-8B04-E6E8D351C4B0}" destId="{01A70415-BE7A-4F4F-A488-B09951826F94}" srcOrd="1" destOrd="0" presId="urn:microsoft.com/office/officeart/2008/layout/LinedList"/>
    <dgm:cxn modelId="{106087E9-BACE-4CB6-BAB8-90DAB18EBFE1}" type="presParOf" srcId="{340DC510-C8B0-49A6-93DE-1DA4D192AA37}" destId="{620FE300-4C15-4578-9857-7B5E5286638F}" srcOrd="6" destOrd="0" presId="urn:microsoft.com/office/officeart/2008/layout/LinedList"/>
    <dgm:cxn modelId="{CB41CABF-1600-45B9-9C3E-61D0614B4894}" type="presParOf" srcId="{340DC510-C8B0-49A6-93DE-1DA4D192AA37}" destId="{62E6F1D0-AB9C-4723-A823-5E73F9642098}" srcOrd="7" destOrd="0" presId="urn:microsoft.com/office/officeart/2008/layout/LinedList"/>
    <dgm:cxn modelId="{442A30F6-ECAF-47FE-B367-955503BBB4C9}" type="presParOf" srcId="{62E6F1D0-AB9C-4723-A823-5E73F9642098}" destId="{F056606C-8385-4F14-8595-F1B127522F7D}" srcOrd="0" destOrd="0" presId="urn:microsoft.com/office/officeart/2008/layout/LinedList"/>
    <dgm:cxn modelId="{03876605-DB19-4025-81B5-B05CF2213D1E}" type="presParOf" srcId="{62E6F1D0-AB9C-4723-A823-5E73F9642098}" destId="{342A21E7-AC6C-4BC9-8197-00750C8E0F7D}" srcOrd="1" destOrd="0" presId="urn:microsoft.com/office/officeart/2008/layout/LinedList"/>
    <dgm:cxn modelId="{FE423F03-0233-4084-8B04-C7C9E48C2A2C}" type="presParOf" srcId="{340DC510-C8B0-49A6-93DE-1DA4D192AA37}" destId="{46D08956-4F6B-4704-ACB5-52E1A70211B4}" srcOrd="8" destOrd="0" presId="urn:microsoft.com/office/officeart/2008/layout/LinedList"/>
    <dgm:cxn modelId="{067B5660-A940-4B28-94D9-64C2F0EE9788}" type="presParOf" srcId="{340DC510-C8B0-49A6-93DE-1DA4D192AA37}" destId="{A9CCFBA7-C2D1-4FA2-BE00-767133008B9F}" srcOrd="9" destOrd="0" presId="urn:microsoft.com/office/officeart/2008/layout/LinedList"/>
    <dgm:cxn modelId="{7061C75E-8C63-4541-A25A-950ED5569D9C}" type="presParOf" srcId="{A9CCFBA7-C2D1-4FA2-BE00-767133008B9F}" destId="{62DCFC9B-CDD5-4773-8C6D-D7132BE08857}" srcOrd="0" destOrd="0" presId="urn:microsoft.com/office/officeart/2008/layout/LinedList"/>
    <dgm:cxn modelId="{1FB131AF-5BE5-4370-9C0D-719779C148DD}" type="presParOf" srcId="{A9CCFBA7-C2D1-4FA2-BE00-767133008B9F}" destId="{9DCC107F-5BC0-4D25-9104-84E47475882A}" srcOrd="1" destOrd="0" presId="urn:microsoft.com/office/officeart/2008/layout/LinedList"/>
    <dgm:cxn modelId="{4D64B897-F68E-4E37-82D7-4FA2446888D1}" type="presParOf" srcId="{340DC510-C8B0-49A6-93DE-1DA4D192AA37}" destId="{703712B9-6AF8-439D-8B39-59190874B10E}" srcOrd="10" destOrd="0" presId="urn:microsoft.com/office/officeart/2008/layout/LinedList"/>
    <dgm:cxn modelId="{386F937C-C0EE-4826-AA07-FC6847542C95}" type="presParOf" srcId="{340DC510-C8B0-49A6-93DE-1DA4D192AA37}" destId="{4DDC01DB-98F8-4706-8F29-A62E69D9FE33}" srcOrd="11" destOrd="0" presId="urn:microsoft.com/office/officeart/2008/layout/LinedList"/>
    <dgm:cxn modelId="{25237818-C9B0-4031-B037-2287C72E6551}" type="presParOf" srcId="{4DDC01DB-98F8-4706-8F29-A62E69D9FE33}" destId="{B96B9319-3CFA-4254-AB52-A0867C7C886C}" srcOrd="0" destOrd="0" presId="urn:microsoft.com/office/officeart/2008/layout/LinedList"/>
    <dgm:cxn modelId="{5AE04467-09AF-44A5-A1F2-05B93E4341E1}" type="presParOf" srcId="{4DDC01DB-98F8-4706-8F29-A62E69D9FE33}" destId="{F8B23E06-E050-4C84-A117-C3AA0C3823C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F728C6-B5A6-4B24-8F92-017CFFD9F6A7}">
      <dsp:nvSpPr>
        <dsp:cNvPr id="0" name=""/>
        <dsp:cNvSpPr/>
      </dsp:nvSpPr>
      <dsp:spPr>
        <a:xfrm>
          <a:off x="0" y="2711"/>
          <a:ext cx="592757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EFCDA89-C1CF-4A66-ACF6-D477D7DD5A6E}">
      <dsp:nvSpPr>
        <dsp:cNvPr id="0" name=""/>
        <dsp:cNvSpPr/>
      </dsp:nvSpPr>
      <dsp:spPr>
        <a:xfrm>
          <a:off x="0" y="2711"/>
          <a:ext cx="5927575" cy="9247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baseline="0"/>
            <a:t>Archidamus II</a:t>
          </a:r>
          <a:endParaRPr lang="en-US" sz="4400" kern="1200"/>
        </a:p>
      </dsp:txBody>
      <dsp:txXfrm>
        <a:off x="0" y="2711"/>
        <a:ext cx="5927575" cy="924784"/>
      </dsp:txXfrm>
    </dsp:sp>
    <dsp:sp modelId="{B8506DE4-98E6-4BB0-B436-A672AE3E98F9}">
      <dsp:nvSpPr>
        <dsp:cNvPr id="0" name=""/>
        <dsp:cNvSpPr/>
      </dsp:nvSpPr>
      <dsp:spPr>
        <a:xfrm>
          <a:off x="0" y="927496"/>
          <a:ext cx="5927575" cy="0"/>
        </a:xfrm>
        <a:prstGeom prst="line">
          <a:avLst/>
        </a:prstGeom>
        <a:gradFill rotWithShape="0">
          <a:gsLst>
            <a:gs pos="0">
              <a:schemeClr val="accent2">
                <a:hueOff val="-295820"/>
                <a:satOff val="-3906"/>
                <a:lumOff val="-168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95820"/>
                <a:satOff val="-3906"/>
                <a:lumOff val="-168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95820"/>
                <a:satOff val="-3906"/>
                <a:lumOff val="-168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295820"/>
              <a:satOff val="-3906"/>
              <a:lumOff val="-168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94F6CD1-BF43-4E48-8BD6-12BDF3ECB1F3}">
      <dsp:nvSpPr>
        <dsp:cNvPr id="0" name=""/>
        <dsp:cNvSpPr/>
      </dsp:nvSpPr>
      <dsp:spPr>
        <a:xfrm>
          <a:off x="0" y="927496"/>
          <a:ext cx="5927575" cy="9247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baseline="0"/>
            <a:t>Pericles</a:t>
          </a:r>
          <a:endParaRPr lang="en-US" sz="4400" kern="1200"/>
        </a:p>
      </dsp:txBody>
      <dsp:txXfrm>
        <a:off x="0" y="927496"/>
        <a:ext cx="5927575" cy="924784"/>
      </dsp:txXfrm>
    </dsp:sp>
    <dsp:sp modelId="{EB8882CE-F20F-4273-A66D-FAC80559E69D}">
      <dsp:nvSpPr>
        <dsp:cNvPr id="0" name=""/>
        <dsp:cNvSpPr/>
      </dsp:nvSpPr>
      <dsp:spPr>
        <a:xfrm>
          <a:off x="0" y="1852281"/>
          <a:ext cx="5927575" cy="0"/>
        </a:xfrm>
        <a:prstGeom prst="line">
          <a:avLst/>
        </a:prstGeom>
        <a:gradFill rotWithShape="0">
          <a:gsLst>
            <a:gs pos="0">
              <a:schemeClr val="accent2">
                <a:hueOff val="-591640"/>
                <a:satOff val="-7811"/>
                <a:lumOff val="-337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591640"/>
                <a:satOff val="-7811"/>
                <a:lumOff val="-337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591640"/>
                <a:satOff val="-7811"/>
                <a:lumOff val="-337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591640"/>
              <a:satOff val="-7811"/>
              <a:lumOff val="-337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2E87668-7C68-4ADB-A60E-5F35A4764151}">
      <dsp:nvSpPr>
        <dsp:cNvPr id="0" name=""/>
        <dsp:cNvSpPr/>
      </dsp:nvSpPr>
      <dsp:spPr>
        <a:xfrm>
          <a:off x="0" y="1852281"/>
          <a:ext cx="5927575" cy="9247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baseline="0"/>
            <a:t>Cleon</a:t>
          </a:r>
          <a:endParaRPr lang="en-US" sz="4400" kern="1200"/>
        </a:p>
      </dsp:txBody>
      <dsp:txXfrm>
        <a:off x="0" y="1852281"/>
        <a:ext cx="5927575" cy="924784"/>
      </dsp:txXfrm>
    </dsp:sp>
    <dsp:sp modelId="{620FE300-4C15-4578-9857-7B5E5286638F}">
      <dsp:nvSpPr>
        <dsp:cNvPr id="0" name=""/>
        <dsp:cNvSpPr/>
      </dsp:nvSpPr>
      <dsp:spPr>
        <a:xfrm>
          <a:off x="0" y="2777066"/>
          <a:ext cx="5927575" cy="0"/>
        </a:xfrm>
        <a:prstGeom prst="line">
          <a:avLst/>
        </a:prstGeom>
        <a:gradFill rotWithShape="0">
          <a:gsLst>
            <a:gs pos="0">
              <a:schemeClr val="accent2">
                <a:hueOff val="-887460"/>
                <a:satOff val="-11717"/>
                <a:lumOff val="-505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87460"/>
                <a:satOff val="-11717"/>
                <a:lumOff val="-505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87460"/>
                <a:satOff val="-11717"/>
                <a:lumOff val="-505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887460"/>
              <a:satOff val="-11717"/>
              <a:lumOff val="-505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056606C-8385-4F14-8595-F1B127522F7D}">
      <dsp:nvSpPr>
        <dsp:cNvPr id="0" name=""/>
        <dsp:cNvSpPr/>
      </dsp:nvSpPr>
      <dsp:spPr>
        <a:xfrm>
          <a:off x="0" y="2777066"/>
          <a:ext cx="5927575" cy="9247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baseline="0"/>
            <a:t>Demosthenes</a:t>
          </a:r>
          <a:endParaRPr lang="en-US" sz="4400" kern="1200"/>
        </a:p>
      </dsp:txBody>
      <dsp:txXfrm>
        <a:off x="0" y="2777066"/>
        <a:ext cx="5927575" cy="924784"/>
      </dsp:txXfrm>
    </dsp:sp>
    <dsp:sp modelId="{46D08956-4F6B-4704-ACB5-52E1A70211B4}">
      <dsp:nvSpPr>
        <dsp:cNvPr id="0" name=""/>
        <dsp:cNvSpPr/>
      </dsp:nvSpPr>
      <dsp:spPr>
        <a:xfrm>
          <a:off x="0" y="3701851"/>
          <a:ext cx="5927575" cy="0"/>
        </a:xfrm>
        <a:prstGeom prst="line">
          <a:avLst/>
        </a:prstGeom>
        <a:gradFill rotWithShape="0">
          <a:gsLst>
            <a:gs pos="0">
              <a:schemeClr val="accent2">
                <a:hueOff val="-1183280"/>
                <a:satOff val="-15622"/>
                <a:lumOff val="-674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183280"/>
                <a:satOff val="-15622"/>
                <a:lumOff val="-674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183280"/>
                <a:satOff val="-15622"/>
                <a:lumOff val="-674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183280"/>
              <a:satOff val="-15622"/>
              <a:lumOff val="-674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2DCFC9B-CDD5-4773-8C6D-D7132BE08857}">
      <dsp:nvSpPr>
        <dsp:cNvPr id="0" name=""/>
        <dsp:cNvSpPr/>
      </dsp:nvSpPr>
      <dsp:spPr>
        <a:xfrm>
          <a:off x="0" y="3701851"/>
          <a:ext cx="5927575" cy="9247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baseline="0"/>
            <a:t>Brasidas</a:t>
          </a:r>
          <a:endParaRPr lang="en-US" sz="4400" kern="1200"/>
        </a:p>
      </dsp:txBody>
      <dsp:txXfrm>
        <a:off x="0" y="3701851"/>
        <a:ext cx="5927575" cy="924784"/>
      </dsp:txXfrm>
    </dsp:sp>
    <dsp:sp modelId="{703712B9-6AF8-439D-8B39-59190874B10E}">
      <dsp:nvSpPr>
        <dsp:cNvPr id="0" name=""/>
        <dsp:cNvSpPr/>
      </dsp:nvSpPr>
      <dsp:spPr>
        <a:xfrm>
          <a:off x="0" y="4626636"/>
          <a:ext cx="5927575" cy="0"/>
        </a:xfrm>
        <a:prstGeom prst="line">
          <a:avLst/>
        </a:prstGeom>
        <a:gradFill rotWithShape="0">
          <a:gsLst>
            <a:gs pos="0">
              <a:schemeClr val="accent2">
                <a:hueOff val="-1479099"/>
                <a:satOff val="-19528"/>
                <a:lumOff val="-843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79099"/>
                <a:satOff val="-19528"/>
                <a:lumOff val="-843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79099"/>
                <a:satOff val="-19528"/>
                <a:lumOff val="-843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479099"/>
              <a:satOff val="-19528"/>
              <a:lumOff val="-843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6B9319-3CFA-4254-AB52-A0867C7C886C}">
      <dsp:nvSpPr>
        <dsp:cNvPr id="0" name=""/>
        <dsp:cNvSpPr/>
      </dsp:nvSpPr>
      <dsp:spPr>
        <a:xfrm>
          <a:off x="0" y="4626636"/>
          <a:ext cx="5927575" cy="9247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baseline="0"/>
            <a:t>Thucydides</a:t>
          </a:r>
          <a:endParaRPr lang="en-US" sz="4400" kern="1200"/>
        </a:p>
      </dsp:txBody>
      <dsp:txXfrm>
        <a:off x="0" y="4626636"/>
        <a:ext cx="5927575" cy="9247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6/3/2021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90938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6/3/2021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7186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6/3/2021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0818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6/3/2021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6892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6/3/2021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51843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6/3/2021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23392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6/3/2021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448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6/3/2021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607220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6/3/2021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33748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6/3/2021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01580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6/3/2021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39562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6/3/2021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4058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19" r:id="rId6"/>
    <p:sldLayoutId id="2147483715" r:id="rId7"/>
    <p:sldLayoutId id="2147483716" r:id="rId8"/>
    <p:sldLayoutId id="2147483717" r:id="rId9"/>
    <p:sldLayoutId id="2147483718" r:id="rId10"/>
    <p:sldLayoutId id="214748372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2.m4a"/><Relationship Id="rId7" Type="http://schemas.openxmlformats.org/officeDocument/2006/relationships/image" Target="../media/image2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.jpeg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2.m4a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4.m4a"/><Relationship Id="rId7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4.m4a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media" Target="../media/media6.m4a"/><Relationship Id="rId7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4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6.m4a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microsoft.com/office/2007/relationships/media" Target="../media/media8.m4a"/><Relationship Id="rId7" Type="http://schemas.openxmlformats.org/officeDocument/2006/relationships/diagramLayout" Target="../diagrams/layout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Data" Target="../diagrams/data1.xml"/><Relationship Id="rId11" Type="http://schemas.openxmlformats.org/officeDocument/2006/relationships/image" Target="../media/image2.png"/><Relationship Id="rId5" Type="http://schemas.openxmlformats.org/officeDocument/2006/relationships/slideLayout" Target="../slideLayouts/slideLayout2.xml"/><Relationship Id="rId10" Type="http://schemas.microsoft.com/office/2007/relationships/diagramDrawing" Target="../diagrams/drawing1.xml"/><Relationship Id="rId4" Type="http://schemas.openxmlformats.org/officeDocument/2006/relationships/audio" Target="../media/media8.m4a"/><Relationship Id="rId9" Type="http://schemas.openxmlformats.org/officeDocument/2006/relationships/diagramColors" Target="../diagrams/colors1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media" Target="../media/media10.m4a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0.m4a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12.m4a"/><Relationship Id="rId7" Type="http://schemas.openxmlformats.org/officeDocument/2006/relationships/image" Target="../media/image2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5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2.m4a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media" Target="../media/media14.m4a"/><Relationship Id="rId7" Type="http://schemas.openxmlformats.org/officeDocument/2006/relationships/image" Target="../media/image2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4.m4a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16.m4a"/><Relationship Id="rId7" Type="http://schemas.openxmlformats.org/officeDocument/2006/relationships/image" Target="../media/image2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7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6.m4a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18.m4a"/><Relationship Id="rId7" Type="http://schemas.openxmlformats.org/officeDocument/2006/relationships/image" Target="../media/image2.png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8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8.m4a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media" Target="../media/media20.m4a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0.m4a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media" Target="../media/media22.m4a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2.m4a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5BB74C-33FB-4335-8808-49E247F7B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1225106"/>
            <a:ext cx="8132066" cy="378895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3F0AA8-3294-4638-9B7C-D567F58245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03402" y="1841412"/>
            <a:ext cx="6406559" cy="2688020"/>
          </a:xfrm>
        </p:spPr>
        <p:txBody>
          <a:bodyPr>
            <a:noAutofit/>
          </a:bodyPr>
          <a:lstStyle/>
          <a:p>
            <a:pPr algn="l"/>
            <a:r>
              <a:rPr lang="en-GB" sz="4800" dirty="0">
                <a:solidFill>
                  <a:schemeClr val="bg1"/>
                </a:solidFill>
              </a:rPr>
              <a:t>Peace in Ink: Treaties and Troublemaking during the </a:t>
            </a:r>
            <a:r>
              <a:rPr lang="en-GB" sz="4800" dirty="0" err="1">
                <a:solidFill>
                  <a:schemeClr val="bg1"/>
                </a:solidFill>
              </a:rPr>
              <a:t>Archidamian</a:t>
            </a:r>
            <a:r>
              <a:rPr lang="en-GB" sz="4800" dirty="0">
                <a:solidFill>
                  <a:schemeClr val="bg1"/>
                </a:solidFill>
              </a:rPr>
              <a:t> War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8E9FDC-04F8-48B6-A6A5-FD90DF6B5C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03402" y="5206246"/>
            <a:ext cx="6433990" cy="1024128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tx1"/>
                </a:solidFill>
              </a:rPr>
              <a:t>Piper MacNamara 1808179</a:t>
            </a: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4" name="Picture 3" descr="Watercolor painting white textured background">
            <a:extLst>
              <a:ext uri="{FF2B5EF4-FFF2-40B4-BE49-F238E27FC236}">
                <a16:creationId xmlns:a16="http://schemas.microsoft.com/office/drawing/2014/main" id="{CAD1C5D3-A1D9-4BA0-83E0-0047EBC0985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8476" r="1" b="1"/>
          <a:stretch/>
        </p:blipFill>
        <p:spPr>
          <a:xfrm>
            <a:off x="20" y="1225106"/>
            <a:ext cx="4059915" cy="3788958"/>
          </a:xfrm>
          <a:prstGeom prst="rect">
            <a:avLst/>
          </a:prstGeom>
        </p:spPr>
      </p:pic>
      <p:pic>
        <p:nvPicPr>
          <p:cNvPr id="7" name="Audio 5">
            <a:hlinkClick r:id="" action="ppaction://media"/>
            <a:extLst>
              <a:ext uri="{FF2B5EF4-FFF2-40B4-BE49-F238E27FC236}">
                <a16:creationId xmlns:a16="http://schemas.microsoft.com/office/drawing/2014/main" id="{38A5C51E-2656-4ACE-AC25-E39711EA38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586F2F3-AD70-4703-9CF4-FADE4D0277F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164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63"/>
    </mc:Choice>
    <mc:Fallback xmlns="">
      <p:transition spd="slow" advTm="61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69" objId="7"/>
        <p14:stopEvt time="6121" objId="7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8B8EA-387C-4896-A044-8B20F60D1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Athens vs Sparta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956D3-199E-45F7-B7B6-0BFECCC43B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4009938"/>
            <a:ext cx="4736005" cy="2171406"/>
          </a:xfrm>
        </p:spPr>
        <p:txBody>
          <a:bodyPr/>
          <a:lstStyle/>
          <a:p>
            <a:r>
              <a:rPr lang="en-GB" dirty="0"/>
              <a:t>The Delian League</a:t>
            </a:r>
          </a:p>
          <a:p>
            <a:r>
              <a:rPr lang="en-GB" dirty="0"/>
              <a:t>The Peloponnesian League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28722A5-FF82-4D17-98F9-ADB3314F388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5440" y="2587752"/>
            <a:ext cx="3927653" cy="3952434"/>
          </a:xfrm>
          <a:prstGeom prst="rect">
            <a:avLst/>
          </a:prstGeom>
        </p:spPr>
      </p:pic>
      <p:pic>
        <p:nvPicPr>
          <p:cNvPr id="10" name="Audio 7">
            <a:hlinkClick r:id="" action="ppaction://media"/>
            <a:extLst>
              <a:ext uri="{FF2B5EF4-FFF2-40B4-BE49-F238E27FC236}">
                <a16:creationId xmlns:a16="http://schemas.microsoft.com/office/drawing/2014/main" id="{94892A40-5186-4AEA-8FA0-04126A95B5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00DBDCD2-FFD2-4E3B-B452-75FAB6BDAE9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085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3585"/>
    </mc:Choice>
    <mc:Fallback xmlns="">
      <p:transition spd="slow" advTm="1735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6" objId="10"/>
        <p14:stopEvt time="173355" objId="10"/>
      </p14:showEvtLst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45B42B6-26F8-4E25-839B-FB38F13BE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D4AC07-4D29-4D3B-A943-F4DB323CC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GB" dirty="0"/>
              <a:t>Key Facts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4B284B-4C89-41CE-B3A9-1A7A5A70C98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8597" y="2933291"/>
            <a:ext cx="3694176" cy="311234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9EA58E-67D1-41F0-8C8F-AEC76D1A0F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6240" y="2835776"/>
            <a:ext cx="5932591" cy="3274183"/>
          </a:xfrm>
        </p:spPr>
        <p:txBody>
          <a:bodyPr anchor="ctr">
            <a:normAutofit/>
          </a:bodyPr>
          <a:lstStyle/>
          <a:p>
            <a:r>
              <a:rPr lang="en-GB" dirty="0"/>
              <a:t>431 -421 BC</a:t>
            </a:r>
          </a:p>
          <a:p>
            <a:r>
              <a:rPr lang="en-GB" dirty="0"/>
              <a:t>Marked change in the practices of Greek warfare</a:t>
            </a:r>
          </a:p>
          <a:p>
            <a:r>
              <a:rPr lang="en-GB" dirty="0"/>
              <a:t>Caused by breaking of treaties</a:t>
            </a:r>
          </a:p>
        </p:txBody>
      </p:sp>
      <p:pic>
        <p:nvPicPr>
          <p:cNvPr id="9" name="Audio 5">
            <a:hlinkClick r:id="" action="ppaction://media"/>
            <a:extLst>
              <a:ext uri="{FF2B5EF4-FFF2-40B4-BE49-F238E27FC236}">
                <a16:creationId xmlns:a16="http://schemas.microsoft.com/office/drawing/2014/main" id="{CC1C25EA-57F5-421B-B23A-4C41842C05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7A5A945-8414-47C7-9E6E-9597E7082E6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71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356"/>
    </mc:Choice>
    <mc:Fallback xmlns="">
      <p:transition spd="slow" advTm="943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1" objId="9"/>
        <p14:stopEvt time="94267" objId="9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5B686F-D6BE-46F7-A1AB-A16AE907F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GB" dirty="0"/>
              <a:t>Key Figures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808B06-40B5-4407-8862-5FA4E47FC6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4180642"/>
              </p:ext>
            </p:extLst>
          </p:nvPr>
        </p:nvGraphicFramePr>
        <p:xfrm>
          <a:off x="5300812" y="643466"/>
          <a:ext cx="5927575" cy="5554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7" name="Audio 3">
            <a:hlinkClick r:id="" action="ppaction://media"/>
            <a:extLst>
              <a:ext uri="{FF2B5EF4-FFF2-40B4-BE49-F238E27FC236}">
                <a16:creationId xmlns:a16="http://schemas.microsoft.com/office/drawing/2014/main" id="{5C5A1021-83CD-4144-9387-5A5F29ADA2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56FFAB6-8185-4640-9DDF-D7AD2F09933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9939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25832"/>
    </mc:Choice>
    <mc:Fallback xmlns="">
      <p:transition spd="slow" advTm="2258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5" objId="7"/>
        <p14:stopEvt time="225788" objId="7"/>
      </p14:showEvtLst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D43BBE-5BF7-4BA3-841C-4DBC8F997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GB" dirty="0"/>
              <a:t>30 Years Peace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F1536-26E3-4634-9B01-8A0E52484A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4547" y="643467"/>
            <a:ext cx="5934285" cy="5571066"/>
          </a:xfrm>
        </p:spPr>
        <p:txBody>
          <a:bodyPr anchor="ctr">
            <a:normAutofit/>
          </a:bodyPr>
          <a:lstStyle/>
          <a:p>
            <a:pPr>
              <a:lnSpc>
                <a:spcPct val="91000"/>
              </a:lnSpc>
            </a:pPr>
            <a:r>
              <a:rPr lang="en-GB" sz="1000" dirty="0"/>
              <a:t>The duration of the treaty is to be for thirty years. (Thucydides I.116)</a:t>
            </a:r>
          </a:p>
          <a:p>
            <a:pPr>
              <a:lnSpc>
                <a:spcPct val="91000"/>
              </a:lnSpc>
            </a:pPr>
            <a:r>
              <a:rPr lang="en-GB" sz="1000" dirty="0"/>
              <a:t>The Athenians are to give “up the posts which they occupied in Peloponnese, </a:t>
            </a:r>
            <a:r>
              <a:rPr lang="en-GB" sz="1000" dirty="0" err="1"/>
              <a:t>Nisaea</a:t>
            </a:r>
            <a:r>
              <a:rPr lang="en-GB" sz="1000" dirty="0"/>
              <a:t>, </a:t>
            </a:r>
            <a:r>
              <a:rPr lang="en-GB" sz="1000" dirty="0" err="1"/>
              <a:t>Pegae</a:t>
            </a:r>
            <a:r>
              <a:rPr lang="en-GB" sz="1000" dirty="0"/>
              <a:t>, </a:t>
            </a:r>
            <a:r>
              <a:rPr lang="en-GB" sz="1000" dirty="0" err="1"/>
              <a:t>Troezen</a:t>
            </a:r>
            <a:r>
              <a:rPr lang="en-GB" sz="1000" dirty="0"/>
              <a:t>, and Achaia”. (Thucydides I.115, IV.21)</a:t>
            </a:r>
          </a:p>
          <a:p>
            <a:pPr>
              <a:lnSpc>
                <a:spcPct val="91000"/>
              </a:lnSpc>
            </a:pPr>
            <a:r>
              <a:rPr lang="en-GB" sz="1000" dirty="0"/>
              <a:t>In case of subsequent disputes between the two parties, Athens and Sparta are to resort not to arms but to arbitration.  (Thucydides I.140)</a:t>
            </a:r>
          </a:p>
          <a:p>
            <a:pPr>
              <a:lnSpc>
                <a:spcPct val="91000"/>
              </a:lnSpc>
            </a:pPr>
            <a:r>
              <a:rPr lang="en-GB" sz="1000" dirty="0"/>
              <a:t>Each side is to keep what it possesses at the date of the agreement of the treaty. (Thucydides I.140, I.144)</a:t>
            </a:r>
          </a:p>
          <a:p>
            <a:pPr>
              <a:lnSpc>
                <a:spcPct val="91000"/>
              </a:lnSpc>
            </a:pPr>
            <a:r>
              <a:rPr lang="en-GB" sz="1000" dirty="0"/>
              <a:t>The Athenians and the Peloponnesians are not to interfere in the internal affairs of each other. (Thucydides I.53)</a:t>
            </a:r>
          </a:p>
          <a:p>
            <a:pPr>
              <a:lnSpc>
                <a:spcPct val="91000"/>
              </a:lnSpc>
            </a:pPr>
            <a:r>
              <a:rPr lang="en-GB" sz="1000" dirty="0"/>
              <a:t>Each side is free to treat or punish their allies as they consider fitting. (Thucydides I.40, I.53)</a:t>
            </a:r>
          </a:p>
          <a:p>
            <a:pPr>
              <a:lnSpc>
                <a:spcPct val="91000"/>
              </a:lnSpc>
            </a:pPr>
            <a:r>
              <a:rPr lang="en-GB" sz="1000" dirty="0"/>
              <a:t>Lists of the allies on each side are to be included with the treaty. (Thucydides I.40, I.35)</a:t>
            </a:r>
          </a:p>
          <a:p>
            <a:pPr>
              <a:lnSpc>
                <a:spcPct val="91000"/>
              </a:lnSpc>
            </a:pPr>
            <a:r>
              <a:rPr lang="en-GB" sz="1000" dirty="0"/>
              <a:t>Neutral states should be free to choose to join either the Athenian alliance or the Peloponnesian League. (Thucydides I.35, I.40)</a:t>
            </a:r>
          </a:p>
          <a:p>
            <a:pPr>
              <a:lnSpc>
                <a:spcPct val="91000"/>
              </a:lnSpc>
            </a:pPr>
            <a:r>
              <a:rPr lang="en-GB" sz="1000" dirty="0"/>
              <a:t>“Argos is not to be a party to the Peace between Athens and Sparta, but on the unofficial level friendly relations are to be established between Athens and Argos, if they so wish.” (Pausanias V.23.4)</a:t>
            </a:r>
          </a:p>
          <a:p>
            <a:pPr>
              <a:lnSpc>
                <a:spcPct val="91000"/>
              </a:lnSpc>
            </a:pPr>
            <a:r>
              <a:rPr lang="en-GB" sz="1000" dirty="0"/>
              <a:t>Athens is to recognise Aegina’s autonomy and is not to interfere in </a:t>
            </a:r>
            <a:r>
              <a:rPr lang="en-GB" sz="1000" dirty="0" err="1"/>
              <a:t>Aeginetan</a:t>
            </a:r>
            <a:r>
              <a:rPr lang="en-GB" sz="1000" dirty="0"/>
              <a:t> internal affairs, but Sparta is to recognise Aegina as a member of the Athenian alliance. (Thucydides I.67, I.139, I.140)</a:t>
            </a:r>
          </a:p>
          <a:p>
            <a:pPr>
              <a:lnSpc>
                <a:spcPct val="91000"/>
              </a:lnSpc>
            </a:pPr>
            <a:r>
              <a:rPr lang="en-GB" sz="1000" dirty="0"/>
              <a:t>Athens is to guarantee that inter-state trade shall remain unchanged. (Thucydides I.67, I.144)</a:t>
            </a:r>
          </a:p>
          <a:p>
            <a:pPr>
              <a:lnSpc>
                <a:spcPct val="91000"/>
              </a:lnSpc>
            </a:pPr>
            <a:endParaRPr lang="en-GB" sz="1000" dirty="0"/>
          </a:p>
        </p:txBody>
      </p:sp>
      <p:pic>
        <p:nvPicPr>
          <p:cNvPr id="6" name="Audio 3">
            <a:hlinkClick r:id="" action="ppaction://media"/>
            <a:extLst>
              <a:ext uri="{FF2B5EF4-FFF2-40B4-BE49-F238E27FC236}">
                <a16:creationId xmlns:a16="http://schemas.microsoft.com/office/drawing/2014/main" id="{70C0D7CA-AF63-4D1F-8469-5CC97F087C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3AA25A1-72E9-47D8-9A5F-456D45A34A3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14810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99408"/>
    </mc:Choice>
    <mc:Fallback xmlns="">
      <p:transition spd="slow" advTm="3994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6" objId="6"/>
        <p14:stopEvt time="399314" objId="6"/>
      </p14:showEvt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45B42B6-26F8-4E25-839B-FB38F13BE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0C930D-0A82-4ECD-BF22-B3B572235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GB" sz="5600"/>
              <a:t>Athenian-Corcyrean Alliance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486954D-9438-478E-8834-B0EE074C39D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8597" y="3057969"/>
            <a:ext cx="3694176" cy="286298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9597A-D929-496D-AAAE-EAB0DE4497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6240" y="2835776"/>
            <a:ext cx="5932591" cy="3274183"/>
          </a:xfrm>
        </p:spPr>
        <p:txBody>
          <a:bodyPr anchor="ctr">
            <a:normAutofit/>
          </a:bodyPr>
          <a:lstStyle/>
          <a:p>
            <a:r>
              <a:rPr lang="en-GB" dirty="0"/>
              <a:t>Corinth vs Corcyra</a:t>
            </a:r>
          </a:p>
          <a:p>
            <a:r>
              <a:rPr lang="en-GB" dirty="0"/>
              <a:t>Breaking the ‘no interference’ part of the treaty</a:t>
            </a:r>
          </a:p>
          <a:p>
            <a:r>
              <a:rPr lang="en-GB" dirty="0"/>
              <a:t>Corcyra claimed neutrality, Corinth claimed Corcyra as part of Corinth</a:t>
            </a:r>
          </a:p>
        </p:txBody>
      </p:sp>
      <p:pic>
        <p:nvPicPr>
          <p:cNvPr id="9" name="Audio 7">
            <a:hlinkClick r:id="" action="ppaction://media"/>
            <a:extLst>
              <a:ext uri="{FF2B5EF4-FFF2-40B4-BE49-F238E27FC236}">
                <a16:creationId xmlns:a16="http://schemas.microsoft.com/office/drawing/2014/main" id="{8C1965E0-B739-4548-B969-6A56995447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8C460D67-0601-4517-BBE4-5ECB99B67FEE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1124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2886"/>
    </mc:Choice>
    <mc:Fallback xmlns="">
      <p:transition spd="slow" advTm="1128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6" objId="9"/>
        <p14:stopEvt time="112833" objId="9"/>
      </p14:showEvt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64F4A-02B3-401D-8116-4549357716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Megarian Decree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0699C-6F00-4926-A6AA-7AA528B027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3053593"/>
            <a:ext cx="5916541" cy="3127751"/>
          </a:xfrm>
        </p:spPr>
        <p:txBody>
          <a:bodyPr/>
          <a:lstStyle/>
          <a:p>
            <a:r>
              <a:rPr lang="en-GB" dirty="0"/>
              <a:t>Athens sought a way to punish Megara for sheltering Athenian slaves</a:t>
            </a:r>
          </a:p>
          <a:p>
            <a:r>
              <a:rPr lang="en-GB" dirty="0"/>
              <a:t>Using economical sanctions Athens refused trade with Megara</a:t>
            </a:r>
          </a:p>
          <a:p>
            <a:r>
              <a:rPr lang="en-GB" dirty="0"/>
              <a:t>Megara’s economy collapsed, forcing them to appeal to Sparta for help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2341A9-13EC-4E33-B1D6-DBA7378BBCF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92953" y="2587752"/>
            <a:ext cx="2286064" cy="3952434"/>
          </a:xfrm>
          <a:prstGeom prst="rect">
            <a:avLst/>
          </a:prstGeom>
        </p:spPr>
      </p:pic>
      <p:pic>
        <p:nvPicPr>
          <p:cNvPr id="5" name="Audio 6">
            <a:hlinkClick r:id="" action="ppaction://media"/>
            <a:extLst>
              <a:ext uri="{FF2B5EF4-FFF2-40B4-BE49-F238E27FC236}">
                <a16:creationId xmlns:a16="http://schemas.microsoft.com/office/drawing/2014/main" id="{9AD52B92-6220-4CBE-B67E-B42834F861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746207C-5B32-4158-85B8-3FFE6514425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285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065"/>
    </mc:Choice>
    <mc:Fallback xmlns="">
      <p:transition spd="slow" advTm="1020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8" objId="5"/>
        <p14:stopEvt time="101946" objId="5"/>
      </p14:showEvtLst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D2D01-706F-481A-B69D-E9890FCF6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Peace of Nicias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EAEA78E-11FD-4B36-B547-E4BB5AA631E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8597" y="3057969"/>
            <a:ext cx="3694496" cy="2560542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F023580-C66C-4544-8DE0-B51B9BF770B3}"/>
              </a:ext>
            </a:extLst>
          </p:cNvPr>
          <p:cNvSpPr txBox="1">
            <a:spLocks/>
          </p:cNvSpPr>
          <p:nvPr/>
        </p:nvSpPr>
        <p:spPr>
          <a:xfrm>
            <a:off x="5296240" y="2835776"/>
            <a:ext cx="5932591" cy="3274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Arial" panose="020B0604020202020204" pitchFamily="34" charset="0"/>
              <a:buNone/>
              <a:defRPr sz="26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74320" indent="-274320" algn="l" defTabSz="914400" rtl="0" eaLnBrk="1" latinLnBrk="0" hangingPunct="1">
              <a:lnSpc>
                <a:spcPct val="101000"/>
              </a:lnSpc>
              <a:spcBef>
                <a:spcPts val="400"/>
              </a:spcBef>
              <a:spcAft>
                <a:spcPts val="400"/>
              </a:spcAft>
              <a:buClrTx/>
              <a:buFont typeface="Wingdings" panose="05000000000000000000" pitchFamily="2" charset="2"/>
              <a:buChar char="§"/>
              <a:defRPr sz="23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74320" indent="0" algn="l" defTabSz="914400" rtl="0" eaLnBrk="1" latinLnBrk="0" hangingPunct="1">
              <a:lnSpc>
                <a:spcPct val="101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None/>
              <a:defRPr sz="1800" b="1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274320" algn="l" defTabSz="914400" rtl="0" eaLnBrk="1" latinLnBrk="0" hangingPunct="1">
              <a:lnSpc>
                <a:spcPct val="101000"/>
              </a:lnSpc>
              <a:spcBef>
                <a:spcPts val="400"/>
              </a:spcBef>
              <a:spcAft>
                <a:spcPts val="400"/>
              </a:spcAft>
              <a:buClrTx/>
              <a:buFont typeface="Wingdings" panose="05000000000000000000" pitchFamily="2" charset="2"/>
              <a:buChar char="§"/>
              <a:defRPr sz="18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594360" indent="0" algn="l" defTabSz="914400" rtl="0" eaLnBrk="1" latinLnBrk="0" hangingPunct="1">
              <a:lnSpc>
                <a:spcPct val="101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None/>
              <a:defRPr sz="1800" b="1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8A2CFAE-E7F9-413B-B1D8-E9982F38E870}"/>
              </a:ext>
            </a:extLst>
          </p:cNvPr>
          <p:cNvSpPr txBox="1"/>
          <p:nvPr/>
        </p:nvSpPr>
        <p:spPr>
          <a:xfrm>
            <a:off x="5296240" y="3274410"/>
            <a:ext cx="6094602" cy="24475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5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</a:rPr>
              <a:t>The end of the </a:t>
            </a:r>
            <a:r>
              <a:rPr kumimoji="0" lang="en-GB" sz="2600" b="0" i="0" u="none" strike="noStrike" kern="1200" cap="none" spc="5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</a:rPr>
              <a:t>Archidamian</a:t>
            </a:r>
            <a:r>
              <a:rPr kumimoji="0" lang="en-GB" sz="2600" b="0" i="0" u="none" strike="noStrike" kern="1200" cap="none" spc="5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</a:rPr>
              <a:t> War</a:t>
            </a:r>
          </a:p>
          <a:p>
            <a:pPr marL="0" marR="0" lvl="0" indent="0" algn="l" defTabSz="914400" rtl="0" eaLnBrk="1" fontAlgn="auto" latinLnBrk="0" hangingPunct="1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5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</a:rPr>
              <a:t>Signed by 17 representatives from each side</a:t>
            </a:r>
          </a:p>
          <a:p>
            <a:pPr marL="0" marR="0" lvl="0" indent="0" algn="l" defTabSz="914400" rtl="0" eaLnBrk="1" fontAlgn="auto" latinLnBrk="0" hangingPunct="1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5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Franklin Gothic Medium"/>
                <a:ea typeface="+mn-ea"/>
                <a:cs typeface="+mn-cs"/>
              </a:rPr>
              <a:t>Planned to last 50 years, but failed after 6</a:t>
            </a:r>
          </a:p>
        </p:txBody>
      </p:sp>
      <p:pic>
        <p:nvPicPr>
          <p:cNvPr id="9" name="Audio 2">
            <a:hlinkClick r:id="" action="ppaction://media"/>
            <a:extLst>
              <a:ext uri="{FF2B5EF4-FFF2-40B4-BE49-F238E27FC236}">
                <a16:creationId xmlns:a16="http://schemas.microsoft.com/office/drawing/2014/main" id="{52DF753E-00F5-4720-A884-71DD1E885B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5A2AFF5A-B662-4702-8A09-E84A27B709E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977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430"/>
    </mc:Choice>
    <mc:Fallback xmlns="">
      <p:transition spd="slow" advTm="914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1" objId="9"/>
        <p14:stopEvt time="91327" objId="9"/>
      </p14:showEvtLst>
    </p:ext>
  </p:extLs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09A1C012-8297-4361-ACE8-A2509FB18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2F9B1C2-7D20-4F91-A660-197C98B9A3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39445"/>
            <a:ext cx="6114985" cy="2298326"/>
          </a:xfrm>
          <a:prstGeom prst="rect">
            <a:avLst/>
          </a:prstGeom>
          <a:solidFill>
            <a:schemeClr val="tx1">
              <a:alpha val="9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990236-158E-4F1F-9D53-0239B27DFA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19" y="2100845"/>
            <a:ext cx="4670234" cy="197552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To conclude</a:t>
            </a: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89C4E6E-ECA4-40E5-A54E-13E92B678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4237771"/>
            <a:ext cx="6114982" cy="80935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E0F343-3CA3-4AD9-AA7F-E6CB38102DA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-2" b="2301"/>
          <a:stretch/>
        </p:blipFill>
        <p:spPr>
          <a:xfrm>
            <a:off x="6758450" y="1199164"/>
            <a:ext cx="4519149" cy="4459671"/>
          </a:xfrm>
          <a:prstGeom prst="rect">
            <a:avLst/>
          </a:prstGeom>
        </p:spPr>
      </p:pic>
      <p:pic>
        <p:nvPicPr>
          <p:cNvPr id="17" name="Audio 3">
            <a:hlinkClick r:id="" action="ppaction://media"/>
            <a:extLst>
              <a:ext uri="{FF2B5EF4-FFF2-40B4-BE49-F238E27FC236}">
                <a16:creationId xmlns:a16="http://schemas.microsoft.com/office/drawing/2014/main" id="{D6EDEA59-F9AA-4198-B0F3-DDAFA9C19F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1C5FF2A-CE21-4BFA-ACFF-709F45B3E16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087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253"/>
    </mc:Choice>
    <mc:Fallback xmlns="">
      <p:transition spd="slow" advTm="392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1" objId="17"/>
        <p14:stopEvt time="39202" objId="17"/>
      </p14:showEvtLst>
    </p:ext>
  </p:extLs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1F1C2-BE8F-42ED-94EE-DAF46F4A3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GB" sz="360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74FD97-11E6-4283-B0AE-A7BC8D90E6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4547" y="643467"/>
            <a:ext cx="5934285" cy="5571066"/>
          </a:xfrm>
        </p:spPr>
        <p:txBody>
          <a:bodyPr anchor="ctr">
            <a:normAutofit/>
          </a:bodyPr>
          <a:lstStyle/>
          <a:p>
            <a:pPr>
              <a:lnSpc>
                <a:spcPct val="91000"/>
              </a:lnSpc>
            </a:pPr>
            <a:r>
              <a:rPr lang="en-GB" sz="1000" dirty="0"/>
              <a:t>Crane,  G.  (1992).  The  Fear  and  Pursuit  of  Risk:  Corinth  on  Athens,  Sparta  and  the  Peloponnesians  (Thucydides  1.68-71,  120-121).  Transactions  of  the  American  Philological  Association  (1974-),  122,  227-256.</a:t>
            </a:r>
          </a:p>
          <a:p>
            <a:pPr>
              <a:lnSpc>
                <a:spcPct val="91000"/>
              </a:lnSpc>
            </a:pPr>
            <a:r>
              <a:rPr lang="en-GB" sz="1000" dirty="0"/>
              <a:t>Holladay,  A.  (1978).  Athenian  Strategy  in  the  </a:t>
            </a:r>
            <a:r>
              <a:rPr lang="en-GB" sz="1000" dirty="0" err="1"/>
              <a:t>Archidamian</a:t>
            </a:r>
            <a:r>
              <a:rPr lang="en-GB" sz="1000" dirty="0"/>
              <a:t>  War.  Historia:  </a:t>
            </a:r>
            <a:r>
              <a:rPr lang="en-GB" sz="1000" dirty="0" err="1"/>
              <a:t>Zeitschrift</a:t>
            </a:r>
            <a:r>
              <a:rPr lang="en-GB" sz="1000" dirty="0"/>
              <a:t>  </a:t>
            </a:r>
            <a:r>
              <a:rPr lang="en-GB" sz="1000" dirty="0" err="1"/>
              <a:t>Für</a:t>
            </a:r>
            <a:r>
              <a:rPr lang="en-GB" sz="1000" dirty="0"/>
              <a:t>  Alte  </a:t>
            </a:r>
            <a:r>
              <a:rPr lang="en-GB" sz="1000" dirty="0" err="1"/>
              <a:t>Geschichte</a:t>
            </a:r>
            <a:r>
              <a:rPr lang="en-GB" sz="1000" dirty="0"/>
              <a:t>,  27(3),  399-427.</a:t>
            </a:r>
          </a:p>
          <a:p>
            <a:pPr>
              <a:lnSpc>
                <a:spcPct val="91000"/>
              </a:lnSpc>
            </a:pPr>
            <a:r>
              <a:rPr lang="en-GB" sz="1000" dirty="0"/>
              <a:t>Jakob  A.  O.  Larsen.  (1933).  The  Constitution  of  the  Peloponnesian  League.  Classical  Philology,  28(4),  257-276.</a:t>
            </a:r>
          </a:p>
          <a:p>
            <a:pPr>
              <a:lnSpc>
                <a:spcPct val="91000"/>
              </a:lnSpc>
            </a:pPr>
            <a:r>
              <a:rPr lang="en-GB" sz="1000" dirty="0" err="1"/>
              <a:t>Lanni</a:t>
            </a:r>
            <a:r>
              <a:rPr lang="en-GB" sz="1000" dirty="0"/>
              <a:t>,  A.  (2008).  The  Laws  of  War  in  Ancient  Greece.  Law  and  History  Review,  26(3),  469-489.</a:t>
            </a:r>
          </a:p>
          <a:p>
            <a:pPr>
              <a:lnSpc>
                <a:spcPct val="91000"/>
              </a:lnSpc>
            </a:pPr>
            <a:r>
              <a:rPr lang="en-GB" sz="1000" dirty="0"/>
              <a:t>MacDonald,  B.  (1982).  The  Import  of  Attic  Pottery  to  Corinth  and  the  Question  of  Trade  during  the  Peloponnesian  War.  The  Journal  of  Hellenic  Studies,  102,  113-123.</a:t>
            </a:r>
          </a:p>
          <a:p>
            <a:pPr>
              <a:lnSpc>
                <a:spcPct val="91000"/>
              </a:lnSpc>
            </a:pPr>
            <a:r>
              <a:rPr lang="en-GB" sz="1000" dirty="0"/>
              <a:t>MacDonald,  B.  (1983).  The  Megarian  Decree.  Historia:  </a:t>
            </a:r>
            <a:r>
              <a:rPr lang="en-GB" sz="1000" dirty="0" err="1"/>
              <a:t>Zeitschrift</a:t>
            </a:r>
            <a:r>
              <a:rPr lang="en-GB" sz="1000" dirty="0"/>
              <a:t>  </a:t>
            </a:r>
            <a:r>
              <a:rPr lang="en-GB" sz="1000" dirty="0" err="1"/>
              <a:t>Für</a:t>
            </a:r>
            <a:r>
              <a:rPr lang="en-GB" sz="1000" dirty="0"/>
              <a:t>  Alte  </a:t>
            </a:r>
            <a:r>
              <a:rPr lang="en-GB" sz="1000" dirty="0" err="1"/>
              <a:t>Geschichte</a:t>
            </a:r>
            <a:r>
              <a:rPr lang="en-GB" sz="1000" dirty="0"/>
              <a:t>,  32(4),  385-410.</a:t>
            </a:r>
          </a:p>
          <a:p>
            <a:pPr>
              <a:lnSpc>
                <a:spcPct val="91000"/>
              </a:lnSpc>
            </a:pPr>
            <a:r>
              <a:rPr lang="en-GB" sz="1000" dirty="0"/>
              <a:t>Rawlings,  H.  (1977).  Thucydides  on  the  Purpose  of  the  Delian  League.  Phoenix,  31(1),  1-8.</a:t>
            </a:r>
          </a:p>
          <a:p>
            <a:pPr>
              <a:lnSpc>
                <a:spcPct val="91000"/>
              </a:lnSpc>
            </a:pPr>
            <a:r>
              <a:rPr lang="en-GB" sz="1000" dirty="0"/>
              <a:t>Seager,  R.  (1976).  After  the  Peace  of  Nicias:  Diplomacy  and  Policy,  421-416  B.  C.  The  Classical  Quarterly,  26(2),  249-269.</a:t>
            </a:r>
          </a:p>
          <a:p>
            <a:pPr>
              <a:lnSpc>
                <a:spcPct val="91000"/>
              </a:lnSpc>
            </a:pPr>
            <a:r>
              <a:rPr lang="en-GB" sz="1000" dirty="0" err="1"/>
              <a:t>Stadter</a:t>
            </a:r>
            <a:r>
              <a:rPr lang="en-GB" sz="1000" dirty="0"/>
              <a:t>,  P.  A.,  (1983).  The  Motives  for  Athens’  Alliance  with  Corcyra  (</a:t>
            </a:r>
            <a:r>
              <a:rPr lang="en-GB" sz="1000" dirty="0" err="1"/>
              <a:t>Thucy</a:t>
            </a:r>
            <a:r>
              <a:rPr lang="en-GB" sz="1000" dirty="0"/>
              <a:t>  1.44).  The  University  of  North  Carolina,  131-136.</a:t>
            </a:r>
          </a:p>
          <a:p>
            <a:pPr>
              <a:lnSpc>
                <a:spcPct val="91000"/>
              </a:lnSpc>
            </a:pPr>
            <a:r>
              <a:rPr lang="en-GB" sz="1000" dirty="0" err="1"/>
              <a:t>Tsoukalidis</a:t>
            </a:r>
            <a:r>
              <a:rPr lang="en-GB" sz="1000" dirty="0"/>
              <a:t>,  E.  The  Terms  of  the  30  Years  Peace  Treaty.  Academia.edu.  Available  at:  &lt;https://www.academia.edu/11885216/The_Terms_of_the_30_Years_Peace_Treaty&gt; </a:t>
            </a:r>
          </a:p>
        </p:txBody>
      </p:sp>
      <p:pic>
        <p:nvPicPr>
          <p:cNvPr id="6" name="Audio 3">
            <a:hlinkClick r:id="" action="ppaction://media"/>
            <a:extLst>
              <a:ext uri="{FF2B5EF4-FFF2-40B4-BE49-F238E27FC236}">
                <a16:creationId xmlns:a16="http://schemas.microsoft.com/office/drawing/2014/main" id="{B4AA36A9-A233-4B0A-98BB-B3EF3A7FC2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5EBDA40-BAD5-4926-BC39-4D99AA35F55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4968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194"/>
    </mc:Choice>
    <mc:Fallback xmlns="">
      <p:transition spd="slow" advTm="11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6" objId="6"/>
        <p14:stopEvt time="1175" objId="6"/>
      </p14:showEvtLst>
    </p:ext>
  </p:extLs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9A1C012-8297-4361-ACE8-A2509FB18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65E0E3C-32F3-480B-9842-7611BBE2E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0624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88BF14-22D5-4A04-9C76-EC1EEB132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0080"/>
            <a:ext cx="10268712" cy="322783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100"/>
              <a:t>Thanks for listening. Any questions?</a:t>
            </a:r>
          </a:p>
        </p:txBody>
      </p:sp>
      <p:pic>
        <p:nvPicPr>
          <p:cNvPr id="11" name="Audio 2">
            <a:hlinkClick r:id="" action="ppaction://media"/>
            <a:extLst>
              <a:ext uri="{FF2B5EF4-FFF2-40B4-BE49-F238E27FC236}">
                <a16:creationId xmlns:a16="http://schemas.microsoft.com/office/drawing/2014/main" id="{91F3EF5B-A1FC-4886-AC1A-9242BC45DE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C842486-5AD1-4ABA-A0FF-7E45EE9582D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75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5"/>
    </mc:Choice>
    <mc:Fallback xmlns="">
      <p:transition spd="slow" advTm="43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6" objId="11"/>
        <p14:stopEvt time="4361" objId="11"/>
      </p14:showEvtLst>
    </p:ext>
  </p:extLst>
</p:sld>
</file>

<file path=ppt/theme/theme1.xml><?xml version="1.0" encoding="utf-8"?>
<a:theme xmlns:a="http://schemas.openxmlformats.org/drawingml/2006/main" name="JuxtaposeVTI">
  <a:themeElements>
    <a:clrScheme name="AnalogousFromLightSeedLeftStep">
      <a:dk1>
        <a:srgbClr val="000000"/>
      </a:dk1>
      <a:lt1>
        <a:srgbClr val="FFFFFF"/>
      </a:lt1>
      <a:dk2>
        <a:srgbClr val="243341"/>
      </a:dk2>
      <a:lt2>
        <a:srgbClr val="E8E7E2"/>
      </a:lt2>
      <a:accent1>
        <a:srgbClr val="7D86DF"/>
      </a:accent1>
      <a:accent2>
        <a:srgbClr val="609DD8"/>
      </a:accent2>
      <a:accent3>
        <a:srgbClr val="55B0B8"/>
      </a:accent3>
      <a:accent4>
        <a:srgbClr val="51B594"/>
      </a:accent4>
      <a:accent5>
        <a:srgbClr val="55B86E"/>
      </a:accent5>
      <a:accent6>
        <a:srgbClr val="63B751"/>
      </a:accent6>
      <a:hlink>
        <a:srgbClr val="898453"/>
      </a:hlink>
      <a:folHlink>
        <a:srgbClr val="7F7F7F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CCDFCBBBA200248B32B2A626FE8B273" ma:contentTypeVersion="8" ma:contentTypeDescription="Create a new document." ma:contentTypeScope="" ma:versionID="4be9613fd607ec22a589e25970e3b285">
  <xsd:schema xmlns:xsd="http://www.w3.org/2001/XMLSchema" xmlns:xs="http://www.w3.org/2001/XMLSchema" xmlns:p="http://schemas.microsoft.com/office/2006/metadata/properties" xmlns:ns3="ada16477-4a9e-4f32-8a2f-23c8ffb0c900" xmlns:ns4="09ebbee8-2921-4cc3-be77-564d5a35cca5" targetNamespace="http://schemas.microsoft.com/office/2006/metadata/properties" ma:root="true" ma:fieldsID="6f64dd38e084331d1139f8c7f1a8ea1f" ns3:_="" ns4:_="">
    <xsd:import namespace="ada16477-4a9e-4f32-8a2f-23c8ffb0c900"/>
    <xsd:import namespace="09ebbee8-2921-4cc3-be77-564d5a35cca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a16477-4a9e-4f32-8a2f-23c8ffb0c90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9ebbee8-2921-4cc3-be77-564d5a35cca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77F8955-8A3F-40FD-88E5-231F40B0978D}">
  <ds:schemaRefs>
    <ds:schemaRef ds:uri="http://purl.org/dc/terms/"/>
    <ds:schemaRef ds:uri="http://schemas.microsoft.com/office/2006/metadata/properties"/>
    <ds:schemaRef ds:uri="http://schemas.microsoft.com/office/2006/documentManagement/types"/>
    <ds:schemaRef ds:uri="http://purl.org/dc/elements/1.1/"/>
    <ds:schemaRef ds:uri="ada16477-4a9e-4f32-8a2f-23c8ffb0c900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09ebbee8-2921-4cc3-be77-564d5a35cca5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175D350-773E-4037-AFB3-FA4100F5819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E75B909-DA4C-47A2-A814-4E934C2046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da16477-4a9e-4f32-8a2f-23c8ffb0c900"/>
    <ds:schemaRef ds:uri="09ebbee8-2921-4cc3-be77-564d5a35cca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766</Words>
  <Application>Microsoft Office PowerPoint</Application>
  <PresentationFormat>Widescreen</PresentationFormat>
  <Paragraphs>53</Paragraphs>
  <Slides>11</Slides>
  <Notes>0</Notes>
  <HiddenSlides>0</HiddenSlides>
  <MMClips>22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Franklin Gothic Demi Cond</vt:lpstr>
      <vt:lpstr>Franklin Gothic Medium</vt:lpstr>
      <vt:lpstr>Wingdings</vt:lpstr>
      <vt:lpstr>JuxtaposeVTI</vt:lpstr>
      <vt:lpstr>Peace in Ink: Treaties and Troublemaking during the Archidamian War</vt:lpstr>
      <vt:lpstr>Athens vs Sparta</vt:lpstr>
      <vt:lpstr>Key Facts</vt:lpstr>
      <vt:lpstr>Key Figures</vt:lpstr>
      <vt:lpstr>30 Years Peace</vt:lpstr>
      <vt:lpstr>Athenian-Corcyrean Alliance</vt:lpstr>
      <vt:lpstr>Megarian Decree</vt:lpstr>
      <vt:lpstr>The Peace of Nicias</vt:lpstr>
      <vt:lpstr>To conclude</vt:lpstr>
      <vt:lpstr>Bibliography</vt:lpstr>
      <vt:lpstr>Thanks for listening. 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Peace in Ink: Treaties and Troublemaking during the Archidamian War</dc:title>
  <dc:creator>Piper Jessica Macnamara (1808179)</dc:creator>
  <cp:lastModifiedBy>Piper Jessica Macnamara (1808179)</cp:lastModifiedBy>
  <cp:revision>6</cp:revision>
  <dcterms:created xsi:type="dcterms:W3CDTF">2021-06-03T11:26:20Z</dcterms:created>
  <dcterms:modified xsi:type="dcterms:W3CDTF">2021-06-03T13:16:21Z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0x0101000CCDFCBBBA200248B32B2A626FE8B273</vt:lpwstr>
  </property>
</Properties>
</file>