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10C853-9C0D-E440-A006-296AFD76CD2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7FEC3-F21A-AC45-BB36-75499534A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40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6565392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7727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BMHP6030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8321040" y="6565392"/>
            <a:ext cx="33832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8FA"/>
          </a:solidFill>
          <a:ln w="12700">
            <a:solidFill>
              <a:srgbClr val="F7F8F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3749040" cy="685800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4315968" y="1097280"/>
            <a:ext cx="69037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WELLBEING</a:t>
            </a:r>
            <a:endParaRPr lang="en-US" sz="2900" dirty="0"/>
          </a:p>
          <a:p>
            <a:pPr marL="0" indent="0">
              <a:buNone/>
            </a:pPr>
            <a:r>
              <a:rPr lang="en-US" sz="2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&amp; SUSTAINABLE</a:t>
            </a:r>
            <a:endParaRPr lang="en-US" sz="2900" dirty="0"/>
          </a:p>
          <a:p>
            <a:pPr marL="0" indent="0">
              <a:buNone/>
            </a:pPr>
            <a:r>
              <a:rPr lang="en-US" sz="2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DEVELOPMENT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4343400" y="3154680"/>
            <a:ext cx="6537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Integration in health and social care, using NHS Health Checks as a UK case study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594360" y="4270248"/>
            <a:ext cx="2560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Shabnam Kausar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612648" y="4791456"/>
            <a:ext cx="2606040" cy="10515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r>
              <a:rPr sz="1300">
                <a:latin typeface="Arial"/>
              </a:rPr>
              <a:t>Student ID: 2319036</a:t>
            </a:r>
          </a:p>
          <a:p>
            <a:r>
              <a:rPr sz="1300">
                <a:latin typeface="Arial"/>
              </a:rPr>
              <a:t>Assignment code: BMHP6030</a:t>
            </a:r>
          </a:p>
        </p:txBody>
      </p:sp>
      <p:sp>
        <p:nvSpPr>
          <p:cNvPr id="8" name="Text 6"/>
          <p:cNvSpPr/>
          <p:nvPr/>
        </p:nvSpPr>
        <p:spPr>
          <a:xfrm>
            <a:off x="4343400" y="4983480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5E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presentation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343400" y="5349240"/>
            <a:ext cx="6766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• Wellbeing • Prevention • Equity • Sustainability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matters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social care outcomes are shaped by more than clinical treatment alone.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777240" y="1417320"/>
            <a:ext cx="5486400" cy="44805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203200" indent="-203200">
              <a:buSzPct val="100000"/>
              <a:buChar char="•"/>
            </a:pPr>
            <a:r>
              <a:rPr lang="en-US" sz="17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wellbeing and sustainability are interdependent: prevention can improve outcomes while reducing avoidable demand.</a:t>
            </a:r>
            <a:endParaRPr lang="en-US" sz="1720" dirty="0"/>
          </a:p>
          <a:p>
            <a:pPr marL="203200" indent="-203200">
              <a:buSzPct val="100000"/>
              <a:buChar char="•"/>
            </a:pPr>
            <a:r>
              <a:rPr lang="en-US" sz="17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Wider determinants—income, housing, work, environment and social connection—shape who becomes ill and who can act on advice.</a:t>
            </a:r>
            <a:endParaRPr lang="en-US" sz="1720" dirty="0"/>
          </a:p>
          <a:p>
            <a:pPr marL="203200" indent="-203200">
              <a:buSzPct val="100000"/>
              <a:buChar char="•"/>
            </a:pPr>
            <a:r>
              <a:rPr lang="en-US" sz="17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sustainable service must balance quality, equity, affordability and environmental impact rather than optimise one in isolation.</a:t>
            </a:r>
            <a:endParaRPr lang="en-US" sz="1720" dirty="0"/>
          </a:p>
        </p:txBody>
      </p:sp>
      <p:sp>
        <p:nvSpPr>
          <p:cNvPr id="5" name="Shape 3"/>
          <p:cNvSpPr/>
          <p:nvPr/>
        </p:nvSpPr>
        <p:spPr>
          <a:xfrm>
            <a:off x="6720840" y="1417320"/>
            <a:ext cx="4480560" cy="1261872"/>
          </a:xfrm>
          <a:prstGeom prst="roundRect">
            <a:avLst>
              <a:gd name="adj" fmla="val 5797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6720840" y="1417320"/>
            <a:ext cx="73152" cy="1261872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6931152" y="1563624"/>
            <a:ext cx="4133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question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931152" y="1947672"/>
            <a:ext cx="413308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can health and social care integrate whole-person wellbeing and sustainable development without widening inequalities?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6720840" y="2907792"/>
            <a:ext cx="4480560" cy="1261872"/>
          </a:xfrm>
          <a:prstGeom prst="roundRect">
            <a:avLst>
              <a:gd name="adj" fmla="val 5797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Shape 8"/>
          <p:cNvSpPr/>
          <p:nvPr/>
        </p:nvSpPr>
        <p:spPr>
          <a:xfrm>
            <a:off x="6720840" y="2907792"/>
            <a:ext cx="73152" cy="1261872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931152" y="3054096"/>
            <a:ext cx="4133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case study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931152" y="3438144"/>
            <a:ext cx="413308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Health Checks: a prevention programme that identifies cardiovascular risk and links people to risk-reduction support.</a:t>
            </a:r>
            <a:endParaRPr lang="en-US" sz="1240" dirty="0"/>
          </a:p>
        </p:txBody>
      </p:sp>
      <p:sp>
        <p:nvSpPr>
          <p:cNvPr id="13" name="Shape 11"/>
          <p:cNvSpPr/>
          <p:nvPr/>
        </p:nvSpPr>
        <p:spPr>
          <a:xfrm>
            <a:off x="6720840" y="4407408"/>
            <a:ext cx="448056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6720840" y="4407408"/>
            <a:ext cx="73152" cy="114300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6931152" y="4553712"/>
            <a:ext cx="4133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lens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931152" y="4937760"/>
            <a:ext cx="4133088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Effectiveness matters, but so do uptake, follow-up, equity and opportunity cost.</a:t>
            </a:r>
            <a:endParaRPr lang="en-US" sz="1240" dirty="0"/>
          </a:p>
        </p:txBody>
      </p:sp>
      <p:sp>
        <p:nvSpPr>
          <p:cNvPr id="17" name="Text 15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(WHO, 1948; Marmot et al., 2020; NHS England, 2019).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wellbeing and sustainable development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658368" y="1353312"/>
            <a:ext cx="3520440" cy="3319272"/>
          </a:xfrm>
          <a:prstGeom prst="roundRect">
            <a:avLst>
              <a:gd name="adj" fmla="val 2204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58368" y="1353312"/>
            <a:ext cx="73152" cy="3319272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49961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68680" y="1883664"/>
            <a:ext cx="3172968" cy="26609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frames health as physical, mental and social wellbeing—not simply absence of disease.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point: “complete” wellbeing is aspirational; people with long-term conditions can still experience good health and quality of life.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4334256" y="1353312"/>
            <a:ext cx="3520440" cy="3319272"/>
          </a:xfrm>
          <a:prstGeom prst="roundRect">
            <a:avLst>
              <a:gd name="adj" fmla="val 2204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334256" y="1353312"/>
            <a:ext cx="73152" cy="3319272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544568" y="149961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Wellbeing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544568" y="1883664"/>
            <a:ext cx="3172968" cy="26609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Wellbeing includes how people feel about their lives and their objective living conditions. ONS measures life satisfaction, worthwhile activity, happiness and anxiety.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point: clinical indicators alone can miss what matters to the person.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8010144" y="1353312"/>
            <a:ext cx="3520440" cy="3319272"/>
          </a:xfrm>
          <a:prstGeom prst="roundRect">
            <a:avLst>
              <a:gd name="adj" fmla="val 2204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8010144" y="1353312"/>
            <a:ext cx="73152" cy="3319272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220456" y="149961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development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20456" y="1883664"/>
            <a:ext cx="3172968" cy="26609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present needs without compromising future generations. In care this means social, economic and environmental sustainability.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point: prevention is only sustainable when benefits are accessible across groups.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1097280" y="5074920"/>
            <a:ext cx="9966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Integration means designing services around the person and the conditions shaping their health—not treating each concept separately.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(WHO, 1948; ONS, 2025; WCED, 1987).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models of health: what each adds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640080" y="1261872"/>
            <a:ext cx="3547872" cy="4160520"/>
          </a:xfrm>
          <a:prstGeom prst="roundRect">
            <a:avLst>
              <a:gd name="adj" fmla="val 20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40080" y="1261872"/>
            <a:ext cx="73152" cy="416052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50392" y="140817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Biopsychosocial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50392" y="1792224"/>
            <a:ext cx="3200400" cy="35021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Biological + psychological + social influences are considered together.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supports person-centred assessment and explains why the same disease risk can affect people differently.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Limit: broad framework; implementation can remain clinically dominated if social needs are not resourced.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4315968" y="1261872"/>
            <a:ext cx="3547872" cy="4160520"/>
          </a:xfrm>
          <a:prstGeom prst="roundRect">
            <a:avLst>
              <a:gd name="adj" fmla="val 20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315968" y="1261872"/>
            <a:ext cx="73152" cy="416052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526280" y="140817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Ecological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526280" y="1792224"/>
            <a:ext cx="3200400" cy="35021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is shaped across individual, interpersonal, organisational, community and policy levels.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directs attention to upstream causes and settings.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Limit: multi-level action is harder to coordinate and evaluate than a single clinical intervention.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7991856" y="1261872"/>
            <a:ext cx="3547872" cy="4160520"/>
          </a:xfrm>
          <a:prstGeom prst="roundRect">
            <a:avLst>
              <a:gd name="adj" fmla="val 20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7991856" y="1261872"/>
            <a:ext cx="73152" cy="416052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202168" y="1408176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Holistic / wellness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02168" y="1792224"/>
            <a:ext cx="3200400" cy="35021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Focuses on the whole person and interconnected dimensions of wellness.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aligns care with what matters to patients.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Limit: risks becoming vague unless translated into specific assessment, referral and follow-up.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(Engel, 1977; McLeroy et al., 1988; Swarbrick, 2006).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Eight dimensions of wellness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practical way to see why “health advice” can fail when another part of life is unstable.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914400" y="141732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60120" y="170992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86384" y="255117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&amp; activity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3063240" y="141732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3108960" y="170992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Emotional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2935224" y="255117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coping &amp; feelings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5212080" y="141732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5257800" y="170992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084064" y="255117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relationships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7360920" y="141732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7406640" y="170992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Spiritual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7232904" y="255117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meaning &amp; values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9509760" y="141732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9555480" y="170992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Intellectual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9381744" y="255117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2011680" y="379476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2057400" y="408736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Occupational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1883664" y="492861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&amp; work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709160" y="379476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/>
          <p:cNvSpPr/>
          <p:nvPr/>
        </p:nvSpPr>
        <p:spPr>
          <a:xfrm>
            <a:off x="4754880" y="408736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4581144" y="492861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surroundings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7406640" y="3794760"/>
            <a:ext cx="1078992" cy="1078992"/>
          </a:xfrm>
          <a:prstGeom prst="ellipse">
            <a:avLst/>
          </a:prstGeom>
          <a:solidFill>
            <a:srgbClr val="EEF5F7"/>
          </a:solidFill>
          <a:ln w="1524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7452360" y="4087368"/>
            <a:ext cx="987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7278624" y="4928616"/>
            <a:ext cx="13350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resources &amp; security</a:t>
            </a: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1005840" y="5532120"/>
            <a:ext cx="10149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dimensions overlap. For example, financial strain can reduce food choice, increase stress and limit time for physical activity.</a:t>
            </a:r>
            <a:endParaRPr lang="en-US" sz="1550" dirty="0"/>
          </a:p>
        </p:txBody>
      </p:sp>
      <p:sp>
        <p:nvSpPr>
          <p:cNvPr id="29" name="Text 27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(SAMHSA, 2016; Swarbrick, 2006).</a:t>
            </a:r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SDG 3: Good Health and Well-being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868680" y="1325880"/>
            <a:ext cx="1874520" cy="1874520"/>
          </a:xfrm>
          <a:prstGeom prst="ellipse">
            <a:avLst/>
          </a:prstGeom>
          <a:solidFill>
            <a:srgbClr val="4C9F38"/>
          </a:solidFill>
          <a:ln w="12700">
            <a:solidFill>
              <a:srgbClr val="4C9F3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1234440" y="1527048"/>
            <a:ext cx="11430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200" dirty="0"/>
          </a:p>
        </p:txBody>
      </p:sp>
      <p:sp>
        <p:nvSpPr>
          <p:cNvPr id="5" name="Text 3"/>
          <p:cNvSpPr/>
          <p:nvPr/>
        </p:nvSpPr>
        <p:spPr>
          <a:xfrm>
            <a:off x="1078992" y="2331720"/>
            <a:ext cx="14813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HEALTH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WELL-BEING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3063240" y="1280160"/>
            <a:ext cx="384048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3063240" y="1280160"/>
            <a:ext cx="73152" cy="123444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3273552" y="1426464"/>
            <a:ext cx="34930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3.4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273552" y="1810512"/>
            <a:ext cx="3493008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premature mortality from non-communicable diseases through prevention and treatment; promote mental health and wellbeing.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3063240" y="2743200"/>
            <a:ext cx="384048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3063240" y="2743200"/>
            <a:ext cx="73152" cy="123444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3273552" y="2889504"/>
            <a:ext cx="34930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3.8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3273552" y="3273552"/>
            <a:ext cx="3493008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Achieve universal health coverage and access to quality essential health services.</a:t>
            </a:r>
            <a:endParaRPr lang="en-US" sz="1240" dirty="0"/>
          </a:p>
        </p:txBody>
      </p:sp>
      <p:sp>
        <p:nvSpPr>
          <p:cNvPr id="14" name="Shape 12"/>
          <p:cNvSpPr/>
          <p:nvPr/>
        </p:nvSpPr>
        <p:spPr>
          <a:xfrm>
            <a:off x="7178040" y="1280160"/>
            <a:ext cx="4069080" cy="2697480"/>
          </a:xfrm>
          <a:prstGeom prst="roundRect">
            <a:avLst>
              <a:gd name="adj" fmla="val 271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7178040" y="1280160"/>
            <a:ext cx="73152" cy="269748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7388352" y="1426464"/>
            <a:ext cx="3721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application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7388352" y="1810512"/>
            <a:ext cx="3721608" cy="20391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Health Checks fit SDG 3 through earlier identification of cardiovascular risk. However, universal availability does not automatically mean equitable access or benefit.</a:t>
            </a:r>
            <a:endParaRPr lang="en-US" sz="1240" dirty="0"/>
          </a:p>
        </p:txBody>
      </p:sp>
      <p:sp>
        <p:nvSpPr>
          <p:cNvPr id="18" name="Text 16"/>
          <p:cNvSpPr/>
          <p:nvPr/>
        </p:nvSpPr>
        <p:spPr>
          <a:xfrm>
            <a:off x="914400" y="4892040"/>
            <a:ext cx="10287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link: SDG 3 is not only about treating disease—it requires prevention, access and equity at the same time.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(United Nations, 2026; WHO, 2014).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sustainable care looks like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749808" y="1417320"/>
            <a:ext cx="3383280" cy="2971800"/>
          </a:xfrm>
          <a:prstGeom prst="roundRect">
            <a:avLst>
              <a:gd name="adj" fmla="val 24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1417320"/>
            <a:ext cx="73152" cy="297180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60120" y="1563624"/>
            <a:ext cx="30358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sustainability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60120" y="1947672"/>
            <a:ext cx="3035808" cy="2313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equitable access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prevention and early intervention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community participation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workforce wellbeing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if ignored: services can improve average outcomes while widening gaps.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4407408" y="1417320"/>
            <a:ext cx="3383280" cy="2971800"/>
          </a:xfrm>
          <a:prstGeom prst="roundRect">
            <a:avLst>
              <a:gd name="adj" fmla="val 24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407408" y="1417320"/>
            <a:ext cx="73152" cy="297180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617720" y="1563624"/>
            <a:ext cx="30358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sustainability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617720" y="1947672"/>
            <a:ext cx="3035808" cy="2313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use resources where benefit is greatest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reduce avoidable disease burden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consider opportunity cost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if ignored: screening can consume capacity without enough follow-up to change outcomes.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8065008" y="1417320"/>
            <a:ext cx="3383280" cy="2971800"/>
          </a:xfrm>
          <a:prstGeom prst="roundRect">
            <a:avLst>
              <a:gd name="adj" fmla="val 2462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8065008" y="1417320"/>
            <a:ext cx="73152" cy="297180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275320" y="1563624"/>
            <a:ext cx="30358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sustainability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75320" y="1947672"/>
            <a:ext cx="3035808" cy="23134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reduce waste and emissions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redesign pathways and estates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healthier environments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NHS targets net zero for direct emissions by 2040.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800600"/>
            <a:ext cx="10287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 supports sustainability, but only when the pathway from risk identification → intervention → sustained change actually works.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(WCED, 1987; NHS England, 2020; O’Flaherty et al., 2021).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and governance shape what services can achieve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685800" y="1307592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85800" y="1307592"/>
            <a:ext cx="73152" cy="1042416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96112" y="1453896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in All Policies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96112" y="1837944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Requires decision-makers across sectors to consider health and equity impacts—not only the NHS.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685800" y="2578608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685800" y="2578608"/>
            <a:ext cx="73152" cy="1042416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896112" y="2724912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Long Term Plan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96112" y="3108960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Moves emphasis toward prevention, earlier intervention and reducing avoidable illness.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685800" y="3849624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685800" y="3849624"/>
            <a:ext cx="73152" cy="1042416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96112" y="3995928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Core20PLUS5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96112" y="4379976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Targets the most deprived 20% plus locally identified groups experiencing healthcare inequalities.</a:t>
            </a:r>
            <a:endParaRPr lang="en-US" sz="1240" dirty="0"/>
          </a:p>
        </p:txBody>
      </p:sp>
      <p:sp>
        <p:nvSpPr>
          <p:cNvPr id="15" name="Shape 13"/>
          <p:cNvSpPr/>
          <p:nvPr/>
        </p:nvSpPr>
        <p:spPr>
          <a:xfrm>
            <a:off x="6236208" y="1307592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6236208" y="1307592"/>
            <a:ext cx="73152" cy="1042416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446520" y="1453896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NG238 / QS100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46520" y="1837944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systematic identification and management of cardiovascular risk in primary care.</a:t>
            </a:r>
            <a:endParaRPr lang="en-US" sz="1240" dirty="0"/>
          </a:p>
        </p:txBody>
      </p:sp>
      <p:sp>
        <p:nvSpPr>
          <p:cNvPr id="19" name="Shape 17"/>
          <p:cNvSpPr/>
          <p:nvPr/>
        </p:nvSpPr>
        <p:spPr>
          <a:xfrm>
            <a:off x="6236208" y="2578608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Shape 18"/>
          <p:cNvSpPr/>
          <p:nvPr/>
        </p:nvSpPr>
        <p:spPr>
          <a:xfrm>
            <a:off x="6236208" y="2578608"/>
            <a:ext cx="73152" cy="1042416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6446520" y="2724912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MECC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446520" y="3108960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Uses routine contacts to support brief, proportionate conversations about behaviour change.</a:t>
            </a:r>
            <a:endParaRPr lang="en-US" sz="1240" dirty="0"/>
          </a:p>
        </p:txBody>
      </p:sp>
      <p:sp>
        <p:nvSpPr>
          <p:cNvPr id="23" name="Shape 21"/>
          <p:cNvSpPr/>
          <p:nvPr/>
        </p:nvSpPr>
        <p:spPr>
          <a:xfrm>
            <a:off x="6236208" y="3849624"/>
            <a:ext cx="5257800" cy="1042416"/>
          </a:xfrm>
          <a:prstGeom prst="roundRect">
            <a:avLst>
              <a:gd name="adj" fmla="val 701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6236208" y="3849624"/>
            <a:ext cx="73152" cy="1042416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Text 23"/>
          <p:cNvSpPr/>
          <p:nvPr/>
        </p:nvSpPr>
        <p:spPr>
          <a:xfrm>
            <a:off x="6446520" y="3995928"/>
            <a:ext cx="4910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prescribing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6446520" y="4379976"/>
            <a:ext cx="491032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Links people to community, practical, social and emotional support beyond medical treatment.</a:t>
            </a:r>
            <a:endParaRPr lang="en-US" sz="1240" dirty="0"/>
          </a:p>
        </p:txBody>
      </p:sp>
      <p:sp>
        <p:nvSpPr>
          <p:cNvPr id="27" name="Text 25"/>
          <p:cNvSpPr/>
          <p:nvPr/>
        </p:nvSpPr>
        <p:spPr>
          <a:xfrm>
            <a:off x="1051560" y="5376672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Governance is strongest when policies align: identify risk, address barriers, provide follow-up and monitor who benefits.</a:t>
            </a:r>
            <a:endParaRPr lang="en-US" sz="1650" dirty="0"/>
          </a:p>
        </p:txBody>
      </p:sp>
      <p:sp>
        <p:nvSpPr>
          <p:cNvPr id="28" name="Text 26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(WHO, 2014; NHS England, 2019, n.d.; NICE, 2023, 2025; PHE, 2016).</a:t>
            </a:r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study: NHS Health Check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national prevention programme for eligible adults aged 40–74 in England.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21792" y="1874520"/>
            <a:ext cx="1874520" cy="2286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BD5D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1243584" y="1298448"/>
            <a:ext cx="640080" cy="640080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389888" y="1444752"/>
            <a:ext cx="3474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68096" y="2084832"/>
            <a:ext cx="15819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68096" y="2578608"/>
            <a:ext cx="1581912" cy="12984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Eligible adults contacted by GP, pharmacy or local provider.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2523744" y="2670048"/>
            <a:ext cx="320040" cy="594360"/>
          </a:xfrm>
          <a:prstGeom prst="chevron">
            <a:avLst/>
          </a:prstGeom>
          <a:solidFill>
            <a:srgbClr val="B8C7CD"/>
          </a:solidFill>
          <a:ln w="12700">
            <a:solidFill>
              <a:srgbClr val="B8C7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Shape 8"/>
          <p:cNvSpPr/>
          <p:nvPr/>
        </p:nvSpPr>
        <p:spPr>
          <a:xfrm>
            <a:off x="2889504" y="1874520"/>
            <a:ext cx="1874520" cy="2286000"/>
          </a:xfrm>
          <a:prstGeom prst="roundRect">
            <a:avLst/>
          </a:prstGeom>
          <a:solidFill>
            <a:srgbClr val="F4F7F8"/>
          </a:solidFill>
          <a:ln w="12700">
            <a:solidFill>
              <a:srgbClr val="CBD5D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3511296" y="1298448"/>
            <a:ext cx="640080" cy="640080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3657600" y="1444752"/>
            <a:ext cx="3474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035808" y="2084832"/>
            <a:ext cx="15819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3035808" y="2578608"/>
            <a:ext cx="1581912" cy="12984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pressure, cholesterol, BMI, smoking, alcohol, activity and diabetes risk.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4791456" y="2670048"/>
            <a:ext cx="320040" cy="594360"/>
          </a:xfrm>
          <a:prstGeom prst="chevron">
            <a:avLst/>
          </a:prstGeom>
          <a:solidFill>
            <a:srgbClr val="B8C7CD"/>
          </a:solidFill>
          <a:ln w="12700">
            <a:solidFill>
              <a:srgbClr val="B8C7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5157216" y="1874520"/>
            <a:ext cx="1874520" cy="2286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BD5D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Shape 15"/>
          <p:cNvSpPr/>
          <p:nvPr/>
        </p:nvSpPr>
        <p:spPr>
          <a:xfrm>
            <a:off x="5779008" y="1298448"/>
            <a:ext cx="640080" cy="640080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5925312" y="1444752"/>
            <a:ext cx="3474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303520" y="2084832"/>
            <a:ext cx="15819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Estimate risk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303520" y="2578608"/>
            <a:ext cx="1581912" cy="12984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10-year cardiovascular risk is discussed with the person.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7059168" y="2670048"/>
            <a:ext cx="320040" cy="594360"/>
          </a:xfrm>
          <a:prstGeom prst="chevron">
            <a:avLst/>
          </a:prstGeom>
          <a:solidFill>
            <a:srgbClr val="B8C7CD"/>
          </a:solidFill>
          <a:ln w="12700">
            <a:solidFill>
              <a:srgbClr val="B8C7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Shape 20"/>
          <p:cNvSpPr/>
          <p:nvPr/>
        </p:nvSpPr>
        <p:spPr>
          <a:xfrm>
            <a:off x="7424928" y="1874520"/>
            <a:ext cx="1874520" cy="2286000"/>
          </a:xfrm>
          <a:prstGeom prst="roundRect">
            <a:avLst/>
          </a:prstGeom>
          <a:solidFill>
            <a:srgbClr val="F4F7F8"/>
          </a:solidFill>
          <a:ln w="12700">
            <a:solidFill>
              <a:srgbClr val="CBD5D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1"/>
          <p:cNvSpPr/>
          <p:nvPr/>
        </p:nvSpPr>
        <p:spPr>
          <a:xfrm>
            <a:off x="8046720" y="1298448"/>
            <a:ext cx="640080" cy="640080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8193024" y="1444752"/>
            <a:ext cx="3474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7571232" y="2084832"/>
            <a:ext cx="15819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7571232" y="2578608"/>
            <a:ext cx="1581912" cy="12984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 support, medicines or further clinical assessment when indicated.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9326880" y="2670048"/>
            <a:ext cx="320040" cy="594360"/>
          </a:xfrm>
          <a:prstGeom prst="chevron">
            <a:avLst/>
          </a:prstGeom>
          <a:solidFill>
            <a:srgbClr val="B8C7CD"/>
          </a:solidFill>
          <a:ln w="12700">
            <a:solidFill>
              <a:srgbClr val="B8C7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Shape 26"/>
          <p:cNvSpPr/>
          <p:nvPr/>
        </p:nvSpPr>
        <p:spPr>
          <a:xfrm>
            <a:off x="9692640" y="1874520"/>
            <a:ext cx="1874520" cy="2286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BD5D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Shape 27"/>
          <p:cNvSpPr/>
          <p:nvPr/>
        </p:nvSpPr>
        <p:spPr>
          <a:xfrm>
            <a:off x="10314432" y="1298448"/>
            <a:ext cx="640080" cy="640080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10460736" y="1444752"/>
            <a:ext cx="3474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9838944" y="2084832"/>
            <a:ext cx="158191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Follow-up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9838944" y="2578608"/>
            <a:ext cx="1581912" cy="12984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Referral and sustained support should turn information into behaviour or treatment change.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960120" y="4800600"/>
            <a:ext cx="101955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prevention before symptoms.  Limitation: a “check” has little value if people do not attend or cannot act on the result.</a:t>
            </a:r>
            <a:endParaRPr lang="en-US" sz="1700" dirty="0"/>
          </a:p>
        </p:txBody>
      </p:sp>
      <p:sp>
        <p:nvSpPr>
          <p:cNvPr id="34" name="Text 32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(NHS, 2026; DHSC and PHE, 2021; NICE, 2023).</a:t>
            </a:r>
          </a:p>
        </p:txBody>
      </p:sp>
      <p:sp>
        <p:nvSpPr>
          <p:cNvPr id="3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risk information to action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685800" y="1298448"/>
            <a:ext cx="3456432" cy="3977640"/>
          </a:xfrm>
          <a:prstGeom prst="roundRect">
            <a:avLst>
              <a:gd name="adj" fmla="val 2116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85800" y="1298448"/>
            <a:ext cx="73152" cy="397764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96112" y="1444752"/>
            <a:ext cx="3108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Belief Model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96112" y="1828800"/>
            <a:ext cx="3108960" cy="3319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are more likely to act when they believe: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they are susceptible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consequences are serious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action will help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barriers are manageable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they have confidence to act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Usefulness: explains why knowledge alone is insufficient.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4370832" y="1298448"/>
            <a:ext cx="3456432" cy="3977640"/>
          </a:xfrm>
          <a:prstGeom prst="roundRect">
            <a:avLst>
              <a:gd name="adj" fmla="val 2116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370832" y="1298448"/>
            <a:ext cx="73152" cy="397764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581144" y="1444752"/>
            <a:ext cx="3108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MECC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581144" y="1828800"/>
            <a:ext cx="3108960" cy="3319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Brief conversations can make routine contacts more preventive.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low-intensity and scalable.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Limitation: advice may have little impact when barriers are structural—cost, time, housing, work or transport.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8055864" y="1298448"/>
            <a:ext cx="3456432" cy="3977640"/>
          </a:xfrm>
          <a:prstGeom prst="roundRect">
            <a:avLst>
              <a:gd name="adj" fmla="val 2116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8055864" y="1298448"/>
            <a:ext cx="73152" cy="397764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266176" y="1444752"/>
            <a:ext cx="3108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prescribing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66176" y="1828800"/>
            <a:ext cx="3108960" cy="3319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 workers connect people to community, welfare, housing, activity and social support.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addresses practical and psychosocial needs.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Limitation: effectiveness depends on local capacity and accessible community services.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(Rosenstock, Strecher and Becker, 1988; PHE, 2016; NHS England, n.d.).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the evidence show?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D68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programme identifies risk—but uptake and downstream impact are uneven.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31520" y="1325880"/>
            <a:ext cx="2971800" cy="3246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078992" y="1673352"/>
            <a:ext cx="22677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E5E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52.6%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1051560" y="2542032"/>
            <a:ext cx="2331720" cy="10515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9.69 million people offered a Health Check took it up in national primary-care data (2012–2017).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69848" y="3749040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Local-authority uptake ranged from 25.1% to 84.7%.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041648" y="1325880"/>
            <a:ext cx="338328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Shape 7"/>
          <p:cNvSpPr/>
          <p:nvPr/>
        </p:nvSpPr>
        <p:spPr>
          <a:xfrm>
            <a:off x="4041648" y="1325880"/>
            <a:ext cx="73152" cy="324612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251960" y="1472184"/>
            <a:ext cx="30358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observed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251960" y="1856232"/>
            <a:ext cx="3035808" cy="2587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Reviews associate Health Checks with increased detection of hypertension, diabetes, raised cholesterol and other CVD risk factors.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Invitation can increase detection, but treatment and behaviour-change effects are more modest.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7754112" y="1325880"/>
            <a:ext cx="338328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7754112" y="1325880"/>
            <a:ext cx="73152" cy="324612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7964424" y="1472184"/>
            <a:ext cx="30358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attends?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964424" y="1856232"/>
            <a:ext cx="3035808" cy="2587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Attendance tends to be higher among older adults and women. Evidence also shows socioeconomic differences, with lower uptake in more deprived groups in several studies.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matters because CVD risk is socially patterned.</a:t>
            </a:r>
            <a:endParaRPr lang="en-US" sz="1240" dirty="0"/>
          </a:p>
        </p:txBody>
      </p:sp>
      <p:sp>
        <p:nvSpPr>
          <p:cNvPr id="16" name="Text 14"/>
          <p:cNvSpPr/>
          <p:nvPr/>
        </p:nvSpPr>
        <p:spPr>
          <a:xfrm>
            <a:off x="914400" y="4956048"/>
            <a:ext cx="10287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judgement: the programme can find risk, but population impact depends on reach, follow-up and whether those at greatest risk benefit.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(Patel et al., 2020; Tanner et al., 2022; Kennedy et al., 2019).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 and limitations of NHS Health Checks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749808" y="1371600"/>
            <a:ext cx="5212080" cy="4206240"/>
          </a:xfrm>
          <a:prstGeom prst="roundRect">
            <a:avLst>
              <a:gd name="adj" fmla="val 1739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749808" y="1371600"/>
            <a:ext cx="73152" cy="4206240"/>
          </a:xfrm>
          <a:prstGeom prst="rect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60120" y="1517904"/>
            <a:ext cx="4864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60120" y="1901952"/>
            <a:ext cx="4864608" cy="35478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systematic opportunity for prevention before symptoms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identifies undiagnosed risk factors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creates a route into lifestyle and clinical support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can be delivered through different community settings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modelling suggests targeted or optimised delivery can improve value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Overall: useful as part of a wider prevention system—not as a stand-alone screening event.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6236208" y="1371600"/>
            <a:ext cx="5212080" cy="4206240"/>
          </a:xfrm>
          <a:prstGeom prst="roundRect">
            <a:avLst>
              <a:gd name="adj" fmla="val 1739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6236208" y="1371600"/>
            <a:ext cx="73152" cy="4206240"/>
          </a:xfrm>
          <a:prstGeom prst="rect">
            <a:avLst/>
          </a:prstGeom>
          <a:solidFill>
            <a:srgbClr val="A9534A"/>
          </a:solidFill>
          <a:ln w="12700">
            <a:solidFill>
              <a:srgbClr val="A9534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6446520" y="1517904"/>
            <a:ext cx="4864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446520" y="1901952"/>
            <a:ext cx="4864608" cy="35478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uptake varies widely by place and population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invitation does not ensure attendance or sustained behaviour change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risk identification can outpace follow-up capacity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universal delivery may be less equitable than targeted approaches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evidence quality is mixed and long-term outcomes are difficult to attribute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Overall: design and implementation determine whether benefits outweigh opportunity costs.</a:t>
            </a:r>
            <a:endParaRPr lang="en-US" sz="1240" dirty="0"/>
          </a:p>
        </p:txBody>
      </p:sp>
      <p:sp>
        <p:nvSpPr>
          <p:cNvPr id="11" name="Text 9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(Tanner et al., 2022; Kypridemos et al., 2018; Collins et al., 2020; O’Flaherty et al., 2021).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Equality and access: the central test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658368" y="1307592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658368" y="1307592"/>
            <a:ext cx="73152" cy="3886200"/>
          </a:xfrm>
          <a:prstGeom prst="rect">
            <a:avLst/>
          </a:prstGeom>
          <a:solidFill>
            <a:srgbClr val="A9534A"/>
          </a:solidFill>
          <a:ln w="12700">
            <a:solidFill>
              <a:srgbClr val="A9534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45389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inequalities persist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68680" y="1837944"/>
            <a:ext cx="3172968" cy="32278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Deprivation, work patterns, transport, language, digital exclusion, disability, trust and previous experiences can all influence access and follow-through.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Marmot’s work shows health follows a social gradient; equal offers do not create equal opportunity to benefit.</a:t>
            </a:r>
            <a:endParaRPr lang="en-US" sz="1240" dirty="0"/>
          </a:p>
        </p:txBody>
      </p:sp>
      <p:sp>
        <p:nvSpPr>
          <p:cNvPr id="7" name="Shape 5"/>
          <p:cNvSpPr/>
          <p:nvPr/>
        </p:nvSpPr>
        <p:spPr>
          <a:xfrm>
            <a:off x="4334256" y="1307592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334256" y="1307592"/>
            <a:ext cx="73152" cy="3886200"/>
          </a:xfrm>
          <a:prstGeom prst="rect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544568" y="145389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proportionate action means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544568" y="1837944"/>
            <a:ext cx="3172968" cy="32278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Universal service + greater intensity where need is higher.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Examples: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targeted invitations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evening/community delivery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accessible language and formats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outreach through trusted local partners</a:t>
            </a: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practical support after the check</a:t>
            </a:r>
            <a:endParaRPr lang="en-US" sz="1240" dirty="0"/>
          </a:p>
        </p:txBody>
      </p:sp>
      <p:sp>
        <p:nvSpPr>
          <p:cNvPr id="11" name="Shape 9"/>
          <p:cNvSpPr/>
          <p:nvPr/>
        </p:nvSpPr>
        <p:spPr>
          <a:xfrm>
            <a:off x="8010144" y="1307592"/>
            <a:ext cx="3520440" cy="388620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2700">
            <a:solidFill>
              <a:srgbClr val="D7DEE2"/>
            </a:solidFill>
            <a:prstDash val="solid"/>
          </a:ln>
          <a:effectLst>
            <a:outerShdw blurRad="12700" dist="50800" dir="2700000" algn="bl" rotWithShape="0">
              <a:srgbClr val="C7CDD1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8010144" y="1307592"/>
            <a:ext cx="73152" cy="3886200"/>
          </a:xfrm>
          <a:prstGeom prst="rect">
            <a:avLst/>
          </a:prstGeom>
          <a:solidFill>
            <a:srgbClr val="C39A3B"/>
          </a:solidFill>
          <a:ln w="12700">
            <a:solidFill>
              <a:srgbClr val="C39A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220456" y="1453896"/>
            <a:ext cx="31729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Governance response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20456" y="1837944"/>
            <a:ext cx="3172968" cy="32278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Core20PLUS5 provides a structure to focus improvement on the most deprived 20% and locally identified groups.</a:t>
            </a:r>
            <a:endParaRPr lang="en-US" sz="1240" dirty="0"/>
          </a:p>
          <a:p>
            <a:pPr marL="0" indent="0">
              <a:buNone/>
            </a:pPr>
            <a:endParaRPr lang="en-US" sz="1240" dirty="0"/>
          </a:p>
          <a:p>
            <a:pPr marL="0" indent="0">
              <a:buNone/>
            </a:pPr>
            <a:r>
              <a:rPr lang="en-US" sz="124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 monitoring should examine who is invited, attends, receives intervention and improves—not just overall uptake.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(Marmot et al., 2020; NHS England, n.d.; Patel et al., 2020; Collins et al., 2020).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 for a stronger, more sustainable pathway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731520" y="1280160"/>
            <a:ext cx="512064" cy="512064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68680" y="1399032"/>
            <a:ext cx="219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1417320" y="1234440"/>
            <a:ext cx="21031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by need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3429000" y="1234440"/>
            <a:ext cx="7818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local risk and deprivation data to intensify invitations and outreach where CVD burden is highest.</a:t>
            </a:r>
            <a:endParaRPr lang="en-US" sz="1320" dirty="0"/>
          </a:p>
        </p:txBody>
      </p:sp>
      <p:sp>
        <p:nvSpPr>
          <p:cNvPr id="7" name="Shape 5"/>
          <p:cNvSpPr/>
          <p:nvPr/>
        </p:nvSpPr>
        <p:spPr>
          <a:xfrm>
            <a:off x="731520" y="2221992"/>
            <a:ext cx="512064" cy="512064"/>
          </a:xfrm>
          <a:prstGeom prst="ellipse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68680" y="2340864"/>
            <a:ext cx="219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417320" y="2176272"/>
            <a:ext cx="21031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access flexible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3429000" y="2176272"/>
            <a:ext cx="7818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 community/pharmacy options, extended hours, accessible information and non-digital routes.</a:t>
            </a:r>
            <a:endParaRPr lang="en-US" sz="1320" dirty="0"/>
          </a:p>
        </p:txBody>
      </p:sp>
      <p:sp>
        <p:nvSpPr>
          <p:cNvPr id="11" name="Shape 9"/>
          <p:cNvSpPr/>
          <p:nvPr/>
        </p:nvSpPr>
        <p:spPr>
          <a:xfrm>
            <a:off x="731520" y="3163824"/>
            <a:ext cx="512064" cy="512064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868680" y="3282696"/>
            <a:ext cx="219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1417320" y="3118104"/>
            <a:ext cx="21031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Strengthen follow-up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3429000" y="3118104"/>
            <a:ext cx="7818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clear referral capacity for smoking, weight, physical activity, mental health, medicines and social needs.</a:t>
            </a:r>
            <a:endParaRPr lang="en-US" sz="1320" dirty="0"/>
          </a:p>
        </p:txBody>
      </p:sp>
      <p:sp>
        <p:nvSpPr>
          <p:cNvPr id="15" name="Shape 13"/>
          <p:cNvSpPr/>
          <p:nvPr/>
        </p:nvSpPr>
        <p:spPr>
          <a:xfrm>
            <a:off x="731520" y="4105656"/>
            <a:ext cx="512064" cy="512064"/>
          </a:xfrm>
          <a:prstGeom prst="ellipse">
            <a:avLst/>
          </a:prstGeom>
          <a:solidFill>
            <a:srgbClr val="477A66"/>
          </a:solidFill>
          <a:ln w="12700">
            <a:solidFill>
              <a:srgbClr val="477A6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868680" y="4224528"/>
            <a:ext cx="219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1417320" y="4059936"/>
            <a:ext cx="21031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MECC + social prescribing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3429000" y="4059936"/>
            <a:ext cx="7818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Combine risk conversations with support that addresses confidence, finances, isolation and practical barriers.</a:t>
            </a:r>
            <a:endParaRPr lang="en-US" sz="1320" dirty="0"/>
          </a:p>
        </p:txBody>
      </p:sp>
      <p:sp>
        <p:nvSpPr>
          <p:cNvPr id="19" name="Shape 17"/>
          <p:cNvSpPr/>
          <p:nvPr/>
        </p:nvSpPr>
        <p:spPr>
          <a:xfrm>
            <a:off x="731520" y="5047488"/>
            <a:ext cx="512064" cy="512064"/>
          </a:xfrm>
          <a:prstGeom prst="ellipse">
            <a:avLst/>
          </a:prstGeom>
          <a:solidFill>
            <a:srgbClr val="1E5E72"/>
          </a:solidFill>
          <a:ln w="12700">
            <a:solidFill>
              <a:srgbClr val="1E5E7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868680" y="5166360"/>
            <a:ext cx="21945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417320" y="5001768"/>
            <a:ext cx="21031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Measure equity, not only volume</a:t>
            </a:r>
            <a:endParaRPr lang="en-US" sz="1550" dirty="0"/>
          </a:p>
        </p:txBody>
      </p:sp>
      <p:sp>
        <p:nvSpPr>
          <p:cNvPr id="22" name="Text 20"/>
          <p:cNvSpPr/>
          <p:nvPr/>
        </p:nvSpPr>
        <p:spPr>
          <a:xfrm>
            <a:off x="3429000" y="5001768"/>
            <a:ext cx="781812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 the whole pathway by deprivation, ethnicity, disability, sex and age—then adapt delivery.</a:t>
            </a:r>
            <a:endParaRPr lang="en-US" sz="1320" dirty="0"/>
          </a:p>
        </p:txBody>
      </p:sp>
      <p:sp>
        <p:nvSpPr>
          <p:cNvPr id="23" name="Text 21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(NICE, 2023, 2025; DHSC and PHE, 2021; Tanner et al., 2022; NHS England, n.d.; Marmot et al., 2020).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914400" y="141732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900" b="1" dirty="0">
                <a:solidFill>
                  <a:srgbClr val="1E5E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2900" dirty="0"/>
          </a:p>
        </p:txBody>
      </p:sp>
      <p:sp>
        <p:nvSpPr>
          <p:cNvPr id="4" name="Text 2"/>
          <p:cNvSpPr/>
          <p:nvPr/>
        </p:nvSpPr>
        <p:spPr>
          <a:xfrm>
            <a:off x="1737360" y="1417320"/>
            <a:ext cx="8961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wellbeing are multidimensional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1755648" y="1901952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Biological risk matters, but so do psychological, social, environmental and financial conditions.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914400" y="274320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900" b="1" dirty="0">
                <a:solidFill>
                  <a:srgbClr val="477A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900" dirty="0"/>
          </a:p>
        </p:txBody>
      </p:sp>
      <p:sp>
        <p:nvSpPr>
          <p:cNvPr id="7" name="Text 5"/>
          <p:cNvSpPr/>
          <p:nvPr/>
        </p:nvSpPr>
        <p:spPr>
          <a:xfrm>
            <a:off x="1737360" y="2743200"/>
            <a:ext cx="8961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SDG 3 links prevention with access and equity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1755648" y="3227832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sustainable health system should prevent avoidable illness while protecting future capacity and reducing inequality.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914400" y="406908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900" b="1" dirty="0">
                <a:solidFill>
                  <a:srgbClr val="C39A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900" dirty="0"/>
          </a:p>
        </p:txBody>
      </p:sp>
      <p:sp>
        <p:nvSpPr>
          <p:cNvPr id="10" name="Text 8"/>
          <p:cNvSpPr/>
          <p:nvPr/>
        </p:nvSpPr>
        <p:spPr>
          <a:xfrm>
            <a:off x="1737360" y="4069080"/>
            <a:ext cx="89611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3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Health Checks are useful—but implementation is the issue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1755648" y="4553712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8222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value depends on equitable uptake, meaningful follow-up and support that people can realistically use.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1508760" y="5550408"/>
            <a:ext cx="8915400" cy="0"/>
          </a:xfrm>
          <a:prstGeom prst="line">
            <a:avLst/>
          </a:prstGeom>
          <a:noFill/>
          <a:ln w="15240">
            <a:solidFill>
              <a:srgbClr val="BAC6C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1645920" y="5742432"/>
            <a:ext cx="8686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E5E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approach: prevention + whole-person care + proportionate action on inequalities.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658368" y="6245352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900">
                <a:latin typeface="Arial"/>
              </a:rPr>
              <a:t>(WHO, 1948; United Nations, 2026; Marmot et al., 2020; Tanner et al., 2022).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t>References</a:t>
            </a:r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640080" y="1097280"/>
            <a:ext cx="10881360" cy="53949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1. World Health Organization (1948) Constitution of the World Health Organization. Geneva: WHO. Available at: https://www.who.int/about/governance/constitution/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2. Office for National Statistics (2025) Personal well-being user guidance. Newport: ONS. Available at: https://www.ons.gov.uk/peoplepopulationandcommunity/wellbeing/methodologies/personalwellbeingsurveyuserguide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3. World Commission on Environment and Development (1987) Our Common Future. Oxford: Oxford University Press.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4. Engel, G.L. (1977) ‘The need for a new medical model: a challenge for biomedicine’, Science, 196(4286), pp. 129–136. doi:10.1126/science.847460.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5. McLeroy, K.R., Bibeau, D., Steckler, A. and Glanz, K. (1988) ‘An ecological perspective on health promotion programs’, Health Education Quarterly, 15(4), pp. 351–377. doi:10.1177/109019818801500401.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6. Swarbrick, M. (2006) ‘A wellness approach’, Psychiatric Rehabilitation Journal, 29(4), pp. 311–314. doi:10.2975/29.2006.311.314.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7. Substance Abuse and Mental Health Services Administration (2016) Learn the Eight Dimensions of Wellness. Rockville, MD: SAMHSA. Publication SMA16-4953.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8. United Nations (2026) Goal 3: Ensure healthy lives and promote well-being for all at all ages. Available at: https://sdgs.un.org/goals/goal3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9. World Health Organization (2014) Health in All Policies: Helsinki Statement. Framework for Country Action. Geneva: WHO.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10. NHS England (2019) The NHS Long Term Plan. London: NHS England. Available at: https://www.longtermplan.nhs.uk/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11. NHS England (n.d.) Core20PLUS5 (adults) – an approach to reducing healthcare inequalities. Available at: https://www.england.nhs.uk/about/equality/equality-hub/national-healthcare-inequalities-improvement-programme/core20plus5/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12. NHS England (2020) Delivering a ‘Net Zero’ National Health Service. London: NHS England.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13. National Institute for Health and Care Excellence (2023) Cardiovascular disease: risk assessment and reduction, including lipid modification (NG238). London: NICE.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14. National Institute for Health and Care Excellence (2025) Cardiovascular risk assessment and lipid modification (QS100). London: NICE.</a:t>
            </a:r>
          </a:p>
        </p:txBody>
      </p:sp>
      <p:sp>
        <p:nvSpPr>
          <p:cNvPr id="5" name="Text 3"/>
          <p:cNvSpPr/>
          <p:nvPr/>
        </p:nvSpPr>
        <p:spPr>
          <a:xfrm>
            <a:off x="6355080" y="1252728"/>
            <a:ext cx="5394960" cy="51023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endParaRPr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93192"/>
            <a:ext cx="11018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t>References</a:t>
            </a:r>
          </a:p>
        </p:txBody>
      </p:sp>
      <p:sp>
        <p:nvSpPr>
          <p:cNvPr id="3" name="Text 1"/>
          <p:cNvSpPr/>
          <p:nvPr/>
        </p:nvSpPr>
        <p:spPr>
          <a:xfrm>
            <a:off x="612648" y="932688"/>
            <a:ext cx="10835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640080" y="1097280"/>
            <a:ext cx="10881360" cy="53949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/>
          </a:bodyPr>
          <a:lstStyle/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15. Public Health England (2016) Making Every Contact Count (MECC): consensus statement. London: PHE/NHS England.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16. NHS England (n.d.) Social prescribing link workers. Available at: https://www.england.nhs.uk/personalisedcare/workforce-and-training/social-prescribing-link-workers/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17. Rosenstock, I.M., Strecher, V.J. and Becker, M.H. (1988) ‘Social learning theory and the Health Belief Model’, Health Education Quarterly, 15(2), pp. 175–183. doi:10.1177/109019818801500203.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18. Department of Health and Social Care and Public Health England (2021) Preventing illness and improving health for all: a review of the NHS Health Check programme and recommendations. London: DHSC/PHE.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19. NHS (2026) NHS Health Check. Available at: https://www.nhs.uk/tests-and-treatments/nhs-health-check/ (Accessed: 9 October 2026).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20. Patel, R. et al. (2020) ‘Evaluation of the uptake and delivery of the NHS Health Check programme in England, using primary care data from 9.5 million people: a cross-sectional study’, BMJ Open, 10, e042963.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21. Tanner, L. et al. (2022) ‘NHS Health Check programme: a rapid review update’, BMJ Open, 12, e052832.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22. Kennedy, O. et al. (2019) ‘Evaluating the effectiveness of the NHS Health Check programme in South England: a quasi-randomised controlled trial’, BMJ Open, 9, e029420. doi:10.1136/bmjopen-2019-029420.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23. Kypridemos, C. et al. (2018) ‘Future cost-effectiveness and equity of the NHS Health Check cardiovascular disease prevention programme: microsimulation modelling using data from Liverpool, UK’, PLOS Medicine, 15(5), e1002573. doi:10.1371/journal.pmed.1002573.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24. Collins, B. et al. (2020) ‘Universal or targeted cardiovascular screening? Modelling study using a sector-specific distributional cost effectiveness analysis’, Preventive Medicine, 130, 105879. doi:10.1016/j.ypmed.2019.105879.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25. O’Flaherty, M. et al. (2021) Modelling tool to support decision-making in the NHS Health Check programme: workshops, systematic review and co-production with users. Health Technology Assessment, 25(35), pp. 1–234. doi:10.3310/hta25350.</a:t>
            </a:r>
          </a:p>
          <a:p>
            <a:pPr>
              <a:spcAft>
                <a:spcPts val="200"/>
              </a:spcAft>
            </a:pPr>
            <a:r>
              <a:rPr sz="1000">
                <a:latin typeface="Arial"/>
              </a:rPr>
              <a:t>26. Marmot, M., Allen, J., Boyce, T., Goldblatt, P. and Morrison, J. (2020) Health Equity in England: The Marmot Review 10 Years On. London: Institute of Health Equity / Health Foundation.</a:t>
            </a:r>
          </a:p>
        </p:txBody>
      </p:sp>
      <p:sp>
        <p:nvSpPr>
          <p:cNvPr id="5" name="Text 3"/>
          <p:cNvSpPr/>
          <p:nvPr/>
        </p:nvSpPr>
        <p:spPr>
          <a:xfrm>
            <a:off x="6355080" y="1252728"/>
            <a:ext cx="5394960" cy="51023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endParaRPr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9184" y="6537960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7727A"/>
                </a:solidFill>
                <a:latin typeface="Arial"/>
                <a:ea typeface="Arial"/>
                <a:cs typeface="Arial"/>
              </a:defRPr>
            </a:lvl1pPr>
          </a:lstStyle>
          <a:p>
            <a:pPr algn="l"/>
            <a:fld id="{F7021451-1387-4CA6-816F-3879F97B5CBC}" type="slidenum">
              <a:rPr lang="en-US" b="0"/>
              <a:t>17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 and Social Care</dc:title>
  <dc:subject>BMHP6030 Assignment 1</dc:subject>
  <dc:creator>Shabnam Kausar</dc:creator>
  <cp:lastModifiedBy>shabnam kauser</cp:lastModifiedBy>
  <cp:revision>2</cp:revision>
  <dcterms:created xsi:type="dcterms:W3CDTF">2026-10-09T12:36:41Z</dcterms:created>
  <dcterms:modified xsi:type="dcterms:W3CDTF">2026-10-10T07:17:20Z</dcterms:modified>
</cp:coreProperties>
</file>