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sldIdLst>
    <p:sldId id="260" r:id="rId2"/>
    <p:sldId id="262" r:id="rId3"/>
    <p:sldId id="261" r:id="rId4"/>
    <p:sldId id="263" r:id="rId5"/>
    <p:sldId id="264" r:id="rId6"/>
    <p:sldId id="265" r:id="rId7"/>
    <p:sldId id="266" r:id="rId8"/>
    <p:sldId id="26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4" autoAdjust="0"/>
    <p:restoredTop sz="94660"/>
  </p:normalViewPr>
  <p:slideViewPr>
    <p:cSldViewPr snapToGrid="0">
      <p:cViewPr>
        <p:scale>
          <a:sx n="53" d="100"/>
          <a:sy n="53" d="100"/>
        </p:scale>
        <p:origin x="1380" y="3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89671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1360967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3870037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F17927-C104-439A-ACE8-329A139C7CF7}" type="datetimeFigureOut">
              <a:rPr lang="en-US" smtClean="0"/>
              <a:t>11/30/2017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2884894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F17927-C104-439A-ACE8-329A139C7CF7}" type="datetimeFigureOut">
              <a:rPr lang="en-US" smtClean="0"/>
              <a:t>11/30/2017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693214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F17927-C104-439A-ACE8-329A139C7CF7}" type="datetimeFigureOut">
              <a:rPr lang="en-US" smtClean="0"/>
              <a:t>11/30/2017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310323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F17927-C104-439A-ACE8-329A139C7CF7}" type="datetimeFigureOut">
              <a:rPr lang="en-US" smtClean="0"/>
              <a:t>11/30/2017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1664727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F17927-C104-439A-ACE8-329A139C7CF7}" type="datetimeFigureOut">
              <a:rPr lang="en-US" smtClean="0"/>
              <a:t>11/30/2017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3274222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7BBC1F5-5734-4E0C-AFD1-197C8A8EF1EA}" type="slidenum">
              <a:rPr lang="en-US" smtClean="0"/>
              <a:t>‹#›</a:t>
            </a:fld>
            <a:endParaRPr lang="en-US"/>
          </a:p>
        </p:txBody>
      </p:sp>
      <p:sp>
        <p:nvSpPr>
          <p:cNvPr id="5" name="Date Placeholder 4"/>
          <p:cNvSpPr>
            <a:spLocks noGrp="1"/>
          </p:cNvSpPr>
          <p:nvPr>
            <p:ph type="dt" sz="half" idx="10"/>
          </p:nvPr>
        </p:nvSpPr>
        <p:spPr/>
        <p:txBody>
          <a:bodyPr/>
          <a:lstStyle/>
          <a:p>
            <a:fld id="{C4F17927-C104-439A-ACE8-329A139C7CF7}" type="datetimeFigureOut">
              <a:rPr lang="en-US" smtClean="0"/>
              <a:t>11/30/2017</a:t>
            </a:fld>
            <a:endParaRPr lang="en-US"/>
          </a:p>
        </p:txBody>
      </p:sp>
    </p:spTree>
    <p:extLst>
      <p:ext uri="{BB962C8B-B14F-4D97-AF65-F5344CB8AC3E}">
        <p14:creationId xmlns:p14="http://schemas.microsoft.com/office/powerpoint/2010/main" val="3972586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2265199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1270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4140609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6300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648756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2064210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F17927-C104-439A-ACE8-329A139C7CF7}" type="datetimeFigureOut">
              <a:rPr lang="en-US" smtClean="0"/>
              <a:t>11/30/2017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BBC1F5-5734-4E0C-AFD1-197C8A8EF1EA}" type="slidenum">
              <a:rPr lang="en-US" smtClean="0"/>
              <a:t>‹#›</a:t>
            </a:fld>
            <a:endParaRPr lang="en-US"/>
          </a:p>
        </p:txBody>
      </p:sp>
    </p:spTree>
    <p:extLst>
      <p:ext uri="{BB962C8B-B14F-4D97-AF65-F5344CB8AC3E}">
        <p14:creationId xmlns:p14="http://schemas.microsoft.com/office/powerpoint/2010/main" val="3556352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F17927-C104-439A-ACE8-329A139C7CF7}" type="datetimeFigureOut">
              <a:rPr lang="en-US" smtClean="0"/>
              <a:t>11/30/2017</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7BBC1F5-5734-4E0C-AFD1-197C8A8EF1EA}" type="slidenum">
              <a:rPr lang="en-US" smtClean="0"/>
              <a:t>‹#›</a:t>
            </a:fld>
            <a:endParaRPr lang="en-US"/>
          </a:p>
        </p:txBody>
      </p:sp>
    </p:spTree>
    <p:extLst>
      <p:ext uri="{BB962C8B-B14F-4D97-AF65-F5344CB8AC3E}">
        <p14:creationId xmlns:p14="http://schemas.microsoft.com/office/powerpoint/2010/main" val="2024231031"/>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3" r:id="rId12"/>
    <p:sldLayoutId id="2147483904" r:id="rId13"/>
    <p:sldLayoutId id="2147483905" r:id="rId14"/>
    <p:sldLayoutId id="2147483906" r:id="rId15"/>
    <p:sldLayoutId id="214748390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3778-959C-410A-B9D7-16213E1901A7}"/>
              </a:ext>
            </a:extLst>
          </p:cNvPr>
          <p:cNvSpPr>
            <a:spLocks noGrp="1"/>
          </p:cNvSpPr>
          <p:nvPr>
            <p:ph type="title"/>
          </p:nvPr>
        </p:nvSpPr>
        <p:spPr>
          <a:xfrm>
            <a:off x="212811" y="2141382"/>
            <a:ext cx="10515600" cy="1325563"/>
          </a:xfrm>
        </p:spPr>
        <p:txBody>
          <a:bodyPr>
            <a:normAutofit/>
          </a:bodyPr>
          <a:lstStyle/>
          <a:p>
            <a:r>
              <a:rPr lang="en-US" sz="6600" b="1" u="sng" dirty="0">
                <a:solidFill>
                  <a:schemeClr val="tx1"/>
                </a:solidFill>
              </a:rPr>
              <a:t>The Flying start Provision</a:t>
            </a:r>
          </a:p>
        </p:txBody>
      </p:sp>
      <p:sp>
        <p:nvSpPr>
          <p:cNvPr id="3" name="Content Placeholder 2">
            <a:extLst>
              <a:ext uri="{FF2B5EF4-FFF2-40B4-BE49-F238E27FC236}">
                <a16:creationId xmlns:a16="http://schemas.microsoft.com/office/drawing/2014/main" id="{6456257C-FC8F-4EA3-A5BC-1C4E665B914A}"/>
              </a:ext>
            </a:extLst>
          </p:cNvPr>
          <p:cNvSpPr>
            <a:spLocks noGrp="1"/>
          </p:cNvSpPr>
          <p:nvPr>
            <p:ph idx="1"/>
          </p:nvPr>
        </p:nvSpPr>
        <p:spPr>
          <a:xfrm>
            <a:off x="6096000" y="4716618"/>
            <a:ext cx="5174573" cy="446088"/>
          </a:xfrm>
        </p:spPr>
        <p:txBody>
          <a:bodyPr>
            <a:normAutofit/>
          </a:bodyPr>
          <a:lstStyle/>
          <a:p>
            <a:pPr marL="0" indent="0">
              <a:buNone/>
            </a:pPr>
            <a:r>
              <a:rPr lang="en-US" dirty="0"/>
              <a:t>Codie Morris and Shannon Phillips </a:t>
            </a:r>
          </a:p>
        </p:txBody>
      </p:sp>
    </p:spTree>
    <p:extLst>
      <p:ext uri="{BB962C8B-B14F-4D97-AF65-F5344CB8AC3E}">
        <p14:creationId xmlns:p14="http://schemas.microsoft.com/office/powerpoint/2010/main" val="377888116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F57F-9B25-4167-9C02-53D903EF111B}"/>
              </a:ext>
            </a:extLst>
          </p:cNvPr>
          <p:cNvSpPr>
            <a:spLocks noGrp="1"/>
          </p:cNvSpPr>
          <p:nvPr>
            <p:ph type="title"/>
          </p:nvPr>
        </p:nvSpPr>
        <p:spPr/>
        <p:txBody>
          <a:bodyPr/>
          <a:lstStyle/>
          <a:p>
            <a:r>
              <a:rPr lang="en-US" u="sng" dirty="0">
                <a:solidFill>
                  <a:schemeClr val="tx1"/>
                </a:solidFill>
              </a:rPr>
              <a:t>Contents</a:t>
            </a:r>
          </a:p>
        </p:txBody>
      </p:sp>
      <p:sp>
        <p:nvSpPr>
          <p:cNvPr id="3" name="Content Placeholder 2">
            <a:extLst>
              <a:ext uri="{FF2B5EF4-FFF2-40B4-BE49-F238E27FC236}">
                <a16:creationId xmlns:a16="http://schemas.microsoft.com/office/drawing/2014/main" id="{3E5E65F8-B570-46C3-855C-FBC8C52C46ED}"/>
              </a:ext>
            </a:extLst>
          </p:cNvPr>
          <p:cNvSpPr>
            <a:spLocks noGrp="1"/>
          </p:cNvSpPr>
          <p:nvPr>
            <p:ph idx="1"/>
          </p:nvPr>
        </p:nvSpPr>
        <p:spPr/>
        <p:txBody>
          <a:bodyPr/>
          <a:lstStyle/>
          <a:p>
            <a:pPr fontAlgn="base"/>
            <a:r>
              <a:rPr lang="en-US" sz="2000" dirty="0">
                <a:latin typeface="Arial" panose="020B0604020202020204" pitchFamily="34" charset="0"/>
                <a:cs typeface="Arial" panose="020B0604020202020204" pitchFamily="34" charset="0"/>
              </a:rPr>
              <a:t>Aims &amp; Objectives </a:t>
            </a:r>
          </a:p>
          <a:p>
            <a:pPr fontAlgn="base"/>
            <a:r>
              <a:rPr lang="en-US" sz="2000" dirty="0">
                <a:latin typeface="Arial" panose="020B0604020202020204" pitchFamily="34" charset="0"/>
                <a:cs typeface="Arial" panose="020B0604020202020204" pitchFamily="34" charset="0"/>
              </a:rPr>
              <a:t>Introduction to The Flying Start Provision</a:t>
            </a:r>
          </a:p>
          <a:p>
            <a:pPr fontAlgn="base"/>
            <a:r>
              <a:rPr lang="en-US" sz="2000" dirty="0">
                <a:latin typeface="Arial" panose="020B0604020202020204" pitchFamily="34" charset="0"/>
                <a:cs typeface="Arial" panose="020B0604020202020204" pitchFamily="34" charset="0"/>
              </a:rPr>
              <a:t>What is Flying Start</a:t>
            </a:r>
          </a:p>
          <a:p>
            <a:pPr fontAlgn="base"/>
            <a:r>
              <a:rPr lang="en-US" sz="2000" dirty="0">
                <a:latin typeface="Arial" panose="020B0604020202020204" pitchFamily="34" charset="0"/>
                <a:cs typeface="Arial" panose="020B0604020202020204" pitchFamily="34" charset="0"/>
              </a:rPr>
              <a:t>Impact Flying Start has on users</a:t>
            </a:r>
          </a:p>
          <a:p>
            <a:pPr fontAlgn="base"/>
            <a:r>
              <a:rPr lang="en-US" sz="2000" dirty="0">
                <a:latin typeface="Arial" panose="020B0604020202020204" pitchFamily="34" charset="0"/>
                <a:cs typeface="Arial" panose="020B0604020202020204" pitchFamily="34" charset="0"/>
              </a:rPr>
              <a:t>Has it made the progress intended? </a:t>
            </a:r>
          </a:p>
          <a:p>
            <a:pPr fontAlgn="base"/>
            <a:r>
              <a:rPr lang="en-US" sz="2000" dirty="0">
                <a:latin typeface="Arial" panose="020B0604020202020204" pitchFamily="34" charset="0"/>
                <a:cs typeface="Arial" panose="020B0604020202020204" pitchFamily="34" charset="0"/>
              </a:rPr>
              <a:t>Conclusion </a:t>
            </a:r>
          </a:p>
          <a:p>
            <a:pPr marL="0" indent="0">
              <a:buNone/>
            </a:pPr>
            <a:endParaRPr lang="en-US" dirty="0"/>
          </a:p>
        </p:txBody>
      </p:sp>
    </p:spTree>
    <p:extLst>
      <p:ext uri="{BB962C8B-B14F-4D97-AF65-F5344CB8AC3E}">
        <p14:creationId xmlns:p14="http://schemas.microsoft.com/office/powerpoint/2010/main" val="15315622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37412-F4CD-4A55-AACA-CE5DF8F733C9}"/>
              </a:ext>
            </a:extLst>
          </p:cNvPr>
          <p:cNvSpPr>
            <a:spLocks noGrp="1"/>
          </p:cNvSpPr>
          <p:nvPr>
            <p:ph type="title"/>
          </p:nvPr>
        </p:nvSpPr>
        <p:spPr/>
        <p:txBody>
          <a:bodyPr/>
          <a:lstStyle/>
          <a:p>
            <a:r>
              <a:rPr lang="en-US" u="sng" dirty="0">
                <a:solidFill>
                  <a:schemeClr val="tx1"/>
                </a:solidFill>
              </a:rPr>
              <a:t>Aims &amp; objectives</a:t>
            </a:r>
          </a:p>
        </p:txBody>
      </p:sp>
      <p:sp>
        <p:nvSpPr>
          <p:cNvPr id="3" name="Content Placeholder 2">
            <a:extLst>
              <a:ext uri="{FF2B5EF4-FFF2-40B4-BE49-F238E27FC236}">
                <a16:creationId xmlns:a16="http://schemas.microsoft.com/office/drawing/2014/main" id="{78422259-854E-4E67-887A-7D585B662261}"/>
              </a:ext>
            </a:extLst>
          </p:cNvPr>
          <p:cNvSpPr>
            <a:spLocks noGrp="1"/>
          </p:cNvSpPr>
          <p:nvPr>
            <p:ph idx="1"/>
          </p:nvPr>
        </p:nvSpPr>
        <p:spPr/>
        <p:txBody>
          <a:bodyPr/>
          <a:lstStyle/>
          <a:p>
            <a:pPr fontAlgn="base"/>
            <a:r>
              <a:rPr lang="en-US" dirty="0">
                <a:latin typeface="Arial" panose="020B0604020202020204" pitchFamily="34" charset="0"/>
                <a:cs typeface="Arial" panose="020B0604020202020204" pitchFamily="34" charset="0"/>
              </a:rPr>
              <a:t>To understand a significant historical and contemporary landmark within social welfare provision. </a:t>
            </a:r>
          </a:p>
          <a:p>
            <a:pPr fontAlgn="base"/>
            <a:r>
              <a:rPr lang="en-US" dirty="0">
                <a:latin typeface="Arial" panose="020B0604020202020204" pitchFamily="34" charset="0"/>
                <a:cs typeface="Arial" panose="020B0604020202020204" pitchFamily="34" charset="0"/>
              </a:rPr>
              <a:t>To examine the origins of social policies and the impact of social policies on users of health and social care services. </a:t>
            </a:r>
          </a:p>
          <a:p>
            <a:endParaRPr lang="en-US" dirty="0"/>
          </a:p>
        </p:txBody>
      </p:sp>
      <p:pic>
        <p:nvPicPr>
          <p:cNvPr id="1026" name="Picture 2" descr="https://lh5.googleusercontent.com/T47qpLnGnAr0nteSrU7a0A2iXXTpQrmf4a0bu_Q9UrToUIbNjTYQN78SNkLo_24CMRejpSwc2NFv9kCizoF3wW5y96hhIIWN9ti4Q7ydlaxRPSrnNKQfjZAITNNarX_VlAa6thi6SCY">
            <a:extLst>
              <a:ext uri="{FF2B5EF4-FFF2-40B4-BE49-F238E27FC236}">
                <a16:creationId xmlns:a16="http://schemas.microsoft.com/office/drawing/2014/main" id="{545800CD-C177-4A6E-88A4-9B8E524BF1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3248" y="3390067"/>
            <a:ext cx="2425637" cy="3139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7513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D5ED9-42DD-4CB3-910D-2E2D8898C2B1}"/>
              </a:ext>
            </a:extLst>
          </p:cNvPr>
          <p:cNvSpPr>
            <a:spLocks noGrp="1"/>
          </p:cNvSpPr>
          <p:nvPr>
            <p:ph type="title"/>
          </p:nvPr>
        </p:nvSpPr>
        <p:spPr/>
        <p:txBody>
          <a:bodyPr/>
          <a:lstStyle/>
          <a:p>
            <a:r>
              <a:rPr lang="en-US" u="sng" dirty="0">
                <a:solidFill>
                  <a:schemeClr val="tx1"/>
                </a:solidFill>
              </a:rPr>
              <a:t>Introduction - The Flying Start Provision</a:t>
            </a:r>
            <a:endParaRPr lang="en-US" dirty="0">
              <a:solidFill>
                <a:schemeClr val="tx1"/>
              </a:solidFill>
            </a:endParaRPr>
          </a:p>
        </p:txBody>
      </p:sp>
      <p:sp>
        <p:nvSpPr>
          <p:cNvPr id="3" name="Content Placeholder 2">
            <a:extLst>
              <a:ext uri="{FF2B5EF4-FFF2-40B4-BE49-F238E27FC236}">
                <a16:creationId xmlns:a16="http://schemas.microsoft.com/office/drawing/2014/main" id="{F019746F-A2FE-4AA7-A5EA-5250A16AA201}"/>
              </a:ext>
            </a:extLst>
          </p:cNvPr>
          <p:cNvSpPr>
            <a:spLocks noGrp="1"/>
          </p:cNvSpPr>
          <p:nvPr>
            <p:ph idx="1"/>
          </p:nvPr>
        </p:nvSpPr>
        <p:spPr/>
        <p:txBody>
          <a:bodyPr/>
          <a:lstStyle/>
          <a:p>
            <a:r>
              <a:rPr lang="en-US" dirty="0"/>
              <a:t>Because of devolution within the UK , which is a major land mark within social policy. Countries inside of the UK such as Wales, Scotland and Northern Ireland were given the authority to set in place policies that they believe are significant to their area. </a:t>
            </a:r>
          </a:p>
          <a:p>
            <a:r>
              <a:rPr lang="en-US" dirty="0"/>
              <a:t>Statistics show that out of the whole of the UK. Wales suffer from child poverty the most. Therefore we have chosen to focus this presentation on The Flying Start Provision within Wales. Although it does also exist within other UK countries.</a:t>
            </a:r>
          </a:p>
          <a:p>
            <a:r>
              <a:rPr lang="en-US" dirty="0"/>
              <a:t>Due to child poverty being a major issue within today’s society, the Flying Start Provision was set in place. - Set in place by the Welsh Assembly Government in the years of 2007/08 in order to eradicate child poverty by the year of 2020. </a:t>
            </a:r>
          </a:p>
          <a:p>
            <a:endParaRPr lang="en-US" dirty="0"/>
          </a:p>
        </p:txBody>
      </p:sp>
    </p:spTree>
    <p:extLst>
      <p:ext uri="{BB962C8B-B14F-4D97-AF65-F5344CB8AC3E}">
        <p14:creationId xmlns:p14="http://schemas.microsoft.com/office/powerpoint/2010/main" val="18153027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2A70C-C6E9-4FED-B88F-72F77724CDD4}"/>
              </a:ext>
            </a:extLst>
          </p:cNvPr>
          <p:cNvSpPr>
            <a:spLocks noGrp="1"/>
          </p:cNvSpPr>
          <p:nvPr>
            <p:ph type="title"/>
          </p:nvPr>
        </p:nvSpPr>
        <p:spPr/>
        <p:txBody>
          <a:bodyPr/>
          <a:lstStyle/>
          <a:p>
            <a:r>
              <a:rPr lang="en-US" dirty="0">
                <a:solidFill>
                  <a:schemeClr val="tx1"/>
                </a:solidFill>
              </a:rPr>
              <a:t>Four core elements</a:t>
            </a:r>
          </a:p>
        </p:txBody>
      </p:sp>
      <p:sp>
        <p:nvSpPr>
          <p:cNvPr id="3" name="Content Placeholder 2">
            <a:extLst>
              <a:ext uri="{FF2B5EF4-FFF2-40B4-BE49-F238E27FC236}">
                <a16:creationId xmlns:a16="http://schemas.microsoft.com/office/drawing/2014/main" id="{1E948437-B0B5-4E08-8648-D4B3C2437870}"/>
              </a:ext>
            </a:extLst>
          </p:cNvPr>
          <p:cNvSpPr>
            <a:spLocks noGrp="1"/>
          </p:cNvSpPr>
          <p:nvPr>
            <p:ph idx="1"/>
          </p:nvPr>
        </p:nvSpPr>
        <p:spPr>
          <a:xfrm>
            <a:off x="0" y="2160589"/>
            <a:ext cx="11082528" cy="4697411"/>
          </a:xfrm>
        </p:spPr>
        <p:txBody>
          <a:bodyPr>
            <a:normAutofit fontScale="85000" lnSpcReduction="20000"/>
          </a:bodyPr>
          <a:lstStyle/>
          <a:p>
            <a:r>
              <a:rPr lang="en-US" dirty="0">
                <a:latin typeface="Arial" panose="020B0604020202020204" pitchFamily="34" charset="0"/>
                <a:cs typeface="Arial" panose="020B0604020202020204" pitchFamily="34" charset="0"/>
              </a:rPr>
              <a:t>The four core elements that are provided within The Flying Start are:</a:t>
            </a:r>
          </a:p>
          <a:p>
            <a:r>
              <a:rPr lang="en-US" dirty="0">
                <a:latin typeface="Arial" panose="020B0604020202020204" pitchFamily="34" charset="0"/>
                <a:cs typeface="Arial" panose="020B0604020202020204" pitchFamily="34" charset="0"/>
              </a:rPr>
              <a:t>•Free quality childcare. The Flying start offers parents with children ages 2-3 years old part-time quality childcare, for 2 and a half hours a day, 5 days a week for 39 weeks. </a:t>
            </a:r>
          </a:p>
          <a:p>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t>
            </a:r>
            <a:r>
              <a:rPr lang="en-US" u="sng" dirty="0">
                <a:latin typeface="Arial" panose="020B0604020202020204" pitchFamily="34" charset="0"/>
                <a:cs typeface="Arial" panose="020B0604020202020204" pitchFamily="34" charset="0"/>
              </a:rPr>
              <a:t>Enhanced Health Visiting Service,</a:t>
            </a:r>
            <a:r>
              <a:rPr lang="en-US" dirty="0">
                <a:latin typeface="Arial" panose="020B0604020202020204" pitchFamily="34" charset="0"/>
                <a:cs typeface="Arial" panose="020B0604020202020204" pitchFamily="34" charset="0"/>
              </a:rPr>
              <a:t> the key to programme delivery is the requirement that there must be one full time equivalent health visitor per 110 children aged under 4 in the target areas. This is to ensure that families with children under the ages of 4 receive intense support.</a:t>
            </a:r>
          </a:p>
          <a:p>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 </a:t>
            </a:r>
            <a:r>
              <a:rPr lang="en-US" u="sng" dirty="0">
                <a:latin typeface="Arial" panose="020B0604020202020204" pitchFamily="34" charset="0"/>
                <a:cs typeface="Arial" panose="020B0604020202020204" pitchFamily="34" charset="0"/>
              </a:rPr>
              <a:t>Parenting programmes and support</a:t>
            </a:r>
            <a:r>
              <a:rPr lang="en-US" dirty="0">
                <a:latin typeface="Arial" panose="020B0604020202020204" pitchFamily="34" charset="0"/>
                <a:cs typeface="Arial" panose="020B0604020202020204" pitchFamily="34" charset="0"/>
              </a:rPr>
              <a:t>. On an annual basis every family with a flying start child should be offered formal parenting support. This can either be one to one at home or set in groups, with a formal and informal support depending on the need. Every Flying Start child should be offered formal parenting support.</a:t>
            </a:r>
          </a:p>
          <a:p>
            <a:br>
              <a:rPr lang="en-US" dirty="0">
                <a:latin typeface="Arial" panose="020B0604020202020204" pitchFamily="34" charset="0"/>
                <a:cs typeface="Arial" panose="020B0604020202020204" pitchFamily="34" charset="0"/>
              </a:rPr>
            </a:br>
            <a:r>
              <a:rPr lang="en-US" u="sng" dirty="0">
                <a:latin typeface="Arial" panose="020B0604020202020204" pitchFamily="34" charset="0"/>
                <a:cs typeface="Arial" panose="020B0604020202020204" pitchFamily="34" charset="0"/>
              </a:rPr>
              <a:t>The parenting offer is be based on three different themes: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1). perinatal and support in the early years</a:t>
            </a:r>
          </a:p>
          <a:p>
            <a:r>
              <a:rPr lang="en-US" dirty="0">
                <a:latin typeface="Arial" panose="020B0604020202020204" pitchFamily="34" charset="0"/>
                <a:cs typeface="Arial" panose="020B0604020202020204" pitchFamily="34" charset="0"/>
              </a:rPr>
              <a:t>2).early intervention approaches to supporting vulnerable parents</a:t>
            </a:r>
          </a:p>
          <a:p>
            <a:r>
              <a:rPr lang="en-US" dirty="0">
                <a:latin typeface="Arial" panose="020B0604020202020204" pitchFamily="34" charset="0"/>
                <a:cs typeface="Arial" panose="020B0604020202020204" pitchFamily="34" charset="0"/>
              </a:rPr>
              <a:t>3).programmes to support parents in positive parenting. Advice and tips are required</a:t>
            </a:r>
          </a:p>
          <a:p>
            <a:r>
              <a:rPr lang="en-US" dirty="0">
                <a:latin typeface="Arial" panose="020B0604020202020204" pitchFamily="34" charset="0"/>
                <a:cs typeface="Arial" panose="020B0604020202020204" pitchFamily="34" charset="0"/>
              </a:rPr>
              <a:t>• Early language development, speech and language therapists are hired as a part of the Flying Start team to improve children's progress within school.</a:t>
            </a:r>
          </a:p>
        </p:txBody>
      </p:sp>
    </p:spTree>
    <p:extLst>
      <p:ext uri="{BB962C8B-B14F-4D97-AF65-F5344CB8AC3E}">
        <p14:creationId xmlns:p14="http://schemas.microsoft.com/office/powerpoint/2010/main" val="42203579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4D8F7-A2D7-45DA-A5BD-A6D9BCFD49B2}"/>
              </a:ext>
            </a:extLst>
          </p:cNvPr>
          <p:cNvSpPr>
            <a:spLocks noGrp="1"/>
          </p:cNvSpPr>
          <p:nvPr>
            <p:ph type="title"/>
          </p:nvPr>
        </p:nvSpPr>
        <p:spPr/>
        <p:txBody>
          <a:bodyPr/>
          <a:lstStyle/>
          <a:p>
            <a:r>
              <a:rPr lang="en-US" u="sng" dirty="0">
                <a:solidFill>
                  <a:schemeClr val="tx1"/>
                </a:solidFill>
              </a:rPr>
              <a:t>Impact Flying Start has on users</a:t>
            </a:r>
            <a:endParaRPr lang="en-US" dirty="0">
              <a:solidFill>
                <a:schemeClr val="tx1"/>
              </a:solidFill>
            </a:endParaRPr>
          </a:p>
        </p:txBody>
      </p:sp>
      <p:sp>
        <p:nvSpPr>
          <p:cNvPr id="3" name="Content Placeholder 2">
            <a:extLst>
              <a:ext uri="{FF2B5EF4-FFF2-40B4-BE49-F238E27FC236}">
                <a16:creationId xmlns:a16="http://schemas.microsoft.com/office/drawing/2014/main" id="{1B674BB3-6610-4D03-B8B8-EA8C16A4D601}"/>
              </a:ext>
            </a:extLst>
          </p:cNvPr>
          <p:cNvSpPr>
            <a:spLocks noGrp="1"/>
          </p:cNvSpPr>
          <p:nvPr>
            <p:ph idx="1"/>
          </p:nvPr>
        </p:nvSpPr>
        <p:spPr>
          <a:xfrm>
            <a:off x="0" y="1930399"/>
            <a:ext cx="9985248" cy="4927601"/>
          </a:xfrm>
        </p:spPr>
        <p:txBody>
          <a:bodyPr>
            <a:normAutofit/>
          </a:bodyPr>
          <a:lstStyle/>
          <a:p>
            <a:r>
              <a:rPr lang="en-US" dirty="0">
                <a:latin typeface="Arial" panose="020B0604020202020204" pitchFamily="34" charset="0"/>
                <a:cs typeface="Arial" panose="020B0604020202020204" pitchFamily="34" charset="0"/>
              </a:rPr>
              <a:t>Improving a child's outcome is the main focus to The Flying Start. By the ages of three children in Flying Start areas should be developing faster than the rate they would have without. Children become more independent, co-operative and prepared for challenges in future life.</a:t>
            </a:r>
          </a:p>
          <a:p>
            <a:r>
              <a:rPr lang="en-US" dirty="0">
                <a:latin typeface="Arial" panose="020B0604020202020204" pitchFamily="34" charset="0"/>
                <a:cs typeface="Arial" panose="020B0604020202020204" pitchFamily="34" charset="0"/>
              </a:rPr>
              <a:t> The Flying Start provision has been more successful with family services than they would have been without the programme</a:t>
            </a:r>
          </a:p>
          <a:p>
            <a:r>
              <a:rPr lang="en-US" dirty="0">
                <a:latin typeface="Arial" panose="020B0604020202020204" pitchFamily="34" charset="0"/>
                <a:cs typeface="Arial" panose="020B0604020202020204" pitchFamily="34" charset="0"/>
              </a:rPr>
              <a:t>Children within the Flying Start have had on average 5.7 more visits within the health visitor team than family would have normally</a:t>
            </a:r>
          </a:p>
          <a:p>
            <a:r>
              <a:rPr lang="en-US" dirty="0">
                <a:latin typeface="Arial" panose="020B0604020202020204" pitchFamily="34" charset="0"/>
                <a:cs typeface="Arial" panose="020B0604020202020204" pitchFamily="34" charset="0"/>
              </a:rPr>
              <a:t>Children within poverty are most likely to fail in school, the Flying Start Provision provides speech and language therapists within their team. This will give children a better chance at succeeding in education.</a:t>
            </a:r>
          </a:p>
          <a:p>
            <a:r>
              <a:rPr lang="en-US" dirty="0">
                <a:latin typeface="Arial" panose="020B0604020202020204" pitchFamily="34" charset="0"/>
                <a:cs typeface="Arial" panose="020B0604020202020204" pitchFamily="34" charset="0"/>
              </a:rPr>
              <a:t>Parenting programmes and support classes are held within Flying Start, this gives parents the chance to improve their parenting skills enable to feel confident. Also gives the parent and children the chance to bond with one another.</a:t>
            </a:r>
          </a:p>
        </p:txBody>
      </p:sp>
    </p:spTree>
    <p:extLst>
      <p:ext uri="{BB962C8B-B14F-4D97-AF65-F5344CB8AC3E}">
        <p14:creationId xmlns:p14="http://schemas.microsoft.com/office/powerpoint/2010/main" val="25386465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65404-7779-43BF-9FC2-A88BFD57EFA5}"/>
              </a:ext>
            </a:extLst>
          </p:cNvPr>
          <p:cNvSpPr>
            <a:spLocks noGrp="1"/>
          </p:cNvSpPr>
          <p:nvPr>
            <p:ph type="title"/>
          </p:nvPr>
        </p:nvSpPr>
        <p:spPr/>
        <p:txBody>
          <a:bodyPr/>
          <a:lstStyle/>
          <a:p>
            <a:r>
              <a:rPr lang="en-US" u="sng" dirty="0">
                <a:solidFill>
                  <a:schemeClr val="tx1"/>
                </a:solidFill>
              </a:rPr>
              <a:t>Evaluation</a:t>
            </a:r>
          </a:p>
        </p:txBody>
      </p:sp>
      <p:graphicFrame>
        <p:nvGraphicFramePr>
          <p:cNvPr id="4" name="Content Placeholder 3">
            <a:extLst>
              <a:ext uri="{FF2B5EF4-FFF2-40B4-BE49-F238E27FC236}">
                <a16:creationId xmlns:a16="http://schemas.microsoft.com/office/drawing/2014/main" id="{DAC30D9C-3C85-4DB8-8DEB-6A8E42FA91AC}"/>
              </a:ext>
            </a:extLst>
          </p:cNvPr>
          <p:cNvGraphicFramePr>
            <a:graphicFrameLocks noGrp="1"/>
          </p:cNvGraphicFramePr>
          <p:nvPr>
            <p:ph idx="1"/>
            <p:extLst>
              <p:ext uri="{D42A27DB-BD31-4B8C-83A1-F6EECF244321}">
                <p14:modId xmlns:p14="http://schemas.microsoft.com/office/powerpoint/2010/main" val="4161432013"/>
              </p:ext>
            </p:extLst>
          </p:nvPr>
        </p:nvGraphicFramePr>
        <p:xfrm>
          <a:off x="677863" y="2160588"/>
          <a:ext cx="8596312" cy="4313364"/>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099482087"/>
                    </a:ext>
                  </a:extLst>
                </a:gridCol>
                <a:gridCol w="4298156">
                  <a:extLst>
                    <a:ext uri="{9D8B030D-6E8A-4147-A177-3AD203B41FA5}">
                      <a16:colId xmlns:a16="http://schemas.microsoft.com/office/drawing/2014/main" val="3578576020"/>
                    </a:ext>
                  </a:extLst>
                </a:gridCol>
              </a:tblGrid>
              <a:tr h="1345657">
                <a:tc>
                  <a:txBody>
                    <a:bodyPr/>
                    <a:lstStyle/>
                    <a:p>
                      <a:pPr marL="285750" indent="-285750">
                        <a:buFont typeface="Wingdings" panose="05000000000000000000" pitchFamily="2" charset="2"/>
                        <a:buChar char="§"/>
                      </a:pPr>
                      <a:r>
                        <a:rPr lang="en-US" sz="2800" dirty="0">
                          <a:solidFill>
                            <a:schemeClr val="tx1"/>
                          </a:solidFill>
                        </a:rPr>
                        <a:t>strengths</a:t>
                      </a:r>
                    </a:p>
                  </a:txBody>
                  <a:tcPr/>
                </a:tc>
                <a:tc>
                  <a:txBody>
                    <a:bodyPr/>
                    <a:lstStyle/>
                    <a:p>
                      <a:pPr marL="285750" indent="-285750">
                        <a:buFont typeface="Arial" panose="020B0604020202020204" pitchFamily="34" charset="0"/>
                        <a:buChar char="•"/>
                      </a:pPr>
                      <a:r>
                        <a:rPr lang="en-US" sz="2400" dirty="0">
                          <a:solidFill>
                            <a:schemeClr val="tx1"/>
                          </a:solidFill>
                        </a:rPr>
                        <a:t>Weaknesses</a:t>
                      </a:r>
                    </a:p>
                  </a:txBody>
                  <a:tcPr/>
                </a:tc>
                <a:extLst>
                  <a:ext uri="{0D108BD9-81ED-4DB2-BD59-A6C34878D82A}">
                    <a16:rowId xmlns:a16="http://schemas.microsoft.com/office/drawing/2014/main" val="3066396769"/>
                  </a:ext>
                </a:extLst>
              </a:tr>
              <a:tr h="2967707">
                <a:tc>
                  <a:txBody>
                    <a:bodyPr/>
                    <a:lstStyle/>
                    <a:p>
                      <a:pPr marL="285750" indent="-285750">
                        <a:buFont typeface="Arial" panose="020B0604020202020204" pitchFamily="34" charset="0"/>
                        <a:buChar char="•"/>
                      </a:pPr>
                      <a:r>
                        <a:rPr lang="en-US" sz="2000" b="0" i="0" u="none" strike="noStrike" kern="1200" dirty="0">
                          <a:solidFill>
                            <a:schemeClr val="dk1"/>
                          </a:solidFill>
                          <a:effectLst/>
                          <a:latin typeface="+mn-lt"/>
                          <a:ea typeface="+mn-ea"/>
                          <a:cs typeface="+mn-cs"/>
                        </a:rPr>
                        <a:t>For those who are eligible to The Flying Start Provision, it has benefited them a large amount. Statistics show that in 2012/13, 23,579 children benefited from the services that Flying Start provides.</a:t>
                      </a:r>
                      <a:endParaRPr lang="en-US" sz="2000" dirty="0"/>
                    </a:p>
                  </a:txBody>
                  <a:tcPr/>
                </a:tc>
                <a:tc>
                  <a:txBody>
                    <a:bodyPr/>
                    <a:lstStyle/>
                    <a:p>
                      <a:pPr marL="285750" indent="-285750">
                        <a:buFont typeface="Arial" panose="020B0604020202020204" pitchFamily="34" charset="0"/>
                        <a:buChar char="•"/>
                      </a:pPr>
                      <a:r>
                        <a:rPr lang="en-US" sz="2000" b="0" i="0" u="none" strike="noStrike" kern="1200" dirty="0">
                          <a:solidFill>
                            <a:schemeClr val="dk1"/>
                          </a:solidFill>
                          <a:effectLst/>
                          <a:latin typeface="+mn-lt"/>
                          <a:ea typeface="+mn-ea"/>
                          <a:cs typeface="+mn-cs"/>
                        </a:rPr>
                        <a:t>Critics refer to the Flying Start Provision as a ‘post code lottery’. - The Flying Start focuses on the most deprived areas, by doing this. It does not cover those who live in low-income households, who also suffer from poverty.</a:t>
                      </a:r>
                      <a:endParaRPr lang="en-US" sz="2000" dirty="0"/>
                    </a:p>
                  </a:txBody>
                  <a:tcPr/>
                </a:tc>
                <a:extLst>
                  <a:ext uri="{0D108BD9-81ED-4DB2-BD59-A6C34878D82A}">
                    <a16:rowId xmlns:a16="http://schemas.microsoft.com/office/drawing/2014/main" val="3230684907"/>
                  </a:ext>
                </a:extLst>
              </a:tr>
            </a:tbl>
          </a:graphicData>
        </a:graphic>
      </p:graphicFrame>
    </p:spTree>
    <p:extLst>
      <p:ext uri="{BB962C8B-B14F-4D97-AF65-F5344CB8AC3E}">
        <p14:creationId xmlns:p14="http://schemas.microsoft.com/office/powerpoint/2010/main" val="919014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0CEC-3C66-4DA0-8FAD-4B340CE65378}"/>
              </a:ext>
            </a:extLst>
          </p:cNvPr>
          <p:cNvSpPr>
            <a:spLocks noGrp="1"/>
          </p:cNvSpPr>
          <p:nvPr>
            <p:ph type="title"/>
          </p:nvPr>
        </p:nvSpPr>
        <p:spPr/>
        <p:txBody>
          <a:bodyPr/>
          <a:lstStyle/>
          <a:p>
            <a:r>
              <a:rPr lang="en-US" u="sng" dirty="0">
                <a:solidFill>
                  <a:schemeClr val="tx1"/>
                </a:solidFill>
              </a:rPr>
              <a:t>References</a:t>
            </a:r>
          </a:p>
        </p:txBody>
      </p:sp>
      <p:sp>
        <p:nvSpPr>
          <p:cNvPr id="3" name="Content Placeholder 2">
            <a:extLst>
              <a:ext uri="{FF2B5EF4-FFF2-40B4-BE49-F238E27FC236}">
                <a16:creationId xmlns:a16="http://schemas.microsoft.com/office/drawing/2014/main" id="{C911F1FB-6A5A-4A81-B6EC-834095FEBD58}"/>
              </a:ext>
            </a:extLst>
          </p:cNvPr>
          <p:cNvSpPr>
            <a:spLocks noGrp="1"/>
          </p:cNvSpPr>
          <p:nvPr>
            <p:ph idx="1"/>
          </p:nvPr>
        </p:nvSpPr>
        <p:spPr/>
        <p:txBody>
          <a:bodyPr/>
          <a:lstStyle/>
          <a:p>
            <a:r>
              <a:rPr lang="en-US" dirty="0" err="1"/>
              <a:t>Thomas,s</a:t>
            </a:r>
            <a:r>
              <a:rPr lang="en-US" dirty="0"/>
              <a:t>. (March 2014). </a:t>
            </a:r>
            <a:r>
              <a:rPr lang="en-US" i="1" dirty="0"/>
              <a:t>The Flying Start.</a:t>
            </a:r>
            <a:r>
              <a:rPr lang="en-US" dirty="0"/>
              <a:t> Available: http://dera.ioe.ac.uk/23963/1/rn14-005-English.pdf. Last accessed 30th of Nov.</a:t>
            </a:r>
          </a:p>
          <a:p>
            <a:r>
              <a:rPr lang="en-US" dirty="0"/>
              <a:t>Williams, C (2011). </a:t>
            </a:r>
            <a:r>
              <a:rPr lang="en-US" i="1" dirty="0"/>
              <a:t>Social Policy for Social Welfare Practice in a Devolved Wales</a:t>
            </a:r>
            <a:r>
              <a:rPr lang="en-US" dirty="0"/>
              <a:t>. 2nd ed. Birmingham: VENTURE PRESS. 71-75.</a:t>
            </a:r>
          </a:p>
          <a:p>
            <a:r>
              <a:rPr lang="en-US" dirty="0"/>
              <a:t>Crowley, A. (2011). Child poverty in Wales. In: Williams, C </a:t>
            </a:r>
            <a:r>
              <a:rPr lang="en-US" i="1" dirty="0"/>
              <a:t>Social Policy for Social Welfare Practice in a Devolved Wales</a:t>
            </a:r>
            <a:r>
              <a:rPr lang="en-US" dirty="0"/>
              <a:t>. Birmingham: Venture Press. p-87-88.</a:t>
            </a:r>
          </a:p>
        </p:txBody>
      </p:sp>
    </p:spTree>
    <p:extLst>
      <p:ext uri="{BB962C8B-B14F-4D97-AF65-F5344CB8AC3E}">
        <p14:creationId xmlns:p14="http://schemas.microsoft.com/office/powerpoint/2010/main" val="3589141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3293</TotalTime>
  <Words>631</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Trebuchet MS</vt:lpstr>
      <vt:lpstr>Wingdings</vt:lpstr>
      <vt:lpstr>Wingdings 3</vt:lpstr>
      <vt:lpstr>Facet</vt:lpstr>
      <vt:lpstr>The Flying start Provision</vt:lpstr>
      <vt:lpstr>Contents</vt:lpstr>
      <vt:lpstr>Aims &amp; objectives</vt:lpstr>
      <vt:lpstr>Introduction - The Flying Start Provision</vt:lpstr>
      <vt:lpstr>Four core elements</vt:lpstr>
      <vt:lpstr>Impact Flying Start has on users</vt:lpstr>
      <vt:lpstr>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flying start</dc:title>
  <dc:creator>Codie Morris (1702662)</dc:creator>
  <cp:lastModifiedBy>Codie Morris (1702662)</cp:lastModifiedBy>
  <cp:revision>32</cp:revision>
  <dcterms:created xsi:type="dcterms:W3CDTF">2017-11-14T17:14:00Z</dcterms:created>
  <dcterms:modified xsi:type="dcterms:W3CDTF">2017-12-01T22:47:05Z</dcterms:modified>
</cp:coreProperties>
</file>