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340" autoAdjust="0"/>
    <p:restoredTop sz="94660"/>
  </p:normalViewPr>
  <p:slideViewPr>
    <p:cSldViewPr snapToGrid="0">
      <p:cViewPr varScale="1">
        <p:scale>
          <a:sx n="77" d="100"/>
          <a:sy n="77" d="100"/>
        </p:scale>
        <p:origin x="114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563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499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633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6711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542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644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47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63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6817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551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5654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0000"/>
            <a:lum/>
          </a:blip>
          <a:srcRect/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B3ED72-ADB9-4CF6-8768-DF42137D2182}" type="datetimeFigureOut">
              <a:rPr lang="en-GB" smtClean="0"/>
              <a:t>01/05/2019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BB4C2-297F-495F-A56C-83B50FDE11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8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outlook.office.com/owa/service.svc/s/GetFileAttachment?id=AAMkAGM4MTI3ZTY2LWVkZWEtNGQ4OC04MTU5LTBhYWUzYWI3YmM0YgBGAAAAAABE6DSMb05PSpaU8Z9LR0txBwBnjISRmLBLSoxBY37YlW5SAAAAAAEMAABnjISRmLBLSoxBY37YlW5SAANuYk/5AAABEgAQAIyMnFniQJtFlDJ48EabvyY%3D&amp;X-OWA-CANARY=sX0CNw_U4kW2SDogmOANcCBfnb6JzdYYFdJzoe2Y9Gs6ckm71UK6wmeWFOw8yeBX99nUefEwrjU.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446827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Elephant" panose="02020904090505020303" pitchFamily="18" charset="0"/>
              </a:rPr>
              <a:t>HPHI4003</a:t>
            </a:r>
            <a:br>
              <a:rPr lang="en-GB" dirty="0">
                <a:latin typeface="Elephant" panose="02020904090505020303" pitchFamily="18" charset="0"/>
              </a:rPr>
            </a:br>
            <a:r>
              <a:rPr lang="en-GB" dirty="0">
                <a:latin typeface="Elephant" panose="02020904090505020303" pitchFamily="18" charset="0"/>
              </a:rPr>
              <a:t>Age of Empire:</a:t>
            </a:r>
            <a:br>
              <a:rPr lang="en-GB" dirty="0">
                <a:latin typeface="Elephant" panose="02020904090505020303" pitchFamily="18" charset="0"/>
              </a:rPr>
            </a:br>
            <a:r>
              <a:rPr lang="en-GB" dirty="0">
                <a:latin typeface="Elephant" panose="02020904090505020303" pitchFamily="18" charset="0"/>
              </a:rPr>
              <a:t>The Colonial Project and the </a:t>
            </a:r>
            <a:r>
              <a:rPr lang="en-GB" dirty="0" smtClean="0">
                <a:latin typeface="Elephant" panose="02020904090505020303" pitchFamily="18" charset="0"/>
              </a:rPr>
              <a:t>Humanities</a:t>
            </a:r>
            <a:endParaRPr lang="en-GB" dirty="0">
              <a:latin typeface="Elephant" panose="02020904090505020303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62477"/>
            <a:ext cx="9144000" cy="1655762"/>
          </a:xfrm>
        </p:spPr>
        <p:txBody>
          <a:bodyPr/>
          <a:lstStyle/>
          <a:p>
            <a:r>
              <a:rPr lang="en-GB" dirty="0" smtClean="0">
                <a:latin typeface="Elephant" panose="02020904090505020303" pitchFamily="18" charset="0"/>
              </a:rPr>
              <a:t>Module overview</a:t>
            </a:r>
            <a:endParaRPr lang="en-GB" dirty="0">
              <a:latin typeface="Elephant" panose="020209040905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570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152032"/>
              </p:ext>
            </p:extLst>
          </p:nvPr>
        </p:nvGraphicFramePr>
        <p:xfrm>
          <a:off x="1" y="0"/>
          <a:ext cx="12192000" cy="68580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3944">
                  <a:extLst>
                    <a:ext uri="{9D8B030D-6E8A-4147-A177-3AD203B41FA5}">
                      <a16:colId xmlns:a16="http://schemas.microsoft.com/office/drawing/2014/main" val="3606674491"/>
                    </a:ext>
                  </a:extLst>
                </a:gridCol>
                <a:gridCol w="2719183">
                  <a:extLst>
                    <a:ext uri="{9D8B030D-6E8A-4147-A177-3AD203B41FA5}">
                      <a16:colId xmlns:a16="http://schemas.microsoft.com/office/drawing/2014/main" val="4150348621"/>
                    </a:ext>
                  </a:extLst>
                </a:gridCol>
                <a:gridCol w="2719183">
                  <a:extLst>
                    <a:ext uri="{9D8B030D-6E8A-4147-A177-3AD203B41FA5}">
                      <a16:colId xmlns:a16="http://schemas.microsoft.com/office/drawing/2014/main" val="95282451"/>
                    </a:ext>
                  </a:extLst>
                </a:gridCol>
                <a:gridCol w="2719183">
                  <a:extLst>
                    <a:ext uri="{9D8B030D-6E8A-4147-A177-3AD203B41FA5}">
                      <a16:colId xmlns:a16="http://schemas.microsoft.com/office/drawing/2014/main" val="3373197261"/>
                    </a:ext>
                  </a:extLst>
                </a:gridCol>
                <a:gridCol w="2720507">
                  <a:extLst>
                    <a:ext uri="{9D8B030D-6E8A-4147-A177-3AD203B41FA5}">
                      <a16:colId xmlns:a16="http://schemas.microsoft.com/office/drawing/2014/main" val="1080274712"/>
                    </a:ext>
                  </a:extLst>
                </a:gridCol>
              </a:tblGrid>
              <a:tr h="269325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MONDAY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TUESDAY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THURSDAY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FRIDAY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extLst>
                  <a:ext uri="{0D108BD9-81ED-4DB2-BD59-A6C34878D82A}">
                    <a16:rowId xmlns:a16="http://schemas.microsoft.com/office/drawing/2014/main" val="3353529571"/>
                  </a:ext>
                </a:extLst>
              </a:tr>
              <a:tr h="164716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WEEK 1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13–17 May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1492 AND ALL THAT: EUROPEAN COLONISATION OF THE AMERICAS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+mn-lt"/>
                        </a:rPr>
                        <a:t>Film screening:</a:t>
                      </a:r>
                      <a:endParaRPr lang="en-GB" sz="1400" dirty="0">
                        <a:effectLst/>
                        <a:latin typeface="+mn-lt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i="1" dirty="0">
                          <a:effectLst/>
                          <a:latin typeface="+mn-lt"/>
                        </a:rPr>
                        <a:t>1492: Conquest of Paradise </a:t>
                      </a:r>
                      <a:r>
                        <a:rPr lang="en-GB" sz="1400" dirty="0">
                          <a:effectLst/>
                          <a:latin typeface="+mn-lt"/>
                        </a:rPr>
                        <a:t>(France/Spain, 1992)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SLAVERY AND EMPIRE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ARCHAEOLOGY AND EMPIRE: NAPOLEONIC-ERA CONQUEST OF EGYPT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ANTHROPOLOGY,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MUSEUMS AND EMPIRE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extLst>
                  <a:ext uri="{0D108BD9-81ED-4DB2-BD59-A6C34878D82A}">
                    <a16:rowId xmlns:a16="http://schemas.microsoft.com/office/drawing/2014/main" val="3321642710"/>
                  </a:ext>
                </a:extLst>
              </a:tr>
              <a:tr h="164716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WEEK 2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20–24 May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BRITAIN IN INDIA AND THE 1857 ‘MUTINY’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u="none" strike="noStrike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+mn-lt"/>
                        </a:rPr>
                        <a:t>Film screening:</a:t>
                      </a:r>
                      <a:endParaRPr lang="en-GB" sz="1400" dirty="0">
                        <a:effectLst/>
                        <a:latin typeface="+mn-lt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i="1" dirty="0">
                          <a:effectLst/>
                          <a:latin typeface="+mn-lt"/>
                        </a:rPr>
                        <a:t>The Rising: Ballad of </a:t>
                      </a:r>
                      <a:r>
                        <a:rPr lang="en-GB" sz="1400" i="1" dirty="0" err="1">
                          <a:effectLst/>
                          <a:latin typeface="+mn-lt"/>
                        </a:rPr>
                        <a:t>Mangal</a:t>
                      </a:r>
                      <a:r>
                        <a:rPr lang="en-GB" sz="1400" i="1" dirty="0">
                          <a:effectLst/>
                          <a:latin typeface="+mn-lt"/>
                        </a:rPr>
                        <a:t> Pandey</a:t>
                      </a:r>
                      <a:r>
                        <a:rPr lang="en-GB" sz="1400" dirty="0">
                          <a:effectLst/>
                          <a:latin typeface="+mn-lt"/>
                        </a:rPr>
                        <a:t> (India, 2005)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CLASSICS AND EMPIRE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POPULAR IMPERIALISM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TASTING EMPIRE: CULINARY HISTORIES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extLst>
                  <a:ext uri="{0D108BD9-81ED-4DB2-BD59-A6C34878D82A}">
                    <a16:rowId xmlns:a16="http://schemas.microsoft.com/office/drawing/2014/main" val="2587446910"/>
                  </a:ext>
                </a:extLst>
              </a:tr>
              <a:tr h="164716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WEEK 3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27–31 May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Bank Holiday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THE AMERICAN WEST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AND WORLD’S FAIRS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 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PRESENTATIONS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(to take place from 2pm)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LITERATURE AND EMPIRE: HEART OF DARKNESS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Annotated bibliography (based on presentation)due in Friday 31 May 23.59</a:t>
                      </a:r>
                      <a:endParaRPr lang="en-GB" sz="1400" dirty="0">
                        <a:solidFill>
                          <a:srgbClr val="FF0000"/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extLst>
                  <a:ext uri="{0D108BD9-81ED-4DB2-BD59-A6C34878D82A}">
                    <a16:rowId xmlns:a16="http://schemas.microsoft.com/office/drawing/2014/main" val="3777781198"/>
                  </a:ext>
                </a:extLst>
              </a:tr>
              <a:tr h="164716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WEEK 4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3–7 June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POSTCOLONIALISM AND ORIENTALISM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u="sng" dirty="0">
                          <a:effectLst/>
                          <a:latin typeface="+mn-lt"/>
                        </a:rPr>
                        <a:t>Film screening:</a:t>
                      </a:r>
                      <a:endParaRPr lang="en-GB" sz="1400" dirty="0">
                        <a:effectLst/>
                        <a:latin typeface="+mn-lt"/>
                      </a:endParaRP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i="1" u="none" dirty="0">
                          <a:effectLst/>
                          <a:latin typeface="+mn-lt"/>
                        </a:rPr>
                        <a:t>Heart of Darkness </a:t>
                      </a:r>
                      <a:r>
                        <a:rPr lang="en-GB" sz="1400" dirty="0">
                          <a:effectLst/>
                          <a:latin typeface="+mn-lt"/>
                        </a:rPr>
                        <a:t>(USA, 1993)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SUBALTERN STUDIES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+mn-lt"/>
                        </a:rPr>
                        <a:t>WALES AND EMPIRE</a:t>
                      </a:r>
                      <a:endParaRPr lang="en-GB" sz="140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DECOLONISING THE UNIVERSITY?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Document report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(book/film review) due in Friday 7 June,  23.59</a:t>
                      </a:r>
                    </a:p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+mn-lt"/>
                        </a:rPr>
                        <a:t> </a:t>
                      </a:r>
                      <a:endParaRPr lang="en-GB" sz="14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8210" marR="38210" marT="0" marB="0"/>
                </a:tc>
                <a:extLst>
                  <a:ext uri="{0D108BD9-81ED-4DB2-BD59-A6C34878D82A}">
                    <a16:rowId xmlns:a16="http://schemas.microsoft.com/office/drawing/2014/main" val="35104786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62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"/>
            <a:ext cx="12191999" cy="6425149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 marL="457200" indent="-457200" algn="just">
              <a:lnSpc>
                <a:spcPct val="107000"/>
              </a:lnSpc>
              <a:spcAft>
                <a:spcPts val="0"/>
              </a:spcAft>
            </a:pPr>
            <a:r>
              <a:rPr lang="en-GB" sz="2400" b="1" dirty="0" smtClean="0">
                <a:effectLst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Coursework assignment 1: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Aft>
                <a:spcPts val="0"/>
              </a:spcAft>
            </a:pPr>
            <a:r>
              <a:rPr lang="en-GB" sz="2400" b="1" dirty="0" smtClean="0">
                <a:effectLst/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 &amp; ANNOTATED BIBLIOGRAPHY ON ITEM OF VISUAL/MATERIAL CULTURE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Students are tasked with devising and delivering a ten-minute PowerPoint presentation on a specific item of visual/material culture associated with empire. The presentation should explain the ‘biography’ of students’ chosen item and outline its significance in relation to the history of empire. 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Students must also submit a 1000-word annotated bibliography which critically discusses the sources used when constructing their presentation.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b="1" u="sng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Deadlines</a:t>
            </a:r>
            <a:r>
              <a:rPr lang="en-GB" b="1" u="sng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b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 to be done in class on Thursday 30 May (2pm)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b="1" dirty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Annotated bibliography to be submitted by Friday 31 May. 11.59pm</a:t>
            </a:r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0"/>
              </a:spcAft>
            </a:pP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230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1468" y="0"/>
            <a:ext cx="6796559" cy="382306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8408" t="-345" r="26639" b="998"/>
          <a:stretch/>
        </p:blipFill>
        <p:spPr>
          <a:xfrm>
            <a:off x="-1584" y="0"/>
            <a:ext cx="2654711" cy="32741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3127" y="0"/>
            <a:ext cx="2758341" cy="32282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446661"/>
            <a:ext cx="4969899" cy="34113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9277" y="3370928"/>
            <a:ext cx="5238750" cy="345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545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443927"/>
            <a:ext cx="5383557" cy="341407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13006" cy="34580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7969" y="0"/>
            <a:ext cx="4515465" cy="424281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5702" y="2977284"/>
            <a:ext cx="4862445" cy="3880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79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"/>
            <a:ext cx="12191999" cy="598419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r>
              <a:rPr lang="en-GB" sz="2400" b="1" dirty="0">
                <a:latin typeface="Elephant" panose="02020904090505020303" pitchFamily="18" charset="0"/>
              </a:rPr>
              <a:t>Coursework assignment 2: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b="1" dirty="0">
                <a:latin typeface="Elephant" panose="02020904090505020303" pitchFamily="18" charset="0"/>
              </a:rPr>
              <a:t>DOCUMENT REPORT – BOOK/FILM REVIEW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b="1" dirty="0">
                <a:latin typeface="Elephant" panose="02020904090505020303" pitchFamily="18" charset="0"/>
              </a:rPr>
              <a:t> 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dirty="0">
                <a:latin typeface="Elephant" panose="02020904090505020303" pitchFamily="18" charset="0"/>
              </a:rPr>
              <a:t>Students are tasked with writing a 2000-word review of either the film </a:t>
            </a:r>
            <a:r>
              <a:rPr lang="en-GB" b="1" i="1" dirty="0">
                <a:latin typeface="Elephant" panose="02020904090505020303" pitchFamily="18" charset="0"/>
              </a:rPr>
              <a:t>The Rising: Ballad of </a:t>
            </a:r>
            <a:r>
              <a:rPr lang="en-GB" b="1" i="1" dirty="0" err="1">
                <a:latin typeface="Elephant" panose="02020904090505020303" pitchFamily="18" charset="0"/>
              </a:rPr>
              <a:t>Mangal</a:t>
            </a:r>
            <a:r>
              <a:rPr lang="en-GB" b="1" i="1" dirty="0">
                <a:latin typeface="Elephant" panose="02020904090505020303" pitchFamily="18" charset="0"/>
              </a:rPr>
              <a:t> Pandey </a:t>
            </a:r>
            <a:r>
              <a:rPr lang="en-GB" b="1" dirty="0">
                <a:latin typeface="Elephant" panose="02020904090505020303" pitchFamily="18" charset="0"/>
              </a:rPr>
              <a:t>or Joseph Conrad’s novella </a:t>
            </a:r>
            <a:r>
              <a:rPr lang="en-GB" b="1" i="1" dirty="0">
                <a:latin typeface="Elephant" panose="02020904090505020303" pitchFamily="18" charset="0"/>
              </a:rPr>
              <a:t>Heart of Darkness</a:t>
            </a:r>
            <a:r>
              <a:rPr lang="en-GB" b="1" dirty="0">
                <a:latin typeface="Elephant" panose="02020904090505020303" pitchFamily="18" charset="0"/>
              </a:rPr>
              <a:t>. In the process, they should answer the appropriate questions from those listed below: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dirty="0">
                <a:latin typeface="Elephant" panose="02020904090505020303" pitchFamily="18" charset="0"/>
              </a:rPr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Elephant" panose="02020904090505020303" pitchFamily="18" charset="0"/>
              </a:rPr>
              <a:t>How does </a:t>
            </a:r>
            <a:r>
              <a:rPr lang="en-GB" b="1" i="1" dirty="0">
                <a:latin typeface="Elephant" panose="02020904090505020303" pitchFamily="18" charset="0"/>
              </a:rPr>
              <a:t>The Rising: Ballad of </a:t>
            </a:r>
            <a:r>
              <a:rPr lang="en-GB" b="1" i="1" dirty="0" err="1">
                <a:latin typeface="Elephant" panose="02020904090505020303" pitchFamily="18" charset="0"/>
              </a:rPr>
              <a:t>Mangal</a:t>
            </a:r>
            <a:r>
              <a:rPr lang="en-GB" b="1" i="1" dirty="0">
                <a:latin typeface="Elephant" panose="02020904090505020303" pitchFamily="18" charset="0"/>
              </a:rPr>
              <a:t> Pandey </a:t>
            </a:r>
            <a:r>
              <a:rPr lang="en-GB" b="1" dirty="0">
                <a:latin typeface="Elephant" panose="02020904090505020303" pitchFamily="18" charset="0"/>
              </a:rPr>
              <a:t>(2005) interpret the 1857 Indian ‘Mutiny,’ and what insights might the film shed on the historiographical debates surrounding empire?</a:t>
            </a:r>
            <a:endParaRPr lang="en-GB" dirty="0">
              <a:latin typeface="Elephant" panose="020209040905050203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Elephant" panose="02020904090505020303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Elephant" panose="02020904090505020303" pitchFamily="18" charset="0"/>
              </a:rPr>
              <a:t>How does </a:t>
            </a:r>
            <a:r>
              <a:rPr lang="en-GB" b="1" i="1" dirty="0">
                <a:latin typeface="Elephant" panose="02020904090505020303" pitchFamily="18" charset="0"/>
              </a:rPr>
              <a:t>Heart of Darkness </a:t>
            </a:r>
            <a:r>
              <a:rPr lang="en-GB" b="1" dirty="0">
                <a:latin typeface="Elephant" panose="02020904090505020303" pitchFamily="18" charset="0"/>
              </a:rPr>
              <a:t>interpret the European ‘scramble for Africa,’ and in what ways has the novel been critiqued by postcolonial theorists?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i="1" dirty="0">
                <a:latin typeface="Elephant" panose="02020904090505020303" pitchFamily="18" charset="0"/>
              </a:rPr>
              <a:t> 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i="1" dirty="0">
                <a:latin typeface="Elephant" panose="02020904090505020303" pitchFamily="18" charset="0"/>
              </a:rPr>
              <a:t> 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u="sng" dirty="0">
                <a:latin typeface="Elephant" panose="02020904090505020303" pitchFamily="18" charset="0"/>
              </a:rPr>
              <a:t>Deadline: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dirty="0">
                <a:latin typeface="Elephant" panose="02020904090505020303" pitchFamily="18" charset="0"/>
              </a:rPr>
              <a:t>Friday 7 June,  11.59pm</a:t>
            </a:r>
            <a:r>
              <a:rPr lang="en-GB" b="1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b="1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AutoShape 2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8382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3"/>
          <p:cNvSpPr>
            <a:spLocks noChangeAspect="1" noChangeArrowheads="1"/>
          </p:cNvSpPr>
          <p:nvPr/>
        </p:nvSpPr>
        <p:spPr bwMode="auto">
          <a:xfrm>
            <a:off x="155575" y="-5492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20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"/>
            <a:ext cx="12191999" cy="5984194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r>
              <a:rPr lang="en-GB" sz="2400" b="1" dirty="0">
                <a:latin typeface="Elephant" panose="02020904090505020303" pitchFamily="18" charset="0"/>
              </a:rPr>
              <a:t>Coursework assignment 2: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sz="2400" b="1" dirty="0">
                <a:latin typeface="Elephant" panose="02020904090505020303" pitchFamily="18" charset="0"/>
              </a:rPr>
              <a:t>DOCUMENT REPORT – BOOK/FILM REVIEW</a:t>
            </a:r>
            <a:endParaRPr lang="en-GB" sz="2400" dirty="0">
              <a:latin typeface="Elephant" panose="02020904090505020303" pitchFamily="18" charset="0"/>
            </a:endParaRPr>
          </a:p>
          <a:p>
            <a:r>
              <a:rPr lang="en-GB" b="1" dirty="0">
                <a:latin typeface="Elephant" panose="02020904090505020303" pitchFamily="18" charset="0"/>
              </a:rPr>
              <a:t> 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dirty="0">
                <a:latin typeface="Elephant" panose="02020904090505020303" pitchFamily="18" charset="0"/>
              </a:rPr>
              <a:t>Students are tasked with writing a 2000-word review of either the film </a:t>
            </a:r>
            <a:r>
              <a:rPr lang="en-GB" b="1" i="1" dirty="0">
                <a:latin typeface="Elephant" panose="02020904090505020303" pitchFamily="18" charset="0"/>
              </a:rPr>
              <a:t>The Rising: Ballad of </a:t>
            </a:r>
            <a:r>
              <a:rPr lang="en-GB" b="1" i="1" dirty="0" err="1">
                <a:latin typeface="Elephant" panose="02020904090505020303" pitchFamily="18" charset="0"/>
              </a:rPr>
              <a:t>Mangal</a:t>
            </a:r>
            <a:r>
              <a:rPr lang="en-GB" b="1" i="1" dirty="0">
                <a:latin typeface="Elephant" panose="02020904090505020303" pitchFamily="18" charset="0"/>
              </a:rPr>
              <a:t> Pandey </a:t>
            </a:r>
            <a:r>
              <a:rPr lang="en-GB" b="1" dirty="0">
                <a:latin typeface="Elephant" panose="02020904090505020303" pitchFamily="18" charset="0"/>
              </a:rPr>
              <a:t>or Joseph Conrad’s novella </a:t>
            </a:r>
            <a:r>
              <a:rPr lang="en-GB" b="1" i="1" dirty="0">
                <a:latin typeface="Elephant" panose="02020904090505020303" pitchFamily="18" charset="0"/>
              </a:rPr>
              <a:t>Heart of Darkness</a:t>
            </a:r>
            <a:r>
              <a:rPr lang="en-GB" b="1" dirty="0">
                <a:latin typeface="Elephant" panose="02020904090505020303" pitchFamily="18" charset="0"/>
              </a:rPr>
              <a:t>. In the process, they should answer the appropriate questions from those listed below: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dirty="0">
                <a:latin typeface="Elephant" panose="02020904090505020303" pitchFamily="18" charset="0"/>
              </a:rPr>
              <a:t> 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Elephant" panose="02020904090505020303" pitchFamily="18" charset="0"/>
              </a:rPr>
              <a:t>How does </a:t>
            </a:r>
            <a:r>
              <a:rPr lang="en-GB" b="1" i="1" dirty="0">
                <a:latin typeface="Elephant" panose="02020904090505020303" pitchFamily="18" charset="0"/>
              </a:rPr>
              <a:t>The Rising: Ballad of </a:t>
            </a:r>
            <a:r>
              <a:rPr lang="en-GB" b="1" i="1" dirty="0" err="1">
                <a:latin typeface="Elephant" panose="02020904090505020303" pitchFamily="18" charset="0"/>
              </a:rPr>
              <a:t>Mangal</a:t>
            </a:r>
            <a:r>
              <a:rPr lang="en-GB" b="1" i="1" dirty="0">
                <a:latin typeface="Elephant" panose="02020904090505020303" pitchFamily="18" charset="0"/>
              </a:rPr>
              <a:t> Pandey </a:t>
            </a:r>
            <a:r>
              <a:rPr lang="en-GB" b="1" dirty="0">
                <a:latin typeface="Elephant" panose="02020904090505020303" pitchFamily="18" charset="0"/>
              </a:rPr>
              <a:t>(2005) interpret the 1857 Indian ‘Mutiny,’ and what insights might the film shed on the historiographical debates surrounding empire?</a:t>
            </a:r>
            <a:endParaRPr lang="en-GB" dirty="0">
              <a:latin typeface="Elephant" panose="02020904090505020303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Elephant" panose="02020904090505020303" pitchFamily="18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Elephant" panose="02020904090505020303" pitchFamily="18" charset="0"/>
              </a:rPr>
              <a:t>How does </a:t>
            </a:r>
            <a:r>
              <a:rPr lang="en-GB" b="1" i="1" dirty="0">
                <a:latin typeface="Elephant" panose="02020904090505020303" pitchFamily="18" charset="0"/>
              </a:rPr>
              <a:t>Heart of Darkness </a:t>
            </a:r>
            <a:r>
              <a:rPr lang="en-GB" b="1" dirty="0">
                <a:latin typeface="Elephant" panose="02020904090505020303" pitchFamily="18" charset="0"/>
              </a:rPr>
              <a:t>interpret the European ‘scramble for Africa,’ and in what ways has the novel been critiqued by postcolonial theorists?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i="1" dirty="0">
                <a:latin typeface="Elephant" panose="02020904090505020303" pitchFamily="18" charset="0"/>
              </a:rPr>
              <a:t> 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i="1" dirty="0">
                <a:latin typeface="Elephant" panose="02020904090505020303" pitchFamily="18" charset="0"/>
              </a:rPr>
              <a:t> 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u="sng" dirty="0">
                <a:latin typeface="Elephant" panose="02020904090505020303" pitchFamily="18" charset="0"/>
              </a:rPr>
              <a:t>Deadline:</a:t>
            </a:r>
            <a:endParaRPr lang="en-GB" dirty="0">
              <a:latin typeface="Elephant" panose="02020904090505020303" pitchFamily="18" charset="0"/>
            </a:endParaRPr>
          </a:p>
          <a:p>
            <a:r>
              <a:rPr lang="en-GB" b="1" dirty="0">
                <a:latin typeface="Elephant" panose="02020904090505020303" pitchFamily="18" charset="0"/>
              </a:rPr>
              <a:t>Friday 7 June,  11.59pm</a:t>
            </a:r>
            <a:r>
              <a:rPr lang="en-GB" b="1" dirty="0" smtClean="0">
                <a:latin typeface="Elephant" panose="020209040905050203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b="1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86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"/>
            <a:ext cx="12100142" cy="4331178"/>
          </a:xfrm>
          <a:prstGeom prst="rect">
            <a:avLst/>
          </a:prstGeom>
        </p:spPr>
        <p:txBody>
          <a:bodyPr wrap="square" lIns="540000" tIns="540000" rIns="540000" bIns="540000">
            <a:spAutoFit/>
          </a:bodyPr>
          <a:lstStyle/>
          <a:p>
            <a:pPr>
              <a:lnSpc>
                <a:spcPct val="107000"/>
              </a:lnSpc>
            </a:pPr>
            <a:r>
              <a:rPr lang="en-GB" u="sng" dirty="0" smtClean="0">
                <a:latin typeface="Elephant" panose="02020904090505020303" pitchFamily="18" charset="0"/>
              </a:rPr>
              <a:t>Film </a:t>
            </a:r>
            <a:r>
              <a:rPr lang="en-GB" u="sng" dirty="0">
                <a:latin typeface="Elephant" panose="02020904090505020303" pitchFamily="18" charset="0"/>
              </a:rPr>
              <a:t>screening</a:t>
            </a:r>
            <a:r>
              <a:rPr lang="en-GB" u="sng" dirty="0" smtClean="0">
                <a:latin typeface="Elephant" panose="02020904090505020303" pitchFamily="18" charset="0"/>
              </a:rPr>
              <a:t>: </a:t>
            </a:r>
            <a:r>
              <a:rPr lang="en-GB" i="1" dirty="0" smtClean="0">
                <a:latin typeface="Elephant" panose="02020904090505020303" pitchFamily="18" charset="0"/>
              </a:rPr>
              <a:t>The </a:t>
            </a:r>
            <a:r>
              <a:rPr lang="en-GB" i="1" dirty="0" smtClean="0">
                <a:latin typeface="Elephant" panose="02020904090505020303" pitchFamily="18" charset="0"/>
              </a:rPr>
              <a:t>Rising: Ballad of </a:t>
            </a:r>
            <a:r>
              <a:rPr lang="en-GB" i="1" dirty="0" err="1" smtClean="0">
                <a:latin typeface="Elephant" panose="02020904090505020303" pitchFamily="18" charset="0"/>
              </a:rPr>
              <a:t>Mangal</a:t>
            </a:r>
            <a:r>
              <a:rPr lang="en-GB" i="1" dirty="0" smtClean="0">
                <a:latin typeface="Elephant" panose="02020904090505020303" pitchFamily="18" charset="0"/>
              </a:rPr>
              <a:t> Pandey</a:t>
            </a:r>
            <a:r>
              <a:rPr lang="en-GB" dirty="0" smtClean="0">
                <a:latin typeface="Elephant" panose="02020904090505020303" pitchFamily="18" charset="0"/>
              </a:rPr>
              <a:t> (India, 2005) – Monday 20 May, 5.30pm Cliff Tucker Lecture Theatre</a:t>
            </a:r>
          </a:p>
          <a:p>
            <a:pPr>
              <a:lnSpc>
                <a:spcPct val="107000"/>
              </a:lnSpc>
            </a:pPr>
            <a:endParaRPr lang="en-GB" dirty="0" smtClean="0">
              <a:latin typeface="Elephant" panose="02020904090505020303" pitchFamily="18" charset="0"/>
            </a:endParaRPr>
          </a:p>
          <a:p>
            <a:pPr>
              <a:lnSpc>
                <a:spcPct val="107000"/>
              </a:lnSpc>
            </a:pPr>
            <a:r>
              <a:rPr lang="en-GB" u="sng" dirty="0" smtClean="0">
                <a:latin typeface="Elephant" panose="02020904090505020303" pitchFamily="18" charset="0"/>
              </a:rPr>
              <a:t>Lectures on </a:t>
            </a:r>
            <a:r>
              <a:rPr lang="en-GB" i="1" u="sng" dirty="0" smtClean="0">
                <a:latin typeface="Elephant" panose="02020904090505020303" pitchFamily="18" charset="0"/>
              </a:rPr>
              <a:t>Heart of Darkness</a:t>
            </a:r>
            <a:r>
              <a:rPr lang="en-GB" u="sng" dirty="0" smtClean="0">
                <a:latin typeface="Elephant" panose="02020904090505020303" pitchFamily="18" charset="0"/>
              </a:rPr>
              <a:t>: </a:t>
            </a:r>
            <a:r>
              <a:rPr lang="en-GB" dirty="0" smtClean="0">
                <a:latin typeface="Elephant" panose="02020904090505020303" pitchFamily="18" charset="0"/>
              </a:rPr>
              <a:t>Friday </a:t>
            </a:r>
            <a:r>
              <a:rPr lang="en-GB" dirty="0" smtClean="0">
                <a:latin typeface="Elephant" panose="02020904090505020303" pitchFamily="18" charset="0"/>
              </a:rPr>
              <a:t>31 May, Monday  3 June + film screening of adaptation – Monday 3 June, 5.30pm Cliff Tucker Lecture </a:t>
            </a:r>
            <a:r>
              <a:rPr lang="en-GB" dirty="0" smtClean="0">
                <a:latin typeface="Elephant" panose="02020904090505020303" pitchFamily="18" charset="0"/>
              </a:rPr>
              <a:t>Theatre</a:t>
            </a:r>
          </a:p>
          <a:p>
            <a:pPr>
              <a:lnSpc>
                <a:spcPct val="107000"/>
              </a:lnSpc>
            </a:pPr>
            <a:endParaRPr lang="en-GB" dirty="0">
              <a:latin typeface="Elephant" panose="02020904090505020303" pitchFamily="18" charset="0"/>
            </a:endParaRPr>
          </a:p>
          <a:p>
            <a:pPr>
              <a:lnSpc>
                <a:spcPct val="107000"/>
              </a:lnSpc>
            </a:pPr>
            <a:r>
              <a:rPr lang="en-GB" i="1" dirty="0" smtClean="0">
                <a:latin typeface="Elephant" panose="02020904090505020303" pitchFamily="18" charset="0"/>
              </a:rPr>
              <a:t>See reading lists in module </a:t>
            </a:r>
            <a:r>
              <a:rPr lang="en-GB" i="1" smtClean="0">
                <a:latin typeface="Elephant" panose="02020904090505020303" pitchFamily="18" charset="0"/>
              </a:rPr>
              <a:t>study guide.</a:t>
            </a:r>
            <a:endParaRPr lang="en-GB" i="1" dirty="0" smtClean="0">
              <a:latin typeface="Elephant" panose="02020904090505020303" pitchFamily="18" charset="0"/>
            </a:endParaRPr>
          </a:p>
          <a:p>
            <a:pPr>
              <a:lnSpc>
                <a:spcPct val="107000"/>
              </a:lnSpc>
            </a:pPr>
            <a:endParaRPr lang="en-GB" dirty="0" smtClean="0"/>
          </a:p>
          <a:p>
            <a:pPr>
              <a:lnSpc>
                <a:spcPct val="107000"/>
              </a:lnSpc>
            </a:pPr>
            <a:endParaRPr lang="en-GB" dirty="0"/>
          </a:p>
          <a:p>
            <a:pPr>
              <a:lnSpc>
                <a:spcPct val="107000"/>
              </a:lnSpc>
            </a:pPr>
            <a:r>
              <a:rPr lang="en-GB" dirty="0"/>
              <a:t> 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latin typeface="Elephant" panose="020209040905050203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9127" y="2788763"/>
            <a:ext cx="2451448" cy="405306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352" y="2891839"/>
            <a:ext cx="6838950" cy="3846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242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195</Words>
  <Application>Microsoft Office PowerPoint</Application>
  <PresentationFormat>Widescreen</PresentationFormat>
  <Paragraphs>109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Elephant</vt:lpstr>
      <vt:lpstr>Symbol</vt:lpstr>
      <vt:lpstr>Times New Roman</vt:lpstr>
      <vt:lpstr>Office Theme</vt:lpstr>
      <vt:lpstr>HPHI4003 Age of Empire: The Colonial Project and the Humanities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7</cp:revision>
  <dcterms:created xsi:type="dcterms:W3CDTF">2019-04-30T10:11:26Z</dcterms:created>
  <dcterms:modified xsi:type="dcterms:W3CDTF">2019-05-01T10:18:05Z</dcterms:modified>
</cp:coreProperties>
</file>