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4" r:id="rId4"/>
  </p:sldMasterIdLst>
  <p:sldIdLst>
    <p:sldId id="256" r:id="rId5"/>
    <p:sldId id="258" r:id="rId6"/>
    <p:sldId id="259" r:id="rId7"/>
    <p:sldId id="25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AAD5F8-448E-9161-D40F-34DD9D07A443}" v="620" dt="2022-03-01T12:14:03.207"/>
    <p1510:client id="{AEA4F66D-5CD0-4720-B374-53594DFB2C76}" v="1335" dt="2022-03-01T12:15:43.8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3/1/2022</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7001770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0906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64270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7546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80089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76439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677098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21303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91951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60994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79084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3/1/2022</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723716527"/>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foot-ankle-surgeon.co.uk/ankle-deltoid-ligament-inju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99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C1266-8D4C-4A9C-8675-7FC05C0AEA00}"/>
              </a:ext>
            </a:extLst>
          </p:cNvPr>
          <p:cNvSpPr>
            <a:spLocks noGrp="1"/>
          </p:cNvSpPr>
          <p:nvPr>
            <p:ph type="ctrTitle"/>
          </p:nvPr>
        </p:nvSpPr>
        <p:spPr>
          <a:xfrm>
            <a:off x="838200" y="1122363"/>
            <a:ext cx="10515600" cy="2387600"/>
          </a:xfrm>
        </p:spPr>
        <p:txBody>
          <a:bodyPr>
            <a:normAutofit/>
          </a:bodyPr>
          <a:lstStyle/>
          <a:p>
            <a:r>
              <a:rPr lang="en-GB">
                <a:solidFill>
                  <a:schemeClr val="bg1"/>
                </a:solidFill>
              </a:rPr>
              <a:t>Medial (Deltoid) Ligament Injuries</a:t>
            </a:r>
          </a:p>
        </p:txBody>
      </p:sp>
      <p:sp>
        <p:nvSpPr>
          <p:cNvPr id="3" name="Subtitle 2">
            <a:extLst>
              <a:ext uri="{FF2B5EF4-FFF2-40B4-BE49-F238E27FC236}">
                <a16:creationId xmlns:a16="http://schemas.microsoft.com/office/drawing/2014/main" id="{4C0C8BE9-0FCB-45C0-AAD9-275114A4B877}"/>
              </a:ext>
            </a:extLst>
          </p:cNvPr>
          <p:cNvSpPr>
            <a:spLocks noGrp="1"/>
          </p:cNvSpPr>
          <p:nvPr>
            <p:ph type="subTitle" idx="1"/>
          </p:nvPr>
        </p:nvSpPr>
        <p:spPr>
          <a:xfrm>
            <a:off x="838200" y="3602038"/>
            <a:ext cx="10515600" cy="1655762"/>
          </a:xfrm>
        </p:spPr>
        <p:txBody>
          <a:bodyPr>
            <a:normAutofit/>
          </a:bodyPr>
          <a:lstStyle/>
          <a:p>
            <a:r>
              <a:rPr lang="en-GB" sz="3200">
                <a:solidFill>
                  <a:schemeClr val="bg1">
                    <a:alpha val="60000"/>
                  </a:schemeClr>
                </a:solidFill>
              </a:rPr>
              <a:t>ANKLE</a:t>
            </a:r>
          </a:p>
        </p:txBody>
      </p:sp>
    </p:spTree>
    <p:extLst>
      <p:ext uri="{BB962C8B-B14F-4D97-AF65-F5344CB8AC3E}">
        <p14:creationId xmlns:p14="http://schemas.microsoft.com/office/powerpoint/2010/main" val="2846241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99CC"/>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270AAC-8CCC-4793-BDEC-89C296F2EE95}"/>
              </a:ext>
            </a:extLst>
          </p:cNvPr>
          <p:cNvSpPr>
            <a:spLocks noGrp="1"/>
          </p:cNvSpPr>
          <p:nvPr>
            <p:ph idx="1"/>
          </p:nvPr>
        </p:nvSpPr>
        <p:spPr>
          <a:xfrm>
            <a:off x="88135" y="1068636"/>
            <a:ext cx="11155496" cy="5789364"/>
          </a:xfrm>
        </p:spPr>
        <p:txBody>
          <a:bodyPr vert="horz" lIns="91440" tIns="45720" rIns="91440" bIns="45720" rtlCol="0" anchor="t">
            <a:normAutofit/>
          </a:bodyPr>
          <a:lstStyle/>
          <a:p>
            <a:pPr marL="0" indent="0">
              <a:buNone/>
            </a:pPr>
            <a:r>
              <a:rPr lang="en-GB">
                <a:cs typeface="Calibri"/>
              </a:rPr>
              <a:t>Deltoid ligament injuries are a source of valgus and rotational ankle instability and often occur as a result of athletic injury (</a:t>
            </a:r>
            <a:r>
              <a:rPr lang="en-GB" err="1">
                <a:cs typeface="Calibri"/>
              </a:rPr>
              <a:t>Beals</a:t>
            </a:r>
            <a:r>
              <a:rPr lang="en-GB">
                <a:cs typeface="Calibri"/>
              </a:rPr>
              <a:t>, Crim and </a:t>
            </a:r>
            <a:r>
              <a:rPr lang="en-GB" err="1">
                <a:cs typeface="Calibri"/>
              </a:rPr>
              <a:t>Nickish</a:t>
            </a:r>
            <a:r>
              <a:rPr lang="en-GB">
                <a:cs typeface="Calibri"/>
              </a:rPr>
              <a:t>, 2010)</a:t>
            </a:r>
          </a:p>
          <a:p>
            <a:pPr marL="0" indent="0">
              <a:buNone/>
            </a:pPr>
            <a:r>
              <a:rPr lang="en-GB">
                <a:cs typeface="Calibri"/>
              </a:rPr>
              <a:t>An example of a medial ligament injury is pronation trauma which is an outward foot rotation whilst the tibia rotates inwards (</a:t>
            </a:r>
            <a:r>
              <a:rPr lang="en-GB" err="1">
                <a:cs typeface="Calibri"/>
              </a:rPr>
              <a:t>Hintermann</a:t>
            </a:r>
            <a:r>
              <a:rPr lang="en-GB">
                <a:cs typeface="Calibri"/>
              </a:rPr>
              <a:t>, </a:t>
            </a:r>
            <a:r>
              <a:rPr lang="en-GB" err="1">
                <a:cs typeface="Calibri"/>
              </a:rPr>
              <a:t>Knupp</a:t>
            </a:r>
            <a:r>
              <a:rPr lang="en-GB">
                <a:cs typeface="Calibri"/>
              </a:rPr>
              <a:t> and </a:t>
            </a:r>
            <a:r>
              <a:rPr lang="en-GB" err="1">
                <a:cs typeface="Calibri"/>
              </a:rPr>
              <a:t>Pagenstert</a:t>
            </a:r>
            <a:r>
              <a:rPr lang="en-GB">
                <a:cs typeface="Calibri"/>
              </a:rPr>
              <a:t>, 2006).</a:t>
            </a:r>
          </a:p>
          <a:p>
            <a:pPr marL="0" indent="0">
              <a:buNone/>
            </a:pPr>
            <a:r>
              <a:rPr lang="en-GB" err="1">
                <a:cs typeface="Calibri"/>
              </a:rPr>
              <a:t>Hintermann</a:t>
            </a:r>
            <a:r>
              <a:rPr lang="en-GB">
                <a:cs typeface="Calibri"/>
              </a:rPr>
              <a:t>, </a:t>
            </a:r>
            <a:r>
              <a:rPr lang="en-GB" err="1">
                <a:cs typeface="Calibri"/>
              </a:rPr>
              <a:t>Knupp</a:t>
            </a:r>
            <a:r>
              <a:rPr lang="en-GB">
                <a:cs typeface="Calibri"/>
              </a:rPr>
              <a:t> and </a:t>
            </a:r>
            <a:r>
              <a:rPr lang="en-GB" err="1">
                <a:cs typeface="Calibri"/>
              </a:rPr>
              <a:t>Pagenstert</a:t>
            </a:r>
            <a:r>
              <a:rPr lang="en-GB">
                <a:cs typeface="Calibri"/>
              </a:rPr>
              <a:t> (2006) states that these injuries can happen by doing things as simple as running down the stairs, landing on an uneven surface and dancing.</a:t>
            </a:r>
          </a:p>
          <a:p>
            <a:pPr marL="0" indent="0">
              <a:buNone/>
            </a:pPr>
            <a:r>
              <a:rPr lang="en-US">
                <a:ea typeface="+mn-lt"/>
                <a:cs typeface="+mn-lt"/>
              </a:rPr>
              <a:t>Symptoms of this injury include swelling, pain around the ankle, bruising and difficulty with weight bearing movement. </a:t>
            </a:r>
            <a:endParaRPr lang="en-GB"/>
          </a:p>
          <a:p>
            <a:endParaRPr lang="en-GB">
              <a:cs typeface="Calibri"/>
            </a:endParaRPr>
          </a:p>
        </p:txBody>
      </p:sp>
      <p:sp>
        <p:nvSpPr>
          <p:cNvPr id="4" name="TextBox 3">
            <a:extLst>
              <a:ext uri="{FF2B5EF4-FFF2-40B4-BE49-F238E27FC236}">
                <a16:creationId xmlns:a16="http://schemas.microsoft.com/office/drawing/2014/main" id="{58EBFC1F-BD4F-433E-8E8D-24127E500227}"/>
              </a:ext>
            </a:extLst>
          </p:cNvPr>
          <p:cNvSpPr txBox="1"/>
          <p:nvPr/>
        </p:nvSpPr>
        <p:spPr>
          <a:xfrm>
            <a:off x="88135" y="231354"/>
            <a:ext cx="5067759" cy="523220"/>
          </a:xfrm>
          <a:prstGeom prst="rect">
            <a:avLst/>
          </a:prstGeom>
          <a:noFill/>
        </p:spPr>
        <p:txBody>
          <a:bodyPr wrap="square" rtlCol="0">
            <a:spAutoFit/>
          </a:bodyPr>
          <a:lstStyle/>
          <a:p>
            <a:r>
              <a:rPr lang="en-GB" sz="2800"/>
              <a:t>Epidemiology and Aetiology</a:t>
            </a:r>
          </a:p>
        </p:txBody>
      </p:sp>
    </p:spTree>
    <p:extLst>
      <p:ext uri="{BB962C8B-B14F-4D97-AF65-F5344CB8AC3E}">
        <p14:creationId xmlns:p14="http://schemas.microsoft.com/office/powerpoint/2010/main" val="173802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99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44A66-5ADD-47F9-804A-FC817F1BF544}"/>
              </a:ext>
            </a:extLst>
          </p:cNvPr>
          <p:cNvSpPr>
            <a:spLocks noGrp="1"/>
          </p:cNvSpPr>
          <p:nvPr>
            <p:ph type="title"/>
          </p:nvPr>
        </p:nvSpPr>
        <p:spPr/>
        <p:txBody>
          <a:bodyPr/>
          <a:lstStyle/>
          <a:p>
            <a:r>
              <a:rPr lang="en-US"/>
              <a:t> Treatment </a:t>
            </a:r>
          </a:p>
        </p:txBody>
      </p:sp>
      <p:sp>
        <p:nvSpPr>
          <p:cNvPr id="3" name="Content Placeholder 2">
            <a:extLst>
              <a:ext uri="{FF2B5EF4-FFF2-40B4-BE49-F238E27FC236}">
                <a16:creationId xmlns:a16="http://schemas.microsoft.com/office/drawing/2014/main" id="{42E7065E-1856-432D-9CCD-445785CDC767}"/>
              </a:ext>
            </a:extLst>
          </p:cNvPr>
          <p:cNvSpPr>
            <a:spLocks noGrp="1"/>
          </p:cNvSpPr>
          <p:nvPr>
            <p:ph idx="1"/>
          </p:nvPr>
        </p:nvSpPr>
        <p:spPr/>
        <p:txBody>
          <a:bodyPr vert="horz" lIns="91440" tIns="45720" rIns="91440" bIns="45720" rtlCol="0" anchor="t">
            <a:normAutofit/>
          </a:bodyPr>
          <a:lstStyle/>
          <a:p>
            <a:pPr marL="0" indent="0">
              <a:buNone/>
            </a:pPr>
            <a:r>
              <a:rPr lang="en-US"/>
              <a:t>X rays and MRI can be used to assess severity of the injury (</a:t>
            </a:r>
            <a:r>
              <a:rPr lang="en-US" err="1"/>
              <a:t>Stufkens</a:t>
            </a:r>
            <a:r>
              <a:rPr lang="en-US"/>
              <a:t> et al., 2012). </a:t>
            </a:r>
          </a:p>
          <a:p>
            <a:r>
              <a:rPr lang="en-US"/>
              <a:t>Management of the injury in the acute stage would be immediately applying ice to the injured area. Rest is also needed. Further along, gentle stretching, physical exercise for strength building should be done. It is common for surgery to be needed with this injury (Digital, 2021). </a:t>
            </a:r>
          </a:p>
          <a:p>
            <a:r>
              <a:rPr lang="en-US"/>
              <a:t>Surgery would include reinforcing the injured ligament with a tendon transfer. After surgery, the person may be in a cast or a boot for up to 6 weeks. Weight bearing activity can begin 2 weeks after the surgery. </a:t>
            </a:r>
          </a:p>
          <a:p>
            <a:endParaRPr lang="en-US"/>
          </a:p>
          <a:p>
            <a:r>
              <a:rPr lang="en-US"/>
              <a:t>Clinical presentation and ways of treatment are much clearer for lateral ligament injuries than for medial ligament injuries due to the medial ankle ligaments being more complex (</a:t>
            </a:r>
            <a:r>
              <a:rPr lang="en-US" err="1"/>
              <a:t>Lotscher</a:t>
            </a:r>
            <a:r>
              <a:rPr lang="en-US"/>
              <a:t> and </a:t>
            </a:r>
            <a:r>
              <a:rPr lang="en-US" err="1"/>
              <a:t>Hintermann</a:t>
            </a:r>
            <a:r>
              <a:rPr lang="en-US"/>
              <a:t>, 2014)</a:t>
            </a:r>
          </a:p>
        </p:txBody>
      </p:sp>
    </p:spTree>
    <p:extLst>
      <p:ext uri="{BB962C8B-B14F-4D97-AF65-F5344CB8AC3E}">
        <p14:creationId xmlns:p14="http://schemas.microsoft.com/office/powerpoint/2010/main" val="1411606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99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46352-4707-4C9C-A3A4-2814CF21095A}"/>
              </a:ext>
            </a:extLst>
          </p:cNvPr>
          <p:cNvSpPr>
            <a:spLocks noGrp="1"/>
          </p:cNvSpPr>
          <p:nvPr>
            <p:ph type="title"/>
          </p:nvPr>
        </p:nvSpPr>
        <p:spPr/>
        <p:txBody>
          <a:bodyPr/>
          <a:lstStyle/>
          <a:p>
            <a:r>
              <a:rPr lang="en-GB"/>
              <a:t>Bibliography</a:t>
            </a:r>
          </a:p>
        </p:txBody>
      </p:sp>
      <p:sp>
        <p:nvSpPr>
          <p:cNvPr id="3" name="Content Placeholder 2">
            <a:extLst>
              <a:ext uri="{FF2B5EF4-FFF2-40B4-BE49-F238E27FC236}">
                <a16:creationId xmlns:a16="http://schemas.microsoft.com/office/drawing/2014/main" id="{59AD4E39-CC80-4FB4-9EBF-E44D00EF231C}"/>
              </a:ext>
            </a:extLst>
          </p:cNvPr>
          <p:cNvSpPr>
            <a:spLocks noGrp="1"/>
          </p:cNvSpPr>
          <p:nvPr>
            <p:ph idx="1"/>
          </p:nvPr>
        </p:nvSpPr>
        <p:spPr>
          <a:xfrm>
            <a:off x="838200" y="1808922"/>
            <a:ext cx="10515600" cy="4368041"/>
          </a:xfrm>
        </p:spPr>
        <p:txBody>
          <a:bodyPr vert="horz" lIns="91440" tIns="45720" rIns="91440" bIns="45720" rtlCol="0" anchor="t">
            <a:normAutofit/>
          </a:bodyPr>
          <a:lstStyle/>
          <a:p>
            <a:pPr marL="228600" indent="0">
              <a:buNone/>
            </a:pPr>
            <a:endParaRPr lang="en-GB" sz="1200" dirty="0">
              <a:latin typeface="David"/>
              <a:cs typeface="Times New Roman"/>
            </a:endParaRPr>
          </a:p>
          <a:p>
            <a:pPr>
              <a:buNone/>
            </a:pPr>
            <a:r>
              <a:rPr lang="en-GB" sz="1200" err="1">
                <a:effectLst/>
                <a:latin typeface="David" panose="020E0502060401010101" pitchFamily="34" charset="-79"/>
                <a:cs typeface="David" panose="020E0502060401010101" pitchFamily="34" charset="-79"/>
              </a:rPr>
              <a:t>Beals</a:t>
            </a:r>
            <a:r>
              <a:rPr lang="en-GB" sz="1200">
                <a:effectLst/>
                <a:latin typeface="David" panose="020E0502060401010101" pitchFamily="34" charset="-79"/>
                <a:cs typeface="David" panose="020E0502060401010101" pitchFamily="34" charset="-79"/>
              </a:rPr>
              <a:t>, T.C., Crim, J. and </a:t>
            </a:r>
            <a:r>
              <a:rPr lang="en-GB" sz="1200" err="1">
                <a:effectLst/>
                <a:latin typeface="David" panose="020E0502060401010101" pitchFamily="34" charset="-79"/>
                <a:cs typeface="David" panose="020E0502060401010101" pitchFamily="34" charset="-79"/>
              </a:rPr>
              <a:t>Nickisch</a:t>
            </a:r>
            <a:r>
              <a:rPr lang="en-GB" sz="1200">
                <a:effectLst/>
                <a:latin typeface="David" panose="020E0502060401010101" pitchFamily="34" charset="-79"/>
                <a:cs typeface="David" panose="020E0502060401010101" pitchFamily="34" charset="-79"/>
              </a:rPr>
              <a:t>, F. (2010). Deltoid Ligament Injuries in Athletes: Techniques of Repair and Reconstruction. </a:t>
            </a:r>
            <a:r>
              <a:rPr lang="en-GB" sz="1200" i="1">
                <a:effectLst/>
                <a:latin typeface="David" panose="020E0502060401010101" pitchFamily="34" charset="-79"/>
                <a:cs typeface="David" panose="020E0502060401010101" pitchFamily="34" charset="-79"/>
              </a:rPr>
              <a:t>Operative Techniques in Sports Medicine</a:t>
            </a:r>
            <a:r>
              <a:rPr lang="en-GB" sz="1200">
                <a:effectLst/>
                <a:latin typeface="David" panose="020E0502060401010101" pitchFamily="34" charset="-79"/>
                <a:cs typeface="David" panose="020E0502060401010101" pitchFamily="34" charset="-79"/>
              </a:rPr>
              <a:t>, 18(1), pp.11–17.</a:t>
            </a:r>
          </a:p>
          <a:p>
            <a:pPr>
              <a:buNone/>
            </a:pPr>
            <a:r>
              <a:rPr lang="en-GB" sz="1200" dirty="0">
                <a:latin typeface="David"/>
                <a:ea typeface="+mn-lt"/>
                <a:cs typeface="+mn-lt"/>
              </a:rPr>
              <a:t>Digital, H.M. (2021). </a:t>
            </a:r>
            <a:r>
              <a:rPr lang="en-GB" sz="1200" i="1" dirty="0">
                <a:latin typeface="David"/>
                <a:ea typeface="+mn-lt"/>
                <a:cs typeface="+mn-lt"/>
              </a:rPr>
              <a:t>Ankle Deltoid Ligament Injury</a:t>
            </a:r>
            <a:r>
              <a:rPr lang="en-GB" sz="1200" dirty="0">
                <a:latin typeface="David"/>
                <a:ea typeface="+mn-lt"/>
                <a:cs typeface="+mn-lt"/>
              </a:rPr>
              <a:t>. [online] Sussex Foot And Ankle Clinic. Available at: </a:t>
            </a:r>
            <a:r>
              <a:rPr lang="en-GB" sz="1200" dirty="0">
                <a:latin typeface="David"/>
                <a:ea typeface="+mn-lt"/>
                <a:cs typeface="+mn-lt"/>
                <a:hlinkClick r:id="rId2">
                  <a:extLst>
                    <a:ext uri="{A12FA001-AC4F-418D-AE19-62706E023703}">
                      <ahyp:hlinkClr xmlns:ahyp="http://schemas.microsoft.com/office/drawing/2018/hyperlinkcolor" val="tx"/>
                    </a:ext>
                  </a:extLst>
                </a:hlinkClick>
              </a:rPr>
              <a:t>https://foot-ankle-surgeon.co.uk/ankle-deltoid-ligament-injury/</a:t>
            </a:r>
            <a:r>
              <a:rPr lang="en-GB" sz="1200" dirty="0">
                <a:latin typeface="David"/>
                <a:ea typeface="+mn-lt"/>
                <a:cs typeface="+mn-lt"/>
              </a:rPr>
              <a:t> [Accessed 1 Mar. 2022].</a:t>
            </a:r>
            <a:endParaRPr lang="en-GB" sz="1200">
              <a:latin typeface="David"/>
              <a:cs typeface="Times New Roman"/>
            </a:endParaRPr>
          </a:p>
          <a:p>
            <a:pPr marL="228600" indent="0">
              <a:buNone/>
            </a:pPr>
            <a:r>
              <a:rPr lang="en-GB" sz="1200" err="1">
                <a:effectLst/>
                <a:latin typeface="David"/>
                <a:cs typeface="Times New Roman"/>
              </a:rPr>
              <a:t>Hintermann</a:t>
            </a:r>
            <a:r>
              <a:rPr lang="en-GB" sz="1200" dirty="0">
                <a:effectLst/>
                <a:latin typeface="David"/>
                <a:cs typeface="Times New Roman"/>
              </a:rPr>
              <a:t>, B., </a:t>
            </a:r>
            <a:r>
              <a:rPr lang="en-GB" sz="1200" err="1">
                <a:effectLst/>
                <a:latin typeface="David"/>
                <a:cs typeface="Times New Roman"/>
              </a:rPr>
              <a:t>Knupp</a:t>
            </a:r>
            <a:r>
              <a:rPr lang="en-GB" sz="1200" dirty="0">
                <a:effectLst/>
                <a:latin typeface="David"/>
                <a:cs typeface="Times New Roman"/>
              </a:rPr>
              <a:t>, M. and </a:t>
            </a:r>
            <a:r>
              <a:rPr lang="en-GB" sz="1200" dirty="0" err="1">
                <a:effectLst/>
                <a:latin typeface="David"/>
                <a:cs typeface="Times New Roman"/>
              </a:rPr>
              <a:t>Pagenstert</a:t>
            </a:r>
            <a:r>
              <a:rPr lang="en-GB" sz="1200" dirty="0">
                <a:effectLst/>
                <a:latin typeface="David"/>
                <a:cs typeface="Times New Roman"/>
              </a:rPr>
              <a:t>, G.I. (2006). Deltoid Ligament Injuries: Diagnosis and Management. </a:t>
            </a:r>
            <a:r>
              <a:rPr lang="en-GB" sz="1200" i="1" dirty="0">
                <a:effectLst/>
                <a:latin typeface="David"/>
                <a:cs typeface="Times New Roman"/>
              </a:rPr>
              <a:t>Foot and Ankle Clinics</a:t>
            </a:r>
            <a:r>
              <a:rPr lang="en-GB" sz="1200" dirty="0">
                <a:effectLst/>
                <a:latin typeface="David"/>
                <a:cs typeface="Times New Roman"/>
              </a:rPr>
              <a:t>, 11(3), pp.625–637.</a:t>
            </a:r>
            <a:endParaRPr lang="en-GB" sz="1200">
              <a:latin typeface="David"/>
              <a:cs typeface="Times New Roman"/>
            </a:endParaRPr>
          </a:p>
          <a:p>
            <a:pPr marL="228600" indent="0">
              <a:buNone/>
            </a:pPr>
            <a:r>
              <a:rPr lang="en-GB" sz="1200" dirty="0" err="1">
                <a:effectLst/>
                <a:latin typeface="David"/>
                <a:cs typeface="Times New Roman"/>
              </a:rPr>
              <a:t>Lötscher</a:t>
            </a:r>
            <a:r>
              <a:rPr lang="en-GB" sz="1200" dirty="0">
                <a:effectLst/>
                <a:latin typeface="David"/>
                <a:cs typeface="Times New Roman"/>
              </a:rPr>
              <a:t>, P. and </a:t>
            </a:r>
            <a:r>
              <a:rPr lang="en-GB" sz="1200" dirty="0" err="1">
                <a:effectLst/>
                <a:latin typeface="David"/>
                <a:cs typeface="Times New Roman"/>
              </a:rPr>
              <a:t>Hintermann</a:t>
            </a:r>
            <a:r>
              <a:rPr lang="en-GB" sz="1200" dirty="0">
                <a:effectLst/>
                <a:latin typeface="David"/>
                <a:cs typeface="Times New Roman"/>
              </a:rPr>
              <a:t>, B. (2014). Medial Ankle Ligament Injuries in Athletes. </a:t>
            </a:r>
            <a:r>
              <a:rPr lang="en-GB" sz="1200" i="1" dirty="0">
                <a:effectLst/>
                <a:latin typeface="David"/>
                <a:cs typeface="Times New Roman"/>
              </a:rPr>
              <a:t>Operative Techniques in Sports Medicine</a:t>
            </a:r>
            <a:r>
              <a:rPr lang="en-GB" sz="1200" dirty="0">
                <a:effectLst/>
                <a:latin typeface="David"/>
                <a:cs typeface="Times New Roman"/>
              </a:rPr>
              <a:t>, 22(4), pp.290–295</a:t>
            </a:r>
            <a:r>
              <a:rPr lang="en-GB" sz="1200" dirty="0">
                <a:latin typeface="David"/>
                <a:cs typeface="Times New Roman"/>
              </a:rPr>
              <a:t>.#</a:t>
            </a:r>
          </a:p>
          <a:p>
            <a:pPr>
              <a:buNone/>
            </a:pPr>
            <a:r>
              <a:rPr lang="en-GB" sz="1200" dirty="0" err="1">
                <a:latin typeface="David"/>
                <a:ea typeface="+mn-lt"/>
                <a:cs typeface="+mn-lt"/>
              </a:rPr>
              <a:t>Stufkens</a:t>
            </a:r>
            <a:r>
              <a:rPr lang="en-GB" sz="1200" dirty="0">
                <a:latin typeface="David"/>
                <a:ea typeface="+mn-lt"/>
                <a:cs typeface="+mn-lt"/>
              </a:rPr>
              <a:t>, S.A.S., van den </a:t>
            </a:r>
            <a:r>
              <a:rPr lang="en-GB" sz="1200" dirty="0" err="1">
                <a:latin typeface="David"/>
                <a:ea typeface="+mn-lt"/>
                <a:cs typeface="+mn-lt"/>
              </a:rPr>
              <a:t>Bekerom</a:t>
            </a:r>
            <a:r>
              <a:rPr lang="en-GB" sz="1200" dirty="0">
                <a:latin typeface="David"/>
                <a:ea typeface="+mn-lt"/>
                <a:cs typeface="+mn-lt"/>
              </a:rPr>
              <a:t>, M.P.J., </a:t>
            </a:r>
            <a:r>
              <a:rPr lang="en-GB" sz="1200" err="1">
                <a:latin typeface="David"/>
                <a:ea typeface="+mn-lt"/>
                <a:cs typeface="+mn-lt"/>
              </a:rPr>
              <a:t>Knupp</a:t>
            </a:r>
            <a:r>
              <a:rPr lang="en-GB" sz="1200" dirty="0">
                <a:latin typeface="David"/>
                <a:ea typeface="+mn-lt"/>
                <a:cs typeface="+mn-lt"/>
              </a:rPr>
              <a:t>, M., </a:t>
            </a:r>
            <a:r>
              <a:rPr lang="en-GB" sz="1200" dirty="0" err="1">
                <a:latin typeface="David"/>
                <a:ea typeface="+mn-lt"/>
                <a:cs typeface="+mn-lt"/>
              </a:rPr>
              <a:t>Hintermann</a:t>
            </a:r>
            <a:r>
              <a:rPr lang="en-GB" sz="1200" dirty="0">
                <a:latin typeface="David"/>
                <a:ea typeface="+mn-lt"/>
                <a:cs typeface="+mn-lt"/>
              </a:rPr>
              <a:t>, B. and van Dijk, C.N. (2012). The diagnosis and treatment of deltoid ligament lesions in supination–external rotation ankle fractures: a review. </a:t>
            </a:r>
            <a:r>
              <a:rPr lang="en-GB" sz="1200" i="1" dirty="0">
                <a:latin typeface="David"/>
                <a:ea typeface="+mn-lt"/>
                <a:cs typeface="+mn-lt"/>
              </a:rPr>
              <a:t>Strategies in Trauma and Limb Reconstruction</a:t>
            </a:r>
            <a:r>
              <a:rPr lang="en-GB" sz="1200" dirty="0">
                <a:latin typeface="David"/>
                <a:ea typeface="+mn-lt"/>
                <a:cs typeface="+mn-lt"/>
              </a:rPr>
              <a:t>, [online] 7(2), pp.73–85. </a:t>
            </a:r>
            <a:endParaRPr lang="en-GB" sz="1200">
              <a:effectLst/>
              <a:latin typeface="David"/>
              <a:cs typeface="Times New Roman"/>
            </a:endParaRPr>
          </a:p>
          <a:p>
            <a:pPr marL="228600" indent="0">
              <a:buNone/>
            </a:pPr>
            <a:endParaRPr lang="en-GB"/>
          </a:p>
        </p:txBody>
      </p:sp>
    </p:spTree>
    <p:extLst>
      <p:ext uri="{BB962C8B-B14F-4D97-AF65-F5344CB8AC3E}">
        <p14:creationId xmlns:p14="http://schemas.microsoft.com/office/powerpoint/2010/main" val="4178471412"/>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4" ma:contentTypeDescription="Create a new document." ma:contentTypeScope="" ma:versionID="fe20b7efdbaab09c74013926fe1d6310">
  <xsd:schema xmlns:xsd="http://www.w3.org/2001/XMLSchema" xmlns:xs="http://www.w3.org/2001/XMLSchema" xmlns:p="http://schemas.microsoft.com/office/2006/metadata/properties" xmlns:ns3="be49ff73-cec0-4379-9da8-63ff3cc411bb" targetNamespace="http://schemas.microsoft.com/office/2006/metadata/properties" ma:root="true" ma:fieldsID="88d392c79c05f0eecaa93bc11aebfa1f" ns3:_="">
    <xsd:import namespace="be49ff73-cec0-4379-9da8-63ff3cc411b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BE9C278-EBE6-4267-A0C2-6C72BA76DDCC}">
  <ds:schemaRefs>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319BFF9-1FF6-4BB8-92E8-C4F0145096EF}">
  <ds:schemaRefs>
    <ds:schemaRef ds:uri="be49ff73-cec0-4379-9da8-63ff3cc411b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B24004C-34B6-45DA-AFC1-BF3F961C21B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View</vt:lpstr>
      <vt:lpstr>Medial (Deltoid) Ligament Injuries</vt:lpstr>
      <vt:lpstr>PowerPoint Presentation</vt:lpstr>
      <vt:lpstr> Treatment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Medial (Deltoid) Ligament Injuries</dc:title>
  <dc:creator>Erin Walters (2005084)</dc:creator>
  <cp:revision>19</cp:revision>
  <dcterms:created xsi:type="dcterms:W3CDTF">2022-03-01T11:23:26Z</dcterms:created>
  <dcterms:modified xsi:type="dcterms:W3CDTF">2022-03-01T12:15:55Z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