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4"/>
  </p:notesMasterIdLst>
  <p:sldIdLst>
    <p:sldId id="266" r:id="rId3"/>
    <p:sldId id="267" r:id="rId4"/>
    <p:sldId id="321" r:id="rId5"/>
    <p:sldId id="307" r:id="rId6"/>
    <p:sldId id="305" r:id="rId7"/>
    <p:sldId id="318" r:id="rId8"/>
    <p:sldId id="319" r:id="rId9"/>
    <p:sldId id="320" r:id="rId10"/>
    <p:sldId id="324" r:id="rId11"/>
    <p:sldId id="322" r:id="rId12"/>
    <p:sldId id="323" r:id="rId13"/>
    <p:sldId id="325" r:id="rId14"/>
    <p:sldId id="326" r:id="rId15"/>
    <p:sldId id="306" r:id="rId16"/>
    <p:sldId id="268" r:id="rId17"/>
    <p:sldId id="308" r:id="rId18"/>
    <p:sldId id="309" r:id="rId19"/>
    <p:sldId id="310" r:id="rId20"/>
    <p:sldId id="311" r:id="rId21"/>
    <p:sldId id="282" r:id="rId22"/>
    <p:sldId id="274" r:id="rId23"/>
    <p:sldId id="286" r:id="rId24"/>
    <p:sldId id="312" r:id="rId25"/>
    <p:sldId id="313" r:id="rId26"/>
    <p:sldId id="314" r:id="rId27"/>
    <p:sldId id="315" r:id="rId28"/>
    <p:sldId id="317" r:id="rId29"/>
    <p:sldId id="287" r:id="rId30"/>
    <p:sldId id="272" r:id="rId31"/>
    <p:sldId id="303" r:id="rId32"/>
    <p:sldId id="28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768378-F3C6-49EB-A040-570D1890DE7F}" type="datetimeFigureOut">
              <a:rPr lang="en-GB" smtClean="0"/>
              <a:t>01/04/2025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E93198-3B10-4EBE-83FD-6C66F090E482}" type="slidenum">
              <a:rPr lang="en-GB" smtClean="0"/>
              <a:t>‹#›</a:t>
            </a:fld>
            <a:endParaRPr lang="en-GB"/>
          </a:p>
        </p:txBody>
      </p:sp>
    </p:spTree>
    <p:extLst>
      <p:ext uri="{BB962C8B-B14F-4D97-AF65-F5344CB8AC3E}">
        <p14:creationId xmlns:p14="http://schemas.microsoft.com/office/powerpoint/2010/main" val="658883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DC8BCD-C757-441B-97B7-5DF40ABB480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5778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908307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018709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51718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757809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989367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8484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108779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627350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300741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775139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819126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1153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7631990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12137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992055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69161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4218475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59875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01/04/2025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666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4/1/2025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24140711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hyperlink" Target="http://www.wma.net/en/30publications/10policies/b3/"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428DD1-86FC-75B1-1CC0-69D7A4313292}"/>
              </a:ext>
            </a:extLst>
          </p:cNvPr>
          <p:cNvPicPr>
            <a:picLocks noChangeAspect="1"/>
          </p:cNvPicPr>
          <p:nvPr/>
        </p:nvPicPr>
        <p:blipFill>
          <a:blip r:embed="rId3"/>
          <a:stretch>
            <a:fillRect/>
          </a:stretch>
        </p:blipFill>
        <p:spPr>
          <a:xfrm>
            <a:off x="0" y="65314"/>
            <a:ext cx="12192000" cy="6816132"/>
          </a:xfrm>
          <a:prstGeom prst="rect">
            <a:avLst/>
          </a:prstGeom>
        </p:spPr>
      </p:pic>
      <p:sp>
        <p:nvSpPr>
          <p:cNvPr id="5" name="TextBox 4">
            <a:extLst>
              <a:ext uri="{FF2B5EF4-FFF2-40B4-BE49-F238E27FC236}">
                <a16:creationId xmlns:a16="http://schemas.microsoft.com/office/drawing/2014/main" id="{85B0336F-C212-03CB-EA55-95E8EE847C8B}"/>
              </a:ext>
            </a:extLst>
          </p:cNvPr>
          <p:cNvSpPr txBox="1"/>
          <p:nvPr/>
        </p:nvSpPr>
        <p:spPr>
          <a:xfrm>
            <a:off x="9417132" y="5919849"/>
            <a:ext cx="173637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7F6D9"/>
                </a:solidFill>
                <a:effectLst/>
                <a:uLnTx/>
                <a:uFillTx/>
                <a:latin typeface="Arial" panose="020B0604020202020204"/>
                <a:ea typeface="+mn-ea"/>
                <a:cs typeface="+mn-cs"/>
              </a:rPr>
              <a:t>Darrel Williams</a:t>
            </a:r>
          </a:p>
        </p:txBody>
      </p:sp>
    </p:spTree>
    <p:extLst>
      <p:ext uri="{BB962C8B-B14F-4D97-AF65-F5344CB8AC3E}">
        <p14:creationId xmlns:p14="http://schemas.microsoft.com/office/powerpoint/2010/main" val="3826392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908EE6-DF45-197F-1D10-8A2426DDA7F4}"/>
              </a:ext>
            </a:extLst>
          </p:cNvPr>
          <p:cNvSpPr>
            <a:spLocks noGrp="1"/>
          </p:cNvSpPr>
          <p:nvPr>
            <p:ph type="title"/>
          </p:nvPr>
        </p:nvSpPr>
        <p:spPr/>
        <p:txBody>
          <a:bodyPr>
            <a:normAutofit/>
          </a:bodyPr>
          <a:lstStyle/>
          <a:p>
            <a:r>
              <a:rPr lang="cy-GB" sz="2800" b="1" dirty="0" err="1"/>
              <a:t>Methodolegau</a:t>
            </a:r>
            <a:r>
              <a:rPr lang="cy-GB" sz="2800" b="1" dirty="0"/>
              <a:t> Ymchwil Ansoddol a chynllun ymchwil</a:t>
            </a:r>
            <a:br>
              <a:rPr lang="cy-GB" sz="2800" b="1" dirty="0"/>
            </a:br>
            <a:r>
              <a:rPr lang="en-GB" sz="2800" b="1" dirty="0">
                <a:solidFill>
                  <a:srgbClr val="0070C0"/>
                </a:solidFill>
              </a:rPr>
              <a:t>Qualitative Research Methodologies and research design</a:t>
            </a:r>
          </a:p>
        </p:txBody>
      </p:sp>
      <p:sp>
        <p:nvSpPr>
          <p:cNvPr id="6" name="Content Placeholder 5">
            <a:extLst>
              <a:ext uri="{FF2B5EF4-FFF2-40B4-BE49-F238E27FC236}">
                <a16:creationId xmlns:a16="http://schemas.microsoft.com/office/drawing/2014/main" id="{5F9369C0-FD88-B4A1-E315-B5F4DA7883F9}"/>
              </a:ext>
            </a:extLst>
          </p:cNvPr>
          <p:cNvSpPr>
            <a:spLocks noGrp="1"/>
          </p:cNvSpPr>
          <p:nvPr>
            <p:ph sz="half" idx="1"/>
          </p:nvPr>
        </p:nvSpPr>
        <p:spPr>
          <a:xfrm>
            <a:off x="838200" y="2684205"/>
            <a:ext cx="5181600" cy="3492757"/>
          </a:xfrm>
        </p:spPr>
        <p:txBody>
          <a:bodyPr/>
          <a:lstStyle/>
          <a:p>
            <a:r>
              <a:rPr lang="cy-GB" sz="3200" dirty="0"/>
              <a:t>Cyflwyniad i rai o'r cysyniadau allweddol.</a:t>
            </a:r>
            <a:endParaRPr lang="en-GB" dirty="0"/>
          </a:p>
        </p:txBody>
      </p:sp>
      <p:sp>
        <p:nvSpPr>
          <p:cNvPr id="8" name="Content Placeholder 3">
            <a:extLst>
              <a:ext uri="{FF2B5EF4-FFF2-40B4-BE49-F238E27FC236}">
                <a16:creationId xmlns:a16="http://schemas.microsoft.com/office/drawing/2014/main" id="{CE4D6507-BC6F-780E-CC15-B29484A5D981}"/>
              </a:ext>
            </a:extLst>
          </p:cNvPr>
          <p:cNvSpPr>
            <a:spLocks noGrp="1"/>
          </p:cNvSpPr>
          <p:nvPr>
            <p:ph sz="half" idx="2"/>
          </p:nvPr>
        </p:nvSpPr>
        <p:spPr>
          <a:xfrm>
            <a:off x="6172200" y="2684205"/>
            <a:ext cx="5181600" cy="3492758"/>
          </a:xfrm>
        </p:spPr>
        <p:txBody>
          <a:bodyPr>
            <a:normAutofit/>
          </a:bodyPr>
          <a:lstStyle/>
          <a:p>
            <a:pPr>
              <a:buClr>
                <a:srgbClr val="0070C0"/>
              </a:buClr>
              <a:buSzPct val="100000"/>
              <a:defRPr/>
            </a:pPr>
            <a:r>
              <a:rPr lang="en-GB" sz="3200" dirty="0">
                <a:solidFill>
                  <a:srgbClr val="0070C0"/>
                </a:solidFill>
                <a:latin typeface="+mj-lt"/>
              </a:rPr>
              <a:t>An introduction to some of</a:t>
            </a:r>
            <a:r>
              <a:rPr kumimoji="0" lang="en-GB" sz="3200" b="0" i="0" u="none" strike="noStrike" kern="1200" cap="none" spc="0" normalizeH="0" baseline="0" dirty="0">
                <a:ln>
                  <a:noFill/>
                </a:ln>
                <a:solidFill>
                  <a:srgbClr val="0070C0"/>
                </a:solidFill>
                <a:effectLst/>
                <a:uLnTx/>
                <a:uFillTx/>
                <a:latin typeface="+mj-lt"/>
                <a:ea typeface="+mn-ea"/>
                <a:cs typeface="+mn-cs"/>
              </a:rPr>
              <a:t> the key </a:t>
            </a:r>
            <a:r>
              <a:rPr lang="en-GB" sz="3200" dirty="0">
                <a:solidFill>
                  <a:srgbClr val="0070C0"/>
                </a:solidFill>
                <a:latin typeface="+mj-lt"/>
              </a:rPr>
              <a:t>concepts.</a:t>
            </a:r>
            <a:endParaRPr kumimoji="0" lang="en-GB" sz="3200" b="0" i="0" u="none" strike="noStrike" kern="1200" cap="none" spc="0" normalizeH="0" baseline="0" dirty="0">
              <a:ln>
                <a:noFill/>
              </a:ln>
              <a:solidFill>
                <a:srgbClr val="0070C0"/>
              </a:solidFill>
              <a:effectLst/>
              <a:uLnTx/>
              <a:uFillTx/>
              <a:latin typeface="+mj-lt"/>
              <a:ea typeface="+mn-ea"/>
              <a:cs typeface="+mn-cs"/>
            </a:endParaRPr>
          </a:p>
          <a:p>
            <a:pPr marL="0" indent="0">
              <a:buNone/>
            </a:pPr>
            <a:endParaRPr lang="cy-GB" sz="2000" dirty="0"/>
          </a:p>
        </p:txBody>
      </p:sp>
    </p:spTree>
    <p:extLst>
      <p:ext uri="{BB962C8B-B14F-4D97-AF65-F5344CB8AC3E}">
        <p14:creationId xmlns:p14="http://schemas.microsoft.com/office/powerpoint/2010/main" val="2100009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078F8-0205-A4B2-0D3C-4AD942B29F94}"/>
              </a:ext>
            </a:extLst>
          </p:cNvPr>
          <p:cNvSpPr>
            <a:spLocks noGrp="1"/>
          </p:cNvSpPr>
          <p:nvPr>
            <p:ph type="title"/>
          </p:nvPr>
        </p:nvSpPr>
        <p:spPr/>
        <p:txBody>
          <a:bodyPr/>
          <a:lstStyle/>
          <a:p>
            <a:r>
              <a:rPr lang="en-GB" dirty="0"/>
              <a:t>Beth </a:t>
            </a:r>
            <a:r>
              <a:rPr lang="en-GB" dirty="0" err="1"/>
              <a:t>yw</a:t>
            </a:r>
            <a:r>
              <a:rPr lang="en-GB" dirty="0"/>
              <a:t> </a:t>
            </a:r>
            <a:r>
              <a:rPr lang="en-GB" dirty="0" err="1"/>
              <a:t>ymchwil</a:t>
            </a:r>
            <a:r>
              <a:rPr lang="en-GB" dirty="0"/>
              <a:t>?/ </a:t>
            </a:r>
            <a:r>
              <a:rPr lang="en-GB" dirty="0">
                <a:solidFill>
                  <a:srgbClr val="0070C0"/>
                </a:solidFill>
              </a:rPr>
              <a:t>What is research? </a:t>
            </a:r>
          </a:p>
        </p:txBody>
      </p:sp>
      <p:sp>
        <p:nvSpPr>
          <p:cNvPr id="3" name="Content Placeholder 2">
            <a:extLst>
              <a:ext uri="{FF2B5EF4-FFF2-40B4-BE49-F238E27FC236}">
                <a16:creationId xmlns:a16="http://schemas.microsoft.com/office/drawing/2014/main" id="{1257DB82-7BE4-8663-F086-072DFB912A5E}"/>
              </a:ext>
            </a:extLst>
          </p:cNvPr>
          <p:cNvSpPr>
            <a:spLocks noGrp="1"/>
          </p:cNvSpPr>
          <p:nvPr>
            <p:ph sz="half" idx="1"/>
          </p:nvPr>
        </p:nvSpPr>
        <p:spPr>
          <a:xfrm>
            <a:off x="616980" y="1442177"/>
            <a:ext cx="5181600" cy="4351338"/>
          </a:xfrm>
        </p:spPr>
        <p:txBody>
          <a:bodyPr>
            <a:normAutofit fontScale="85000" lnSpcReduction="20000"/>
          </a:bodyPr>
          <a:lstStyle/>
          <a:p>
            <a:r>
              <a:rPr lang="en-GB" dirty="0" err="1"/>
              <a:t>Ymholiad</a:t>
            </a:r>
            <a:r>
              <a:rPr lang="en-GB" dirty="0"/>
              <a:t> neu </a:t>
            </a:r>
            <a:r>
              <a:rPr lang="en-GB" dirty="0" err="1"/>
              <a:t>arholiad</a:t>
            </a:r>
            <a:r>
              <a:rPr lang="en-GB" dirty="0"/>
              <a:t> </a:t>
            </a:r>
            <a:r>
              <a:rPr lang="en-GB" dirty="0" err="1"/>
              <a:t>craff</a:t>
            </a:r>
            <a:r>
              <a:rPr lang="en-GB" dirty="0"/>
              <a:t>, </a:t>
            </a:r>
          </a:p>
          <a:p>
            <a:r>
              <a:rPr lang="en-GB" dirty="0" err="1"/>
              <a:t>yn</a:t>
            </a:r>
            <a:r>
              <a:rPr lang="en-GB" dirty="0"/>
              <a:t> </a:t>
            </a:r>
            <a:r>
              <a:rPr lang="en-GB" dirty="0" err="1"/>
              <a:t>enwedig</a:t>
            </a:r>
            <a:r>
              <a:rPr lang="en-GB" dirty="0"/>
              <a:t> </a:t>
            </a:r>
            <a:r>
              <a:rPr lang="en-GB" dirty="0" err="1"/>
              <a:t>ymchwiliad</a:t>
            </a:r>
            <a:r>
              <a:rPr lang="en-GB" dirty="0"/>
              <a:t> </a:t>
            </a:r>
            <a:r>
              <a:rPr lang="en-GB" dirty="0" err="1"/>
              <a:t>beirniadol</a:t>
            </a:r>
            <a:r>
              <a:rPr lang="en-GB" dirty="0"/>
              <a:t> neu </a:t>
            </a:r>
            <a:r>
              <a:rPr lang="en-GB" dirty="0" err="1"/>
              <a:t>arbrawf</a:t>
            </a:r>
            <a:r>
              <a:rPr lang="en-GB" dirty="0"/>
              <a:t> </a:t>
            </a:r>
          </a:p>
          <a:p>
            <a:r>
              <a:rPr lang="en-GB" dirty="0" err="1"/>
              <a:t>cael</a:t>
            </a:r>
            <a:r>
              <a:rPr lang="en-GB" dirty="0"/>
              <a:t> </a:t>
            </a:r>
            <a:r>
              <a:rPr lang="en-GB" dirty="0" err="1"/>
              <a:t>darganfod</a:t>
            </a:r>
            <a:r>
              <a:rPr lang="en-GB" dirty="0"/>
              <a:t> </a:t>
            </a:r>
            <a:r>
              <a:rPr lang="en-GB" dirty="0" err="1"/>
              <a:t>ffeithiau</a:t>
            </a:r>
            <a:r>
              <a:rPr lang="en-GB" dirty="0"/>
              <a:t> </a:t>
            </a:r>
            <a:r>
              <a:rPr lang="en-GB" dirty="0" err="1"/>
              <a:t>newydd</a:t>
            </a:r>
            <a:r>
              <a:rPr lang="en-GB" dirty="0"/>
              <a:t> </a:t>
            </a:r>
            <a:r>
              <a:rPr lang="en-GB" dirty="0" err="1"/>
              <a:t>i'w</a:t>
            </a:r>
            <a:r>
              <a:rPr lang="en-GB" dirty="0"/>
              <a:t> nod </a:t>
            </a:r>
          </a:p>
          <a:p>
            <a:r>
              <a:rPr lang="en-GB" dirty="0" err="1"/>
              <a:t>a'u</a:t>
            </a:r>
            <a:r>
              <a:rPr lang="en-GB" dirty="0"/>
              <a:t> </a:t>
            </a:r>
            <a:r>
              <a:rPr lang="en-GB" dirty="0" err="1"/>
              <a:t>dehongliad</a:t>
            </a:r>
            <a:r>
              <a:rPr lang="en-GB" dirty="0"/>
              <a:t> </a:t>
            </a:r>
            <a:r>
              <a:rPr lang="en-GB" dirty="0" err="1"/>
              <a:t>cywir</a:t>
            </a:r>
            <a:r>
              <a:rPr lang="en-GB" dirty="0"/>
              <a:t>, </a:t>
            </a:r>
          </a:p>
          <a:p>
            <a:r>
              <a:rPr lang="en-GB" dirty="0" err="1"/>
              <a:t>adolygu</a:t>
            </a:r>
            <a:r>
              <a:rPr lang="en-GB" dirty="0"/>
              <a:t> </a:t>
            </a:r>
            <a:r>
              <a:rPr lang="en-GB" dirty="0" err="1"/>
              <a:t>casgliadau</a:t>
            </a:r>
            <a:r>
              <a:rPr lang="en-GB" dirty="0"/>
              <a:t> a </a:t>
            </a:r>
            <a:r>
              <a:rPr lang="en-GB" dirty="0" err="1"/>
              <a:t>dderbyniwyd</a:t>
            </a:r>
            <a:r>
              <a:rPr lang="en-GB" dirty="0"/>
              <a:t>, </a:t>
            </a:r>
          </a:p>
          <a:p>
            <a:r>
              <a:rPr lang="en-GB" dirty="0" err="1"/>
              <a:t>damcaniaethau</a:t>
            </a:r>
            <a:r>
              <a:rPr lang="en-GB" dirty="0"/>
              <a:t> neu </a:t>
            </a:r>
            <a:r>
              <a:rPr lang="en-GB" dirty="0" err="1"/>
              <a:t>ddeddfau</a:t>
            </a:r>
            <a:r>
              <a:rPr lang="en-GB" dirty="0"/>
              <a:t> </a:t>
            </a:r>
            <a:r>
              <a:rPr lang="en-GB" dirty="0" err="1"/>
              <a:t>yng</a:t>
            </a:r>
            <a:r>
              <a:rPr lang="en-GB" dirty="0"/>
              <a:t> </a:t>
            </a:r>
            <a:r>
              <a:rPr lang="en-GB" dirty="0" err="1"/>
              <a:t>ngoleuni</a:t>
            </a:r>
            <a:r>
              <a:rPr lang="en-GB" dirty="0"/>
              <a:t> </a:t>
            </a:r>
            <a:r>
              <a:rPr lang="en-GB" dirty="0" err="1"/>
              <a:t>ffeithiau</a:t>
            </a:r>
            <a:r>
              <a:rPr lang="en-GB" dirty="0"/>
              <a:t> </a:t>
            </a:r>
            <a:r>
              <a:rPr lang="en-GB" dirty="0" err="1"/>
              <a:t>newydd</a:t>
            </a:r>
            <a:r>
              <a:rPr lang="en-GB" dirty="0"/>
              <a:t> a </a:t>
            </a:r>
            <a:r>
              <a:rPr lang="en-GB" dirty="0" err="1"/>
              <a:t>ddarganfuwyd</a:t>
            </a:r>
            <a:r>
              <a:rPr lang="en-GB" dirty="0"/>
              <a:t> </a:t>
            </a:r>
          </a:p>
          <a:p>
            <a:r>
              <a:rPr lang="en-GB" dirty="0"/>
              <a:t>neu </a:t>
            </a:r>
            <a:r>
              <a:rPr lang="en-GB" dirty="0" err="1"/>
              <a:t>gymhwyso</a:t>
            </a:r>
            <a:r>
              <a:rPr lang="en-GB" dirty="0"/>
              <a:t> </a:t>
            </a:r>
            <a:r>
              <a:rPr lang="en-GB" dirty="0" err="1"/>
              <a:t>casgliadau</a:t>
            </a:r>
            <a:r>
              <a:rPr lang="en-GB" dirty="0"/>
              <a:t>, </a:t>
            </a:r>
            <a:r>
              <a:rPr lang="en-GB" dirty="0" err="1"/>
              <a:t>damcaniaethau</a:t>
            </a:r>
            <a:r>
              <a:rPr lang="en-GB" dirty="0"/>
              <a:t> neu </a:t>
            </a:r>
            <a:r>
              <a:rPr lang="en-GB" dirty="0" err="1"/>
              <a:t>gyfreithiau</a:t>
            </a:r>
            <a:r>
              <a:rPr lang="en-GB" dirty="0"/>
              <a:t> </a:t>
            </a:r>
            <a:r>
              <a:rPr lang="en-GB" dirty="0" err="1"/>
              <a:t>o’r</a:t>
            </a:r>
            <a:r>
              <a:rPr lang="en-GB" dirty="0"/>
              <a:t> </a:t>
            </a:r>
            <a:r>
              <a:rPr lang="en-GB" dirty="0" err="1"/>
              <a:t>fath</a:t>
            </a:r>
            <a:r>
              <a:rPr lang="en-GB" dirty="0"/>
              <a:t> </a:t>
            </a:r>
            <a:r>
              <a:rPr lang="en-GB" dirty="0" err="1"/>
              <a:t>yn</a:t>
            </a:r>
            <a:r>
              <a:rPr lang="en-GB" dirty="0"/>
              <a:t> </a:t>
            </a:r>
            <a:r>
              <a:rPr lang="en-GB" dirty="0" err="1"/>
              <a:t>ymarferol</a:t>
            </a:r>
            <a:r>
              <a:rPr lang="en-GB" dirty="0"/>
              <a:t>’</a:t>
            </a:r>
          </a:p>
        </p:txBody>
      </p:sp>
      <p:sp>
        <p:nvSpPr>
          <p:cNvPr id="4" name="Content Placeholder 3">
            <a:extLst>
              <a:ext uri="{FF2B5EF4-FFF2-40B4-BE49-F238E27FC236}">
                <a16:creationId xmlns:a16="http://schemas.microsoft.com/office/drawing/2014/main" id="{7622616D-70AF-0682-FFB0-CA5DD075EDB0}"/>
              </a:ext>
            </a:extLst>
          </p:cNvPr>
          <p:cNvSpPr>
            <a:spLocks noGrp="1"/>
          </p:cNvSpPr>
          <p:nvPr>
            <p:ph sz="half" idx="2"/>
          </p:nvPr>
        </p:nvSpPr>
        <p:spPr>
          <a:xfrm>
            <a:off x="6172200" y="1648646"/>
            <a:ext cx="5405284" cy="4351338"/>
          </a:xfrm>
        </p:spPr>
        <p:txBody>
          <a:bodyPr>
            <a:normAutofit fontScale="85000" lnSpcReduction="20000"/>
          </a:bodyPr>
          <a:lstStyle/>
          <a:p>
            <a:pPr marL="0" indent="0">
              <a:buNone/>
            </a:pPr>
            <a:r>
              <a:rPr lang="en-GB" dirty="0"/>
              <a:t>‘</a:t>
            </a:r>
            <a:r>
              <a:rPr lang="en-GB" dirty="0">
                <a:solidFill>
                  <a:srgbClr val="0070C0"/>
                </a:solidFill>
              </a:rPr>
              <a:t>A studious inquiry or examination, </a:t>
            </a:r>
          </a:p>
          <a:p>
            <a:r>
              <a:rPr lang="en-GB" dirty="0">
                <a:solidFill>
                  <a:srgbClr val="0070C0"/>
                </a:solidFill>
              </a:rPr>
              <a:t>especially a critical investigation or experimentation </a:t>
            </a:r>
          </a:p>
          <a:p>
            <a:r>
              <a:rPr lang="en-GB" dirty="0">
                <a:solidFill>
                  <a:srgbClr val="0070C0"/>
                </a:solidFill>
              </a:rPr>
              <a:t>having for its aim the discovery of new facts </a:t>
            </a:r>
          </a:p>
          <a:p>
            <a:r>
              <a:rPr lang="en-GB" dirty="0">
                <a:solidFill>
                  <a:srgbClr val="0070C0"/>
                </a:solidFill>
              </a:rPr>
              <a:t>and their correct interpretation, </a:t>
            </a:r>
          </a:p>
          <a:p>
            <a:r>
              <a:rPr lang="en-GB" dirty="0">
                <a:solidFill>
                  <a:srgbClr val="0070C0"/>
                </a:solidFill>
              </a:rPr>
              <a:t>the revision of accepted conclusions, </a:t>
            </a:r>
          </a:p>
          <a:p>
            <a:r>
              <a:rPr lang="en-GB" dirty="0">
                <a:solidFill>
                  <a:srgbClr val="0070C0"/>
                </a:solidFill>
              </a:rPr>
              <a:t>theories or laws in the light of new discovered facts </a:t>
            </a:r>
          </a:p>
          <a:p>
            <a:r>
              <a:rPr lang="en-GB" dirty="0">
                <a:solidFill>
                  <a:srgbClr val="0070C0"/>
                </a:solidFill>
              </a:rPr>
              <a:t>or the practical application of such conclusions, theories or laws’</a:t>
            </a:r>
          </a:p>
        </p:txBody>
      </p:sp>
    </p:spTree>
    <p:extLst>
      <p:ext uri="{BB962C8B-B14F-4D97-AF65-F5344CB8AC3E}">
        <p14:creationId xmlns:p14="http://schemas.microsoft.com/office/powerpoint/2010/main" val="36527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Qualitative Inquiry and Research Design">
            <a:extLst>
              <a:ext uri="{FF2B5EF4-FFF2-40B4-BE49-F238E27FC236}">
                <a16:creationId xmlns:a16="http://schemas.microsoft.com/office/drawing/2014/main" id="{6B1BF062-DB22-661B-D338-A49FDD2E98B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04432" y="1008060"/>
            <a:ext cx="3425621" cy="42477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ntroduction to Intersectional Qualitative Research">
            <a:extLst>
              <a:ext uri="{FF2B5EF4-FFF2-40B4-BE49-F238E27FC236}">
                <a16:creationId xmlns:a16="http://schemas.microsoft.com/office/drawing/2014/main" id="{C530ACEF-9C22-D874-1FA9-502D7E80788A}"/>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75030" y="350377"/>
            <a:ext cx="3287063" cy="407595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Qualitative Social Research">
            <a:extLst>
              <a:ext uri="{FF2B5EF4-FFF2-40B4-BE49-F238E27FC236}">
                <a16:creationId xmlns:a16="http://schemas.microsoft.com/office/drawing/2014/main" id="{BF7D51D4-4698-FF1E-0634-354FE9BA12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7569" y="1305115"/>
            <a:ext cx="2991387" cy="4247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122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70BCC-49D0-7240-7B60-2817D228F309}"/>
              </a:ext>
            </a:extLst>
          </p:cNvPr>
          <p:cNvSpPr>
            <a:spLocks noGrp="1"/>
          </p:cNvSpPr>
          <p:nvPr>
            <p:ph type="title"/>
          </p:nvPr>
        </p:nvSpPr>
        <p:spPr/>
        <p:txBody>
          <a:bodyPr>
            <a:normAutofit fontScale="90000"/>
          </a:bodyPr>
          <a:lstStyle/>
          <a:p>
            <a:r>
              <a:rPr lang="en-GB" sz="3600" dirty="0" err="1"/>
              <a:t>Strategaethau</a:t>
            </a:r>
            <a:r>
              <a:rPr lang="en-GB" sz="3600" dirty="0"/>
              <a:t> </a:t>
            </a:r>
            <a:r>
              <a:rPr lang="en-GB" sz="3600" dirty="0" err="1"/>
              <a:t>Dylunio</a:t>
            </a:r>
            <a:r>
              <a:rPr lang="en-GB" sz="3600" dirty="0"/>
              <a:t> </a:t>
            </a:r>
            <a:r>
              <a:rPr lang="en-GB" sz="3600" dirty="0" err="1"/>
              <a:t>Ansoddol</a:t>
            </a:r>
            <a:r>
              <a:rPr lang="en-GB" sz="3600" dirty="0"/>
              <a:t> </a:t>
            </a:r>
            <a:r>
              <a:rPr lang="en-GB" sz="3600" dirty="0" err="1"/>
              <a:t>Ymchwil</a:t>
            </a:r>
            <a:r>
              <a:rPr lang="en-GB" sz="3600" dirty="0"/>
              <a:t> </a:t>
            </a:r>
            <a:r>
              <a:rPr lang="en-GB" sz="3600" dirty="0" err="1"/>
              <a:t>Gymdeithasol</a:t>
            </a:r>
            <a:r>
              <a:rPr lang="en-GB" sz="3600" dirty="0"/>
              <a:t>/ </a:t>
            </a:r>
            <a:r>
              <a:rPr lang="en-GB" sz="3600" dirty="0">
                <a:solidFill>
                  <a:srgbClr val="0070C0"/>
                </a:solidFill>
              </a:rPr>
              <a:t>Social Research Qualitative Design Strategies</a:t>
            </a:r>
            <a:br>
              <a:rPr lang="en-GB" dirty="0">
                <a:solidFill>
                  <a:srgbClr val="0070C0"/>
                </a:solidFill>
              </a:rPr>
            </a:br>
            <a:endParaRPr lang="en-GB" dirty="0">
              <a:solidFill>
                <a:srgbClr val="0070C0"/>
              </a:solidFill>
            </a:endParaRPr>
          </a:p>
        </p:txBody>
      </p:sp>
      <p:sp>
        <p:nvSpPr>
          <p:cNvPr id="3" name="Content Placeholder 2">
            <a:extLst>
              <a:ext uri="{FF2B5EF4-FFF2-40B4-BE49-F238E27FC236}">
                <a16:creationId xmlns:a16="http://schemas.microsoft.com/office/drawing/2014/main" id="{573029F1-936C-297A-2B50-AA11F40BFD4A}"/>
              </a:ext>
            </a:extLst>
          </p:cNvPr>
          <p:cNvSpPr>
            <a:spLocks noGrp="1"/>
          </p:cNvSpPr>
          <p:nvPr>
            <p:ph sz="half" idx="1"/>
          </p:nvPr>
        </p:nvSpPr>
        <p:spPr>
          <a:xfrm>
            <a:off x="838200" y="1253331"/>
            <a:ext cx="5181600" cy="4351338"/>
          </a:xfrm>
        </p:spPr>
        <p:txBody>
          <a:bodyPr>
            <a:normAutofit fontScale="92500" lnSpcReduction="10000"/>
          </a:bodyPr>
          <a:lstStyle/>
          <a:p>
            <a:r>
              <a:rPr lang="en-GB" dirty="0" err="1"/>
              <a:t>Astudiaeth</a:t>
            </a:r>
            <a:r>
              <a:rPr lang="en-GB" dirty="0"/>
              <a:t> </a:t>
            </a:r>
            <a:r>
              <a:rPr lang="en-GB" dirty="0" err="1"/>
              <a:t>Achos</a:t>
            </a:r>
            <a:r>
              <a:rPr lang="en-GB" dirty="0"/>
              <a:t> </a:t>
            </a:r>
          </a:p>
          <a:p>
            <a:r>
              <a:rPr lang="en-GB" dirty="0" err="1"/>
              <a:t>Ethnograffeg</a:t>
            </a:r>
            <a:r>
              <a:rPr lang="en-GB" dirty="0"/>
              <a:t> </a:t>
            </a:r>
          </a:p>
          <a:p>
            <a:r>
              <a:rPr lang="en-GB" dirty="0" err="1"/>
              <a:t>Ffenomenoleg</a:t>
            </a:r>
            <a:r>
              <a:rPr lang="en-GB" dirty="0"/>
              <a:t> </a:t>
            </a:r>
          </a:p>
          <a:p>
            <a:r>
              <a:rPr lang="en-GB" dirty="0" err="1"/>
              <a:t>Damcaniaeth</a:t>
            </a:r>
            <a:r>
              <a:rPr lang="en-GB" dirty="0"/>
              <a:t> </a:t>
            </a:r>
            <a:r>
              <a:rPr lang="en-GB" dirty="0" err="1"/>
              <a:t>Sylfaenol</a:t>
            </a:r>
            <a:r>
              <a:rPr lang="en-GB" dirty="0"/>
              <a:t> </a:t>
            </a:r>
          </a:p>
          <a:p>
            <a:r>
              <a:rPr lang="en-GB" dirty="0"/>
              <a:t>Hanes </a:t>
            </a:r>
            <a:r>
              <a:rPr lang="en-GB" dirty="0" err="1"/>
              <a:t>Bywyd</a:t>
            </a:r>
            <a:r>
              <a:rPr lang="en-GB" dirty="0"/>
              <a:t> </a:t>
            </a:r>
          </a:p>
          <a:p>
            <a:r>
              <a:rPr lang="en-GB" dirty="0" err="1"/>
              <a:t>Dulliau</a:t>
            </a:r>
            <a:r>
              <a:rPr lang="en-GB" dirty="0"/>
              <a:t> </a:t>
            </a:r>
            <a:r>
              <a:rPr lang="en-GB" dirty="0" err="1"/>
              <a:t>Hanesyddol</a:t>
            </a:r>
            <a:r>
              <a:rPr lang="en-GB" dirty="0"/>
              <a:t> </a:t>
            </a:r>
          </a:p>
          <a:p>
            <a:r>
              <a:rPr lang="en-GB" dirty="0" err="1"/>
              <a:t>Ymchwil</a:t>
            </a:r>
            <a:r>
              <a:rPr lang="en-GB" dirty="0"/>
              <a:t> </a:t>
            </a:r>
            <a:r>
              <a:rPr lang="en-GB" dirty="0" err="1"/>
              <a:t>Clinigol</a:t>
            </a:r>
            <a:r>
              <a:rPr lang="en-GB" dirty="0"/>
              <a:t> </a:t>
            </a:r>
          </a:p>
          <a:p>
            <a:r>
              <a:rPr lang="en-GB" dirty="0" err="1"/>
              <a:t>Ymchwil</a:t>
            </a:r>
            <a:r>
              <a:rPr lang="en-GB" dirty="0"/>
              <a:t> </a:t>
            </a:r>
            <a:r>
              <a:rPr lang="en-GB" dirty="0" err="1"/>
              <a:t>gweithredu</a:t>
            </a:r>
            <a:r>
              <a:rPr lang="en-GB" dirty="0"/>
              <a:t> ac </a:t>
            </a:r>
            <a:r>
              <a:rPr lang="en-GB" dirty="0" err="1"/>
              <a:t>ymchwil</a:t>
            </a:r>
            <a:r>
              <a:rPr lang="en-GB" dirty="0"/>
              <a:t> </a:t>
            </a:r>
            <a:r>
              <a:rPr lang="en-GB" dirty="0" err="1"/>
              <a:t>gymhwysol</a:t>
            </a:r>
            <a:r>
              <a:rPr lang="en-GB" dirty="0"/>
              <a:t> </a:t>
            </a:r>
          </a:p>
          <a:p>
            <a:r>
              <a:rPr lang="en-GB" dirty="0" err="1"/>
              <a:t>Ymchwil</a:t>
            </a:r>
            <a:r>
              <a:rPr lang="en-GB" dirty="0"/>
              <a:t> </a:t>
            </a:r>
            <a:r>
              <a:rPr lang="en-GB" dirty="0" err="1"/>
              <a:t>cyfranogol</a:t>
            </a:r>
            <a:endParaRPr lang="en-GB" dirty="0"/>
          </a:p>
        </p:txBody>
      </p:sp>
      <p:sp>
        <p:nvSpPr>
          <p:cNvPr id="4" name="Content Placeholder 3">
            <a:extLst>
              <a:ext uri="{FF2B5EF4-FFF2-40B4-BE49-F238E27FC236}">
                <a16:creationId xmlns:a16="http://schemas.microsoft.com/office/drawing/2014/main" id="{A2D8111B-2673-A1A5-5EFF-D8D993A2528F}"/>
              </a:ext>
            </a:extLst>
          </p:cNvPr>
          <p:cNvSpPr>
            <a:spLocks noGrp="1"/>
          </p:cNvSpPr>
          <p:nvPr>
            <p:ph sz="half" idx="2"/>
          </p:nvPr>
        </p:nvSpPr>
        <p:spPr>
          <a:xfrm>
            <a:off x="6172200" y="1456925"/>
            <a:ext cx="5181600" cy="4351338"/>
          </a:xfrm>
        </p:spPr>
        <p:txBody>
          <a:bodyPr>
            <a:normAutofit fontScale="92500" lnSpcReduction="10000"/>
          </a:bodyPr>
          <a:lstStyle/>
          <a:p>
            <a:pPr lvl="0"/>
            <a:r>
              <a:rPr lang="en-GB" sz="2800" dirty="0">
                <a:solidFill>
                  <a:srgbClr val="0070C0"/>
                </a:solidFill>
              </a:rPr>
              <a:t>Case Study </a:t>
            </a:r>
          </a:p>
          <a:p>
            <a:pPr lvl="0"/>
            <a:r>
              <a:rPr lang="en-GB" sz="2800" dirty="0">
                <a:solidFill>
                  <a:srgbClr val="0070C0"/>
                </a:solidFill>
              </a:rPr>
              <a:t>Ethnography </a:t>
            </a:r>
          </a:p>
          <a:p>
            <a:pPr lvl="0"/>
            <a:r>
              <a:rPr lang="en-GB" sz="2800" dirty="0">
                <a:solidFill>
                  <a:srgbClr val="0070C0"/>
                </a:solidFill>
              </a:rPr>
              <a:t>Phenomenology </a:t>
            </a:r>
          </a:p>
          <a:p>
            <a:pPr lvl="0"/>
            <a:r>
              <a:rPr lang="en-GB" sz="2800" dirty="0">
                <a:solidFill>
                  <a:srgbClr val="0070C0"/>
                </a:solidFill>
              </a:rPr>
              <a:t>Grounded Theory </a:t>
            </a:r>
          </a:p>
          <a:p>
            <a:pPr lvl="0"/>
            <a:r>
              <a:rPr lang="en-GB" sz="2800" dirty="0">
                <a:solidFill>
                  <a:srgbClr val="0070C0"/>
                </a:solidFill>
              </a:rPr>
              <a:t>Life History </a:t>
            </a:r>
          </a:p>
          <a:p>
            <a:pPr lvl="0"/>
            <a:r>
              <a:rPr lang="en-GB" sz="2800" dirty="0">
                <a:solidFill>
                  <a:srgbClr val="0070C0"/>
                </a:solidFill>
              </a:rPr>
              <a:t>Historical Methods </a:t>
            </a:r>
          </a:p>
          <a:p>
            <a:pPr lvl="0"/>
            <a:r>
              <a:rPr lang="en-GB" sz="2800" dirty="0">
                <a:solidFill>
                  <a:srgbClr val="0070C0"/>
                </a:solidFill>
              </a:rPr>
              <a:t>Clinical Research </a:t>
            </a:r>
          </a:p>
          <a:p>
            <a:pPr lvl="0"/>
            <a:r>
              <a:rPr lang="en-GB" sz="2800" dirty="0">
                <a:solidFill>
                  <a:srgbClr val="0070C0"/>
                </a:solidFill>
              </a:rPr>
              <a:t>Action and applied research </a:t>
            </a:r>
          </a:p>
          <a:p>
            <a:pPr lvl="0"/>
            <a:r>
              <a:rPr lang="en-GB" sz="2800" dirty="0">
                <a:solidFill>
                  <a:srgbClr val="0070C0"/>
                </a:solidFill>
              </a:rPr>
              <a:t>Participatory research </a:t>
            </a:r>
          </a:p>
          <a:p>
            <a:endParaRPr lang="en-GB" dirty="0"/>
          </a:p>
        </p:txBody>
      </p:sp>
    </p:spTree>
    <p:extLst>
      <p:ext uri="{BB962C8B-B14F-4D97-AF65-F5344CB8AC3E}">
        <p14:creationId xmlns:p14="http://schemas.microsoft.com/office/powerpoint/2010/main" val="4248613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AC0A9-E1B3-68DA-0F5A-665C93270D90}"/>
              </a:ext>
            </a:extLst>
          </p:cNvPr>
          <p:cNvSpPr>
            <a:spLocks noGrp="1"/>
          </p:cNvSpPr>
          <p:nvPr>
            <p:ph type="title"/>
          </p:nvPr>
        </p:nvSpPr>
        <p:spPr/>
        <p:txBody>
          <a:bodyPr>
            <a:normAutofit fontScale="90000"/>
          </a:bodyPr>
          <a:lstStyle/>
          <a:p>
            <a:r>
              <a:rPr lang="en-GB" dirty="0"/>
              <a:t>Pam </a:t>
            </a:r>
            <a:r>
              <a:rPr lang="en-GB" dirty="0" err="1"/>
              <a:t>Ymchwil</a:t>
            </a:r>
            <a:r>
              <a:rPr lang="en-GB" dirty="0"/>
              <a:t> </a:t>
            </a:r>
            <a:r>
              <a:rPr lang="en-GB" dirty="0" err="1"/>
              <a:t>Gymdeithasol</a:t>
            </a:r>
            <a:r>
              <a:rPr lang="en-GB" dirty="0"/>
              <a:t>?/ </a:t>
            </a:r>
            <a:r>
              <a:rPr lang="en-GB" dirty="0">
                <a:solidFill>
                  <a:srgbClr val="0070C0"/>
                </a:solidFill>
              </a:rPr>
              <a:t>Why Social Research? </a:t>
            </a:r>
            <a:br>
              <a:rPr lang="en-GB" dirty="0"/>
            </a:br>
            <a:endParaRPr lang="en-GB" dirty="0"/>
          </a:p>
        </p:txBody>
      </p:sp>
      <p:sp>
        <p:nvSpPr>
          <p:cNvPr id="3" name="Content Placeholder 2">
            <a:extLst>
              <a:ext uri="{FF2B5EF4-FFF2-40B4-BE49-F238E27FC236}">
                <a16:creationId xmlns:a16="http://schemas.microsoft.com/office/drawing/2014/main" id="{371706F6-E962-9149-41F4-45D6F59886C4}"/>
              </a:ext>
            </a:extLst>
          </p:cNvPr>
          <p:cNvSpPr>
            <a:spLocks noGrp="1"/>
          </p:cNvSpPr>
          <p:nvPr>
            <p:ph sz="half" idx="1"/>
          </p:nvPr>
        </p:nvSpPr>
        <p:spPr>
          <a:xfrm>
            <a:off x="838200" y="1501161"/>
            <a:ext cx="5181600" cy="4351338"/>
          </a:xfrm>
        </p:spPr>
        <p:txBody>
          <a:bodyPr>
            <a:normAutofit lnSpcReduction="10000"/>
          </a:bodyPr>
          <a:lstStyle/>
          <a:p>
            <a:r>
              <a:rPr lang="en-GB" dirty="0" err="1"/>
              <a:t>Hysbysu</a:t>
            </a:r>
            <a:r>
              <a:rPr lang="en-GB" dirty="0"/>
              <a:t> Polisi?</a:t>
            </a:r>
          </a:p>
          <a:p>
            <a:r>
              <a:rPr lang="en-GB" dirty="0" err="1"/>
              <a:t>Ogwydd</a:t>
            </a:r>
            <a:r>
              <a:rPr lang="en-GB" dirty="0"/>
              <a:t> </a:t>
            </a:r>
            <a:r>
              <a:rPr lang="en-GB" dirty="0" err="1"/>
              <a:t>gwleidyddol</a:t>
            </a:r>
            <a:endParaRPr lang="en-GB" dirty="0"/>
          </a:p>
          <a:p>
            <a:r>
              <a:rPr lang="en-GB" dirty="0"/>
              <a:t>Dod o </a:t>
            </a:r>
            <a:r>
              <a:rPr lang="en-GB" dirty="0" err="1"/>
              <a:t>hyd</a:t>
            </a:r>
            <a:r>
              <a:rPr lang="en-GB" dirty="0"/>
              <a:t> </a:t>
            </a:r>
            <a:r>
              <a:rPr lang="en-GB" dirty="0" err="1"/>
              <a:t>i</a:t>
            </a:r>
            <a:r>
              <a:rPr lang="en-GB" dirty="0"/>
              <a:t> </a:t>
            </a:r>
            <a:r>
              <a:rPr lang="en-GB" dirty="0" err="1"/>
              <a:t>Atebion</a:t>
            </a:r>
            <a:r>
              <a:rPr lang="en-GB" dirty="0"/>
              <a:t> </a:t>
            </a:r>
            <a:r>
              <a:rPr lang="en-GB" dirty="0" err="1"/>
              <a:t>i</a:t>
            </a:r>
            <a:r>
              <a:rPr lang="en-GB" dirty="0"/>
              <a:t> </a:t>
            </a:r>
            <a:r>
              <a:rPr lang="en-GB" dirty="0" err="1"/>
              <a:t>Broblemau</a:t>
            </a:r>
            <a:r>
              <a:rPr lang="en-GB" dirty="0"/>
              <a:t> </a:t>
            </a:r>
            <a:r>
              <a:rPr lang="en-GB" dirty="0" err="1"/>
              <a:t>Cymdeithasol</a:t>
            </a:r>
            <a:endParaRPr lang="en-GB" dirty="0"/>
          </a:p>
          <a:p>
            <a:r>
              <a:rPr lang="en-GB" dirty="0" err="1"/>
              <a:t>Archwiliwch</a:t>
            </a:r>
            <a:r>
              <a:rPr lang="en-GB" dirty="0"/>
              <a:t> y </a:t>
            </a:r>
            <a:r>
              <a:rPr lang="en-GB" dirty="0" err="1"/>
              <a:t>byd</a:t>
            </a:r>
            <a:r>
              <a:rPr lang="en-GB" dirty="0"/>
              <a:t> </a:t>
            </a:r>
            <a:r>
              <a:rPr lang="en-GB" dirty="0" err="1"/>
              <a:t>cymdeithasol</a:t>
            </a:r>
            <a:endParaRPr lang="en-GB" dirty="0"/>
          </a:p>
          <a:p>
            <a:r>
              <a:rPr lang="en-GB" dirty="0" err="1"/>
              <a:t>Dewch</a:t>
            </a:r>
            <a:r>
              <a:rPr lang="en-GB" dirty="0"/>
              <a:t> o </a:t>
            </a:r>
            <a:r>
              <a:rPr lang="en-GB" dirty="0" err="1"/>
              <a:t>hyd</a:t>
            </a:r>
            <a:r>
              <a:rPr lang="en-GB" dirty="0"/>
              <a:t> </a:t>
            </a:r>
            <a:r>
              <a:rPr lang="en-GB" dirty="0" err="1"/>
              <a:t>i</a:t>
            </a:r>
            <a:r>
              <a:rPr lang="en-GB" dirty="0"/>
              <a:t> </a:t>
            </a:r>
            <a:r>
              <a:rPr lang="en-GB" dirty="0" err="1"/>
              <a:t>rywbeth</a:t>
            </a:r>
            <a:r>
              <a:rPr lang="en-GB" dirty="0"/>
              <a:t> NEWYDD am </a:t>
            </a:r>
            <a:r>
              <a:rPr lang="en-GB" dirty="0" err="1"/>
              <a:t>gyd-destun</a:t>
            </a:r>
            <a:r>
              <a:rPr lang="en-GB" dirty="0"/>
              <a:t> </a:t>
            </a:r>
            <a:r>
              <a:rPr lang="en-GB" dirty="0" err="1"/>
              <a:t>sy'n</a:t>
            </a:r>
            <a:r>
              <a:rPr lang="en-GB" dirty="0"/>
              <a:t> </a:t>
            </a:r>
            <a:r>
              <a:rPr lang="en-GB" dirty="0" err="1"/>
              <a:t>bodoli</a:t>
            </a:r>
            <a:endParaRPr lang="en-GB" dirty="0"/>
          </a:p>
          <a:p>
            <a:r>
              <a:rPr lang="en-GB" dirty="0" err="1"/>
              <a:t>Gwella</a:t>
            </a:r>
            <a:r>
              <a:rPr lang="en-GB" dirty="0"/>
              <a:t> </a:t>
            </a:r>
            <a:r>
              <a:rPr lang="en-GB" dirty="0" err="1"/>
              <a:t>Arfer</a:t>
            </a:r>
            <a:endParaRPr lang="en-GB" dirty="0"/>
          </a:p>
        </p:txBody>
      </p:sp>
      <p:sp>
        <p:nvSpPr>
          <p:cNvPr id="4" name="Content Placeholder 3">
            <a:extLst>
              <a:ext uri="{FF2B5EF4-FFF2-40B4-BE49-F238E27FC236}">
                <a16:creationId xmlns:a16="http://schemas.microsoft.com/office/drawing/2014/main" id="{23D62804-E6FE-D3CC-4D46-DEA73FEF6E9B}"/>
              </a:ext>
            </a:extLst>
          </p:cNvPr>
          <p:cNvSpPr>
            <a:spLocks noGrp="1"/>
          </p:cNvSpPr>
          <p:nvPr>
            <p:ph sz="half" idx="2"/>
          </p:nvPr>
        </p:nvSpPr>
        <p:spPr/>
        <p:txBody>
          <a:bodyPr>
            <a:normAutofit lnSpcReduction="10000"/>
          </a:bodyPr>
          <a:lstStyle/>
          <a:p>
            <a:r>
              <a:rPr lang="en-GB" dirty="0">
                <a:solidFill>
                  <a:srgbClr val="0070C0"/>
                </a:solidFill>
              </a:rPr>
              <a:t>Inform Policy?</a:t>
            </a:r>
          </a:p>
          <a:p>
            <a:r>
              <a:rPr lang="en-GB" dirty="0">
                <a:solidFill>
                  <a:srgbClr val="0070C0"/>
                </a:solidFill>
              </a:rPr>
              <a:t>Political slant</a:t>
            </a:r>
          </a:p>
          <a:p>
            <a:r>
              <a:rPr lang="en-GB" dirty="0">
                <a:solidFill>
                  <a:srgbClr val="0070C0"/>
                </a:solidFill>
              </a:rPr>
              <a:t>Find Solutions to Social Problems</a:t>
            </a:r>
          </a:p>
          <a:p>
            <a:r>
              <a:rPr lang="en-GB" dirty="0">
                <a:solidFill>
                  <a:srgbClr val="0070C0"/>
                </a:solidFill>
              </a:rPr>
              <a:t>Explore the social world</a:t>
            </a:r>
          </a:p>
          <a:p>
            <a:r>
              <a:rPr lang="en-GB" dirty="0">
                <a:solidFill>
                  <a:srgbClr val="0070C0"/>
                </a:solidFill>
              </a:rPr>
              <a:t>Find something NEW about an existing context</a:t>
            </a:r>
          </a:p>
          <a:p>
            <a:r>
              <a:rPr lang="en-GB" dirty="0">
                <a:solidFill>
                  <a:srgbClr val="0070C0"/>
                </a:solidFill>
              </a:rPr>
              <a:t>Improve Practice</a:t>
            </a:r>
          </a:p>
        </p:txBody>
      </p:sp>
    </p:spTree>
    <p:extLst>
      <p:ext uri="{BB962C8B-B14F-4D97-AF65-F5344CB8AC3E}">
        <p14:creationId xmlns:p14="http://schemas.microsoft.com/office/powerpoint/2010/main" val="4008842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90ED6-DDDD-EB9F-4368-7C5C12108D5F}"/>
              </a:ext>
            </a:extLst>
          </p:cNvPr>
          <p:cNvSpPr>
            <a:spLocks noGrp="1"/>
          </p:cNvSpPr>
          <p:nvPr>
            <p:ph type="title"/>
          </p:nvPr>
        </p:nvSpPr>
        <p:spPr/>
        <p:txBody>
          <a:bodyPr>
            <a:noAutofit/>
          </a:bodyPr>
          <a:lstStyle/>
          <a:p>
            <a:r>
              <a:rPr lang="en-GB" sz="3600" dirty="0"/>
              <a:t>Er </a:t>
            </a:r>
            <a:r>
              <a:rPr lang="en-GB" sz="3600" dirty="0" err="1"/>
              <a:t>mwyn</a:t>
            </a:r>
            <a:r>
              <a:rPr lang="en-GB" sz="3600" dirty="0"/>
              <a:t> </a:t>
            </a:r>
            <a:r>
              <a:rPr lang="en-GB" sz="3600" dirty="0" err="1"/>
              <a:t>Hysbysu</a:t>
            </a:r>
            <a:r>
              <a:rPr lang="en-GB" sz="3600" dirty="0"/>
              <a:t> </a:t>
            </a:r>
            <a:r>
              <a:rPr lang="en-GB" sz="3600" dirty="0" err="1"/>
              <a:t>Ymarfer</a:t>
            </a:r>
            <a:r>
              <a:rPr lang="en-GB" sz="3600" dirty="0"/>
              <a:t>…. </a:t>
            </a:r>
            <a:br>
              <a:rPr lang="en-GB" sz="3600" dirty="0"/>
            </a:br>
            <a:r>
              <a:rPr lang="en-GB" sz="3600" dirty="0">
                <a:solidFill>
                  <a:srgbClr val="0070C0"/>
                </a:solidFill>
              </a:rPr>
              <a:t>To Inform Practice….</a:t>
            </a:r>
            <a:br>
              <a:rPr lang="en-GB" sz="3600" dirty="0">
                <a:solidFill>
                  <a:srgbClr val="0070C0"/>
                </a:solidFill>
              </a:rPr>
            </a:br>
            <a:endParaRPr lang="en-GB" sz="3600" dirty="0">
              <a:solidFill>
                <a:srgbClr val="0070C0"/>
              </a:solidFill>
            </a:endParaRPr>
          </a:p>
        </p:txBody>
      </p:sp>
      <p:sp>
        <p:nvSpPr>
          <p:cNvPr id="3" name="Content Placeholder 2">
            <a:extLst>
              <a:ext uri="{FF2B5EF4-FFF2-40B4-BE49-F238E27FC236}">
                <a16:creationId xmlns:a16="http://schemas.microsoft.com/office/drawing/2014/main" id="{63942F05-96D1-B3A5-91E2-EB5467EF717D}"/>
              </a:ext>
            </a:extLst>
          </p:cNvPr>
          <p:cNvSpPr>
            <a:spLocks noGrp="1"/>
          </p:cNvSpPr>
          <p:nvPr>
            <p:ph sz="half" idx="1"/>
          </p:nvPr>
        </p:nvSpPr>
        <p:spPr/>
        <p:txBody>
          <a:bodyPr>
            <a:normAutofit/>
          </a:bodyPr>
          <a:lstStyle/>
          <a:p>
            <a:r>
              <a:rPr lang="en-GB" dirty="0" err="1"/>
              <a:t>eich</a:t>
            </a:r>
            <a:r>
              <a:rPr lang="en-GB" dirty="0"/>
              <a:t> un chi…</a:t>
            </a:r>
          </a:p>
          <a:p>
            <a:r>
              <a:rPr lang="en-GB" dirty="0"/>
              <a:t>Gwaith </a:t>
            </a:r>
            <a:r>
              <a:rPr lang="en-GB" dirty="0" err="1"/>
              <a:t>Cymdeithasol</a:t>
            </a:r>
            <a:r>
              <a:rPr lang="en-GB" dirty="0"/>
              <a:t>,</a:t>
            </a:r>
          </a:p>
          <a:p>
            <a:r>
              <a:rPr lang="en-GB" dirty="0" err="1"/>
              <a:t>Addysg</a:t>
            </a:r>
            <a:r>
              <a:rPr lang="en-GB" dirty="0"/>
              <a:t>, </a:t>
            </a:r>
          </a:p>
          <a:p>
            <a:r>
              <a:rPr lang="en-GB" dirty="0" err="1"/>
              <a:t>Nyrsio</a:t>
            </a:r>
            <a:r>
              <a:rPr lang="en-GB" dirty="0"/>
              <a:t>,</a:t>
            </a:r>
          </a:p>
          <a:p>
            <a:r>
              <a:rPr lang="en-GB" dirty="0" err="1"/>
              <a:t>Datblygu</a:t>
            </a:r>
            <a:r>
              <a:rPr lang="en-GB" dirty="0"/>
              <a:t> </a:t>
            </a:r>
            <a:r>
              <a:rPr lang="en-GB" dirty="0" err="1"/>
              <a:t>Cymunedol</a:t>
            </a:r>
            <a:r>
              <a:rPr lang="en-GB" dirty="0"/>
              <a:t>, </a:t>
            </a:r>
          </a:p>
          <a:p>
            <a:r>
              <a:rPr lang="en-GB" dirty="0" err="1"/>
              <a:t>Ymarfer</a:t>
            </a:r>
            <a:r>
              <a:rPr lang="en-GB" dirty="0"/>
              <a:t> </a:t>
            </a:r>
            <a:r>
              <a:rPr lang="en-GB" dirty="0" err="1"/>
              <a:t>sy'n</a:t>
            </a:r>
            <a:r>
              <a:rPr lang="en-GB" dirty="0"/>
              <a:t> </a:t>
            </a:r>
            <a:r>
              <a:rPr lang="en-GB" dirty="0" err="1"/>
              <a:t>seiliedig</a:t>
            </a:r>
            <a:r>
              <a:rPr lang="en-GB" dirty="0"/>
              <a:t> </a:t>
            </a:r>
            <a:r>
              <a:rPr lang="en-GB" dirty="0" err="1"/>
              <a:t>ar</a:t>
            </a:r>
            <a:r>
              <a:rPr lang="en-GB" dirty="0"/>
              <a:t> </a:t>
            </a:r>
            <a:r>
              <a:rPr lang="en-GB" dirty="0" err="1"/>
              <a:t>dystiolaeth</a:t>
            </a:r>
            <a:r>
              <a:rPr lang="en-GB" dirty="0"/>
              <a:t> </a:t>
            </a:r>
          </a:p>
          <a:p>
            <a:r>
              <a:rPr lang="en-GB" dirty="0"/>
              <a:t>ac </a:t>
            </a:r>
            <a:r>
              <a:rPr lang="en-GB" dirty="0" err="1"/>
              <a:t>ati</a:t>
            </a:r>
            <a:r>
              <a:rPr lang="en-GB" dirty="0"/>
              <a:t>………</a:t>
            </a:r>
          </a:p>
        </p:txBody>
      </p:sp>
      <p:sp>
        <p:nvSpPr>
          <p:cNvPr id="4" name="Content Placeholder 3">
            <a:extLst>
              <a:ext uri="{FF2B5EF4-FFF2-40B4-BE49-F238E27FC236}">
                <a16:creationId xmlns:a16="http://schemas.microsoft.com/office/drawing/2014/main" id="{1241A0CD-9676-CC91-BB13-AC3F9E693E35}"/>
              </a:ext>
            </a:extLst>
          </p:cNvPr>
          <p:cNvSpPr>
            <a:spLocks noGrp="1"/>
          </p:cNvSpPr>
          <p:nvPr>
            <p:ph sz="half" idx="2"/>
          </p:nvPr>
        </p:nvSpPr>
        <p:spPr/>
        <p:txBody>
          <a:bodyPr>
            <a:normAutofit/>
          </a:bodyPr>
          <a:lstStyle/>
          <a:p>
            <a:r>
              <a:rPr lang="en-GB" dirty="0">
                <a:solidFill>
                  <a:srgbClr val="0070C0"/>
                </a:solidFill>
              </a:rPr>
              <a:t>your own…</a:t>
            </a:r>
          </a:p>
          <a:p>
            <a:r>
              <a:rPr lang="en-GB" dirty="0">
                <a:solidFill>
                  <a:srgbClr val="0070C0"/>
                </a:solidFill>
              </a:rPr>
              <a:t>Social Work,</a:t>
            </a:r>
          </a:p>
          <a:p>
            <a:r>
              <a:rPr lang="en-GB" dirty="0">
                <a:solidFill>
                  <a:srgbClr val="0070C0"/>
                </a:solidFill>
              </a:rPr>
              <a:t>Education, </a:t>
            </a:r>
          </a:p>
          <a:p>
            <a:r>
              <a:rPr lang="en-GB" dirty="0">
                <a:solidFill>
                  <a:srgbClr val="0070C0"/>
                </a:solidFill>
              </a:rPr>
              <a:t>Nursing,</a:t>
            </a:r>
          </a:p>
          <a:p>
            <a:r>
              <a:rPr lang="en-GB" dirty="0">
                <a:solidFill>
                  <a:srgbClr val="0070C0"/>
                </a:solidFill>
              </a:rPr>
              <a:t>Community Development, </a:t>
            </a:r>
          </a:p>
          <a:p>
            <a:r>
              <a:rPr lang="en-GB" dirty="0">
                <a:solidFill>
                  <a:srgbClr val="0070C0"/>
                </a:solidFill>
              </a:rPr>
              <a:t>Evidence based practice </a:t>
            </a:r>
          </a:p>
          <a:p>
            <a:r>
              <a:rPr lang="en-GB" dirty="0">
                <a:solidFill>
                  <a:srgbClr val="0070C0"/>
                </a:solidFill>
              </a:rPr>
              <a:t>etc………</a:t>
            </a:r>
          </a:p>
        </p:txBody>
      </p:sp>
    </p:spTree>
    <p:extLst>
      <p:ext uri="{BB962C8B-B14F-4D97-AF65-F5344CB8AC3E}">
        <p14:creationId xmlns:p14="http://schemas.microsoft.com/office/powerpoint/2010/main" val="210696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E33DDE7-95A0-2586-BC08-78A2BE7FDAE1}"/>
              </a:ext>
            </a:extLst>
          </p:cNvPr>
          <p:cNvPicPr>
            <a:picLocks noChangeAspect="1"/>
          </p:cNvPicPr>
          <p:nvPr/>
        </p:nvPicPr>
        <p:blipFill>
          <a:blip r:embed="rId2"/>
          <a:stretch>
            <a:fillRect/>
          </a:stretch>
        </p:blipFill>
        <p:spPr>
          <a:xfrm>
            <a:off x="1804138" y="123416"/>
            <a:ext cx="8949128" cy="5582449"/>
          </a:xfrm>
          <a:prstGeom prst="rect">
            <a:avLst/>
          </a:prstGeom>
        </p:spPr>
      </p:pic>
    </p:spTree>
    <p:extLst>
      <p:ext uri="{BB962C8B-B14F-4D97-AF65-F5344CB8AC3E}">
        <p14:creationId xmlns:p14="http://schemas.microsoft.com/office/powerpoint/2010/main" val="2351369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77736-4623-8E6C-0328-924D43FDC1C5}"/>
              </a:ext>
            </a:extLst>
          </p:cNvPr>
          <p:cNvSpPr>
            <a:spLocks noGrp="1"/>
          </p:cNvSpPr>
          <p:nvPr>
            <p:ph type="title"/>
          </p:nvPr>
        </p:nvSpPr>
        <p:spPr/>
        <p:txBody>
          <a:bodyPr>
            <a:normAutofit/>
          </a:bodyPr>
          <a:lstStyle/>
          <a:p>
            <a:r>
              <a:rPr lang="en-GB" sz="3600" dirty="0" err="1"/>
              <a:t>Methodoleg</a:t>
            </a:r>
            <a:r>
              <a:rPr lang="en-GB" sz="3600" dirty="0"/>
              <a:t> a </a:t>
            </a:r>
            <a:r>
              <a:rPr lang="en-GB" sz="3600" dirty="0" err="1"/>
              <a:t>Dulliau</a:t>
            </a:r>
            <a:r>
              <a:rPr lang="en-GB" sz="3600" dirty="0"/>
              <a:t>/ </a:t>
            </a:r>
            <a:r>
              <a:rPr lang="en-GB" sz="3600" dirty="0">
                <a:solidFill>
                  <a:srgbClr val="0070C0"/>
                </a:solidFill>
              </a:rPr>
              <a:t>Methodology and Methods</a:t>
            </a:r>
          </a:p>
        </p:txBody>
      </p:sp>
      <p:sp>
        <p:nvSpPr>
          <p:cNvPr id="3" name="Content Placeholder 2">
            <a:extLst>
              <a:ext uri="{FF2B5EF4-FFF2-40B4-BE49-F238E27FC236}">
                <a16:creationId xmlns:a16="http://schemas.microsoft.com/office/drawing/2014/main" id="{32EA7969-382F-AB94-967C-CEC91A2D0383}"/>
              </a:ext>
            </a:extLst>
          </p:cNvPr>
          <p:cNvSpPr>
            <a:spLocks noGrp="1"/>
          </p:cNvSpPr>
          <p:nvPr>
            <p:ph sz="half" idx="1"/>
          </p:nvPr>
        </p:nvSpPr>
        <p:spPr/>
        <p:txBody>
          <a:bodyPr/>
          <a:lstStyle/>
          <a:p>
            <a:r>
              <a:rPr lang="en-GB" dirty="0" err="1"/>
              <a:t>Methodoleg</a:t>
            </a:r>
            <a:endParaRPr lang="en-GB" dirty="0"/>
          </a:p>
          <a:p>
            <a:r>
              <a:rPr lang="en-GB" dirty="0"/>
              <a:t>Y </a:t>
            </a:r>
            <a:r>
              <a:rPr lang="en-GB" dirty="0" err="1"/>
              <a:t>fframwaith</a:t>
            </a:r>
            <a:r>
              <a:rPr lang="en-GB" dirty="0"/>
              <a:t> </a:t>
            </a:r>
            <a:r>
              <a:rPr lang="en-GB" dirty="0" err="1"/>
              <a:t>damcaniaethol</a:t>
            </a:r>
            <a:r>
              <a:rPr lang="en-GB" dirty="0"/>
              <a:t> </a:t>
            </a:r>
            <a:r>
              <a:rPr lang="en-GB" dirty="0" err="1"/>
              <a:t>sy'n</a:t>
            </a:r>
            <a:r>
              <a:rPr lang="en-GB" dirty="0"/>
              <a:t> </a:t>
            </a:r>
            <a:r>
              <a:rPr lang="en-GB" dirty="0" err="1"/>
              <a:t>amlinellu'r</a:t>
            </a:r>
            <a:r>
              <a:rPr lang="en-GB" dirty="0"/>
              <a:t> </a:t>
            </a:r>
            <a:r>
              <a:rPr lang="en-GB" dirty="0" err="1"/>
              <a:t>rheolau</a:t>
            </a:r>
            <a:r>
              <a:rPr lang="en-GB" dirty="0"/>
              <a:t> </a:t>
            </a:r>
            <a:r>
              <a:rPr lang="en-GB" dirty="0" err="1"/>
              <a:t>i'w</a:t>
            </a:r>
            <a:r>
              <a:rPr lang="en-GB" dirty="0"/>
              <a:t> </a:t>
            </a:r>
            <a:r>
              <a:rPr lang="en-GB" dirty="0" err="1"/>
              <a:t>dilyn</a:t>
            </a:r>
            <a:r>
              <a:rPr lang="en-GB" dirty="0"/>
              <a:t> </a:t>
            </a:r>
            <a:r>
              <a:rPr lang="en-GB" dirty="0" err="1"/>
              <a:t>mewn</a:t>
            </a:r>
            <a:r>
              <a:rPr lang="en-GB" dirty="0"/>
              <a:t> </a:t>
            </a:r>
            <a:r>
              <a:rPr lang="en-GB" dirty="0" err="1"/>
              <a:t>astudiaeth</a:t>
            </a:r>
            <a:r>
              <a:rPr lang="en-GB" dirty="0"/>
              <a:t>.</a:t>
            </a:r>
          </a:p>
          <a:p>
            <a:r>
              <a:rPr lang="en-GB" dirty="0" err="1"/>
              <a:t>Dulliau</a:t>
            </a:r>
            <a:endParaRPr lang="en-GB" dirty="0"/>
          </a:p>
          <a:p>
            <a:r>
              <a:rPr lang="en-GB" dirty="0"/>
              <a:t>Yr offer/</a:t>
            </a:r>
            <a:r>
              <a:rPr lang="en-GB" dirty="0" err="1"/>
              <a:t>camau</a:t>
            </a:r>
            <a:r>
              <a:rPr lang="en-GB" dirty="0"/>
              <a:t> </a:t>
            </a:r>
            <a:r>
              <a:rPr lang="en-GB" dirty="0" err="1"/>
              <a:t>gwirioneddol</a:t>
            </a:r>
            <a:r>
              <a:rPr lang="en-GB" dirty="0"/>
              <a:t> a </a:t>
            </a:r>
            <a:r>
              <a:rPr lang="en-GB" dirty="0" err="1"/>
              <a:t>gymerir</a:t>
            </a:r>
            <a:r>
              <a:rPr lang="en-GB" dirty="0"/>
              <a:t> </a:t>
            </a:r>
            <a:r>
              <a:rPr lang="en-GB" dirty="0" err="1"/>
              <a:t>i</a:t>
            </a:r>
            <a:r>
              <a:rPr lang="en-GB" dirty="0"/>
              <a:t> </a:t>
            </a:r>
            <a:r>
              <a:rPr lang="en-GB" dirty="0" err="1"/>
              <a:t>wneud</a:t>
            </a:r>
            <a:r>
              <a:rPr lang="en-GB" dirty="0"/>
              <a:t> </a:t>
            </a:r>
            <a:r>
              <a:rPr lang="en-GB" dirty="0" err="1"/>
              <a:t>ymchwil</a:t>
            </a:r>
            <a:r>
              <a:rPr lang="en-GB" dirty="0"/>
              <a:t> </a:t>
            </a:r>
            <a:r>
              <a:rPr lang="en-GB" dirty="0" err="1"/>
              <a:t>i</a:t>
            </a:r>
            <a:r>
              <a:rPr lang="en-GB" dirty="0"/>
              <a:t> </a:t>
            </a:r>
            <a:r>
              <a:rPr lang="en-GB" dirty="0" err="1"/>
              <a:t>bwnc</a:t>
            </a:r>
            <a:r>
              <a:rPr lang="en-GB" dirty="0"/>
              <a:t> neu </a:t>
            </a:r>
            <a:r>
              <a:rPr lang="en-GB" dirty="0" err="1"/>
              <a:t>bwnc</a:t>
            </a:r>
            <a:r>
              <a:rPr lang="en-GB" dirty="0"/>
              <a:t>.</a:t>
            </a:r>
          </a:p>
        </p:txBody>
      </p:sp>
      <p:sp>
        <p:nvSpPr>
          <p:cNvPr id="4" name="Content Placeholder 3">
            <a:extLst>
              <a:ext uri="{FF2B5EF4-FFF2-40B4-BE49-F238E27FC236}">
                <a16:creationId xmlns:a16="http://schemas.microsoft.com/office/drawing/2014/main" id="{C2AF5653-B94A-18CC-8619-D108EE69F4AF}"/>
              </a:ext>
            </a:extLst>
          </p:cNvPr>
          <p:cNvSpPr>
            <a:spLocks noGrp="1"/>
          </p:cNvSpPr>
          <p:nvPr>
            <p:ph sz="half" idx="2"/>
          </p:nvPr>
        </p:nvSpPr>
        <p:spPr/>
        <p:txBody>
          <a:bodyPr/>
          <a:lstStyle/>
          <a:p>
            <a:r>
              <a:rPr lang="en-GB" dirty="0">
                <a:solidFill>
                  <a:srgbClr val="0070C0"/>
                </a:solidFill>
              </a:rPr>
              <a:t>Methodology</a:t>
            </a:r>
          </a:p>
          <a:p>
            <a:r>
              <a:rPr lang="en-GB" dirty="0">
                <a:solidFill>
                  <a:srgbClr val="0070C0"/>
                </a:solidFill>
              </a:rPr>
              <a:t>The theoretical framework that outlines the rules to follow in a study.</a:t>
            </a:r>
          </a:p>
          <a:p>
            <a:r>
              <a:rPr lang="en-GB" dirty="0">
                <a:solidFill>
                  <a:srgbClr val="0070C0"/>
                </a:solidFill>
              </a:rPr>
              <a:t>Methods</a:t>
            </a:r>
          </a:p>
          <a:p>
            <a:r>
              <a:rPr lang="en-GB" dirty="0">
                <a:solidFill>
                  <a:srgbClr val="0070C0"/>
                </a:solidFill>
              </a:rPr>
              <a:t>The actual tools/steps taken by which you conduct research into a subject or a topic.</a:t>
            </a:r>
          </a:p>
        </p:txBody>
      </p:sp>
    </p:spTree>
    <p:extLst>
      <p:ext uri="{BB962C8B-B14F-4D97-AF65-F5344CB8AC3E}">
        <p14:creationId xmlns:p14="http://schemas.microsoft.com/office/powerpoint/2010/main" val="77695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C251101-F50D-4836-1172-F0A8E68A73EC}"/>
              </a:ext>
            </a:extLst>
          </p:cNvPr>
          <p:cNvPicPr>
            <a:picLocks noGrp="1" noChangeAspect="1"/>
          </p:cNvPicPr>
          <p:nvPr>
            <p:ph sz="half" idx="1"/>
          </p:nvPr>
        </p:nvPicPr>
        <p:blipFill>
          <a:blip r:embed="rId2"/>
          <a:stretch>
            <a:fillRect/>
          </a:stretch>
        </p:blipFill>
        <p:spPr>
          <a:xfrm>
            <a:off x="749508" y="457743"/>
            <a:ext cx="10777927" cy="5138437"/>
          </a:xfrm>
        </p:spPr>
      </p:pic>
    </p:spTree>
    <p:extLst>
      <p:ext uri="{BB962C8B-B14F-4D97-AF65-F5344CB8AC3E}">
        <p14:creationId xmlns:p14="http://schemas.microsoft.com/office/powerpoint/2010/main" val="1802131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90BB481-D886-B64A-C2EA-B6A67963A48A}"/>
              </a:ext>
            </a:extLst>
          </p:cNvPr>
          <p:cNvPicPr>
            <a:picLocks noGrp="1" noChangeAspect="1"/>
          </p:cNvPicPr>
          <p:nvPr>
            <p:ph sz="half" idx="1"/>
          </p:nvPr>
        </p:nvPicPr>
        <p:blipFill>
          <a:blip r:embed="rId2"/>
          <a:stretch>
            <a:fillRect/>
          </a:stretch>
        </p:blipFill>
        <p:spPr>
          <a:xfrm>
            <a:off x="358555" y="359764"/>
            <a:ext cx="11474889" cy="5381469"/>
          </a:xfrm>
        </p:spPr>
      </p:pic>
      <p:sp>
        <p:nvSpPr>
          <p:cNvPr id="7" name="TextBox 6">
            <a:extLst>
              <a:ext uri="{FF2B5EF4-FFF2-40B4-BE49-F238E27FC236}">
                <a16:creationId xmlns:a16="http://schemas.microsoft.com/office/drawing/2014/main" id="{4AFCB44C-B3E3-02B9-845F-9D844B81CE18}"/>
              </a:ext>
            </a:extLst>
          </p:cNvPr>
          <p:cNvSpPr txBox="1"/>
          <p:nvPr/>
        </p:nvSpPr>
        <p:spPr>
          <a:xfrm>
            <a:off x="4062334" y="869430"/>
            <a:ext cx="3717561" cy="369332"/>
          </a:xfrm>
          <a:prstGeom prst="rect">
            <a:avLst/>
          </a:prstGeom>
          <a:noFill/>
        </p:spPr>
        <p:txBody>
          <a:bodyPr wrap="square" rtlCol="0">
            <a:spAutoFit/>
          </a:bodyPr>
          <a:lstStyle/>
          <a:p>
            <a:pPr algn="ctr"/>
            <a:r>
              <a:rPr lang="en-GB" dirty="0"/>
              <a:t>Qualitative Research Process</a:t>
            </a:r>
          </a:p>
        </p:txBody>
      </p:sp>
    </p:spTree>
    <p:extLst>
      <p:ext uri="{BB962C8B-B14F-4D97-AF65-F5344CB8AC3E}">
        <p14:creationId xmlns:p14="http://schemas.microsoft.com/office/powerpoint/2010/main" val="3064375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92DEFF4-2903-2FA2-E262-0D17446FE317}"/>
              </a:ext>
            </a:extLst>
          </p:cNvPr>
          <p:cNvPicPr>
            <a:picLocks noGrp="1" noChangeAspect="1"/>
          </p:cNvPicPr>
          <p:nvPr>
            <p:ph sz="half" idx="1"/>
          </p:nvPr>
        </p:nvPicPr>
        <p:blipFill>
          <a:blip r:embed="rId2"/>
          <a:stretch>
            <a:fillRect/>
          </a:stretch>
        </p:blipFill>
        <p:spPr>
          <a:xfrm>
            <a:off x="1725561" y="73240"/>
            <a:ext cx="8389655" cy="6784760"/>
          </a:xfrm>
        </p:spPr>
      </p:pic>
    </p:spTree>
    <p:extLst>
      <p:ext uri="{BB962C8B-B14F-4D97-AF65-F5344CB8AC3E}">
        <p14:creationId xmlns:p14="http://schemas.microsoft.com/office/powerpoint/2010/main" val="1776741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39B90B6-2D0C-F1F5-B25F-525A22D6C330}"/>
              </a:ext>
            </a:extLst>
          </p:cNvPr>
          <p:cNvPicPr>
            <a:picLocks noGrp="1" noChangeAspect="1"/>
          </p:cNvPicPr>
          <p:nvPr>
            <p:ph sz="half" idx="1"/>
          </p:nvPr>
        </p:nvPicPr>
        <p:blipFill>
          <a:blip r:embed="rId2"/>
          <a:stretch>
            <a:fillRect/>
          </a:stretch>
        </p:blipFill>
        <p:spPr>
          <a:xfrm>
            <a:off x="3160840" y="109627"/>
            <a:ext cx="5870319" cy="5788217"/>
          </a:xfrm>
        </p:spPr>
      </p:pic>
    </p:spTree>
    <p:extLst>
      <p:ext uri="{BB962C8B-B14F-4D97-AF65-F5344CB8AC3E}">
        <p14:creationId xmlns:p14="http://schemas.microsoft.com/office/powerpoint/2010/main" val="2053810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E747F-8D0F-48EC-F5B4-6A7BA9C672B1}"/>
              </a:ext>
            </a:extLst>
          </p:cNvPr>
          <p:cNvSpPr>
            <a:spLocks noGrp="1"/>
          </p:cNvSpPr>
          <p:nvPr>
            <p:ph type="title"/>
          </p:nvPr>
        </p:nvSpPr>
        <p:spPr/>
        <p:txBody>
          <a:bodyPr>
            <a:normAutofit fontScale="90000"/>
          </a:bodyPr>
          <a:lstStyle/>
          <a:p>
            <a:r>
              <a:rPr lang="en-GB" sz="4400" dirty="0" err="1"/>
              <a:t>Ymchwil</a:t>
            </a:r>
            <a:r>
              <a:rPr lang="en-GB" sz="4400" dirty="0"/>
              <a:t> </a:t>
            </a:r>
            <a:r>
              <a:rPr lang="en-GB" sz="4400" dirty="0" err="1"/>
              <a:t>Gymdeithasol</a:t>
            </a:r>
            <a:r>
              <a:rPr lang="en-GB" sz="4400" dirty="0"/>
              <a:t> </a:t>
            </a:r>
            <a:r>
              <a:rPr lang="en-GB" sz="4400" dirty="0" err="1"/>
              <a:t>fel</a:t>
            </a:r>
            <a:r>
              <a:rPr lang="en-GB" sz="4400" dirty="0"/>
              <a:t> </a:t>
            </a:r>
            <a:r>
              <a:rPr lang="en-GB" sz="4400" dirty="0" err="1"/>
              <a:t>estyniad</a:t>
            </a:r>
            <a:r>
              <a:rPr lang="en-GB" sz="4400" dirty="0"/>
              <a:t> o </a:t>
            </a:r>
            <a:r>
              <a:rPr lang="en-GB" sz="4400" dirty="0" err="1"/>
              <a:t>ymarfer</a:t>
            </a:r>
            <a:r>
              <a:rPr lang="en-GB" sz="4400" dirty="0"/>
              <a:t>/ </a:t>
            </a:r>
            <a:r>
              <a:rPr lang="en-GB" sz="4400" dirty="0">
                <a:solidFill>
                  <a:srgbClr val="0070C0"/>
                </a:solidFill>
              </a:rPr>
              <a:t>Social Research as an extension of practice</a:t>
            </a:r>
            <a:endParaRPr lang="en-GB" dirty="0">
              <a:solidFill>
                <a:srgbClr val="0070C0"/>
              </a:solidFill>
            </a:endParaRPr>
          </a:p>
        </p:txBody>
      </p:sp>
      <p:sp>
        <p:nvSpPr>
          <p:cNvPr id="3" name="Content Placeholder 2">
            <a:extLst>
              <a:ext uri="{FF2B5EF4-FFF2-40B4-BE49-F238E27FC236}">
                <a16:creationId xmlns:a16="http://schemas.microsoft.com/office/drawing/2014/main" id="{BDCDD3B3-DE77-D9C7-4D4F-F65B67AD758B}"/>
              </a:ext>
            </a:extLst>
          </p:cNvPr>
          <p:cNvSpPr>
            <a:spLocks noGrp="1"/>
          </p:cNvSpPr>
          <p:nvPr>
            <p:ph sz="half" idx="1"/>
          </p:nvPr>
        </p:nvSpPr>
        <p:spPr>
          <a:xfrm>
            <a:off x="838200" y="1574909"/>
            <a:ext cx="5181600" cy="4351338"/>
          </a:xfrm>
        </p:spPr>
        <p:txBody>
          <a:bodyPr/>
          <a:lstStyle/>
          <a:p>
            <a:r>
              <a:rPr lang="en-GB" dirty="0" err="1"/>
              <a:t>Meddyliwch</a:t>
            </a:r>
            <a:r>
              <a:rPr lang="en-GB" dirty="0"/>
              <a:t> am </a:t>
            </a:r>
            <a:r>
              <a:rPr lang="en-GB" dirty="0" err="1"/>
              <a:t>faes</a:t>
            </a:r>
            <a:r>
              <a:rPr lang="en-GB" dirty="0"/>
              <a:t> </a:t>
            </a:r>
            <a:r>
              <a:rPr lang="en-GB" dirty="0" err="1"/>
              <a:t>o’ch</a:t>
            </a:r>
            <a:r>
              <a:rPr lang="en-GB" dirty="0"/>
              <a:t> </a:t>
            </a:r>
            <a:r>
              <a:rPr lang="en-GB" dirty="0" err="1"/>
              <a:t>arfer</a:t>
            </a:r>
            <a:r>
              <a:rPr lang="en-GB" dirty="0"/>
              <a:t> </a:t>
            </a:r>
            <a:r>
              <a:rPr lang="en-GB" dirty="0" err="1"/>
              <a:t>presennol</a:t>
            </a:r>
            <a:r>
              <a:rPr lang="en-GB" dirty="0"/>
              <a:t> yr </a:t>
            </a:r>
            <a:r>
              <a:rPr lang="en-GB" dirty="0" err="1"/>
              <a:t>hoffech</a:t>
            </a:r>
            <a:r>
              <a:rPr lang="en-GB" dirty="0"/>
              <a:t> </a:t>
            </a:r>
            <a:r>
              <a:rPr lang="en-GB" dirty="0" err="1"/>
              <a:t>ymchwilio</a:t>
            </a:r>
            <a:r>
              <a:rPr lang="en-GB" dirty="0"/>
              <a:t> </a:t>
            </a:r>
            <a:r>
              <a:rPr lang="en-GB" dirty="0" err="1"/>
              <a:t>iddo</a:t>
            </a:r>
            <a:r>
              <a:rPr lang="en-GB" dirty="0"/>
              <a:t> neu </a:t>
            </a:r>
            <a:r>
              <a:rPr lang="en-GB" dirty="0" err="1"/>
              <a:t>ei</a:t>
            </a:r>
            <a:r>
              <a:rPr lang="en-GB" dirty="0"/>
              <a:t> </a:t>
            </a:r>
            <a:r>
              <a:rPr lang="en-GB" dirty="0" err="1"/>
              <a:t>werthuso</a:t>
            </a:r>
            <a:r>
              <a:rPr lang="en-GB" dirty="0"/>
              <a:t>: </a:t>
            </a:r>
          </a:p>
          <a:p>
            <a:endParaRPr lang="en-GB" dirty="0"/>
          </a:p>
          <a:p>
            <a:r>
              <a:rPr lang="en-GB" dirty="0"/>
              <a:t> </a:t>
            </a:r>
            <a:r>
              <a:rPr lang="en-GB" dirty="0" err="1"/>
              <a:t>datrys</a:t>
            </a:r>
            <a:r>
              <a:rPr lang="en-GB" dirty="0"/>
              <a:t> problem,</a:t>
            </a:r>
          </a:p>
          <a:p>
            <a:r>
              <a:rPr lang="en-GB" dirty="0" err="1"/>
              <a:t>gwella</a:t>
            </a:r>
            <a:r>
              <a:rPr lang="en-GB" dirty="0"/>
              <a:t> </a:t>
            </a:r>
            <a:r>
              <a:rPr lang="en-GB" dirty="0" err="1"/>
              <a:t>ymarfer</a:t>
            </a:r>
            <a:r>
              <a:rPr lang="en-GB" dirty="0"/>
              <a:t>, </a:t>
            </a:r>
          </a:p>
          <a:p>
            <a:r>
              <a:rPr lang="en-GB" dirty="0" err="1"/>
              <a:t>gwerthuso</a:t>
            </a:r>
            <a:r>
              <a:rPr lang="en-GB" dirty="0"/>
              <a:t> </a:t>
            </a:r>
            <a:r>
              <a:rPr lang="en-GB" dirty="0" err="1"/>
              <a:t>menter</a:t>
            </a:r>
            <a:r>
              <a:rPr lang="en-GB" dirty="0"/>
              <a:t> </a:t>
            </a:r>
            <a:r>
              <a:rPr lang="en-GB" dirty="0" err="1"/>
              <a:t>newydd</a:t>
            </a:r>
            <a:r>
              <a:rPr lang="en-GB" dirty="0"/>
              <a:t> </a:t>
            </a:r>
            <a:r>
              <a:rPr lang="en-GB" dirty="0" err="1"/>
              <a:t>i</a:t>
            </a:r>
            <a:r>
              <a:rPr lang="en-GB" dirty="0"/>
              <a:t> weld a </a:t>
            </a:r>
            <a:r>
              <a:rPr lang="en-GB" dirty="0" err="1"/>
              <a:t>yw’n</a:t>
            </a:r>
            <a:r>
              <a:rPr lang="en-GB" dirty="0"/>
              <a:t> </a:t>
            </a:r>
            <a:r>
              <a:rPr lang="en-GB" dirty="0" err="1"/>
              <a:t>gweithio</a:t>
            </a:r>
            <a:r>
              <a:rPr lang="en-GB" dirty="0"/>
              <a:t>……</a:t>
            </a:r>
          </a:p>
        </p:txBody>
      </p:sp>
      <p:sp>
        <p:nvSpPr>
          <p:cNvPr id="4" name="Content Placeholder 3">
            <a:extLst>
              <a:ext uri="{FF2B5EF4-FFF2-40B4-BE49-F238E27FC236}">
                <a16:creationId xmlns:a16="http://schemas.microsoft.com/office/drawing/2014/main" id="{FC269050-8B8E-ED41-8B2B-12DEAFFC33D6}"/>
              </a:ext>
            </a:extLst>
          </p:cNvPr>
          <p:cNvSpPr>
            <a:spLocks noGrp="1"/>
          </p:cNvSpPr>
          <p:nvPr>
            <p:ph sz="half" idx="2"/>
          </p:nvPr>
        </p:nvSpPr>
        <p:spPr>
          <a:xfrm>
            <a:off x="6172200" y="1574909"/>
            <a:ext cx="5181600" cy="4351338"/>
          </a:xfrm>
        </p:spPr>
        <p:txBody>
          <a:bodyPr/>
          <a:lstStyle/>
          <a:p>
            <a:r>
              <a:rPr lang="en-GB" dirty="0">
                <a:solidFill>
                  <a:srgbClr val="0070C0"/>
                </a:solidFill>
              </a:rPr>
              <a:t>Think about an area of your current practice that you would like to research or evaluate: </a:t>
            </a:r>
          </a:p>
          <a:p>
            <a:endParaRPr lang="en-GB" dirty="0">
              <a:solidFill>
                <a:srgbClr val="0070C0"/>
              </a:solidFill>
            </a:endParaRPr>
          </a:p>
          <a:p>
            <a:r>
              <a:rPr lang="en-GB" dirty="0">
                <a:solidFill>
                  <a:srgbClr val="0070C0"/>
                </a:solidFill>
              </a:rPr>
              <a:t> solving a problem,</a:t>
            </a:r>
          </a:p>
          <a:p>
            <a:r>
              <a:rPr lang="en-GB" dirty="0">
                <a:solidFill>
                  <a:srgbClr val="0070C0"/>
                </a:solidFill>
              </a:rPr>
              <a:t>improving practice, </a:t>
            </a:r>
          </a:p>
          <a:p>
            <a:r>
              <a:rPr lang="en-GB" dirty="0">
                <a:solidFill>
                  <a:srgbClr val="0070C0"/>
                </a:solidFill>
              </a:rPr>
              <a:t>evaluating a new initiative to see if it works……</a:t>
            </a:r>
          </a:p>
          <a:p>
            <a:endParaRPr lang="en-GB" dirty="0"/>
          </a:p>
        </p:txBody>
      </p:sp>
    </p:spTree>
    <p:extLst>
      <p:ext uri="{BB962C8B-B14F-4D97-AF65-F5344CB8AC3E}">
        <p14:creationId xmlns:p14="http://schemas.microsoft.com/office/powerpoint/2010/main" val="1664690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290DA-F394-20E7-19EF-F61D998513B1}"/>
              </a:ext>
            </a:extLst>
          </p:cNvPr>
          <p:cNvSpPr>
            <a:spLocks noGrp="1"/>
          </p:cNvSpPr>
          <p:nvPr>
            <p:ph type="title"/>
          </p:nvPr>
        </p:nvSpPr>
        <p:spPr/>
        <p:txBody>
          <a:bodyPr>
            <a:normAutofit/>
          </a:bodyPr>
          <a:lstStyle/>
          <a:p>
            <a:r>
              <a:rPr lang="en-GB" sz="2400" dirty="0" err="1"/>
              <a:t>Methodolegau</a:t>
            </a:r>
            <a:r>
              <a:rPr lang="en-GB" sz="2400" dirty="0"/>
              <a:t> </a:t>
            </a:r>
            <a:r>
              <a:rPr lang="en-GB" sz="2400" dirty="0" err="1"/>
              <a:t>Ymchwil</a:t>
            </a:r>
            <a:r>
              <a:rPr lang="en-GB" sz="2400" dirty="0"/>
              <a:t> </a:t>
            </a:r>
            <a:r>
              <a:rPr lang="en-GB" sz="2400" dirty="0" err="1"/>
              <a:t>Ansoddol</a:t>
            </a:r>
            <a:r>
              <a:rPr lang="en-GB" sz="2400" dirty="0"/>
              <a:t> a </a:t>
            </a:r>
            <a:r>
              <a:rPr lang="en-GB" sz="2400" dirty="0" err="1"/>
              <a:t>chynllun</a:t>
            </a:r>
            <a:r>
              <a:rPr lang="en-GB" sz="2400" dirty="0"/>
              <a:t> </a:t>
            </a:r>
            <a:r>
              <a:rPr lang="en-GB" sz="2400" dirty="0" err="1"/>
              <a:t>ymchwil</a:t>
            </a:r>
            <a:r>
              <a:rPr lang="en-GB" sz="2400" dirty="0"/>
              <a:t>/ </a:t>
            </a:r>
            <a:br>
              <a:rPr lang="en-GB" sz="2400" dirty="0"/>
            </a:br>
            <a:r>
              <a:rPr lang="en-GB" sz="2400" dirty="0">
                <a:solidFill>
                  <a:srgbClr val="0070C0"/>
                </a:solidFill>
              </a:rPr>
              <a:t>Qualitative Research Methodologies and research design.</a:t>
            </a:r>
          </a:p>
        </p:txBody>
      </p:sp>
      <p:sp>
        <p:nvSpPr>
          <p:cNvPr id="3" name="Content Placeholder 2">
            <a:extLst>
              <a:ext uri="{FF2B5EF4-FFF2-40B4-BE49-F238E27FC236}">
                <a16:creationId xmlns:a16="http://schemas.microsoft.com/office/drawing/2014/main" id="{576C9100-698D-E02F-04D1-57315C5D903B}"/>
              </a:ext>
            </a:extLst>
          </p:cNvPr>
          <p:cNvSpPr>
            <a:spLocks noGrp="1"/>
          </p:cNvSpPr>
          <p:nvPr>
            <p:ph sz="half" idx="1"/>
          </p:nvPr>
        </p:nvSpPr>
        <p:spPr>
          <a:xfrm>
            <a:off x="838200" y="1486413"/>
            <a:ext cx="5181600" cy="4351338"/>
          </a:xfrm>
        </p:spPr>
        <p:txBody>
          <a:bodyPr>
            <a:normAutofit/>
          </a:bodyPr>
          <a:lstStyle/>
          <a:p>
            <a:r>
              <a:rPr lang="en-GB" dirty="0"/>
              <a:t>Gall </a:t>
            </a:r>
            <a:r>
              <a:rPr lang="en-GB" dirty="0" err="1"/>
              <a:t>bron</a:t>
            </a:r>
            <a:r>
              <a:rPr lang="en-GB" dirty="0"/>
              <a:t> </a:t>
            </a:r>
            <a:r>
              <a:rPr lang="en-GB" dirty="0" err="1"/>
              <a:t>unrhyw</a:t>
            </a:r>
            <a:r>
              <a:rPr lang="en-GB" dirty="0"/>
              <a:t> </a:t>
            </a:r>
            <a:r>
              <a:rPr lang="en-GB" dirty="0" err="1"/>
              <a:t>ffenomen</a:t>
            </a:r>
            <a:r>
              <a:rPr lang="en-GB" dirty="0"/>
              <a:t>, mater neu </a:t>
            </a:r>
            <a:r>
              <a:rPr lang="en-GB" dirty="0" err="1"/>
              <a:t>broblem</a:t>
            </a:r>
            <a:r>
              <a:rPr lang="en-GB" dirty="0"/>
              <a:t> </a:t>
            </a:r>
            <a:r>
              <a:rPr lang="en-GB" dirty="0" err="1"/>
              <a:t>gymdeithasol</a:t>
            </a:r>
            <a:r>
              <a:rPr lang="en-GB" dirty="0"/>
              <a:t>, </a:t>
            </a:r>
            <a:r>
              <a:rPr lang="en-GB" dirty="0" err="1"/>
              <a:t>wleidyddol</a:t>
            </a:r>
            <a:r>
              <a:rPr lang="en-GB" dirty="0"/>
              <a:t>, </a:t>
            </a:r>
            <a:r>
              <a:rPr lang="en-GB" dirty="0" err="1"/>
              <a:t>ddiwylliannol</a:t>
            </a:r>
            <a:r>
              <a:rPr lang="en-GB" dirty="0"/>
              <a:t>, </a:t>
            </a:r>
            <a:r>
              <a:rPr lang="en-GB" dirty="0" err="1"/>
              <a:t>economaidd</a:t>
            </a:r>
            <a:r>
              <a:rPr lang="en-GB" dirty="0"/>
              <a:t> neu </a:t>
            </a:r>
            <a:r>
              <a:rPr lang="en-GB" dirty="0" err="1"/>
              <a:t>esthetig</a:t>
            </a:r>
            <a:r>
              <a:rPr lang="en-GB" dirty="0"/>
              <a:t> </a:t>
            </a:r>
            <a:r>
              <a:rPr lang="en-GB" dirty="0" err="1"/>
              <a:t>fod</a:t>
            </a:r>
            <a:r>
              <a:rPr lang="en-GB" dirty="0"/>
              <a:t> </a:t>
            </a:r>
            <a:r>
              <a:rPr lang="en-GB" dirty="0" err="1"/>
              <a:t>yn</a:t>
            </a:r>
            <a:r>
              <a:rPr lang="en-GB" dirty="0"/>
              <a:t> </a:t>
            </a:r>
            <a:r>
              <a:rPr lang="en-GB" dirty="0" err="1"/>
              <a:t>destun</a:t>
            </a:r>
            <a:r>
              <a:rPr lang="en-GB" dirty="0"/>
              <a:t> </a:t>
            </a:r>
            <a:r>
              <a:rPr lang="en-GB" dirty="0" err="1"/>
              <a:t>ymchwil</a:t>
            </a:r>
            <a:r>
              <a:rPr lang="en-GB" dirty="0"/>
              <a:t>.  Y </a:t>
            </a:r>
            <a:r>
              <a:rPr lang="en-GB" dirty="0" err="1"/>
              <a:t>peth</a:t>
            </a:r>
            <a:r>
              <a:rPr lang="en-GB" dirty="0"/>
              <a:t> </a:t>
            </a:r>
            <a:r>
              <a:rPr lang="en-GB" dirty="0" err="1"/>
              <a:t>allweddol</a:t>
            </a:r>
            <a:r>
              <a:rPr lang="en-GB" dirty="0"/>
              <a:t> </a:t>
            </a:r>
            <a:r>
              <a:rPr lang="en-GB" dirty="0" err="1"/>
              <a:t>yw</a:t>
            </a:r>
            <a:r>
              <a:rPr lang="en-GB" dirty="0"/>
              <a:t> </a:t>
            </a:r>
            <a:r>
              <a:rPr lang="en-GB" dirty="0" err="1"/>
              <a:t>nid</a:t>
            </a:r>
            <a:r>
              <a:rPr lang="en-GB" dirty="0"/>
              <a:t> yr </a:t>
            </a:r>
            <a:r>
              <a:rPr lang="en-GB" dirty="0" err="1"/>
              <a:t>hyn</a:t>
            </a:r>
            <a:r>
              <a:rPr lang="en-GB" dirty="0"/>
              <a:t> y </a:t>
            </a:r>
            <a:r>
              <a:rPr lang="en-GB" dirty="0" err="1"/>
              <a:t>mae'n</a:t>
            </a:r>
            <a:r>
              <a:rPr lang="en-GB" dirty="0"/>
              <a:t> </a:t>
            </a:r>
            <a:r>
              <a:rPr lang="en-GB" dirty="0" err="1"/>
              <a:t>ei</a:t>
            </a:r>
            <a:r>
              <a:rPr lang="en-GB" dirty="0"/>
              <a:t> </a:t>
            </a:r>
            <a:r>
              <a:rPr lang="en-GB" dirty="0" err="1"/>
              <a:t>olygu</a:t>
            </a:r>
            <a:r>
              <a:rPr lang="en-GB" dirty="0"/>
              <a:t>, </a:t>
            </a:r>
            <a:r>
              <a:rPr lang="en-GB" dirty="0" err="1"/>
              <a:t>ond</a:t>
            </a:r>
            <a:r>
              <a:rPr lang="en-GB" dirty="0"/>
              <a:t> y </a:t>
            </a:r>
            <a:r>
              <a:rPr lang="en-GB" dirty="0" err="1"/>
              <a:t>ffordd</a:t>
            </a:r>
            <a:r>
              <a:rPr lang="en-GB" dirty="0"/>
              <a:t> yr </a:t>
            </a:r>
            <a:r>
              <a:rPr lang="en-GB" dirty="0" err="1"/>
              <a:t>ydych</a:t>
            </a:r>
            <a:r>
              <a:rPr lang="en-GB" dirty="0"/>
              <a:t> </a:t>
            </a:r>
            <a:r>
              <a:rPr lang="en-GB" dirty="0" err="1"/>
              <a:t>yn</a:t>
            </a:r>
            <a:r>
              <a:rPr lang="en-GB" dirty="0"/>
              <a:t> </a:t>
            </a:r>
            <a:r>
              <a:rPr lang="en-GB" dirty="0" err="1"/>
              <a:t>mynd</a:t>
            </a:r>
            <a:r>
              <a:rPr lang="en-GB" dirty="0"/>
              <a:t> </a:t>
            </a:r>
            <a:r>
              <a:rPr lang="en-GB" dirty="0" err="1"/>
              <a:t>i'r</a:t>
            </a:r>
            <a:r>
              <a:rPr lang="en-GB" dirty="0"/>
              <a:t> </a:t>
            </a:r>
            <a:r>
              <a:rPr lang="en-GB" dirty="0" err="1"/>
              <a:t>afael</a:t>
            </a:r>
            <a:r>
              <a:rPr lang="en-GB" dirty="0"/>
              <a:t> </a:t>
            </a:r>
            <a:r>
              <a:rPr lang="en-GB" dirty="0" err="1"/>
              <a:t>â'r</a:t>
            </a:r>
            <a:r>
              <a:rPr lang="en-GB" dirty="0"/>
              <a:t> mater.</a:t>
            </a:r>
          </a:p>
        </p:txBody>
      </p:sp>
      <p:sp>
        <p:nvSpPr>
          <p:cNvPr id="4" name="Content Placeholder 3">
            <a:extLst>
              <a:ext uri="{FF2B5EF4-FFF2-40B4-BE49-F238E27FC236}">
                <a16:creationId xmlns:a16="http://schemas.microsoft.com/office/drawing/2014/main" id="{B9EA5D0A-FD52-8B1D-2558-FB4F9B5AC681}"/>
              </a:ext>
            </a:extLst>
          </p:cNvPr>
          <p:cNvSpPr>
            <a:spLocks noGrp="1"/>
          </p:cNvSpPr>
          <p:nvPr>
            <p:ph sz="half" idx="2"/>
          </p:nvPr>
        </p:nvSpPr>
        <p:spPr>
          <a:xfrm>
            <a:off x="6172200" y="1442177"/>
            <a:ext cx="5181600" cy="4351338"/>
          </a:xfrm>
        </p:spPr>
        <p:txBody>
          <a:bodyPr vert="horz" lIns="91440" tIns="45720" rIns="91440" bIns="45720" rtlCol="0" anchor="t">
            <a:noAutofit/>
          </a:bodyPr>
          <a:lstStyle/>
          <a:p>
            <a:r>
              <a:rPr lang="en-GB" dirty="0">
                <a:solidFill>
                  <a:srgbClr val="0070C0"/>
                </a:solidFill>
              </a:rPr>
              <a:t>Almost any social, political, cultural, economic or aesthetic phenomenon, issue or problem can be the subject of research.  The key thing is not what it’s about, but the way you approach the issue.  </a:t>
            </a:r>
            <a:endParaRPr lang="en-GB" dirty="0">
              <a:solidFill>
                <a:srgbClr val="0070C0"/>
              </a:solidFill>
              <a:latin typeface="Arial" panose="020B0604020202020204"/>
              <a:ea typeface="Calibri Light"/>
              <a:cs typeface="Arial" panose="020B0604020202020204"/>
            </a:endParaRPr>
          </a:p>
        </p:txBody>
      </p:sp>
    </p:spTree>
    <p:extLst>
      <p:ext uri="{BB962C8B-B14F-4D97-AF65-F5344CB8AC3E}">
        <p14:creationId xmlns:p14="http://schemas.microsoft.com/office/powerpoint/2010/main" val="2373572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58B94-E3BA-A867-4A1A-DB8E6FC49F1B}"/>
              </a:ext>
            </a:extLst>
          </p:cNvPr>
          <p:cNvSpPr>
            <a:spLocks noGrp="1"/>
          </p:cNvSpPr>
          <p:nvPr>
            <p:ph type="title"/>
          </p:nvPr>
        </p:nvSpPr>
        <p:spPr/>
        <p:txBody>
          <a:bodyPr/>
          <a:lstStyle/>
          <a:p>
            <a:r>
              <a:rPr lang="en-GB" dirty="0" err="1"/>
              <a:t>Chwilfrydedd</a:t>
            </a:r>
            <a:r>
              <a:rPr lang="en-GB" dirty="0"/>
              <a:t>/ </a:t>
            </a:r>
            <a:r>
              <a:rPr lang="en-GB" dirty="0">
                <a:solidFill>
                  <a:srgbClr val="0070C0"/>
                </a:solidFill>
              </a:rPr>
              <a:t>Curiosity</a:t>
            </a:r>
          </a:p>
        </p:txBody>
      </p:sp>
      <p:sp>
        <p:nvSpPr>
          <p:cNvPr id="3" name="Content Placeholder 2">
            <a:extLst>
              <a:ext uri="{FF2B5EF4-FFF2-40B4-BE49-F238E27FC236}">
                <a16:creationId xmlns:a16="http://schemas.microsoft.com/office/drawing/2014/main" id="{568AD1C2-721B-69B1-FFE0-F77D0878B914}"/>
              </a:ext>
            </a:extLst>
          </p:cNvPr>
          <p:cNvSpPr>
            <a:spLocks noGrp="1"/>
          </p:cNvSpPr>
          <p:nvPr>
            <p:ph sz="half" idx="1"/>
          </p:nvPr>
        </p:nvSpPr>
        <p:spPr/>
        <p:txBody>
          <a:bodyPr>
            <a:normAutofit fontScale="92500"/>
          </a:bodyPr>
          <a:lstStyle/>
          <a:p>
            <a:r>
              <a:rPr lang="en-GB" dirty="0" err="1"/>
              <a:t>Os</a:t>
            </a:r>
            <a:r>
              <a:rPr lang="en-GB" dirty="0"/>
              <a:t> </a:t>
            </a:r>
            <a:r>
              <a:rPr lang="en-GB" dirty="0" err="1"/>
              <a:t>ydych</a:t>
            </a:r>
            <a:r>
              <a:rPr lang="en-GB" dirty="0"/>
              <a:t> </a:t>
            </a:r>
            <a:r>
              <a:rPr lang="en-GB" dirty="0" err="1"/>
              <a:t>chi'n</a:t>
            </a:r>
            <a:r>
              <a:rPr lang="en-GB" dirty="0"/>
              <a:t> </a:t>
            </a:r>
            <a:r>
              <a:rPr lang="en-GB" dirty="0" err="1"/>
              <a:t>chwilio</a:t>
            </a:r>
            <a:r>
              <a:rPr lang="en-GB" dirty="0"/>
              <a:t> am </a:t>
            </a:r>
            <a:r>
              <a:rPr lang="en-GB" dirty="0" err="1"/>
              <a:t>bwnc</a:t>
            </a:r>
            <a:r>
              <a:rPr lang="en-GB" dirty="0"/>
              <a:t> </a:t>
            </a:r>
            <a:r>
              <a:rPr lang="en-GB" dirty="0" err="1"/>
              <a:t>ar</a:t>
            </a:r>
            <a:r>
              <a:rPr lang="en-GB" dirty="0"/>
              <a:t> </a:t>
            </a:r>
            <a:r>
              <a:rPr lang="en-GB" dirty="0" err="1"/>
              <a:t>gyfer</a:t>
            </a:r>
            <a:r>
              <a:rPr lang="en-GB" dirty="0"/>
              <a:t> </a:t>
            </a:r>
            <a:r>
              <a:rPr lang="en-GB" dirty="0" err="1"/>
              <a:t>eich</a:t>
            </a:r>
            <a:r>
              <a:rPr lang="en-GB" dirty="0"/>
              <a:t> </a:t>
            </a:r>
            <a:r>
              <a:rPr lang="en-GB" dirty="0" err="1"/>
              <a:t>ymchwil</a:t>
            </a:r>
            <a:r>
              <a:rPr lang="en-GB" dirty="0"/>
              <a:t> y </a:t>
            </a:r>
            <a:r>
              <a:rPr lang="en-GB" dirty="0" err="1"/>
              <a:t>pethau</a:t>
            </a:r>
            <a:r>
              <a:rPr lang="en-GB" dirty="0"/>
              <a:t> </a:t>
            </a:r>
            <a:r>
              <a:rPr lang="en-GB" dirty="0" err="1"/>
              <a:t>gorau</a:t>
            </a:r>
            <a:r>
              <a:rPr lang="en-GB" dirty="0"/>
              <a:t> </a:t>
            </a:r>
            <a:r>
              <a:rPr lang="en-GB" dirty="0" err="1"/>
              <a:t>i'w</a:t>
            </a:r>
            <a:r>
              <a:rPr lang="en-GB" dirty="0"/>
              <a:t> </a:t>
            </a:r>
            <a:r>
              <a:rPr lang="en-GB" dirty="0" err="1"/>
              <a:t>gwneud</a:t>
            </a:r>
            <a:r>
              <a:rPr lang="en-GB" dirty="0"/>
              <a:t> </a:t>
            </a:r>
            <a:r>
              <a:rPr lang="en-GB" dirty="0" err="1"/>
              <a:t>yw</a:t>
            </a:r>
            <a:r>
              <a:rPr lang="en-GB" dirty="0"/>
              <a:t> </a:t>
            </a:r>
            <a:r>
              <a:rPr lang="en-GB" dirty="0" err="1"/>
              <a:t>datblygu</a:t>
            </a:r>
            <a:r>
              <a:rPr lang="en-GB" dirty="0"/>
              <a:t> </a:t>
            </a:r>
            <a:r>
              <a:rPr lang="en-GB" dirty="0" err="1"/>
              <a:t>ymdeimlad</a:t>
            </a:r>
            <a:r>
              <a:rPr lang="en-GB" dirty="0"/>
              <a:t> </a:t>
            </a:r>
            <a:r>
              <a:rPr lang="en-GB" dirty="0" err="1"/>
              <a:t>gwirioneddol</a:t>
            </a:r>
            <a:r>
              <a:rPr lang="en-GB" dirty="0"/>
              <a:t> o </a:t>
            </a:r>
            <a:r>
              <a:rPr lang="en-GB" dirty="0" err="1"/>
              <a:t>chwilfrydedd</a:t>
            </a:r>
            <a:r>
              <a:rPr lang="en-GB" dirty="0"/>
              <a:t> </a:t>
            </a:r>
            <a:r>
              <a:rPr lang="en-GB" dirty="0" err="1"/>
              <a:t>ynghylch</a:t>
            </a:r>
            <a:r>
              <a:rPr lang="en-GB" dirty="0"/>
              <a:t> </a:t>
            </a:r>
            <a:r>
              <a:rPr lang="en-GB" dirty="0" err="1"/>
              <a:t>sut</a:t>
            </a:r>
            <a:r>
              <a:rPr lang="en-GB" dirty="0"/>
              <a:t> </a:t>
            </a:r>
            <a:r>
              <a:rPr lang="en-GB" dirty="0" err="1"/>
              <a:t>mae'r</a:t>
            </a:r>
            <a:r>
              <a:rPr lang="en-GB" dirty="0"/>
              <a:t> </a:t>
            </a:r>
            <a:r>
              <a:rPr lang="en-GB" dirty="0" err="1"/>
              <a:t>byd</a:t>
            </a:r>
            <a:r>
              <a:rPr lang="en-GB" dirty="0"/>
              <a:t> </a:t>
            </a:r>
            <a:r>
              <a:rPr lang="en-GB" dirty="0" err="1"/>
              <a:t>o'ch</a:t>
            </a:r>
            <a:r>
              <a:rPr lang="en-GB" dirty="0"/>
              <a:t> </a:t>
            </a:r>
            <a:r>
              <a:rPr lang="en-GB" dirty="0" err="1"/>
              <a:t>cwmpas</a:t>
            </a:r>
            <a:r>
              <a:rPr lang="en-GB" dirty="0"/>
              <a:t> </a:t>
            </a:r>
            <a:r>
              <a:rPr lang="en-GB" dirty="0" err="1"/>
              <a:t>yn</a:t>
            </a:r>
            <a:r>
              <a:rPr lang="en-GB" dirty="0"/>
              <a:t> </a:t>
            </a:r>
            <a:r>
              <a:rPr lang="en-GB" dirty="0" err="1"/>
              <a:t>gweithio</a:t>
            </a:r>
            <a:r>
              <a:rPr lang="en-GB" dirty="0"/>
              <a:t> neu </a:t>
            </a:r>
            <a:r>
              <a:rPr lang="en-GB" dirty="0" err="1"/>
              <a:t>gadewch</a:t>
            </a:r>
            <a:r>
              <a:rPr lang="en-GB" dirty="0"/>
              <a:t> </a:t>
            </a:r>
            <a:r>
              <a:rPr lang="en-GB" dirty="0" err="1"/>
              <a:t>i</a:t>
            </a:r>
            <a:r>
              <a:rPr lang="en-GB" dirty="0"/>
              <a:t> </a:t>
            </a:r>
            <a:r>
              <a:rPr lang="en-GB" dirty="0" err="1"/>
              <a:t>chi'ch</a:t>
            </a:r>
            <a:r>
              <a:rPr lang="en-GB" dirty="0"/>
              <a:t> </a:t>
            </a:r>
            <a:r>
              <a:rPr lang="en-GB" dirty="0" err="1"/>
              <a:t>hun</a:t>
            </a:r>
            <a:r>
              <a:rPr lang="en-GB" dirty="0"/>
              <a:t> </a:t>
            </a:r>
            <a:r>
              <a:rPr lang="en-GB" dirty="0" err="1"/>
              <a:t>fod</a:t>
            </a:r>
            <a:r>
              <a:rPr lang="en-GB" dirty="0"/>
              <a:t> </a:t>
            </a:r>
            <a:r>
              <a:rPr lang="en-GB" dirty="0" err="1"/>
              <a:t>yn</a:t>
            </a:r>
            <a:r>
              <a:rPr lang="en-GB" dirty="0"/>
              <a:t> </a:t>
            </a:r>
            <a:r>
              <a:rPr lang="en-GB" dirty="0" err="1"/>
              <a:t>agored</a:t>
            </a:r>
            <a:r>
              <a:rPr lang="en-GB" dirty="0"/>
              <a:t> </a:t>
            </a:r>
            <a:r>
              <a:rPr lang="en-GB" dirty="0" err="1"/>
              <a:t>i</a:t>
            </a:r>
            <a:r>
              <a:rPr lang="en-GB" dirty="0"/>
              <a:t> </a:t>
            </a:r>
            <a:r>
              <a:rPr lang="en-GB" dirty="0" err="1"/>
              <a:t>syniadau</a:t>
            </a:r>
            <a:r>
              <a:rPr lang="en-GB" dirty="0"/>
              <a:t>, </a:t>
            </a:r>
            <a:r>
              <a:rPr lang="en-GB" dirty="0" err="1"/>
              <a:t>gwrthrychau</a:t>
            </a:r>
            <a:r>
              <a:rPr lang="en-GB" dirty="0"/>
              <a:t>, </a:t>
            </a:r>
            <a:r>
              <a:rPr lang="en-GB" dirty="0" err="1"/>
              <a:t>profiadau</a:t>
            </a:r>
            <a:r>
              <a:rPr lang="en-GB" dirty="0"/>
              <a:t> neu </a:t>
            </a:r>
            <a:r>
              <a:rPr lang="en-GB" dirty="0" err="1"/>
              <a:t>ddigwyddiadau</a:t>
            </a:r>
            <a:r>
              <a:rPr lang="en-GB" dirty="0"/>
              <a:t>.</a:t>
            </a:r>
          </a:p>
          <a:p>
            <a:r>
              <a:rPr lang="en-GB" dirty="0"/>
              <a:t>Boden, Kenway ac Epstein, 2005</a:t>
            </a:r>
          </a:p>
          <a:p>
            <a:endParaRPr lang="en-GB" dirty="0"/>
          </a:p>
        </p:txBody>
      </p:sp>
      <p:sp>
        <p:nvSpPr>
          <p:cNvPr id="4" name="Content Placeholder 3">
            <a:extLst>
              <a:ext uri="{FF2B5EF4-FFF2-40B4-BE49-F238E27FC236}">
                <a16:creationId xmlns:a16="http://schemas.microsoft.com/office/drawing/2014/main" id="{820078CF-A0FD-07F2-A678-1BB0953655C2}"/>
              </a:ext>
            </a:extLst>
          </p:cNvPr>
          <p:cNvSpPr>
            <a:spLocks noGrp="1"/>
          </p:cNvSpPr>
          <p:nvPr>
            <p:ph sz="half" idx="2"/>
          </p:nvPr>
        </p:nvSpPr>
        <p:spPr/>
        <p:txBody>
          <a:bodyPr>
            <a:normAutofit fontScale="92500"/>
          </a:bodyPr>
          <a:lstStyle/>
          <a:p>
            <a:r>
              <a:rPr lang="en-GB" dirty="0">
                <a:solidFill>
                  <a:srgbClr val="0070C0"/>
                </a:solidFill>
              </a:rPr>
              <a:t>If you are looking for a subject for your research the best things to do is to develop a real sense of curiosity about how the world around you works or let yourself be open to ideas, objects, experiences or events.</a:t>
            </a:r>
          </a:p>
          <a:p>
            <a:pPr algn="r"/>
            <a:r>
              <a:rPr lang="en-GB" noProof="1">
                <a:solidFill>
                  <a:srgbClr val="0070C0"/>
                </a:solidFill>
              </a:rPr>
              <a:t>Boden, Kenway </a:t>
            </a:r>
            <a:r>
              <a:rPr lang="en-GB" dirty="0">
                <a:solidFill>
                  <a:srgbClr val="0070C0"/>
                </a:solidFill>
              </a:rPr>
              <a:t>and Epstein, 2005</a:t>
            </a:r>
          </a:p>
          <a:p>
            <a:endParaRPr lang="en-GB" dirty="0"/>
          </a:p>
          <a:p>
            <a:endParaRPr lang="en-GB" dirty="0"/>
          </a:p>
        </p:txBody>
      </p:sp>
    </p:spTree>
    <p:extLst>
      <p:ext uri="{BB962C8B-B14F-4D97-AF65-F5344CB8AC3E}">
        <p14:creationId xmlns:p14="http://schemas.microsoft.com/office/powerpoint/2010/main" val="4069609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F8E4B-F21B-E605-2EE8-0D6CA7EF085E}"/>
              </a:ext>
            </a:extLst>
          </p:cNvPr>
          <p:cNvSpPr>
            <a:spLocks noGrp="1"/>
          </p:cNvSpPr>
          <p:nvPr>
            <p:ph type="title"/>
          </p:nvPr>
        </p:nvSpPr>
        <p:spPr/>
        <p:txBody>
          <a:bodyPr>
            <a:normAutofit fontScale="90000"/>
          </a:bodyPr>
          <a:lstStyle/>
          <a:p>
            <a:r>
              <a:rPr lang="en-GB" sz="4000" dirty="0"/>
              <a:t>Cam 1. </a:t>
            </a:r>
            <a:r>
              <a:rPr lang="en-GB" sz="4000" dirty="0" err="1"/>
              <a:t>Penderfynu</a:t>
            </a:r>
            <a:r>
              <a:rPr lang="en-GB" sz="4000" dirty="0"/>
              <a:t> </a:t>
            </a:r>
            <a:r>
              <a:rPr lang="en-GB" sz="4000" dirty="0" err="1"/>
              <a:t>ar</a:t>
            </a:r>
            <a:r>
              <a:rPr lang="en-GB" sz="4000" dirty="0"/>
              <a:t> </a:t>
            </a:r>
            <a:r>
              <a:rPr lang="en-GB" sz="4000" dirty="0" err="1"/>
              <a:t>Gwestiynau</a:t>
            </a:r>
            <a:r>
              <a:rPr lang="en-GB" sz="4000" dirty="0"/>
              <a:t> </a:t>
            </a:r>
            <a:r>
              <a:rPr lang="en-GB" sz="4000" dirty="0" err="1"/>
              <a:t>Ymchwil</a:t>
            </a:r>
            <a:r>
              <a:rPr lang="en-GB" sz="4000" dirty="0"/>
              <a:t>/  </a:t>
            </a:r>
            <a:br>
              <a:rPr lang="en-GB" sz="4000" dirty="0"/>
            </a:br>
            <a:r>
              <a:rPr lang="en-GB" sz="4000" dirty="0">
                <a:solidFill>
                  <a:srgbClr val="0070C0"/>
                </a:solidFill>
              </a:rPr>
              <a:t>Step 1.</a:t>
            </a:r>
            <a:r>
              <a:rPr lang="en-GB" sz="4000" dirty="0"/>
              <a:t> </a:t>
            </a:r>
            <a:r>
              <a:rPr lang="en-GB" sz="4000" dirty="0">
                <a:solidFill>
                  <a:srgbClr val="0070C0"/>
                </a:solidFill>
              </a:rPr>
              <a:t>Determine Research Questions </a:t>
            </a:r>
            <a:br>
              <a:rPr lang="en-GB" dirty="0"/>
            </a:br>
            <a:endParaRPr lang="en-GB" dirty="0"/>
          </a:p>
        </p:txBody>
      </p:sp>
      <p:sp>
        <p:nvSpPr>
          <p:cNvPr id="3" name="Content Placeholder 2">
            <a:extLst>
              <a:ext uri="{FF2B5EF4-FFF2-40B4-BE49-F238E27FC236}">
                <a16:creationId xmlns:a16="http://schemas.microsoft.com/office/drawing/2014/main" id="{E7142D80-15B3-9759-1C10-5071E1FA086A}"/>
              </a:ext>
            </a:extLst>
          </p:cNvPr>
          <p:cNvSpPr>
            <a:spLocks noGrp="1"/>
          </p:cNvSpPr>
          <p:nvPr>
            <p:ph sz="half" idx="1"/>
          </p:nvPr>
        </p:nvSpPr>
        <p:spPr/>
        <p:txBody>
          <a:bodyPr/>
          <a:lstStyle/>
          <a:p>
            <a:r>
              <a:rPr lang="en-GB" dirty="0"/>
              <a:t>Mae </a:t>
            </a:r>
            <a:r>
              <a:rPr lang="en-GB" dirty="0" err="1"/>
              <a:t>cwestiynau</a:t>
            </a:r>
            <a:r>
              <a:rPr lang="en-GB" dirty="0"/>
              <a:t> â </a:t>
            </a:r>
            <a:r>
              <a:rPr lang="en-GB" dirty="0" err="1"/>
              <a:t>ffocws</a:t>
            </a:r>
            <a:r>
              <a:rPr lang="en-GB" dirty="0"/>
              <a:t> </a:t>
            </a:r>
            <a:r>
              <a:rPr lang="en-GB" dirty="0" err="1"/>
              <a:t>wrth</a:t>
            </a:r>
            <a:r>
              <a:rPr lang="en-GB" dirty="0"/>
              <a:t> </a:t>
            </a:r>
            <a:r>
              <a:rPr lang="en-GB" dirty="0" err="1"/>
              <a:t>wraidd</a:t>
            </a:r>
            <a:r>
              <a:rPr lang="en-GB" dirty="0"/>
              <a:t> </a:t>
            </a:r>
            <a:r>
              <a:rPr lang="en-GB" dirty="0" err="1"/>
              <a:t>ymchwil</a:t>
            </a:r>
            <a:r>
              <a:rPr lang="en-GB" dirty="0"/>
              <a:t> </a:t>
            </a:r>
            <a:r>
              <a:rPr lang="en-GB" dirty="0" err="1"/>
              <a:t>ansoddol</a:t>
            </a:r>
            <a:r>
              <a:rPr lang="en-GB" dirty="0"/>
              <a:t> y </a:t>
            </a:r>
            <a:r>
              <a:rPr lang="en-GB" dirty="0" err="1"/>
              <a:t>gellir</a:t>
            </a:r>
            <a:r>
              <a:rPr lang="en-GB" dirty="0"/>
              <a:t> </a:t>
            </a:r>
            <a:r>
              <a:rPr lang="en-GB" dirty="0" err="1"/>
              <a:t>ei</a:t>
            </a:r>
            <a:r>
              <a:rPr lang="en-GB" dirty="0"/>
              <a:t> </a:t>
            </a:r>
            <a:r>
              <a:rPr lang="en-GB" dirty="0" err="1"/>
              <a:t>gweithredu</a:t>
            </a:r>
            <a:r>
              <a:rPr lang="en-GB" dirty="0"/>
              <a:t>. </a:t>
            </a:r>
            <a:r>
              <a:rPr lang="en-GB" dirty="0" err="1"/>
              <a:t>Mewn</a:t>
            </a:r>
            <a:r>
              <a:rPr lang="en-GB" dirty="0"/>
              <a:t> </a:t>
            </a:r>
            <a:r>
              <a:rPr lang="en-GB" dirty="0" err="1"/>
              <a:t>gwirionedd</a:t>
            </a:r>
            <a:r>
              <a:rPr lang="en-GB" dirty="0"/>
              <a:t>, </a:t>
            </a:r>
            <a:r>
              <a:rPr lang="en-GB" dirty="0" err="1"/>
              <a:t>maent</a:t>
            </a:r>
            <a:r>
              <a:rPr lang="en-GB" dirty="0"/>
              <a:t> </a:t>
            </a:r>
            <a:r>
              <a:rPr lang="en-GB" dirty="0" err="1"/>
              <a:t>wrth</a:t>
            </a:r>
            <a:r>
              <a:rPr lang="en-GB" dirty="0"/>
              <a:t> </a:t>
            </a:r>
            <a:r>
              <a:rPr lang="en-GB" dirty="0" err="1"/>
              <a:t>wraidd</a:t>
            </a:r>
            <a:r>
              <a:rPr lang="en-GB" dirty="0"/>
              <a:t> </a:t>
            </a:r>
            <a:r>
              <a:rPr lang="en-GB" dirty="0" err="1"/>
              <a:t>ymchwil</a:t>
            </a:r>
            <a:r>
              <a:rPr lang="en-GB" dirty="0"/>
              <a:t> </a:t>
            </a:r>
            <a:r>
              <a:rPr lang="en-GB" dirty="0" err="1"/>
              <a:t>meintiol</a:t>
            </a:r>
            <a:r>
              <a:rPr lang="en-GB" dirty="0"/>
              <a:t> da </a:t>
            </a:r>
            <a:r>
              <a:rPr lang="en-GB" dirty="0" err="1"/>
              <a:t>hefyd</a:t>
            </a:r>
            <a:r>
              <a:rPr lang="en-GB" dirty="0"/>
              <a:t>.</a:t>
            </a:r>
          </a:p>
        </p:txBody>
      </p:sp>
      <p:sp>
        <p:nvSpPr>
          <p:cNvPr id="4" name="Content Placeholder 3">
            <a:extLst>
              <a:ext uri="{FF2B5EF4-FFF2-40B4-BE49-F238E27FC236}">
                <a16:creationId xmlns:a16="http://schemas.microsoft.com/office/drawing/2014/main" id="{187544C5-7590-E223-3B80-6EE273D7C503}"/>
              </a:ext>
            </a:extLst>
          </p:cNvPr>
          <p:cNvSpPr>
            <a:spLocks noGrp="1"/>
          </p:cNvSpPr>
          <p:nvPr>
            <p:ph sz="half" idx="2"/>
          </p:nvPr>
        </p:nvSpPr>
        <p:spPr/>
        <p:txBody>
          <a:bodyPr/>
          <a:lstStyle/>
          <a:p>
            <a:r>
              <a:rPr lang="en-GB" dirty="0">
                <a:solidFill>
                  <a:srgbClr val="0070C0"/>
                </a:solidFill>
              </a:rPr>
              <a:t>Focused questions are at the heart of actionable qualitative research. In fact, they are at the heart of good quantitative research as well. </a:t>
            </a:r>
          </a:p>
          <a:p>
            <a:endParaRPr lang="en-GB" dirty="0"/>
          </a:p>
        </p:txBody>
      </p:sp>
    </p:spTree>
    <p:extLst>
      <p:ext uri="{BB962C8B-B14F-4D97-AF65-F5344CB8AC3E}">
        <p14:creationId xmlns:p14="http://schemas.microsoft.com/office/powerpoint/2010/main" val="2630609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70A36-30A9-2E1C-1C34-E102CD92C454}"/>
              </a:ext>
            </a:extLst>
          </p:cNvPr>
          <p:cNvSpPr>
            <a:spLocks noGrp="1"/>
          </p:cNvSpPr>
          <p:nvPr>
            <p:ph type="title"/>
          </p:nvPr>
        </p:nvSpPr>
        <p:spPr/>
        <p:txBody>
          <a:bodyPr/>
          <a:lstStyle/>
          <a:p>
            <a:r>
              <a:rPr lang="en-GB" dirty="0"/>
              <a:t>Cam 2. </a:t>
            </a:r>
            <a:r>
              <a:rPr lang="en-GB" dirty="0" err="1"/>
              <a:t>Cynlluniwch</a:t>
            </a:r>
            <a:r>
              <a:rPr lang="en-GB" dirty="0"/>
              <a:t> yr </a:t>
            </a:r>
            <a:r>
              <a:rPr lang="en-GB" dirty="0" err="1"/>
              <a:t>astudiaeth</a:t>
            </a:r>
            <a:r>
              <a:rPr lang="en-GB" dirty="0"/>
              <a:t>/ </a:t>
            </a:r>
            <a:r>
              <a:rPr lang="en-GB" dirty="0">
                <a:solidFill>
                  <a:srgbClr val="0070C0"/>
                </a:solidFill>
              </a:rPr>
              <a:t>Step 2. Design the study</a:t>
            </a:r>
          </a:p>
        </p:txBody>
      </p:sp>
      <p:sp>
        <p:nvSpPr>
          <p:cNvPr id="3" name="Content Placeholder 2">
            <a:extLst>
              <a:ext uri="{FF2B5EF4-FFF2-40B4-BE49-F238E27FC236}">
                <a16:creationId xmlns:a16="http://schemas.microsoft.com/office/drawing/2014/main" id="{8FC29128-4D89-AB30-4FD6-D673EA438752}"/>
              </a:ext>
            </a:extLst>
          </p:cNvPr>
          <p:cNvSpPr>
            <a:spLocks noGrp="1"/>
          </p:cNvSpPr>
          <p:nvPr>
            <p:ph sz="half" idx="1"/>
          </p:nvPr>
        </p:nvSpPr>
        <p:spPr/>
        <p:txBody>
          <a:bodyPr>
            <a:normAutofit/>
          </a:bodyPr>
          <a:lstStyle/>
          <a:p>
            <a:r>
              <a:rPr lang="en-GB" dirty="0" err="1"/>
              <a:t>Diffinio</a:t>
            </a:r>
            <a:r>
              <a:rPr lang="en-GB" dirty="0"/>
              <a:t> </a:t>
            </a:r>
            <a:r>
              <a:rPr lang="en-GB" dirty="0" err="1"/>
              <a:t>cwestiynau</a:t>
            </a:r>
            <a:r>
              <a:rPr lang="en-GB" dirty="0"/>
              <a:t> </a:t>
            </a:r>
            <a:r>
              <a:rPr lang="en-GB" dirty="0" err="1"/>
              <a:t>ymchwil</a:t>
            </a:r>
            <a:r>
              <a:rPr lang="en-GB" dirty="0"/>
              <a:t>, a </a:t>
            </a:r>
            <a:r>
              <a:rPr lang="en-GB" dirty="0" err="1"/>
              <a:t>yw</a:t>
            </a:r>
            <a:r>
              <a:rPr lang="en-GB" dirty="0"/>
              <a:t> "Beth" yr </a:t>
            </a:r>
            <a:r>
              <a:rPr lang="en-GB" dirty="0" err="1"/>
              <a:t>astudiaeth</a:t>
            </a:r>
            <a:r>
              <a:rPr lang="en-GB" dirty="0"/>
              <a:t> </a:t>
            </a:r>
            <a:r>
              <a:rPr lang="en-GB" dirty="0" err="1"/>
              <a:t>wedi'i</a:t>
            </a:r>
            <a:r>
              <a:rPr lang="en-GB" dirty="0"/>
              <a:t> </a:t>
            </a:r>
            <a:r>
              <a:rPr lang="en-GB" dirty="0" err="1"/>
              <a:t>sefydlu</a:t>
            </a:r>
            <a:r>
              <a:rPr lang="en-GB" dirty="0"/>
              <a:t>? Nawr </a:t>
            </a:r>
            <a:r>
              <a:rPr lang="en-GB" dirty="0" err="1"/>
              <a:t>meddyliwch</a:t>
            </a:r>
            <a:r>
              <a:rPr lang="en-GB" dirty="0"/>
              <a:t> </a:t>
            </a:r>
            <a:r>
              <a:rPr lang="en-GB" dirty="0" err="1"/>
              <a:t>Pwy</a:t>
            </a:r>
            <a:r>
              <a:rPr lang="en-GB" dirty="0"/>
              <a:t>, </a:t>
            </a:r>
            <a:r>
              <a:rPr lang="en-GB" dirty="0" err="1"/>
              <a:t>Pryd</a:t>
            </a:r>
            <a:r>
              <a:rPr lang="en-GB" dirty="0"/>
              <a:t>, Ble a Sut.  Mae </a:t>
            </a:r>
            <a:r>
              <a:rPr lang="en-GB" dirty="0" err="1"/>
              <a:t>manteision</a:t>
            </a:r>
            <a:r>
              <a:rPr lang="en-GB" dirty="0"/>
              <a:t> a </a:t>
            </a:r>
            <a:r>
              <a:rPr lang="en-GB" dirty="0" err="1"/>
              <a:t>heriau</a:t>
            </a:r>
            <a:r>
              <a:rPr lang="en-GB" dirty="0"/>
              <a:t> </a:t>
            </a:r>
            <a:r>
              <a:rPr lang="en-GB" dirty="0" err="1"/>
              <a:t>logistaidd</a:t>
            </a:r>
            <a:r>
              <a:rPr lang="en-GB" dirty="0"/>
              <a:t> </a:t>
            </a:r>
            <a:r>
              <a:rPr lang="en-GB" dirty="0" err="1"/>
              <a:t>i</a:t>
            </a:r>
            <a:r>
              <a:rPr lang="en-GB" dirty="0"/>
              <a:t> </a:t>
            </a:r>
            <a:r>
              <a:rPr lang="en-GB" dirty="0" err="1"/>
              <a:t>gasglu'r</a:t>
            </a:r>
            <a:r>
              <a:rPr lang="en-GB" dirty="0"/>
              <a:t> data </a:t>
            </a:r>
            <a:r>
              <a:rPr lang="en-GB" dirty="0" err="1"/>
              <a:t>sydd</a:t>
            </a:r>
            <a:r>
              <a:rPr lang="en-GB" dirty="0"/>
              <a:t> </a:t>
            </a:r>
            <a:r>
              <a:rPr lang="en-GB" dirty="0" err="1"/>
              <a:t>ei</a:t>
            </a:r>
            <a:r>
              <a:rPr lang="en-GB" dirty="0"/>
              <a:t> </a:t>
            </a:r>
            <a:r>
              <a:rPr lang="en-GB" dirty="0" err="1"/>
              <a:t>angen</a:t>
            </a:r>
            <a:r>
              <a:rPr lang="en-GB" dirty="0"/>
              <a:t> </a:t>
            </a:r>
            <a:r>
              <a:rPr lang="en-GB" dirty="0" err="1"/>
              <a:t>arnoch</a:t>
            </a:r>
            <a:r>
              <a:rPr lang="en-GB" dirty="0"/>
              <a:t>. </a:t>
            </a:r>
            <a:r>
              <a:rPr lang="en-GB" dirty="0" err="1"/>
              <a:t>Mae'n</a:t>
            </a:r>
            <a:r>
              <a:rPr lang="en-GB" dirty="0"/>
              <a:t> </a:t>
            </a:r>
            <a:r>
              <a:rPr lang="en-GB" dirty="0" err="1"/>
              <a:t>fater</a:t>
            </a:r>
            <a:r>
              <a:rPr lang="en-GB" dirty="0"/>
              <a:t> o </a:t>
            </a:r>
            <a:r>
              <a:rPr lang="en-GB" dirty="0" err="1"/>
              <a:t>fasnachu</a:t>
            </a:r>
            <a:r>
              <a:rPr lang="en-GB" dirty="0"/>
              <a:t> </a:t>
            </a:r>
            <a:r>
              <a:rPr lang="en-GB" dirty="0" err="1"/>
              <a:t>nhw</a:t>
            </a:r>
            <a:r>
              <a:rPr lang="en-GB" dirty="0"/>
              <a:t> </a:t>
            </a:r>
            <a:r>
              <a:rPr lang="en-GB" dirty="0" err="1"/>
              <a:t>i</a:t>
            </a:r>
            <a:r>
              <a:rPr lang="en-GB" dirty="0"/>
              <a:t> </a:t>
            </a:r>
            <a:r>
              <a:rPr lang="en-GB" dirty="0" err="1"/>
              <a:t>ffwrdd</a:t>
            </a:r>
            <a:r>
              <a:rPr lang="en-GB" dirty="0"/>
              <a:t>.</a:t>
            </a:r>
          </a:p>
        </p:txBody>
      </p:sp>
      <p:sp>
        <p:nvSpPr>
          <p:cNvPr id="4" name="Content Placeholder 3">
            <a:extLst>
              <a:ext uri="{FF2B5EF4-FFF2-40B4-BE49-F238E27FC236}">
                <a16:creationId xmlns:a16="http://schemas.microsoft.com/office/drawing/2014/main" id="{80EA7E64-31CC-565A-9488-04C178630FE9}"/>
              </a:ext>
            </a:extLst>
          </p:cNvPr>
          <p:cNvSpPr>
            <a:spLocks noGrp="1"/>
          </p:cNvSpPr>
          <p:nvPr>
            <p:ph sz="half" idx="2"/>
          </p:nvPr>
        </p:nvSpPr>
        <p:spPr/>
        <p:txBody>
          <a:bodyPr>
            <a:normAutofit/>
          </a:bodyPr>
          <a:lstStyle/>
          <a:p>
            <a:r>
              <a:rPr lang="en-GB" dirty="0">
                <a:solidFill>
                  <a:srgbClr val="0070C0"/>
                </a:solidFill>
              </a:rPr>
              <a:t>Define research questions, has the "What" of the study been established? Now think Who, When, Where and How.  There are logistical advantages and challenges to collecting the data you need. It's a matter of trading them off.</a:t>
            </a:r>
          </a:p>
        </p:txBody>
      </p:sp>
    </p:spTree>
    <p:extLst>
      <p:ext uri="{BB962C8B-B14F-4D97-AF65-F5344CB8AC3E}">
        <p14:creationId xmlns:p14="http://schemas.microsoft.com/office/powerpoint/2010/main" val="3178987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1ED0F-6EC0-1BF8-F139-A095D6FF8BBC}"/>
              </a:ext>
            </a:extLst>
          </p:cNvPr>
          <p:cNvSpPr>
            <a:spLocks noGrp="1"/>
          </p:cNvSpPr>
          <p:nvPr>
            <p:ph type="title"/>
          </p:nvPr>
        </p:nvSpPr>
        <p:spPr/>
        <p:txBody>
          <a:bodyPr/>
          <a:lstStyle/>
          <a:p>
            <a:r>
              <a:rPr lang="en-GB" dirty="0"/>
              <a:t>Cam 3. </a:t>
            </a:r>
            <a:r>
              <a:rPr lang="en-GB" dirty="0" err="1"/>
              <a:t>Moeseg</a:t>
            </a:r>
            <a:r>
              <a:rPr lang="en-GB" dirty="0"/>
              <a:t>/ </a:t>
            </a:r>
            <a:r>
              <a:rPr lang="en-GB" dirty="0">
                <a:solidFill>
                  <a:srgbClr val="0070C0"/>
                </a:solidFill>
              </a:rPr>
              <a:t>Step 3. Ethics</a:t>
            </a:r>
          </a:p>
        </p:txBody>
      </p:sp>
      <p:sp>
        <p:nvSpPr>
          <p:cNvPr id="3" name="Content Placeholder 2">
            <a:extLst>
              <a:ext uri="{FF2B5EF4-FFF2-40B4-BE49-F238E27FC236}">
                <a16:creationId xmlns:a16="http://schemas.microsoft.com/office/drawing/2014/main" id="{D8DCFD61-CC36-9F0B-4B1B-60BD146F6736}"/>
              </a:ext>
            </a:extLst>
          </p:cNvPr>
          <p:cNvSpPr>
            <a:spLocks noGrp="1"/>
          </p:cNvSpPr>
          <p:nvPr>
            <p:ph sz="half" idx="1"/>
          </p:nvPr>
        </p:nvSpPr>
        <p:spPr/>
        <p:txBody>
          <a:bodyPr/>
          <a:lstStyle/>
          <a:p>
            <a:r>
              <a:rPr lang="en-GB" dirty="0" err="1"/>
              <a:t>Ystyriwch</a:t>
            </a:r>
            <a:r>
              <a:rPr lang="en-GB" dirty="0"/>
              <a:t> </a:t>
            </a:r>
            <a:r>
              <a:rPr lang="en-GB" dirty="0" err="1"/>
              <a:t>foeseg</a:t>
            </a:r>
            <a:r>
              <a:rPr lang="en-GB" dirty="0"/>
              <a:t> </a:t>
            </a:r>
            <a:r>
              <a:rPr lang="en-GB" dirty="0" err="1"/>
              <a:t>eich</a:t>
            </a:r>
            <a:r>
              <a:rPr lang="en-GB" dirty="0"/>
              <a:t> </a:t>
            </a:r>
            <a:r>
              <a:rPr lang="en-GB" dirty="0" err="1"/>
              <a:t>astudiaeth</a:t>
            </a:r>
            <a:r>
              <a:rPr lang="en-GB" dirty="0"/>
              <a:t> a </a:t>
            </a:r>
            <a:r>
              <a:rPr lang="en-GB" dirty="0" err="1"/>
              <a:t>gwnewch</a:t>
            </a:r>
            <a:r>
              <a:rPr lang="en-GB" dirty="0"/>
              <a:t> </a:t>
            </a:r>
            <a:r>
              <a:rPr lang="en-GB" dirty="0" err="1"/>
              <a:t>gais</a:t>
            </a:r>
            <a:r>
              <a:rPr lang="en-GB" dirty="0"/>
              <a:t> am </a:t>
            </a:r>
            <a:r>
              <a:rPr lang="en-GB" dirty="0" err="1"/>
              <a:t>gymeradwyaeth</a:t>
            </a:r>
            <a:r>
              <a:rPr lang="en-GB" dirty="0"/>
              <a:t> </a:t>
            </a:r>
            <a:r>
              <a:rPr lang="en-GB" dirty="0" err="1"/>
              <a:t>foesegol</a:t>
            </a:r>
            <a:r>
              <a:rPr lang="en-GB" dirty="0"/>
              <a:t>.</a:t>
            </a:r>
          </a:p>
        </p:txBody>
      </p:sp>
      <p:sp>
        <p:nvSpPr>
          <p:cNvPr id="4" name="Content Placeholder 3">
            <a:extLst>
              <a:ext uri="{FF2B5EF4-FFF2-40B4-BE49-F238E27FC236}">
                <a16:creationId xmlns:a16="http://schemas.microsoft.com/office/drawing/2014/main" id="{D6BD4BA5-DCB1-F44E-45EF-5818DE297045}"/>
              </a:ext>
            </a:extLst>
          </p:cNvPr>
          <p:cNvSpPr>
            <a:spLocks noGrp="1"/>
          </p:cNvSpPr>
          <p:nvPr>
            <p:ph sz="half" idx="2"/>
          </p:nvPr>
        </p:nvSpPr>
        <p:spPr/>
        <p:txBody>
          <a:bodyPr/>
          <a:lstStyle/>
          <a:p>
            <a:r>
              <a:rPr lang="en-GB" dirty="0">
                <a:solidFill>
                  <a:srgbClr val="0070C0"/>
                </a:solidFill>
              </a:rPr>
              <a:t>Consider the ethics of your study and apply for ethical approval.</a:t>
            </a:r>
          </a:p>
          <a:p>
            <a:endParaRPr lang="en-GB" dirty="0"/>
          </a:p>
        </p:txBody>
      </p:sp>
    </p:spTree>
    <p:extLst>
      <p:ext uri="{BB962C8B-B14F-4D97-AF65-F5344CB8AC3E}">
        <p14:creationId xmlns:p14="http://schemas.microsoft.com/office/powerpoint/2010/main" val="817222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1DD63-3A05-1E71-E719-CD94E3B31211}"/>
              </a:ext>
            </a:extLst>
          </p:cNvPr>
          <p:cNvSpPr>
            <a:spLocks noGrp="1"/>
          </p:cNvSpPr>
          <p:nvPr>
            <p:ph type="title"/>
          </p:nvPr>
        </p:nvSpPr>
        <p:spPr/>
        <p:txBody>
          <a:bodyPr/>
          <a:lstStyle/>
          <a:p>
            <a:r>
              <a:rPr lang="en-GB" dirty="0" err="1"/>
              <a:t>Egwyddorion</a:t>
            </a:r>
            <a:r>
              <a:rPr lang="en-GB" dirty="0"/>
              <a:t> </a:t>
            </a:r>
            <a:r>
              <a:rPr lang="en-GB" dirty="0" err="1"/>
              <a:t>moeseg</a:t>
            </a:r>
            <a:r>
              <a:rPr lang="en-GB" dirty="0"/>
              <a:t> </a:t>
            </a:r>
            <a:r>
              <a:rPr lang="en-GB" dirty="0" err="1"/>
              <a:t>ymchwil</a:t>
            </a:r>
            <a:r>
              <a:rPr lang="en-GB" dirty="0"/>
              <a:t>.. </a:t>
            </a:r>
            <a:r>
              <a:rPr lang="en-GB" dirty="0">
                <a:solidFill>
                  <a:srgbClr val="0070C0"/>
                </a:solidFill>
              </a:rPr>
              <a:t>Principles of research ethics..</a:t>
            </a:r>
          </a:p>
        </p:txBody>
      </p:sp>
      <p:sp>
        <p:nvSpPr>
          <p:cNvPr id="3" name="Content Placeholder 2">
            <a:extLst>
              <a:ext uri="{FF2B5EF4-FFF2-40B4-BE49-F238E27FC236}">
                <a16:creationId xmlns:a16="http://schemas.microsoft.com/office/drawing/2014/main" id="{240A9AAF-104B-4AFA-24B2-2FA278D0BA3B}"/>
              </a:ext>
            </a:extLst>
          </p:cNvPr>
          <p:cNvSpPr>
            <a:spLocks noGrp="1"/>
          </p:cNvSpPr>
          <p:nvPr>
            <p:ph sz="half" idx="1"/>
          </p:nvPr>
        </p:nvSpPr>
        <p:spPr/>
        <p:txBody>
          <a:bodyPr>
            <a:normAutofit fontScale="77500" lnSpcReduction="20000"/>
          </a:bodyPr>
          <a:lstStyle/>
          <a:p>
            <a:pPr marL="0" indent="0">
              <a:buNone/>
            </a:pPr>
            <a:r>
              <a:rPr lang="en-GB" dirty="0"/>
              <a:t>‘Mae </a:t>
            </a:r>
            <a:r>
              <a:rPr lang="en-GB" dirty="0" err="1"/>
              <a:t>moeseg</a:t>
            </a:r>
            <a:r>
              <a:rPr lang="en-GB" dirty="0"/>
              <a:t> </a:t>
            </a:r>
            <a:r>
              <a:rPr lang="en-GB" dirty="0" err="1"/>
              <a:t>ymchwil</a:t>
            </a:r>
            <a:r>
              <a:rPr lang="en-GB" dirty="0"/>
              <a:t> </a:t>
            </a:r>
            <a:r>
              <a:rPr lang="en-GB" dirty="0" err="1"/>
              <a:t>yn</a:t>
            </a:r>
            <a:r>
              <a:rPr lang="en-GB" dirty="0"/>
              <a:t> </a:t>
            </a:r>
            <a:r>
              <a:rPr lang="en-GB" dirty="0" err="1"/>
              <a:t>ymwneud</a:t>
            </a:r>
            <a:r>
              <a:rPr lang="en-GB" dirty="0"/>
              <a:t> â bod </a:t>
            </a:r>
            <a:r>
              <a:rPr lang="en-GB" dirty="0" err="1"/>
              <a:t>yn</a:t>
            </a:r>
            <a:r>
              <a:rPr lang="en-GB" dirty="0"/>
              <a:t> </a:t>
            </a:r>
            <a:r>
              <a:rPr lang="en-GB" dirty="0" err="1"/>
              <a:t>glir</a:t>
            </a:r>
            <a:r>
              <a:rPr lang="en-GB" dirty="0"/>
              <a:t> </a:t>
            </a:r>
            <a:r>
              <a:rPr lang="en-GB" dirty="0" err="1"/>
              <a:t>ynghylch</a:t>
            </a:r>
            <a:r>
              <a:rPr lang="en-GB" dirty="0"/>
              <a:t> </a:t>
            </a:r>
            <a:r>
              <a:rPr lang="en-GB" dirty="0" err="1"/>
              <a:t>natur</a:t>
            </a:r>
            <a:r>
              <a:rPr lang="en-GB" dirty="0"/>
              <a:t> y </a:t>
            </a:r>
            <a:r>
              <a:rPr lang="en-GB" dirty="0" err="1"/>
              <a:t>cytundeb</a:t>
            </a:r>
            <a:r>
              <a:rPr lang="en-GB" dirty="0"/>
              <a:t> yr </a:t>
            </a:r>
            <a:r>
              <a:rPr lang="en-GB" dirty="0" err="1"/>
              <a:t>ydych</a:t>
            </a:r>
            <a:r>
              <a:rPr lang="en-GB" dirty="0"/>
              <a:t> </a:t>
            </a:r>
            <a:r>
              <a:rPr lang="en-GB" dirty="0" err="1"/>
              <a:t>wedi</a:t>
            </a:r>
            <a:r>
              <a:rPr lang="en-GB" dirty="0"/>
              <a:t> </a:t>
            </a:r>
            <a:r>
              <a:rPr lang="en-GB" dirty="0" err="1"/>
              <a:t>ymrwymo</a:t>
            </a:r>
            <a:r>
              <a:rPr lang="en-GB" dirty="0"/>
              <a:t> </a:t>
            </a:r>
            <a:r>
              <a:rPr lang="en-GB" dirty="0" err="1"/>
              <a:t>iddo</a:t>
            </a:r>
            <a:r>
              <a:rPr lang="en-GB" dirty="0"/>
              <a:t> </a:t>
            </a:r>
            <a:r>
              <a:rPr lang="en-GB" dirty="0" err="1"/>
              <a:t>gyda’ch</a:t>
            </a:r>
            <a:r>
              <a:rPr lang="en-GB" dirty="0"/>
              <a:t> </a:t>
            </a:r>
            <a:r>
              <a:rPr lang="en-GB" dirty="0" err="1"/>
              <a:t>pynciau</a:t>
            </a:r>
            <a:r>
              <a:rPr lang="en-GB" dirty="0"/>
              <a:t> </a:t>
            </a:r>
            <a:r>
              <a:rPr lang="en-GB" dirty="0" err="1"/>
              <a:t>ymchwil</a:t>
            </a:r>
            <a:r>
              <a:rPr lang="en-GB" dirty="0"/>
              <a:t> neu </a:t>
            </a:r>
            <a:r>
              <a:rPr lang="en-GB" dirty="0" err="1"/>
              <a:t>gysylltiadau</a:t>
            </a:r>
            <a:r>
              <a:rPr lang="en-GB" dirty="0"/>
              <a:t>. </a:t>
            </a:r>
            <a:r>
              <a:rPr lang="en-GB" dirty="0" err="1"/>
              <a:t>Dyma</a:t>
            </a:r>
            <a:r>
              <a:rPr lang="en-GB" dirty="0"/>
              <a:t> pam y gall </a:t>
            </a:r>
            <a:r>
              <a:rPr lang="en-GB" dirty="0" err="1"/>
              <a:t>contractau</a:t>
            </a:r>
            <a:r>
              <a:rPr lang="en-GB" dirty="0"/>
              <a:t> </a:t>
            </a:r>
            <a:r>
              <a:rPr lang="en-GB" dirty="0" err="1"/>
              <a:t>fod</a:t>
            </a:r>
            <a:r>
              <a:rPr lang="en-GB" dirty="0"/>
              <a:t> </a:t>
            </a:r>
            <a:r>
              <a:rPr lang="en-GB" dirty="0" err="1"/>
              <a:t>yn</a:t>
            </a:r>
            <a:r>
              <a:rPr lang="en-GB" dirty="0"/>
              <a:t> </a:t>
            </a:r>
            <a:r>
              <a:rPr lang="en-GB" dirty="0" err="1"/>
              <a:t>ddyfais</a:t>
            </a:r>
            <a:r>
              <a:rPr lang="en-GB" dirty="0"/>
              <a:t> </a:t>
            </a:r>
            <a:r>
              <a:rPr lang="en-GB" dirty="0" err="1"/>
              <a:t>ddefnyddiol</a:t>
            </a:r>
            <a:r>
              <a:rPr lang="en-GB" dirty="0"/>
              <a:t>. Mae </a:t>
            </a:r>
            <a:r>
              <a:rPr lang="en-GB" dirty="0" err="1"/>
              <a:t>ymchwil</a:t>
            </a:r>
            <a:r>
              <a:rPr lang="en-GB" dirty="0"/>
              <a:t> </a:t>
            </a:r>
            <a:r>
              <a:rPr lang="en-GB" dirty="0" err="1"/>
              <a:t>foesegol</a:t>
            </a:r>
            <a:r>
              <a:rPr lang="en-GB" dirty="0"/>
              <a:t> </a:t>
            </a:r>
            <a:r>
              <a:rPr lang="en-GB" dirty="0" err="1"/>
              <a:t>yn</a:t>
            </a:r>
            <a:r>
              <a:rPr lang="en-GB" dirty="0"/>
              <a:t> </a:t>
            </a:r>
            <a:r>
              <a:rPr lang="en-GB" dirty="0" err="1"/>
              <a:t>golygu</a:t>
            </a:r>
            <a:r>
              <a:rPr lang="en-GB" dirty="0"/>
              <a:t> </a:t>
            </a:r>
            <a:r>
              <a:rPr lang="en-GB" dirty="0" err="1"/>
              <a:t>cael</a:t>
            </a:r>
            <a:r>
              <a:rPr lang="en-GB" dirty="0"/>
              <a:t> </a:t>
            </a:r>
            <a:r>
              <a:rPr lang="en-GB" dirty="0" err="1"/>
              <a:t>gwybodaeth</a:t>
            </a:r>
            <a:r>
              <a:rPr lang="en-GB" dirty="0"/>
              <a:t> am </a:t>
            </a:r>
            <a:r>
              <a:rPr lang="en-GB" dirty="0" err="1"/>
              <a:t>gynnwys</a:t>
            </a:r>
            <a:r>
              <a:rPr lang="en-GB" dirty="0"/>
              <a:t> y </a:t>
            </a:r>
            <a:r>
              <a:rPr lang="en-GB" dirty="0" err="1"/>
              <a:t>rhai</a:t>
            </a:r>
            <a:r>
              <a:rPr lang="en-GB" dirty="0"/>
              <a:t> </a:t>
            </a:r>
            <a:r>
              <a:rPr lang="en-GB" dirty="0" err="1"/>
              <a:t>rydych</a:t>
            </a:r>
            <a:r>
              <a:rPr lang="en-GB" dirty="0"/>
              <a:t> </a:t>
            </a:r>
            <a:r>
              <a:rPr lang="en-GB" dirty="0" err="1"/>
              <a:t>chi'n</a:t>
            </a:r>
            <a:r>
              <a:rPr lang="en-GB" dirty="0"/>
              <a:t> </a:t>
            </a:r>
            <a:r>
              <a:rPr lang="en-GB" dirty="0" err="1"/>
              <a:t>mynd</a:t>
            </a:r>
            <a:r>
              <a:rPr lang="en-GB" dirty="0"/>
              <a:t> </a:t>
            </a:r>
            <a:r>
              <a:rPr lang="en-GB" dirty="0" err="1"/>
              <a:t>i'w</a:t>
            </a:r>
            <a:r>
              <a:rPr lang="en-GB" dirty="0"/>
              <a:t> </a:t>
            </a:r>
            <a:r>
              <a:rPr lang="en-GB" dirty="0" err="1"/>
              <a:t>cyfweld</a:t>
            </a:r>
            <a:r>
              <a:rPr lang="en-GB" dirty="0"/>
              <a:t>, </a:t>
            </a:r>
            <a:r>
              <a:rPr lang="en-GB" dirty="0" err="1"/>
              <a:t>eu</a:t>
            </a:r>
            <a:r>
              <a:rPr lang="en-GB" dirty="0"/>
              <a:t> </a:t>
            </a:r>
            <a:r>
              <a:rPr lang="en-GB" dirty="0" err="1"/>
              <a:t>holi</a:t>
            </a:r>
            <a:r>
              <a:rPr lang="en-GB" dirty="0"/>
              <a:t>, </a:t>
            </a:r>
            <a:r>
              <a:rPr lang="en-GB" dirty="0" err="1"/>
              <a:t>arsylwi</a:t>
            </a:r>
            <a:r>
              <a:rPr lang="en-GB" dirty="0"/>
              <a:t> neu </a:t>
            </a:r>
            <a:r>
              <a:rPr lang="en-GB" dirty="0" err="1"/>
              <a:t>gymryd</a:t>
            </a:r>
            <a:r>
              <a:rPr lang="en-GB" dirty="0"/>
              <a:t> </a:t>
            </a:r>
            <a:r>
              <a:rPr lang="en-GB" dirty="0" err="1"/>
              <a:t>deunyddiau</a:t>
            </a:r>
            <a:r>
              <a:rPr lang="en-GB" dirty="0"/>
              <a:t> </a:t>
            </a:r>
            <a:r>
              <a:rPr lang="en-GB" dirty="0" err="1"/>
              <a:t>ganddyn</a:t>
            </a:r>
            <a:r>
              <a:rPr lang="en-GB" dirty="0"/>
              <a:t> </a:t>
            </a:r>
            <a:r>
              <a:rPr lang="en-GB" dirty="0" err="1"/>
              <a:t>nhw</a:t>
            </a:r>
            <a:r>
              <a:rPr lang="en-GB" dirty="0"/>
              <a:t>. </a:t>
            </a:r>
            <a:r>
              <a:rPr lang="en-GB" dirty="0" err="1"/>
              <a:t>Mae'n</a:t>
            </a:r>
            <a:r>
              <a:rPr lang="en-GB" dirty="0"/>
              <a:t> </a:t>
            </a:r>
            <a:r>
              <a:rPr lang="en-GB" dirty="0" err="1"/>
              <a:t>ymwneud</a:t>
            </a:r>
            <a:r>
              <a:rPr lang="en-GB" dirty="0"/>
              <a:t> â </a:t>
            </a:r>
            <a:r>
              <a:rPr lang="en-GB" dirty="0" err="1"/>
              <a:t>dod</a:t>
            </a:r>
            <a:r>
              <a:rPr lang="en-GB" dirty="0"/>
              <a:t> </a:t>
            </a:r>
            <a:r>
              <a:rPr lang="en-GB" dirty="0" err="1"/>
              <a:t>i</a:t>
            </a:r>
            <a:r>
              <a:rPr lang="en-GB" dirty="0"/>
              <a:t> </a:t>
            </a:r>
            <a:r>
              <a:rPr lang="en-GB" dirty="0" err="1"/>
              <a:t>gytundeb</a:t>
            </a:r>
            <a:r>
              <a:rPr lang="en-GB" dirty="0"/>
              <a:t> </a:t>
            </a:r>
            <a:r>
              <a:rPr lang="en-GB" dirty="0" err="1"/>
              <a:t>ynghylch</a:t>
            </a:r>
            <a:r>
              <a:rPr lang="en-GB" dirty="0"/>
              <a:t> y </a:t>
            </a:r>
            <a:r>
              <a:rPr lang="en-GB" dirty="0" err="1"/>
              <a:t>defnydd</a:t>
            </a:r>
            <a:r>
              <a:rPr lang="en-GB" dirty="0"/>
              <a:t> </a:t>
            </a:r>
            <a:r>
              <a:rPr lang="en-GB" dirty="0" err="1"/>
              <a:t>o'r</a:t>
            </a:r>
            <a:r>
              <a:rPr lang="en-GB" dirty="0"/>
              <a:t> data </a:t>
            </a:r>
            <a:r>
              <a:rPr lang="en-GB" dirty="0" err="1"/>
              <a:t>hwn</a:t>
            </a:r>
            <a:r>
              <a:rPr lang="en-GB" dirty="0"/>
              <a:t>, a </a:t>
            </a:r>
            <a:r>
              <a:rPr lang="en-GB" dirty="0" err="1"/>
              <a:t>sut</a:t>
            </a:r>
            <a:r>
              <a:rPr lang="en-GB" dirty="0"/>
              <a:t> yr </a:t>
            </a:r>
            <a:r>
              <a:rPr lang="en-GB" dirty="0" err="1"/>
              <a:t>adroddir</a:t>
            </a:r>
            <a:r>
              <a:rPr lang="en-GB" dirty="0"/>
              <a:t> </a:t>
            </a:r>
            <a:r>
              <a:rPr lang="en-GB" dirty="0" err="1"/>
              <a:t>ar</a:t>
            </a:r>
            <a:r>
              <a:rPr lang="en-GB" dirty="0"/>
              <a:t> </a:t>
            </a:r>
            <a:r>
              <a:rPr lang="en-GB" dirty="0" err="1"/>
              <a:t>ei</a:t>
            </a:r>
            <a:r>
              <a:rPr lang="en-GB" dirty="0"/>
              <a:t> </a:t>
            </a:r>
            <a:r>
              <a:rPr lang="en-GB" dirty="0" err="1"/>
              <a:t>ddadansoddiad</a:t>
            </a:r>
            <a:r>
              <a:rPr lang="en-GB" dirty="0"/>
              <a:t> </a:t>
            </a:r>
            <a:r>
              <a:rPr lang="en-GB" dirty="0" err="1"/>
              <a:t>a'i</a:t>
            </a:r>
            <a:r>
              <a:rPr lang="en-GB" dirty="0"/>
              <a:t> </a:t>
            </a:r>
            <a:r>
              <a:rPr lang="en-GB" dirty="0" err="1"/>
              <a:t>ddosbarthu</a:t>
            </a:r>
            <a:r>
              <a:rPr lang="en-GB" dirty="0"/>
              <a:t>. Ac </a:t>
            </a:r>
            <a:r>
              <a:rPr lang="en-GB" dirty="0" err="1"/>
              <a:t>mae’n</a:t>
            </a:r>
            <a:r>
              <a:rPr lang="en-GB" dirty="0"/>
              <a:t> </a:t>
            </a:r>
            <a:r>
              <a:rPr lang="en-GB" dirty="0" err="1"/>
              <a:t>ymwneud</a:t>
            </a:r>
            <a:r>
              <a:rPr lang="en-GB" dirty="0"/>
              <a:t> â </a:t>
            </a:r>
            <a:r>
              <a:rPr lang="en-GB" dirty="0" err="1"/>
              <a:t>chadw</a:t>
            </a:r>
            <a:r>
              <a:rPr lang="en-GB" dirty="0"/>
              <a:t> </a:t>
            </a:r>
            <a:r>
              <a:rPr lang="en-GB" dirty="0" err="1"/>
              <a:t>cytundebau</a:t>
            </a:r>
            <a:r>
              <a:rPr lang="en-GB" dirty="0"/>
              <a:t> </a:t>
            </a:r>
            <a:r>
              <a:rPr lang="en-GB" dirty="0" err="1"/>
              <a:t>o’r</a:t>
            </a:r>
            <a:r>
              <a:rPr lang="en-GB" dirty="0"/>
              <a:t> </a:t>
            </a:r>
            <a:r>
              <a:rPr lang="en-GB" dirty="0" err="1"/>
              <a:t>fath</a:t>
            </a:r>
            <a:r>
              <a:rPr lang="en-GB" dirty="0"/>
              <a:t> pan </a:t>
            </a:r>
            <a:r>
              <a:rPr lang="en-GB" dirty="0" err="1"/>
              <a:t>fyddant</a:t>
            </a:r>
            <a:r>
              <a:rPr lang="en-GB" dirty="0"/>
              <a:t> </a:t>
            </a:r>
            <a:r>
              <a:rPr lang="en-GB" dirty="0" err="1"/>
              <a:t>wedi’u</a:t>
            </a:r>
            <a:r>
              <a:rPr lang="en-GB" dirty="0"/>
              <a:t> </a:t>
            </a:r>
            <a:r>
              <a:rPr lang="en-GB" dirty="0" err="1"/>
              <a:t>cyrraedd</a:t>
            </a:r>
            <a:r>
              <a:rPr lang="en-GB" dirty="0"/>
              <a:t>.’ </a:t>
            </a:r>
            <a:r>
              <a:rPr lang="en-GB" dirty="0" err="1"/>
              <a:t>Blaxter</a:t>
            </a:r>
            <a:r>
              <a:rPr lang="en-GB" dirty="0"/>
              <a:t> et al (1996, t. 146.).</a:t>
            </a:r>
          </a:p>
        </p:txBody>
      </p:sp>
      <p:sp>
        <p:nvSpPr>
          <p:cNvPr id="4" name="Content Placeholder 3">
            <a:extLst>
              <a:ext uri="{FF2B5EF4-FFF2-40B4-BE49-F238E27FC236}">
                <a16:creationId xmlns:a16="http://schemas.microsoft.com/office/drawing/2014/main" id="{11211F5F-88B4-6C90-C0F0-EE9943D71515}"/>
              </a:ext>
            </a:extLst>
          </p:cNvPr>
          <p:cNvSpPr>
            <a:spLocks noGrp="1"/>
          </p:cNvSpPr>
          <p:nvPr>
            <p:ph sz="half" idx="2"/>
          </p:nvPr>
        </p:nvSpPr>
        <p:spPr/>
        <p:txBody>
          <a:bodyPr>
            <a:normAutofit fontScale="77500" lnSpcReduction="20000"/>
          </a:bodyPr>
          <a:lstStyle/>
          <a:p>
            <a:pPr marL="0" indent="0">
              <a:buNone/>
            </a:pPr>
            <a:r>
              <a:rPr lang="en-GB" dirty="0">
                <a:solidFill>
                  <a:srgbClr val="0070C0"/>
                </a:solidFill>
              </a:rPr>
              <a:t>‘Research ethics is about being clear about the nature of the agreement you have entered into with your research subjects or contacts. This is why contracts can be a useful device. Ethical research involves getting the informed consent of those you are going to interview, question, observe or take materials from. It involves reaching agreements about the uses of this data, and how its analysis will be reported and disseminated. And it is about keeping such agreements when they have been reached’ </a:t>
            </a:r>
            <a:r>
              <a:rPr lang="en-GB" dirty="0" err="1">
                <a:solidFill>
                  <a:srgbClr val="0070C0"/>
                </a:solidFill>
              </a:rPr>
              <a:t>Blaxter</a:t>
            </a:r>
            <a:r>
              <a:rPr lang="en-GB" dirty="0">
                <a:solidFill>
                  <a:srgbClr val="0070C0"/>
                </a:solidFill>
              </a:rPr>
              <a:t> et al (1996, p. 146.).</a:t>
            </a:r>
          </a:p>
        </p:txBody>
      </p:sp>
    </p:spTree>
    <p:extLst>
      <p:ext uri="{BB962C8B-B14F-4D97-AF65-F5344CB8AC3E}">
        <p14:creationId xmlns:p14="http://schemas.microsoft.com/office/powerpoint/2010/main" val="3328382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D2FED5-3BDD-A157-F561-9B86A0A7FD7D}"/>
              </a:ext>
            </a:extLst>
          </p:cNvPr>
          <p:cNvSpPr>
            <a:spLocks noGrp="1"/>
          </p:cNvSpPr>
          <p:nvPr>
            <p:ph sz="half" idx="1"/>
          </p:nvPr>
        </p:nvSpPr>
        <p:spPr>
          <a:xfrm>
            <a:off x="838200" y="719500"/>
            <a:ext cx="5181600" cy="4855390"/>
          </a:xfrm>
        </p:spPr>
        <p:txBody>
          <a:bodyPr>
            <a:normAutofit/>
          </a:bodyPr>
          <a:lstStyle/>
          <a:p>
            <a:r>
              <a:rPr lang="en-GB" dirty="0" err="1"/>
              <a:t>Mae’r</a:t>
            </a:r>
            <a:r>
              <a:rPr lang="en-GB" dirty="0"/>
              <a:t> </a:t>
            </a:r>
            <a:r>
              <a:rPr lang="en-GB" dirty="0" err="1"/>
              <a:t>cysyniad</a:t>
            </a:r>
            <a:r>
              <a:rPr lang="en-GB" dirty="0"/>
              <a:t> o </a:t>
            </a:r>
            <a:r>
              <a:rPr lang="en-GB" dirty="0" err="1"/>
              <a:t>foeseg</a:t>
            </a:r>
            <a:r>
              <a:rPr lang="en-GB" dirty="0"/>
              <a:t> </a:t>
            </a:r>
            <a:r>
              <a:rPr lang="en-GB" dirty="0" err="1"/>
              <a:t>yn</a:t>
            </a:r>
            <a:r>
              <a:rPr lang="en-GB" dirty="0"/>
              <a:t> un </a:t>
            </a:r>
            <a:r>
              <a:rPr lang="en-GB" dirty="0" err="1"/>
              <a:t>cymhleth</a:t>
            </a:r>
            <a:r>
              <a:rPr lang="en-GB" dirty="0"/>
              <a:t>, </a:t>
            </a:r>
            <a:r>
              <a:rPr lang="en-GB" dirty="0" err="1"/>
              <a:t>yn</a:t>
            </a:r>
            <a:r>
              <a:rPr lang="en-GB" dirty="0"/>
              <a:t> </a:t>
            </a:r>
            <a:r>
              <a:rPr lang="en-GB" dirty="0" err="1"/>
              <a:t>ymwneud</a:t>
            </a:r>
            <a:r>
              <a:rPr lang="en-GB" dirty="0"/>
              <a:t> </a:t>
            </a:r>
            <a:r>
              <a:rPr lang="en-GB" dirty="0" err="1"/>
              <a:t>â’r</a:t>
            </a:r>
            <a:r>
              <a:rPr lang="en-GB" dirty="0"/>
              <a:t> </a:t>
            </a:r>
            <a:r>
              <a:rPr lang="en-GB" dirty="0" err="1"/>
              <a:t>hyn</a:t>
            </a:r>
            <a:r>
              <a:rPr lang="en-GB" dirty="0"/>
              <a:t> </a:t>
            </a:r>
            <a:r>
              <a:rPr lang="en-GB" dirty="0" err="1"/>
              <a:t>sy’n</a:t>
            </a:r>
            <a:r>
              <a:rPr lang="en-GB" dirty="0"/>
              <a:t> </a:t>
            </a:r>
            <a:r>
              <a:rPr lang="en-GB" dirty="0" err="1"/>
              <a:t>dda</a:t>
            </a:r>
            <a:r>
              <a:rPr lang="en-GB" dirty="0"/>
              <a:t> </a:t>
            </a:r>
            <a:r>
              <a:rPr lang="en-GB" dirty="0" err="1"/>
              <a:t>i</a:t>
            </a:r>
            <a:r>
              <a:rPr lang="en-GB" dirty="0"/>
              <a:t> </a:t>
            </a:r>
            <a:r>
              <a:rPr lang="en-GB" dirty="0" err="1"/>
              <a:t>gymdeithas</a:t>
            </a:r>
            <a:r>
              <a:rPr lang="en-GB" dirty="0"/>
              <a:t> </a:t>
            </a:r>
            <a:r>
              <a:rPr lang="en-GB" dirty="0" err="1"/>
              <a:t>a’r</a:t>
            </a:r>
            <a:r>
              <a:rPr lang="en-GB" dirty="0"/>
              <a:t> </a:t>
            </a:r>
            <a:r>
              <a:rPr lang="en-GB" dirty="0" err="1"/>
              <a:t>unigolion</a:t>
            </a:r>
            <a:r>
              <a:rPr lang="en-GB" dirty="0"/>
              <a:t> </a:t>
            </a:r>
            <a:r>
              <a:rPr lang="en-GB" dirty="0" err="1"/>
              <a:t>ynddi</a:t>
            </a:r>
            <a:r>
              <a:rPr lang="en-GB" dirty="0"/>
              <a:t>.  </a:t>
            </a:r>
            <a:r>
              <a:rPr lang="en-GB" dirty="0" err="1"/>
              <a:t>Dylid</a:t>
            </a:r>
            <a:r>
              <a:rPr lang="en-GB" dirty="0"/>
              <a:t> </a:t>
            </a:r>
            <a:r>
              <a:rPr lang="en-GB" dirty="0" err="1"/>
              <a:t>cynnal</a:t>
            </a:r>
            <a:r>
              <a:rPr lang="en-GB" dirty="0"/>
              <a:t> </a:t>
            </a:r>
            <a:r>
              <a:rPr lang="en-GB" dirty="0" err="1"/>
              <a:t>eich</a:t>
            </a:r>
            <a:r>
              <a:rPr lang="en-GB" dirty="0"/>
              <a:t> </a:t>
            </a:r>
            <a:r>
              <a:rPr lang="en-GB" dirty="0" err="1"/>
              <a:t>astudiaethau</a:t>
            </a:r>
            <a:r>
              <a:rPr lang="en-GB" dirty="0"/>
              <a:t> er </a:t>
            </a:r>
            <a:r>
              <a:rPr lang="en-GB" dirty="0" err="1"/>
              <a:t>mwyn</a:t>
            </a:r>
            <a:r>
              <a:rPr lang="en-GB" dirty="0"/>
              <a:t> </a:t>
            </a:r>
            <a:r>
              <a:rPr lang="en-GB" dirty="0" err="1"/>
              <a:t>dod</a:t>
            </a:r>
            <a:r>
              <a:rPr lang="en-GB" dirty="0"/>
              <a:t> o </a:t>
            </a:r>
            <a:r>
              <a:rPr lang="en-GB" dirty="0" err="1"/>
              <a:t>hyd</a:t>
            </a:r>
            <a:r>
              <a:rPr lang="en-GB" dirty="0"/>
              <a:t> </a:t>
            </a:r>
            <a:r>
              <a:rPr lang="en-GB" dirty="0" err="1"/>
              <a:t>i</a:t>
            </a:r>
            <a:r>
              <a:rPr lang="en-GB" dirty="0"/>
              <a:t> </a:t>
            </a:r>
            <a:r>
              <a:rPr lang="en-GB" dirty="0" err="1"/>
              <a:t>wybodaeth</a:t>
            </a:r>
            <a:r>
              <a:rPr lang="en-GB" dirty="0"/>
              <a:t> </a:t>
            </a:r>
            <a:r>
              <a:rPr lang="en-GB" dirty="0" err="1"/>
              <a:t>werth</a:t>
            </a:r>
            <a:r>
              <a:rPr lang="en-GB" dirty="0"/>
              <a:t> </a:t>
            </a:r>
            <a:r>
              <a:rPr lang="en-GB" dirty="0" err="1"/>
              <a:t>chweil</a:t>
            </a:r>
            <a:r>
              <a:rPr lang="en-GB" dirty="0"/>
              <a:t> </a:t>
            </a:r>
            <a:r>
              <a:rPr lang="en-GB" dirty="0" err="1"/>
              <a:t>yn</a:t>
            </a:r>
            <a:r>
              <a:rPr lang="en-GB" dirty="0"/>
              <a:t> y pen draw, y </a:t>
            </a:r>
            <a:r>
              <a:rPr lang="en-GB" dirty="0" err="1"/>
              <a:t>mae</a:t>
            </a:r>
            <a:r>
              <a:rPr lang="en-GB" dirty="0"/>
              <a:t> </a:t>
            </a:r>
            <a:r>
              <a:rPr lang="en-GB" dirty="0" err="1"/>
              <a:t>ei</a:t>
            </a:r>
            <a:r>
              <a:rPr lang="en-GB" dirty="0"/>
              <a:t> </a:t>
            </a:r>
            <a:r>
              <a:rPr lang="en-GB" dirty="0" err="1"/>
              <a:t>hymchwil</a:t>
            </a:r>
            <a:r>
              <a:rPr lang="en-GB" dirty="0"/>
              <a:t> </a:t>
            </a:r>
            <a:r>
              <a:rPr lang="en-GB" dirty="0" err="1"/>
              <a:t>wedi’i</a:t>
            </a:r>
            <a:r>
              <a:rPr lang="en-GB" dirty="0"/>
              <a:t> nodi </a:t>
            </a:r>
            <a:r>
              <a:rPr lang="en-GB" dirty="0" err="1"/>
              <a:t>fel</a:t>
            </a:r>
            <a:r>
              <a:rPr lang="en-GB" dirty="0"/>
              <a:t> ‘</a:t>
            </a:r>
            <a:r>
              <a:rPr lang="en-GB" dirty="0" err="1"/>
              <a:t>prif</a:t>
            </a:r>
            <a:r>
              <a:rPr lang="en-GB" dirty="0"/>
              <a:t> </a:t>
            </a:r>
            <a:r>
              <a:rPr lang="en-GB" dirty="0" err="1"/>
              <a:t>gyfrifoldeb</a:t>
            </a:r>
            <a:r>
              <a:rPr lang="en-GB" dirty="0"/>
              <a:t> </a:t>
            </a:r>
            <a:r>
              <a:rPr lang="en-GB" dirty="0" err="1"/>
              <a:t>moesegol</a:t>
            </a:r>
            <a:r>
              <a:rPr lang="en-GB" dirty="0"/>
              <a:t> yr </a:t>
            </a:r>
            <a:r>
              <a:rPr lang="en-GB" dirty="0" err="1"/>
              <a:t>ymchwilydd</a:t>
            </a:r>
            <a:r>
              <a:rPr lang="en-GB" dirty="0"/>
              <a:t>’ (Hammersley a Traianou, 2012, t. 6).</a:t>
            </a:r>
          </a:p>
        </p:txBody>
      </p:sp>
      <p:sp>
        <p:nvSpPr>
          <p:cNvPr id="4" name="Content Placeholder 3">
            <a:extLst>
              <a:ext uri="{FF2B5EF4-FFF2-40B4-BE49-F238E27FC236}">
                <a16:creationId xmlns:a16="http://schemas.microsoft.com/office/drawing/2014/main" id="{0F16FF87-4706-41A2-2D4A-B61061B75CAD}"/>
              </a:ext>
            </a:extLst>
          </p:cNvPr>
          <p:cNvSpPr>
            <a:spLocks noGrp="1"/>
          </p:cNvSpPr>
          <p:nvPr>
            <p:ph sz="half" idx="2"/>
          </p:nvPr>
        </p:nvSpPr>
        <p:spPr>
          <a:xfrm>
            <a:off x="6172200" y="690004"/>
            <a:ext cx="5181600" cy="4855389"/>
          </a:xfrm>
        </p:spPr>
        <p:txBody>
          <a:bodyPr>
            <a:normAutofit/>
          </a:bodyPr>
          <a:lstStyle/>
          <a:p>
            <a:r>
              <a:rPr lang="en-GB" dirty="0">
                <a:solidFill>
                  <a:srgbClr val="0070C0"/>
                </a:solidFill>
              </a:rPr>
              <a:t>The concept of ethics is a complex one, concerned with what is good for society and the individuals within it.  Your studies should be carried out to ultimately uncover worthwhile knowledge, the pursuit of which has been identified as ‘the prime ethical responsibility of the researcher’ (Hammersley and Traianou, 2012, p. 6). </a:t>
            </a:r>
          </a:p>
        </p:txBody>
      </p:sp>
    </p:spTree>
    <p:extLst>
      <p:ext uri="{BB962C8B-B14F-4D97-AF65-F5344CB8AC3E}">
        <p14:creationId xmlns:p14="http://schemas.microsoft.com/office/powerpoint/2010/main" val="1127634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C9228-351B-66F6-96D4-5603286C69CD}"/>
              </a:ext>
            </a:extLst>
          </p:cNvPr>
          <p:cNvSpPr>
            <a:spLocks noGrp="1"/>
          </p:cNvSpPr>
          <p:nvPr>
            <p:ph type="title"/>
          </p:nvPr>
        </p:nvSpPr>
        <p:spPr/>
        <p:txBody>
          <a:bodyPr>
            <a:normAutofit/>
          </a:bodyPr>
          <a:lstStyle/>
          <a:p>
            <a:r>
              <a:rPr lang="en-GB" sz="3600" dirty="0" err="1"/>
              <a:t>Trefniadau</a:t>
            </a:r>
            <a:r>
              <a:rPr lang="en-GB" sz="3600" dirty="0"/>
              <a:t> </a:t>
            </a:r>
            <a:r>
              <a:rPr lang="en-GB" sz="3600" dirty="0" err="1"/>
              <a:t>Diogelu</a:t>
            </a:r>
            <a:r>
              <a:rPr lang="en-GB" sz="3600" dirty="0"/>
              <a:t> </a:t>
            </a:r>
            <a:r>
              <a:rPr lang="en-GB" sz="3600" dirty="0" err="1"/>
              <a:t>Moesegol</a:t>
            </a:r>
            <a:r>
              <a:rPr lang="en-GB" sz="3600" dirty="0"/>
              <a:t>/  </a:t>
            </a:r>
            <a:r>
              <a:rPr lang="en-GB" sz="3600" dirty="0">
                <a:solidFill>
                  <a:srgbClr val="0070C0"/>
                </a:solidFill>
              </a:rPr>
              <a:t>Ethical Safeguards</a:t>
            </a:r>
            <a:br>
              <a:rPr lang="en-GB" sz="3600" dirty="0"/>
            </a:br>
            <a:endParaRPr lang="en-GB" sz="3600" dirty="0"/>
          </a:p>
        </p:txBody>
      </p:sp>
      <p:sp>
        <p:nvSpPr>
          <p:cNvPr id="3" name="Content Placeholder 2">
            <a:extLst>
              <a:ext uri="{FF2B5EF4-FFF2-40B4-BE49-F238E27FC236}">
                <a16:creationId xmlns:a16="http://schemas.microsoft.com/office/drawing/2014/main" id="{28DF539F-A4ED-FADF-82C4-8FEC6AF8AD49}"/>
              </a:ext>
            </a:extLst>
          </p:cNvPr>
          <p:cNvSpPr>
            <a:spLocks noGrp="1"/>
          </p:cNvSpPr>
          <p:nvPr>
            <p:ph sz="half" idx="1"/>
          </p:nvPr>
        </p:nvSpPr>
        <p:spPr>
          <a:xfrm>
            <a:off x="838200" y="1530664"/>
            <a:ext cx="5181600" cy="4351338"/>
          </a:xfrm>
        </p:spPr>
        <p:txBody>
          <a:bodyPr>
            <a:normAutofit lnSpcReduction="10000"/>
          </a:bodyPr>
          <a:lstStyle/>
          <a:p>
            <a:r>
              <a:rPr lang="en-GB" dirty="0" err="1"/>
              <a:t>Sicrhau</a:t>
            </a:r>
            <a:r>
              <a:rPr lang="en-GB" dirty="0"/>
              <a:t> bod </a:t>
            </a:r>
            <a:r>
              <a:rPr lang="en-GB" dirty="0" err="1"/>
              <a:t>pobl</a:t>
            </a:r>
            <a:r>
              <a:rPr lang="en-GB" dirty="0"/>
              <a:t> </a:t>
            </a:r>
            <a:r>
              <a:rPr lang="en-GB" dirty="0" err="1"/>
              <a:t>yn</a:t>
            </a:r>
            <a:r>
              <a:rPr lang="en-GB" dirty="0"/>
              <a:t> </a:t>
            </a:r>
            <a:r>
              <a:rPr lang="en-GB" dirty="0" err="1"/>
              <a:t>cymryd</a:t>
            </a:r>
            <a:r>
              <a:rPr lang="en-GB" dirty="0"/>
              <a:t> </a:t>
            </a:r>
            <a:r>
              <a:rPr lang="en-GB" dirty="0" err="1"/>
              <a:t>rhan</a:t>
            </a:r>
            <a:r>
              <a:rPr lang="en-GB" dirty="0"/>
              <a:t> </a:t>
            </a:r>
            <a:r>
              <a:rPr lang="en-GB" dirty="0" err="1"/>
              <a:t>yn</a:t>
            </a:r>
            <a:r>
              <a:rPr lang="en-GB" dirty="0"/>
              <a:t> </a:t>
            </a:r>
            <a:r>
              <a:rPr lang="en-GB" dirty="0" err="1"/>
              <a:t>wirfoddol</a:t>
            </a:r>
            <a:endParaRPr lang="en-GB" dirty="0"/>
          </a:p>
          <a:p>
            <a:r>
              <a:rPr lang="en-GB" dirty="0" err="1"/>
              <a:t>Gwneud</a:t>
            </a:r>
            <a:r>
              <a:rPr lang="en-GB" dirty="0"/>
              <a:t> </a:t>
            </a:r>
            <a:r>
              <a:rPr lang="en-GB" dirty="0" err="1"/>
              <a:t>sylwadau</a:t>
            </a:r>
            <a:r>
              <a:rPr lang="en-GB" dirty="0"/>
              <a:t> ac </a:t>
            </a:r>
            <a:r>
              <a:rPr lang="en-GB" dirty="0" err="1"/>
              <a:t>ymddygiad</a:t>
            </a:r>
            <a:r>
              <a:rPr lang="en-GB" dirty="0"/>
              <a:t> </a:t>
            </a:r>
            <a:r>
              <a:rPr lang="en-GB" dirty="0" err="1"/>
              <a:t>pobl</a:t>
            </a:r>
            <a:r>
              <a:rPr lang="en-GB" dirty="0"/>
              <a:t> </a:t>
            </a:r>
            <a:r>
              <a:rPr lang="en-GB" dirty="0" err="1"/>
              <a:t>yn</a:t>
            </a:r>
            <a:r>
              <a:rPr lang="en-GB" dirty="0"/>
              <a:t> </a:t>
            </a:r>
            <a:r>
              <a:rPr lang="en-GB" dirty="0" err="1"/>
              <a:t>gyfrinachol</a:t>
            </a:r>
            <a:endParaRPr lang="en-GB" dirty="0"/>
          </a:p>
          <a:p>
            <a:r>
              <a:rPr lang="en-GB" dirty="0" err="1"/>
              <a:t>Diogelu</a:t>
            </a:r>
            <a:r>
              <a:rPr lang="en-GB" dirty="0"/>
              <a:t> </a:t>
            </a:r>
            <a:r>
              <a:rPr lang="en-GB" dirty="0" err="1"/>
              <a:t>pobl</a:t>
            </a:r>
            <a:r>
              <a:rPr lang="en-GB" dirty="0"/>
              <a:t> </a:t>
            </a:r>
            <a:r>
              <a:rPr lang="en-GB" dirty="0" err="1"/>
              <a:t>rhag</a:t>
            </a:r>
            <a:r>
              <a:rPr lang="en-GB" dirty="0"/>
              <a:t> </a:t>
            </a:r>
            <a:r>
              <a:rPr lang="en-GB" dirty="0" err="1"/>
              <a:t>niwed</a:t>
            </a:r>
            <a:endParaRPr lang="en-GB" dirty="0"/>
          </a:p>
          <a:p>
            <a:r>
              <a:rPr lang="en-GB" dirty="0" err="1"/>
              <a:t>Sicrhau</a:t>
            </a:r>
            <a:r>
              <a:rPr lang="en-GB" dirty="0"/>
              <a:t> </a:t>
            </a:r>
            <a:r>
              <a:rPr lang="en-GB" dirty="0" err="1"/>
              <a:t>ymddiriedaeth</a:t>
            </a:r>
            <a:r>
              <a:rPr lang="en-GB" dirty="0"/>
              <a:t> </a:t>
            </a:r>
            <a:r>
              <a:rPr lang="en-GB" dirty="0" err="1"/>
              <a:t>rhwng</a:t>
            </a:r>
            <a:r>
              <a:rPr lang="en-GB" dirty="0"/>
              <a:t> </a:t>
            </a:r>
            <a:r>
              <a:rPr lang="en-GB" dirty="0" err="1"/>
              <a:t>ymchwil</a:t>
            </a:r>
            <a:r>
              <a:rPr lang="en-GB" dirty="0"/>
              <a:t> </a:t>
            </a:r>
            <a:r>
              <a:rPr lang="en-GB" dirty="0" err="1"/>
              <a:t>a'r</a:t>
            </a:r>
            <a:r>
              <a:rPr lang="en-GB" dirty="0"/>
              <a:t> </a:t>
            </a:r>
            <a:r>
              <a:rPr lang="en-GB" dirty="0" err="1"/>
              <a:t>bobl</a:t>
            </a:r>
            <a:r>
              <a:rPr lang="en-GB" dirty="0"/>
              <a:t> </a:t>
            </a:r>
            <a:r>
              <a:rPr lang="en-GB" dirty="0" err="1"/>
              <a:t>sy'n</a:t>
            </a:r>
            <a:r>
              <a:rPr lang="en-GB" dirty="0"/>
              <a:t> </a:t>
            </a:r>
            <a:r>
              <a:rPr lang="en-GB" dirty="0" err="1"/>
              <a:t>cael</a:t>
            </a:r>
            <a:r>
              <a:rPr lang="en-GB" dirty="0"/>
              <a:t> </a:t>
            </a:r>
            <a:r>
              <a:rPr lang="en-GB" dirty="0" err="1"/>
              <a:t>eu</a:t>
            </a:r>
            <a:r>
              <a:rPr lang="en-GB" dirty="0"/>
              <a:t> </a:t>
            </a:r>
            <a:r>
              <a:rPr lang="en-GB" dirty="0" err="1"/>
              <a:t>hastudio</a:t>
            </a:r>
            <a:r>
              <a:rPr lang="en-GB" dirty="0"/>
              <a:t> </a:t>
            </a:r>
          </a:p>
          <a:p>
            <a:pPr marL="0" indent="0">
              <a:buNone/>
            </a:pPr>
            <a:r>
              <a:rPr lang="en-GB" dirty="0"/>
              <a:t>	Silverman (2014, t. 146)</a:t>
            </a:r>
          </a:p>
        </p:txBody>
      </p:sp>
      <p:sp>
        <p:nvSpPr>
          <p:cNvPr id="4" name="Content Placeholder 3">
            <a:extLst>
              <a:ext uri="{FF2B5EF4-FFF2-40B4-BE49-F238E27FC236}">
                <a16:creationId xmlns:a16="http://schemas.microsoft.com/office/drawing/2014/main" id="{9C91AB61-14C3-2007-D61C-B617C1F8F242}"/>
              </a:ext>
            </a:extLst>
          </p:cNvPr>
          <p:cNvSpPr>
            <a:spLocks noGrp="1"/>
          </p:cNvSpPr>
          <p:nvPr>
            <p:ph sz="half" idx="2"/>
          </p:nvPr>
        </p:nvSpPr>
        <p:spPr>
          <a:xfrm>
            <a:off x="6172200" y="1515912"/>
            <a:ext cx="5181600" cy="4501430"/>
          </a:xfrm>
        </p:spPr>
        <p:txBody>
          <a:bodyPr>
            <a:normAutofit lnSpcReduction="10000"/>
          </a:bodyPr>
          <a:lstStyle/>
          <a:p>
            <a:pPr lvl="1"/>
            <a:r>
              <a:rPr lang="en-GB" sz="2800" dirty="0">
                <a:solidFill>
                  <a:srgbClr val="0070C0"/>
                </a:solidFill>
              </a:rPr>
              <a:t>Ensuring that people participate voluntarily</a:t>
            </a:r>
          </a:p>
          <a:p>
            <a:pPr lvl="1"/>
            <a:r>
              <a:rPr lang="en-GB" sz="2800" dirty="0">
                <a:solidFill>
                  <a:srgbClr val="0070C0"/>
                </a:solidFill>
              </a:rPr>
              <a:t>Making people’s comments and behaviour confidential</a:t>
            </a:r>
          </a:p>
          <a:p>
            <a:pPr lvl="1"/>
            <a:r>
              <a:rPr lang="en-GB" sz="2800" dirty="0">
                <a:solidFill>
                  <a:srgbClr val="0070C0"/>
                </a:solidFill>
              </a:rPr>
              <a:t>Protecting people from harm</a:t>
            </a:r>
          </a:p>
          <a:p>
            <a:pPr lvl="1"/>
            <a:r>
              <a:rPr lang="en-GB" sz="2800" dirty="0">
                <a:solidFill>
                  <a:srgbClr val="0070C0"/>
                </a:solidFill>
              </a:rPr>
              <a:t>Ensuring mutual trust between research and the people being studied </a:t>
            </a:r>
          </a:p>
          <a:p>
            <a:pPr marL="457200" lvl="1" indent="0">
              <a:buNone/>
            </a:pPr>
            <a:r>
              <a:rPr lang="en-GB" sz="2800" dirty="0">
                <a:solidFill>
                  <a:srgbClr val="0070C0"/>
                </a:solidFill>
              </a:rPr>
              <a:t>	Silverman (2014, p. 146)</a:t>
            </a:r>
          </a:p>
        </p:txBody>
      </p:sp>
    </p:spTree>
    <p:extLst>
      <p:ext uri="{BB962C8B-B14F-4D97-AF65-F5344CB8AC3E}">
        <p14:creationId xmlns:p14="http://schemas.microsoft.com/office/powerpoint/2010/main" val="509931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1450F-7B58-681A-92BD-8473C35B15D7}"/>
              </a:ext>
            </a:extLst>
          </p:cNvPr>
          <p:cNvSpPr>
            <a:spLocks noGrp="1"/>
          </p:cNvSpPr>
          <p:nvPr>
            <p:ph type="title"/>
          </p:nvPr>
        </p:nvSpPr>
        <p:spPr/>
        <p:txBody>
          <a:bodyPr/>
          <a:lstStyle/>
          <a:p>
            <a:r>
              <a:rPr lang="en-GB" dirty="0"/>
              <a:t>Cam 4./ </a:t>
            </a:r>
            <a:r>
              <a:rPr lang="en-GB" dirty="0">
                <a:solidFill>
                  <a:srgbClr val="0070C0"/>
                </a:solidFill>
              </a:rPr>
              <a:t>Step 4.</a:t>
            </a:r>
          </a:p>
        </p:txBody>
      </p:sp>
      <p:sp>
        <p:nvSpPr>
          <p:cNvPr id="3" name="Content Placeholder 2">
            <a:extLst>
              <a:ext uri="{FF2B5EF4-FFF2-40B4-BE49-F238E27FC236}">
                <a16:creationId xmlns:a16="http://schemas.microsoft.com/office/drawing/2014/main" id="{10199538-7AA4-5CDA-A2C4-AE6555FB5E63}"/>
              </a:ext>
            </a:extLst>
          </p:cNvPr>
          <p:cNvSpPr>
            <a:spLocks noGrp="1"/>
          </p:cNvSpPr>
          <p:nvPr>
            <p:ph sz="half" idx="1"/>
          </p:nvPr>
        </p:nvSpPr>
        <p:spPr/>
        <p:txBody>
          <a:bodyPr/>
          <a:lstStyle/>
          <a:p>
            <a:r>
              <a:rPr lang="en-GB" dirty="0" err="1"/>
              <a:t>Casglu</a:t>
            </a:r>
            <a:r>
              <a:rPr lang="en-GB" dirty="0"/>
              <a:t> Data: Ni </a:t>
            </a:r>
            <a:r>
              <a:rPr lang="en-GB" dirty="0" err="1"/>
              <a:t>ddylai'r</a:t>
            </a:r>
            <a:r>
              <a:rPr lang="en-GB" dirty="0"/>
              <a:t> </a:t>
            </a:r>
            <a:r>
              <a:rPr lang="en-GB" dirty="0" err="1"/>
              <a:t>ymchwilydd</a:t>
            </a:r>
            <a:r>
              <a:rPr lang="en-GB" dirty="0"/>
              <a:t> </a:t>
            </a:r>
            <a:r>
              <a:rPr lang="en-GB" dirty="0" err="1"/>
              <a:t>ansoddol</a:t>
            </a:r>
            <a:r>
              <a:rPr lang="en-GB" dirty="0"/>
              <a:t> </a:t>
            </a:r>
            <a:r>
              <a:rPr lang="en-GB" dirty="0" err="1"/>
              <a:t>gael</a:t>
            </a:r>
            <a:r>
              <a:rPr lang="en-GB" dirty="0"/>
              <a:t> </a:t>
            </a:r>
            <a:r>
              <a:rPr lang="en-GB" dirty="0" err="1"/>
              <a:t>llawer</a:t>
            </a:r>
            <a:r>
              <a:rPr lang="en-GB" dirty="0"/>
              <a:t> o </a:t>
            </a:r>
            <a:r>
              <a:rPr lang="en-GB" dirty="0" err="1"/>
              <a:t>effaith</a:t>
            </a:r>
            <a:r>
              <a:rPr lang="en-GB" dirty="0"/>
              <a:t> </a:t>
            </a:r>
            <a:r>
              <a:rPr lang="en-GB" dirty="0" err="1"/>
              <a:t>ar</a:t>
            </a:r>
            <a:r>
              <a:rPr lang="en-GB" dirty="0"/>
              <a:t> y </a:t>
            </a:r>
            <a:r>
              <a:rPr lang="en-GB" dirty="0" err="1"/>
              <a:t>lleoliadau</a:t>
            </a:r>
            <a:r>
              <a:rPr lang="en-GB" dirty="0"/>
              <a:t> </a:t>
            </a:r>
            <a:r>
              <a:rPr lang="en-GB" dirty="0" err="1"/>
              <a:t>sy'n</a:t>
            </a:r>
            <a:r>
              <a:rPr lang="en-GB" dirty="0"/>
              <a:t> </a:t>
            </a:r>
            <a:r>
              <a:rPr lang="en-GB" dirty="0" err="1"/>
              <a:t>cael</a:t>
            </a:r>
            <a:r>
              <a:rPr lang="en-GB" dirty="0"/>
              <a:t> </a:t>
            </a:r>
            <a:r>
              <a:rPr lang="en-GB" dirty="0" err="1"/>
              <a:t>eu</a:t>
            </a:r>
            <a:r>
              <a:rPr lang="en-GB" dirty="0"/>
              <a:t> </a:t>
            </a:r>
            <a:r>
              <a:rPr lang="en-GB" dirty="0" err="1"/>
              <a:t>harsylwi</a:t>
            </a:r>
            <a:r>
              <a:rPr lang="en-GB" dirty="0"/>
              <a:t> - </a:t>
            </a:r>
            <a:r>
              <a:rPr lang="en-GB" dirty="0" err="1"/>
              <a:t>boed</a:t>
            </a:r>
            <a:r>
              <a:rPr lang="en-GB" dirty="0"/>
              <a:t> </a:t>
            </a:r>
            <a:r>
              <a:rPr lang="en-GB" dirty="0" err="1"/>
              <a:t>yn</a:t>
            </a:r>
            <a:r>
              <a:rPr lang="en-GB" dirty="0"/>
              <a:t> </a:t>
            </a:r>
            <a:r>
              <a:rPr lang="en-GB" dirty="0" err="1"/>
              <a:t>arsylwi</a:t>
            </a:r>
            <a:r>
              <a:rPr lang="en-GB" dirty="0"/>
              <a:t> </a:t>
            </a:r>
            <a:r>
              <a:rPr lang="en-GB" dirty="0" err="1"/>
              <a:t>cyfranogwyr</a:t>
            </a:r>
            <a:r>
              <a:rPr lang="en-GB" dirty="0"/>
              <a:t> </a:t>
            </a:r>
            <a:r>
              <a:rPr lang="en-GB" dirty="0" err="1"/>
              <a:t>neu'n</a:t>
            </a:r>
            <a:r>
              <a:rPr lang="en-GB" dirty="0"/>
              <a:t> </a:t>
            </a:r>
            <a:r>
              <a:rPr lang="en-GB" dirty="0" err="1"/>
              <a:t>cyfweld</a:t>
            </a:r>
            <a:r>
              <a:rPr lang="en-GB" dirty="0"/>
              <a:t> </a:t>
            </a:r>
            <a:r>
              <a:rPr lang="en-GB" dirty="0" err="1"/>
              <a:t>neu'n</a:t>
            </a:r>
            <a:r>
              <a:rPr lang="en-GB" dirty="0"/>
              <a:t> </a:t>
            </a:r>
            <a:r>
              <a:rPr lang="en-GB" dirty="0" err="1"/>
              <a:t>dosbarthu</a:t>
            </a:r>
            <a:r>
              <a:rPr lang="en-GB" dirty="0"/>
              <a:t> </a:t>
            </a:r>
            <a:r>
              <a:rPr lang="en-GB" dirty="0" err="1"/>
              <a:t>holiaduron</a:t>
            </a:r>
            <a:r>
              <a:rPr lang="en-GB" dirty="0"/>
              <a:t>. Mae </a:t>
            </a:r>
            <a:r>
              <a:rPr lang="en-GB" dirty="0" err="1"/>
              <a:t>ymchwil</a:t>
            </a:r>
            <a:r>
              <a:rPr lang="en-GB" dirty="0"/>
              <a:t> </a:t>
            </a:r>
            <a:r>
              <a:rPr lang="en-GB" dirty="0" err="1"/>
              <a:t>ansoddol</a:t>
            </a:r>
            <a:r>
              <a:rPr lang="en-GB" dirty="0"/>
              <a:t> </a:t>
            </a:r>
            <a:r>
              <a:rPr lang="en-GB" dirty="0" err="1"/>
              <a:t>yn</a:t>
            </a:r>
            <a:r>
              <a:rPr lang="en-GB" dirty="0"/>
              <a:t> </a:t>
            </a:r>
            <a:r>
              <a:rPr lang="en-GB" dirty="0" err="1"/>
              <a:t>aml</a:t>
            </a:r>
            <a:r>
              <a:rPr lang="en-GB" dirty="0"/>
              <a:t> </a:t>
            </a:r>
            <a:r>
              <a:rPr lang="en-GB" dirty="0" err="1"/>
              <a:t>yn</a:t>
            </a:r>
            <a:r>
              <a:rPr lang="en-GB" dirty="0"/>
              <a:t> </a:t>
            </a:r>
            <a:r>
              <a:rPr lang="en-GB" dirty="0" err="1"/>
              <a:t>gyfystyr</a:t>
            </a:r>
            <a:r>
              <a:rPr lang="en-GB" dirty="0"/>
              <a:t> â </a:t>
            </a:r>
            <a:r>
              <a:rPr lang="en-GB" dirty="0" err="1"/>
              <a:t>samplau</a:t>
            </a:r>
            <a:r>
              <a:rPr lang="en-GB" dirty="0"/>
              <a:t> </a:t>
            </a:r>
            <a:r>
              <a:rPr lang="en-GB" dirty="0" err="1"/>
              <a:t>bach</a:t>
            </a:r>
            <a:r>
              <a:rPr lang="en-GB" dirty="0"/>
              <a:t>.</a:t>
            </a:r>
          </a:p>
        </p:txBody>
      </p:sp>
      <p:sp>
        <p:nvSpPr>
          <p:cNvPr id="4" name="Content Placeholder 3">
            <a:extLst>
              <a:ext uri="{FF2B5EF4-FFF2-40B4-BE49-F238E27FC236}">
                <a16:creationId xmlns:a16="http://schemas.microsoft.com/office/drawing/2014/main" id="{F09A9BB3-2872-AA31-834B-8155F0D5E6DA}"/>
              </a:ext>
            </a:extLst>
          </p:cNvPr>
          <p:cNvSpPr>
            <a:spLocks noGrp="1"/>
          </p:cNvSpPr>
          <p:nvPr>
            <p:ph sz="half" idx="2"/>
          </p:nvPr>
        </p:nvSpPr>
        <p:spPr/>
        <p:txBody>
          <a:bodyPr/>
          <a:lstStyle/>
          <a:p>
            <a:r>
              <a:rPr lang="en-GB" dirty="0">
                <a:solidFill>
                  <a:srgbClr val="0070C0"/>
                </a:solidFill>
              </a:rPr>
              <a:t>Collect Data: The qualitative researcher should have little impact on the settings being observed - whether it be observing participants or interviewing or distributing questionnaires. Qualitative research is often synonymous with small samples.</a:t>
            </a:r>
          </a:p>
          <a:p>
            <a:endParaRPr lang="en-GB" dirty="0"/>
          </a:p>
        </p:txBody>
      </p:sp>
    </p:spTree>
    <p:extLst>
      <p:ext uri="{BB962C8B-B14F-4D97-AF65-F5344CB8AC3E}">
        <p14:creationId xmlns:p14="http://schemas.microsoft.com/office/powerpoint/2010/main" val="2620717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E631F-3C42-B5D0-5547-EFC2EDF7A30E}"/>
              </a:ext>
            </a:extLst>
          </p:cNvPr>
          <p:cNvSpPr>
            <a:spLocks noGrp="1"/>
          </p:cNvSpPr>
          <p:nvPr>
            <p:ph type="title"/>
          </p:nvPr>
        </p:nvSpPr>
        <p:spPr/>
        <p:txBody>
          <a:bodyPr/>
          <a:lstStyle/>
          <a:p>
            <a:r>
              <a:rPr lang="en-GB" dirty="0"/>
              <a:t>Cam 5./ </a:t>
            </a:r>
            <a:r>
              <a:rPr lang="en-GB" dirty="0">
                <a:solidFill>
                  <a:srgbClr val="0070C0"/>
                </a:solidFill>
              </a:rPr>
              <a:t>Step 5</a:t>
            </a:r>
          </a:p>
        </p:txBody>
      </p:sp>
      <p:sp>
        <p:nvSpPr>
          <p:cNvPr id="3" name="Content Placeholder 2">
            <a:extLst>
              <a:ext uri="{FF2B5EF4-FFF2-40B4-BE49-F238E27FC236}">
                <a16:creationId xmlns:a16="http://schemas.microsoft.com/office/drawing/2014/main" id="{5D1CA29D-9D14-3B04-9A59-0E860168160B}"/>
              </a:ext>
            </a:extLst>
          </p:cNvPr>
          <p:cNvSpPr>
            <a:spLocks noGrp="1"/>
          </p:cNvSpPr>
          <p:nvPr>
            <p:ph sz="half" idx="1"/>
          </p:nvPr>
        </p:nvSpPr>
        <p:spPr/>
        <p:txBody>
          <a:bodyPr/>
          <a:lstStyle/>
          <a:p>
            <a:r>
              <a:rPr lang="en-GB" dirty="0" err="1"/>
              <a:t>Dadansoddi</a:t>
            </a:r>
            <a:r>
              <a:rPr lang="en-GB" dirty="0"/>
              <a:t> Data: </a:t>
            </a:r>
            <a:r>
              <a:rPr lang="en-GB" dirty="0" err="1"/>
              <a:t>Mae'r</a:t>
            </a:r>
            <a:r>
              <a:rPr lang="en-GB" dirty="0"/>
              <a:t> </a:t>
            </a:r>
            <a:r>
              <a:rPr lang="en-GB" dirty="0" err="1"/>
              <a:t>rhan</a:t>
            </a:r>
            <a:r>
              <a:rPr lang="en-GB" dirty="0"/>
              <a:t> </a:t>
            </a:r>
            <a:r>
              <a:rPr lang="en-GB" dirty="0" err="1"/>
              <a:t>fwyaf</a:t>
            </a:r>
            <a:r>
              <a:rPr lang="en-GB" dirty="0"/>
              <a:t> o </a:t>
            </a:r>
            <a:r>
              <a:rPr lang="en-GB" dirty="0" err="1"/>
              <a:t>astudiaethau</a:t>
            </a:r>
            <a:r>
              <a:rPr lang="en-GB" dirty="0"/>
              <a:t> </a:t>
            </a:r>
            <a:r>
              <a:rPr lang="en-GB" dirty="0" err="1"/>
              <a:t>ymchwil</a:t>
            </a:r>
            <a:r>
              <a:rPr lang="en-GB" dirty="0"/>
              <a:t> </a:t>
            </a:r>
            <a:r>
              <a:rPr lang="en-GB" dirty="0" err="1"/>
              <a:t>ansoddol</a:t>
            </a:r>
            <a:r>
              <a:rPr lang="en-GB" dirty="0"/>
              <a:t> </a:t>
            </a:r>
            <a:r>
              <a:rPr lang="en-GB" dirty="0" err="1"/>
              <a:t>yn</a:t>
            </a:r>
            <a:r>
              <a:rPr lang="en-GB" dirty="0"/>
              <a:t> </a:t>
            </a:r>
            <a:r>
              <a:rPr lang="en-GB" dirty="0" err="1"/>
              <a:t>cynhyrchu</a:t>
            </a:r>
            <a:r>
              <a:rPr lang="en-GB" dirty="0"/>
              <a:t> </a:t>
            </a:r>
            <a:r>
              <a:rPr lang="en-GB" dirty="0" err="1"/>
              <a:t>llawer</a:t>
            </a:r>
            <a:r>
              <a:rPr lang="en-GB" dirty="0"/>
              <a:t> o </a:t>
            </a:r>
            <a:r>
              <a:rPr lang="en-GB" dirty="0" err="1"/>
              <a:t>ddata</a:t>
            </a:r>
            <a:r>
              <a:rPr lang="en-GB" dirty="0"/>
              <a:t>. Mae </a:t>
            </a:r>
            <a:r>
              <a:rPr lang="en-GB" dirty="0" err="1"/>
              <a:t>creu</a:t>
            </a:r>
            <a:r>
              <a:rPr lang="en-GB" dirty="0"/>
              <a:t> system </a:t>
            </a:r>
            <a:r>
              <a:rPr lang="en-GB" dirty="0" err="1"/>
              <a:t>ar</a:t>
            </a:r>
            <a:r>
              <a:rPr lang="en-GB" dirty="0"/>
              <a:t> </a:t>
            </a:r>
            <a:r>
              <a:rPr lang="en-GB" dirty="0" err="1"/>
              <a:t>gyfer</a:t>
            </a:r>
            <a:r>
              <a:rPr lang="en-GB" dirty="0"/>
              <a:t> </a:t>
            </a:r>
            <a:r>
              <a:rPr lang="en-GB" dirty="0" err="1"/>
              <a:t>codio</a:t>
            </a:r>
            <a:r>
              <a:rPr lang="en-GB" dirty="0"/>
              <a:t> </a:t>
            </a:r>
            <a:r>
              <a:rPr lang="en-GB" dirty="0" err="1"/>
              <a:t>gweithredoedd</a:t>
            </a:r>
            <a:r>
              <a:rPr lang="en-GB" dirty="0"/>
              <a:t> a </a:t>
            </a:r>
            <a:r>
              <a:rPr lang="en-GB" dirty="0" err="1"/>
              <a:t>dyfyniadau</a:t>
            </a:r>
            <a:r>
              <a:rPr lang="en-GB" dirty="0"/>
              <a:t> </a:t>
            </a:r>
            <a:r>
              <a:rPr lang="en-GB" dirty="0" err="1"/>
              <a:t>nodedig</a:t>
            </a:r>
            <a:r>
              <a:rPr lang="en-GB" dirty="0"/>
              <a:t> </a:t>
            </a:r>
            <a:r>
              <a:rPr lang="en-GB" dirty="0" err="1"/>
              <a:t>yn</a:t>
            </a:r>
            <a:r>
              <a:rPr lang="en-GB" dirty="0"/>
              <a:t> </a:t>
            </a:r>
            <a:r>
              <a:rPr lang="en-GB" dirty="0" err="1"/>
              <a:t>helpu</a:t>
            </a:r>
            <a:r>
              <a:rPr lang="en-GB" dirty="0"/>
              <a:t> </a:t>
            </a:r>
            <a:r>
              <a:rPr lang="en-GB" dirty="0" err="1"/>
              <a:t>i</a:t>
            </a:r>
            <a:r>
              <a:rPr lang="en-GB" dirty="0"/>
              <a:t> </a:t>
            </a:r>
            <a:r>
              <a:rPr lang="en-GB" dirty="0" err="1"/>
              <a:t>gyflymu'r</a:t>
            </a:r>
            <a:r>
              <a:rPr lang="en-GB" dirty="0"/>
              <a:t> broses </a:t>
            </a:r>
            <a:r>
              <a:rPr lang="en-GB" dirty="0" err="1"/>
              <a:t>ddadansoddi</a:t>
            </a:r>
            <a:endParaRPr lang="en-GB" dirty="0"/>
          </a:p>
          <a:p>
            <a:endParaRPr lang="en-GB" dirty="0"/>
          </a:p>
        </p:txBody>
      </p:sp>
      <p:sp>
        <p:nvSpPr>
          <p:cNvPr id="4" name="Content Placeholder 3">
            <a:extLst>
              <a:ext uri="{FF2B5EF4-FFF2-40B4-BE49-F238E27FC236}">
                <a16:creationId xmlns:a16="http://schemas.microsoft.com/office/drawing/2014/main" id="{3ADFB79C-4188-0E2B-8770-89F7C11A4BA9}"/>
              </a:ext>
            </a:extLst>
          </p:cNvPr>
          <p:cNvSpPr>
            <a:spLocks noGrp="1"/>
          </p:cNvSpPr>
          <p:nvPr>
            <p:ph sz="half" idx="2"/>
          </p:nvPr>
        </p:nvSpPr>
        <p:spPr/>
        <p:txBody>
          <a:bodyPr/>
          <a:lstStyle/>
          <a:p>
            <a:r>
              <a:rPr lang="en-GB" dirty="0">
                <a:solidFill>
                  <a:srgbClr val="0070C0"/>
                </a:solidFill>
              </a:rPr>
              <a:t>Analyse Data: Most qualitative research studies generate a lot of data. Creating a system for coding actions and notable quotes helps speed through the process of analysis.</a:t>
            </a:r>
          </a:p>
          <a:p>
            <a:endParaRPr lang="en-GB" dirty="0"/>
          </a:p>
        </p:txBody>
      </p:sp>
    </p:spTree>
    <p:extLst>
      <p:ext uri="{BB962C8B-B14F-4D97-AF65-F5344CB8AC3E}">
        <p14:creationId xmlns:p14="http://schemas.microsoft.com/office/powerpoint/2010/main" val="2025406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9D57D-CCF3-D5AB-ED9E-CB2BFCFC9001}"/>
              </a:ext>
            </a:extLst>
          </p:cNvPr>
          <p:cNvSpPr>
            <a:spLocks noGrp="1"/>
          </p:cNvSpPr>
          <p:nvPr>
            <p:ph type="title"/>
          </p:nvPr>
        </p:nvSpPr>
        <p:spPr/>
        <p:txBody>
          <a:bodyPr/>
          <a:lstStyle/>
          <a:p>
            <a:r>
              <a:rPr lang="en-GB" dirty="0"/>
              <a:t>Cam. 6/ </a:t>
            </a:r>
            <a:r>
              <a:rPr lang="en-GB" dirty="0">
                <a:solidFill>
                  <a:srgbClr val="0070C0"/>
                </a:solidFill>
              </a:rPr>
              <a:t>Step 6</a:t>
            </a:r>
          </a:p>
        </p:txBody>
      </p:sp>
      <p:sp>
        <p:nvSpPr>
          <p:cNvPr id="3" name="Content Placeholder 2">
            <a:extLst>
              <a:ext uri="{FF2B5EF4-FFF2-40B4-BE49-F238E27FC236}">
                <a16:creationId xmlns:a16="http://schemas.microsoft.com/office/drawing/2014/main" id="{D6B76AF9-4090-DA45-DB53-79ACE83CDDEC}"/>
              </a:ext>
            </a:extLst>
          </p:cNvPr>
          <p:cNvSpPr>
            <a:spLocks noGrp="1"/>
          </p:cNvSpPr>
          <p:nvPr>
            <p:ph sz="half" idx="1"/>
          </p:nvPr>
        </p:nvSpPr>
        <p:spPr/>
        <p:txBody>
          <a:bodyPr/>
          <a:lstStyle/>
          <a:p>
            <a:r>
              <a:rPr lang="en-GB" dirty="0" err="1"/>
              <a:t>Cynhyrchu</a:t>
            </a:r>
            <a:r>
              <a:rPr lang="en-GB" dirty="0"/>
              <a:t> </a:t>
            </a:r>
            <a:r>
              <a:rPr lang="en-GB" dirty="0" err="1"/>
              <a:t>Canfyddiadau</a:t>
            </a:r>
            <a:r>
              <a:rPr lang="en-GB" dirty="0"/>
              <a:t>: Beth a </a:t>
            </a:r>
            <a:r>
              <a:rPr lang="en-GB" dirty="0" err="1"/>
              <a:t>ddysgwyd</a:t>
            </a:r>
            <a:r>
              <a:rPr lang="en-GB" dirty="0"/>
              <a:t> o </a:t>
            </a:r>
            <a:r>
              <a:rPr lang="en-GB" dirty="0" err="1"/>
              <a:t>ymgysylltu</a:t>
            </a:r>
            <a:r>
              <a:rPr lang="en-GB" dirty="0"/>
              <a:t> â </a:t>
            </a:r>
            <a:r>
              <a:rPr lang="en-GB" dirty="0" err="1"/>
              <a:t>defnyddwyr</a:t>
            </a:r>
            <a:r>
              <a:rPr lang="en-GB" dirty="0"/>
              <a:t>? </a:t>
            </a:r>
            <a:r>
              <a:rPr lang="en-GB" dirty="0" err="1"/>
              <a:t>Mae'r</a:t>
            </a:r>
            <a:r>
              <a:rPr lang="en-GB" dirty="0"/>
              <a:t> cam </a:t>
            </a:r>
            <a:r>
              <a:rPr lang="en-GB" dirty="0" err="1"/>
              <a:t>hwn</a:t>
            </a:r>
            <a:r>
              <a:rPr lang="en-GB" dirty="0"/>
              <a:t> </a:t>
            </a:r>
            <a:r>
              <a:rPr lang="en-GB" dirty="0" err="1"/>
              <a:t>yn</a:t>
            </a:r>
            <a:r>
              <a:rPr lang="en-GB" dirty="0"/>
              <a:t> </a:t>
            </a:r>
            <a:r>
              <a:rPr lang="en-GB" dirty="0" err="1"/>
              <a:t>cynnwys</a:t>
            </a:r>
            <a:r>
              <a:rPr lang="en-GB" dirty="0"/>
              <a:t> </a:t>
            </a:r>
            <a:r>
              <a:rPr lang="en-GB" dirty="0" err="1"/>
              <a:t>dadansoddi'r</a:t>
            </a:r>
            <a:r>
              <a:rPr lang="en-GB" dirty="0"/>
              <a:t> </a:t>
            </a:r>
            <a:r>
              <a:rPr lang="en-GB" dirty="0" err="1"/>
              <a:t>swm</a:t>
            </a:r>
            <a:r>
              <a:rPr lang="en-GB" dirty="0"/>
              <a:t> </a:t>
            </a:r>
            <a:r>
              <a:rPr lang="en-GB" dirty="0" err="1"/>
              <a:t>helaeth</a:t>
            </a:r>
            <a:r>
              <a:rPr lang="en-GB" dirty="0"/>
              <a:t> o </a:t>
            </a:r>
            <a:r>
              <a:rPr lang="en-GB" dirty="0" err="1"/>
              <a:t>nodiadau</a:t>
            </a:r>
            <a:r>
              <a:rPr lang="en-GB" dirty="0"/>
              <a:t>.  Gan y </a:t>
            </a:r>
            <a:r>
              <a:rPr lang="en-GB" dirty="0" err="1"/>
              <a:t>bydd</a:t>
            </a:r>
            <a:r>
              <a:rPr lang="en-GB" dirty="0"/>
              <a:t> </a:t>
            </a:r>
            <a:r>
              <a:rPr lang="en-GB" dirty="0" err="1"/>
              <a:t>llawer</a:t>
            </a:r>
            <a:r>
              <a:rPr lang="en-GB" dirty="0"/>
              <a:t> </a:t>
            </a:r>
            <a:r>
              <a:rPr lang="en-GB" dirty="0" err="1"/>
              <a:t>o'r</a:t>
            </a:r>
            <a:r>
              <a:rPr lang="en-GB" dirty="0"/>
              <a:t> </a:t>
            </a:r>
            <a:r>
              <a:rPr lang="en-GB" dirty="0" err="1"/>
              <a:t>ymatebion</a:t>
            </a:r>
            <a:r>
              <a:rPr lang="en-GB" dirty="0"/>
              <a:t> </a:t>
            </a:r>
            <a:r>
              <a:rPr lang="en-GB" dirty="0" err="1"/>
              <a:t>gan</a:t>
            </a:r>
            <a:r>
              <a:rPr lang="en-GB" dirty="0"/>
              <a:t> </a:t>
            </a:r>
            <a:r>
              <a:rPr lang="en-GB" dirty="0" err="1"/>
              <a:t>gyfranogwyr</a:t>
            </a:r>
            <a:r>
              <a:rPr lang="en-GB" dirty="0"/>
              <a:t> </a:t>
            </a:r>
            <a:r>
              <a:rPr lang="en-GB" dirty="0" err="1"/>
              <a:t>yn</a:t>
            </a:r>
            <a:r>
              <a:rPr lang="en-GB" dirty="0"/>
              <a:t> </a:t>
            </a:r>
            <a:r>
              <a:rPr lang="en-GB" dirty="0" err="1"/>
              <a:t>benagored</a:t>
            </a:r>
            <a:r>
              <a:rPr lang="en-GB" dirty="0"/>
              <a:t>, </a:t>
            </a:r>
            <a:r>
              <a:rPr lang="en-GB" dirty="0" err="1"/>
              <a:t>bydd</a:t>
            </a:r>
            <a:r>
              <a:rPr lang="en-GB" dirty="0"/>
              <a:t> </a:t>
            </a:r>
            <a:r>
              <a:rPr lang="en-GB" dirty="0" err="1"/>
              <a:t>angen</a:t>
            </a:r>
            <a:r>
              <a:rPr lang="en-GB" dirty="0"/>
              <a:t> nodi </a:t>
            </a:r>
            <a:r>
              <a:rPr lang="en-GB" dirty="0" err="1"/>
              <a:t>patrymau</a:t>
            </a:r>
            <a:endParaRPr lang="en-GB" dirty="0"/>
          </a:p>
        </p:txBody>
      </p:sp>
      <p:sp>
        <p:nvSpPr>
          <p:cNvPr id="4" name="Content Placeholder 3">
            <a:extLst>
              <a:ext uri="{FF2B5EF4-FFF2-40B4-BE49-F238E27FC236}">
                <a16:creationId xmlns:a16="http://schemas.microsoft.com/office/drawing/2014/main" id="{9C274A99-A3EE-39B7-32BC-CDC506469BDF}"/>
              </a:ext>
            </a:extLst>
          </p:cNvPr>
          <p:cNvSpPr>
            <a:spLocks noGrp="1"/>
          </p:cNvSpPr>
          <p:nvPr>
            <p:ph sz="half" idx="2"/>
          </p:nvPr>
        </p:nvSpPr>
        <p:spPr/>
        <p:txBody>
          <a:bodyPr/>
          <a:lstStyle/>
          <a:p>
            <a:r>
              <a:rPr lang="en-GB" dirty="0">
                <a:solidFill>
                  <a:srgbClr val="0070C0"/>
                </a:solidFill>
              </a:rPr>
              <a:t>Generate Findings: What was learned from engaging users? This step involves analysing the copious amount of notes.  As many of the responses from participants will be open-ended, there will be a need to identify patterns</a:t>
            </a:r>
          </a:p>
          <a:p>
            <a:endParaRPr lang="en-GB" dirty="0"/>
          </a:p>
        </p:txBody>
      </p:sp>
    </p:spTree>
    <p:extLst>
      <p:ext uri="{BB962C8B-B14F-4D97-AF65-F5344CB8AC3E}">
        <p14:creationId xmlns:p14="http://schemas.microsoft.com/office/powerpoint/2010/main" val="1932009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81D7E-0541-B5EA-2B38-73DFDEEB82B3}"/>
              </a:ext>
            </a:extLst>
          </p:cNvPr>
          <p:cNvSpPr>
            <a:spLocks noGrp="1"/>
          </p:cNvSpPr>
          <p:nvPr>
            <p:ph type="title"/>
          </p:nvPr>
        </p:nvSpPr>
        <p:spPr/>
        <p:txBody>
          <a:bodyPr/>
          <a:lstStyle/>
          <a:p>
            <a:r>
              <a:rPr lang="en-GB" dirty="0"/>
              <a:t>Cam 7./ Step 7</a:t>
            </a:r>
            <a:br>
              <a:rPr lang="en-GB" dirty="0">
                <a:solidFill>
                  <a:srgbClr val="0070C0"/>
                </a:solidFill>
              </a:rPr>
            </a:br>
            <a:endParaRPr lang="en-GB" dirty="0">
              <a:solidFill>
                <a:srgbClr val="0070C0"/>
              </a:solidFill>
            </a:endParaRPr>
          </a:p>
        </p:txBody>
      </p:sp>
      <p:sp>
        <p:nvSpPr>
          <p:cNvPr id="3" name="Content Placeholder 2">
            <a:extLst>
              <a:ext uri="{FF2B5EF4-FFF2-40B4-BE49-F238E27FC236}">
                <a16:creationId xmlns:a16="http://schemas.microsoft.com/office/drawing/2014/main" id="{64DDF44D-B008-F373-EDE1-46C50B22AA87}"/>
              </a:ext>
            </a:extLst>
          </p:cNvPr>
          <p:cNvSpPr>
            <a:spLocks noGrp="1"/>
          </p:cNvSpPr>
          <p:nvPr>
            <p:ph sz="half" idx="1"/>
          </p:nvPr>
        </p:nvSpPr>
        <p:spPr>
          <a:xfrm>
            <a:off x="720213" y="1253331"/>
            <a:ext cx="5181600" cy="4351338"/>
          </a:xfrm>
        </p:spPr>
        <p:txBody>
          <a:bodyPr>
            <a:normAutofit fontScale="62500" lnSpcReduction="20000"/>
          </a:bodyPr>
          <a:lstStyle/>
          <a:p>
            <a:r>
              <a:rPr lang="en-GB" dirty="0" err="1"/>
              <a:t>Dilysu</a:t>
            </a:r>
            <a:r>
              <a:rPr lang="en-GB" dirty="0"/>
              <a:t> </a:t>
            </a:r>
            <a:r>
              <a:rPr lang="en-GB" dirty="0" err="1"/>
              <a:t>canfyddiadau</a:t>
            </a:r>
            <a:r>
              <a:rPr lang="en-GB" dirty="0"/>
              <a:t>: Un </a:t>
            </a:r>
            <a:r>
              <a:rPr lang="en-GB" dirty="0" err="1"/>
              <a:t>o'r</a:t>
            </a:r>
            <a:r>
              <a:rPr lang="en-GB" dirty="0"/>
              <a:t> </a:t>
            </a:r>
            <a:r>
              <a:rPr lang="en-GB" dirty="0" err="1"/>
              <a:t>ffyrdd</a:t>
            </a:r>
            <a:r>
              <a:rPr lang="en-GB" dirty="0"/>
              <a:t> </a:t>
            </a:r>
            <a:r>
              <a:rPr lang="en-GB" dirty="0" err="1"/>
              <a:t>gorau</a:t>
            </a:r>
            <a:r>
              <a:rPr lang="en-GB" dirty="0"/>
              <a:t> o </a:t>
            </a:r>
            <a:r>
              <a:rPr lang="en-GB" dirty="0" err="1"/>
              <a:t>ddilysu</a:t>
            </a:r>
            <a:r>
              <a:rPr lang="en-GB" dirty="0"/>
              <a:t> </a:t>
            </a:r>
            <a:r>
              <a:rPr lang="en-GB" dirty="0" err="1"/>
              <a:t>canfyddiadau</a:t>
            </a:r>
            <a:r>
              <a:rPr lang="en-GB" dirty="0"/>
              <a:t> </a:t>
            </a:r>
            <a:r>
              <a:rPr lang="en-GB" dirty="0" err="1"/>
              <a:t>yw</a:t>
            </a:r>
            <a:r>
              <a:rPr lang="en-GB" dirty="0"/>
              <a:t> </a:t>
            </a:r>
            <a:r>
              <a:rPr lang="en-GB" dirty="0" err="1"/>
              <a:t>triongli</a:t>
            </a:r>
            <a:r>
              <a:rPr lang="en-GB" dirty="0"/>
              <a:t>. Un </a:t>
            </a:r>
            <a:r>
              <a:rPr lang="en-GB" dirty="0" err="1"/>
              <a:t>gwendid</a:t>
            </a:r>
            <a:r>
              <a:rPr lang="en-GB" dirty="0"/>
              <a:t> </a:t>
            </a:r>
            <a:r>
              <a:rPr lang="en-GB" dirty="0" err="1"/>
              <a:t>ymchwil</a:t>
            </a:r>
            <a:r>
              <a:rPr lang="en-GB" dirty="0"/>
              <a:t> </a:t>
            </a:r>
            <a:r>
              <a:rPr lang="en-GB" dirty="0" err="1"/>
              <a:t>ansoddol</a:t>
            </a:r>
            <a:r>
              <a:rPr lang="en-GB" dirty="0"/>
              <a:t> </a:t>
            </a:r>
            <a:r>
              <a:rPr lang="en-GB" dirty="0" err="1"/>
              <a:t>yw</a:t>
            </a:r>
            <a:r>
              <a:rPr lang="en-GB" dirty="0"/>
              <a:t> </a:t>
            </a:r>
            <a:r>
              <a:rPr lang="en-GB" dirty="0" err="1"/>
              <a:t>ei</a:t>
            </a:r>
            <a:r>
              <a:rPr lang="en-GB" dirty="0"/>
              <a:t> bod </a:t>
            </a:r>
            <a:r>
              <a:rPr lang="en-GB" dirty="0" err="1"/>
              <a:t>yn</a:t>
            </a:r>
            <a:r>
              <a:rPr lang="en-GB" dirty="0"/>
              <a:t> </a:t>
            </a:r>
            <a:r>
              <a:rPr lang="en-GB" dirty="0" err="1"/>
              <a:t>anodd</a:t>
            </a:r>
            <a:r>
              <a:rPr lang="en-GB" dirty="0"/>
              <a:t> </a:t>
            </a:r>
            <a:r>
              <a:rPr lang="en-GB" dirty="0" err="1"/>
              <a:t>sefydlu</a:t>
            </a:r>
            <a:r>
              <a:rPr lang="en-GB" dirty="0"/>
              <a:t> </a:t>
            </a:r>
            <a:r>
              <a:rPr lang="en-GB" dirty="0" err="1"/>
              <a:t>dilysrwydd</a:t>
            </a:r>
            <a:r>
              <a:rPr lang="en-GB" dirty="0"/>
              <a:t> </a:t>
            </a:r>
            <a:r>
              <a:rPr lang="en-GB" dirty="0" err="1"/>
              <a:t>allanol</a:t>
            </a:r>
            <a:r>
              <a:rPr lang="en-GB" dirty="0"/>
              <a:t>, </a:t>
            </a:r>
            <a:r>
              <a:rPr lang="en-GB" dirty="0" err="1"/>
              <a:t>hynny</a:t>
            </a:r>
            <a:r>
              <a:rPr lang="en-GB" dirty="0"/>
              <a:t> </a:t>
            </a:r>
            <a:r>
              <a:rPr lang="en-GB" dirty="0" err="1"/>
              <a:t>yw</a:t>
            </a:r>
            <a:r>
              <a:rPr lang="en-GB" dirty="0"/>
              <a:t>, </a:t>
            </a:r>
            <a:r>
              <a:rPr lang="en-GB" dirty="0" err="1"/>
              <a:t>darparu</a:t>
            </a:r>
            <a:r>
              <a:rPr lang="en-GB" dirty="0"/>
              <a:t> </a:t>
            </a:r>
            <a:r>
              <a:rPr lang="en-GB" dirty="0" err="1"/>
              <a:t>tystiolaeth</a:t>
            </a:r>
            <a:r>
              <a:rPr lang="en-GB" dirty="0"/>
              <a:t> </a:t>
            </a:r>
            <a:r>
              <a:rPr lang="en-GB" dirty="0" err="1"/>
              <a:t>ategol</a:t>
            </a:r>
            <a:r>
              <a:rPr lang="en-GB" dirty="0"/>
              <a:t> </a:t>
            </a:r>
            <a:r>
              <a:rPr lang="en-GB" dirty="0" err="1"/>
              <a:t>nad</a:t>
            </a:r>
            <a:r>
              <a:rPr lang="en-GB" dirty="0"/>
              <a:t> barn yr </a:t>
            </a:r>
            <a:r>
              <a:rPr lang="en-GB" dirty="0" err="1"/>
              <a:t>ymchwilydd</a:t>
            </a:r>
            <a:r>
              <a:rPr lang="en-GB" dirty="0"/>
              <a:t> </a:t>
            </a:r>
            <a:r>
              <a:rPr lang="en-GB" dirty="0" err="1"/>
              <a:t>yn</a:t>
            </a:r>
            <a:r>
              <a:rPr lang="en-GB" dirty="0"/>
              <a:t> </a:t>
            </a:r>
            <a:r>
              <a:rPr lang="en-GB" dirty="0" err="1"/>
              <a:t>unig</a:t>
            </a:r>
            <a:r>
              <a:rPr lang="en-GB" dirty="0"/>
              <a:t> </a:t>
            </a:r>
            <a:r>
              <a:rPr lang="en-GB" dirty="0" err="1"/>
              <a:t>yw'r</a:t>
            </a:r>
            <a:r>
              <a:rPr lang="en-GB" dirty="0"/>
              <a:t> </a:t>
            </a:r>
            <a:r>
              <a:rPr lang="en-GB" dirty="0" err="1"/>
              <a:t>canfyddiadau</a:t>
            </a:r>
            <a:r>
              <a:rPr lang="en-GB" dirty="0"/>
              <a:t>.  Mae </a:t>
            </a:r>
            <a:r>
              <a:rPr lang="en-GB" dirty="0" err="1"/>
              <a:t>pob</a:t>
            </a:r>
            <a:r>
              <a:rPr lang="en-GB" dirty="0"/>
              <a:t> </a:t>
            </a:r>
            <a:r>
              <a:rPr lang="en-GB" dirty="0" err="1"/>
              <a:t>ymchwilydd</a:t>
            </a:r>
            <a:r>
              <a:rPr lang="en-GB" dirty="0"/>
              <a:t>, </a:t>
            </a:r>
            <a:r>
              <a:rPr lang="en-GB" dirty="0" err="1"/>
              <a:t>wrth</a:t>
            </a:r>
            <a:r>
              <a:rPr lang="en-GB" dirty="0"/>
              <a:t> </a:t>
            </a:r>
            <a:r>
              <a:rPr lang="en-GB" dirty="0" err="1"/>
              <a:t>gwrs</a:t>
            </a:r>
            <a:r>
              <a:rPr lang="en-GB" dirty="0"/>
              <a:t>, </a:t>
            </a:r>
            <a:r>
              <a:rPr lang="en-GB" dirty="0" err="1"/>
              <a:t>yn</a:t>
            </a:r>
            <a:r>
              <a:rPr lang="en-GB" dirty="0"/>
              <a:t> </a:t>
            </a:r>
            <a:r>
              <a:rPr lang="en-GB" dirty="0" err="1"/>
              <a:t>dod</a:t>
            </a:r>
            <a:r>
              <a:rPr lang="en-GB" dirty="0"/>
              <a:t> â </a:t>
            </a:r>
            <a:r>
              <a:rPr lang="en-GB" dirty="0" err="1"/>
              <a:t>thueddiadau</a:t>
            </a:r>
            <a:r>
              <a:rPr lang="en-GB" dirty="0"/>
              <a:t> </a:t>
            </a:r>
            <a:r>
              <a:rPr lang="en-GB" dirty="0" err="1"/>
              <a:t>ar</a:t>
            </a:r>
            <a:r>
              <a:rPr lang="en-GB" dirty="0"/>
              <a:t> y </a:t>
            </a:r>
            <a:r>
              <a:rPr lang="en-GB" dirty="0" err="1"/>
              <a:t>problemau</a:t>
            </a:r>
            <a:r>
              <a:rPr lang="en-GB" dirty="0"/>
              <a:t> </a:t>
            </a:r>
            <a:r>
              <a:rPr lang="en-GB" dirty="0" err="1"/>
              <a:t>gyda</a:t>
            </a:r>
            <a:r>
              <a:rPr lang="en-GB" dirty="0"/>
              <a:t> </a:t>
            </a:r>
            <a:r>
              <a:rPr lang="en-GB" dirty="0" err="1"/>
              <a:t>chynnyrch</a:t>
            </a:r>
            <a:r>
              <a:rPr lang="en-GB" dirty="0"/>
              <a:t> </a:t>
            </a:r>
            <a:r>
              <a:rPr lang="en-GB" dirty="0" err="1"/>
              <a:t>neu'r</a:t>
            </a:r>
            <a:r>
              <a:rPr lang="en-GB" dirty="0"/>
              <a:t> </a:t>
            </a:r>
            <a:r>
              <a:rPr lang="en-GB" dirty="0" err="1"/>
              <a:t>hyn</a:t>
            </a:r>
            <a:r>
              <a:rPr lang="en-GB" dirty="0"/>
              <a:t> </a:t>
            </a:r>
            <a:r>
              <a:rPr lang="en-GB" dirty="0" err="1"/>
              <a:t>sy'n</a:t>
            </a:r>
            <a:r>
              <a:rPr lang="en-GB" dirty="0"/>
              <a:t> </a:t>
            </a:r>
            <a:r>
              <a:rPr lang="en-GB" dirty="0" err="1"/>
              <a:t>haeddu</a:t>
            </a:r>
            <a:r>
              <a:rPr lang="en-GB" dirty="0"/>
              <a:t> </a:t>
            </a:r>
            <a:r>
              <a:rPr lang="en-GB" dirty="0" err="1"/>
              <a:t>pwyslais</a:t>
            </a:r>
            <a:r>
              <a:rPr lang="en-GB" dirty="0"/>
              <a:t> </a:t>
            </a:r>
            <a:r>
              <a:rPr lang="en-GB" dirty="0" err="1"/>
              <a:t>yn</a:t>
            </a:r>
            <a:r>
              <a:rPr lang="en-GB" dirty="0"/>
              <a:t> y </a:t>
            </a:r>
            <a:r>
              <a:rPr lang="en-GB" dirty="0" err="1"/>
              <a:t>cyfweliad</a:t>
            </a:r>
            <a:r>
              <a:rPr lang="en-GB" dirty="0"/>
              <a:t>.   </a:t>
            </a:r>
          </a:p>
          <a:p>
            <a:endParaRPr lang="en-GB" dirty="0"/>
          </a:p>
          <a:p>
            <a:r>
              <a:rPr lang="en-GB" dirty="0"/>
              <a:t>Un dull o </a:t>
            </a:r>
            <a:r>
              <a:rPr lang="en-GB" dirty="0" err="1"/>
              <a:t>leihau'r</a:t>
            </a:r>
            <a:r>
              <a:rPr lang="en-GB" dirty="0"/>
              <a:t> </a:t>
            </a:r>
            <a:r>
              <a:rPr lang="en-GB" dirty="0" err="1"/>
              <a:t>duedd</a:t>
            </a:r>
            <a:r>
              <a:rPr lang="en-GB" dirty="0"/>
              <a:t> hon </a:t>
            </a:r>
            <a:r>
              <a:rPr lang="en-GB" dirty="0" err="1"/>
              <a:t>gan</a:t>
            </a:r>
            <a:r>
              <a:rPr lang="en-GB" dirty="0"/>
              <a:t> </a:t>
            </a:r>
            <a:r>
              <a:rPr lang="en-GB" dirty="0" err="1"/>
              <a:t>ymchwilydd</a:t>
            </a:r>
            <a:r>
              <a:rPr lang="en-GB" dirty="0"/>
              <a:t> </a:t>
            </a:r>
            <a:r>
              <a:rPr lang="en-GB" dirty="0" err="1"/>
              <a:t>yw</a:t>
            </a:r>
            <a:r>
              <a:rPr lang="en-GB" dirty="0"/>
              <a:t> </a:t>
            </a:r>
            <a:r>
              <a:rPr lang="en-GB" dirty="0" err="1"/>
              <a:t>cynnwys</a:t>
            </a:r>
            <a:r>
              <a:rPr lang="en-GB" dirty="0"/>
              <a:t> </a:t>
            </a:r>
            <a:r>
              <a:rPr lang="en-GB" dirty="0" err="1"/>
              <a:t>adran</a:t>
            </a:r>
            <a:r>
              <a:rPr lang="en-GB" dirty="0"/>
              <a:t> </a:t>
            </a:r>
            <a:r>
              <a:rPr lang="en-GB" dirty="0" err="1"/>
              <a:t>ar</a:t>
            </a:r>
            <a:r>
              <a:rPr lang="en-GB" dirty="0"/>
              <a:t> </a:t>
            </a:r>
            <a:r>
              <a:rPr lang="en-GB" dirty="0" err="1"/>
              <a:t>gefndir</a:t>
            </a:r>
            <a:r>
              <a:rPr lang="en-GB" dirty="0"/>
              <a:t> y </a:t>
            </a:r>
            <a:r>
              <a:rPr lang="en-GB" dirty="0" err="1"/>
              <a:t>cyfwelydd</a:t>
            </a:r>
            <a:r>
              <a:rPr lang="en-GB" dirty="0"/>
              <a:t> </a:t>
            </a:r>
            <a:r>
              <a:rPr lang="en-GB" dirty="0" err="1"/>
              <a:t>neu'r</a:t>
            </a:r>
            <a:r>
              <a:rPr lang="en-GB" dirty="0"/>
              <a:t> </a:t>
            </a:r>
            <a:r>
              <a:rPr lang="en-GB" dirty="0" err="1"/>
              <a:t>prif</a:t>
            </a:r>
            <a:r>
              <a:rPr lang="en-GB" dirty="0"/>
              <a:t> </a:t>
            </a:r>
            <a:r>
              <a:rPr lang="en-GB" dirty="0" err="1"/>
              <a:t>ymchwilydd</a:t>
            </a:r>
            <a:r>
              <a:rPr lang="en-GB" dirty="0"/>
              <a:t> a </a:t>
            </a:r>
            <a:r>
              <a:rPr lang="en-GB" dirty="0" err="1"/>
              <a:t>sut</a:t>
            </a:r>
            <a:r>
              <a:rPr lang="en-GB" dirty="0"/>
              <a:t> y </a:t>
            </a:r>
            <a:r>
              <a:rPr lang="en-GB" dirty="0" err="1"/>
              <a:t>gallai</a:t>
            </a:r>
            <a:r>
              <a:rPr lang="en-GB" dirty="0"/>
              <a:t> </a:t>
            </a:r>
            <a:r>
              <a:rPr lang="en-GB" dirty="0" err="1"/>
              <a:t>ddylanwadu</a:t>
            </a:r>
            <a:r>
              <a:rPr lang="en-GB" dirty="0"/>
              <a:t> </a:t>
            </a:r>
            <a:r>
              <a:rPr lang="en-GB" dirty="0" err="1"/>
              <a:t>ar</a:t>
            </a:r>
            <a:r>
              <a:rPr lang="en-GB" dirty="0"/>
              <a:t> </a:t>
            </a:r>
            <a:r>
              <a:rPr lang="en-GB" dirty="0" err="1"/>
              <a:t>eu</a:t>
            </a:r>
            <a:r>
              <a:rPr lang="en-GB" dirty="0"/>
              <a:t> </a:t>
            </a:r>
            <a:r>
              <a:rPr lang="en-GB" dirty="0" err="1"/>
              <a:t>casgliadau</a:t>
            </a:r>
            <a:r>
              <a:rPr lang="en-GB" dirty="0"/>
              <a:t>. Mae </a:t>
            </a:r>
            <a:r>
              <a:rPr lang="en-GB" dirty="0" err="1"/>
              <a:t>cael</a:t>
            </a:r>
            <a:r>
              <a:rPr lang="en-GB" dirty="0"/>
              <a:t> </a:t>
            </a:r>
            <a:r>
              <a:rPr lang="en-GB" dirty="0" err="1"/>
              <a:t>recordiadau</a:t>
            </a:r>
            <a:r>
              <a:rPr lang="en-GB" dirty="0"/>
              <a:t> o </a:t>
            </a:r>
            <a:r>
              <a:rPr lang="en-GB" dirty="0" err="1"/>
              <a:t>sesiynau</a:t>
            </a:r>
            <a:r>
              <a:rPr lang="en-GB" dirty="0"/>
              <a:t> a </a:t>
            </a:r>
            <a:r>
              <a:rPr lang="en-GB" dirty="0" err="1"/>
              <a:t>nodiadau</a:t>
            </a:r>
            <a:r>
              <a:rPr lang="en-GB" dirty="0"/>
              <a:t> </a:t>
            </a:r>
            <a:r>
              <a:rPr lang="en-GB" dirty="0" err="1"/>
              <a:t>manwl</a:t>
            </a:r>
            <a:r>
              <a:rPr lang="en-GB" dirty="0"/>
              <a:t> </a:t>
            </a:r>
            <a:r>
              <a:rPr lang="en-GB" dirty="0" err="1"/>
              <a:t>yn</a:t>
            </a:r>
            <a:r>
              <a:rPr lang="en-GB" dirty="0"/>
              <a:t> </a:t>
            </a:r>
            <a:r>
              <a:rPr lang="en-GB" dirty="0" err="1"/>
              <a:t>helpu</a:t>
            </a:r>
            <a:r>
              <a:rPr lang="en-GB" dirty="0"/>
              <a:t> </a:t>
            </a:r>
            <a:r>
              <a:rPr lang="en-GB" dirty="0" err="1"/>
              <a:t>partïon</a:t>
            </a:r>
            <a:r>
              <a:rPr lang="en-GB" dirty="0"/>
              <a:t> </a:t>
            </a:r>
            <a:r>
              <a:rPr lang="en-GB" dirty="0" err="1"/>
              <a:t>eraill</a:t>
            </a:r>
            <a:r>
              <a:rPr lang="en-GB" dirty="0"/>
              <a:t> </a:t>
            </a:r>
            <a:r>
              <a:rPr lang="en-GB" dirty="0" err="1"/>
              <a:t>sydd</a:t>
            </a:r>
            <a:r>
              <a:rPr lang="en-GB" dirty="0"/>
              <a:t> â </a:t>
            </a:r>
            <a:r>
              <a:rPr lang="en-GB" dirty="0" err="1"/>
              <a:t>diddordeb</a:t>
            </a:r>
            <a:r>
              <a:rPr lang="en-GB" dirty="0"/>
              <a:t> </a:t>
            </a:r>
            <a:r>
              <a:rPr lang="en-GB" dirty="0" err="1"/>
              <a:t>i</a:t>
            </a:r>
            <a:r>
              <a:rPr lang="en-GB" dirty="0"/>
              <a:t> </a:t>
            </a:r>
            <a:r>
              <a:rPr lang="en-GB" dirty="0" err="1"/>
              <a:t>ddod</a:t>
            </a:r>
            <a:r>
              <a:rPr lang="en-GB" dirty="0"/>
              <a:t> </a:t>
            </a:r>
            <a:r>
              <a:rPr lang="en-GB" dirty="0" err="1"/>
              <a:t>i’w</a:t>
            </a:r>
            <a:r>
              <a:rPr lang="en-GB" dirty="0"/>
              <a:t> </a:t>
            </a:r>
            <a:r>
              <a:rPr lang="en-GB" dirty="0" err="1"/>
              <a:t>casgliadau</a:t>
            </a:r>
            <a:r>
              <a:rPr lang="en-GB" dirty="0"/>
              <a:t> </a:t>
            </a:r>
            <a:r>
              <a:rPr lang="en-GB" dirty="0" err="1"/>
              <a:t>eu</a:t>
            </a:r>
            <a:r>
              <a:rPr lang="en-GB" dirty="0"/>
              <a:t> </a:t>
            </a:r>
            <a:r>
              <a:rPr lang="en-GB" dirty="0" err="1"/>
              <a:t>hunain</a:t>
            </a:r>
            <a:r>
              <a:rPr lang="en-GB" dirty="0"/>
              <a:t> a gall </a:t>
            </a:r>
            <a:r>
              <a:rPr lang="en-GB" dirty="0" err="1"/>
              <a:t>helpu</a:t>
            </a:r>
            <a:r>
              <a:rPr lang="en-GB" dirty="0"/>
              <a:t> </a:t>
            </a:r>
            <a:r>
              <a:rPr lang="en-GB" dirty="0" err="1"/>
              <a:t>i</a:t>
            </a:r>
            <a:r>
              <a:rPr lang="en-GB" dirty="0"/>
              <a:t> </a:t>
            </a:r>
            <a:r>
              <a:rPr lang="en-GB" dirty="0" err="1"/>
              <a:t>ddilysu</a:t>
            </a:r>
            <a:r>
              <a:rPr lang="en-GB" dirty="0"/>
              <a:t> </a:t>
            </a:r>
            <a:r>
              <a:rPr lang="en-GB" dirty="0" err="1"/>
              <a:t>canfyddiadau</a:t>
            </a:r>
            <a:r>
              <a:rPr lang="en-GB" dirty="0"/>
              <a:t>.</a:t>
            </a:r>
          </a:p>
        </p:txBody>
      </p:sp>
      <p:sp>
        <p:nvSpPr>
          <p:cNvPr id="4" name="Content Placeholder 3">
            <a:extLst>
              <a:ext uri="{FF2B5EF4-FFF2-40B4-BE49-F238E27FC236}">
                <a16:creationId xmlns:a16="http://schemas.microsoft.com/office/drawing/2014/main" id="{367768C2-C441-AA75-B33E-E83FBC37642E}"/>
              </a:ext>
            </a:extLst>
          </p:cNvPr>
          <p:cNvSpPr>
            <a:spLocks noGrp="1"/>
          </p:cNvSpPr>
          <p:nvPr>
            <p:ph sz="half" idx="2"/>
          </p:nvPr>
        </p:nvSpPr>
        <p:spPr>
          <a:xfrm>
            <a:off x="6096000" y="438585"/>
            <a:ext cx="5181600" cy="4351338"/>
          </a:xfrm>
        </p:spPr>
        <p:txBody>
          <a:bodyPr>
            <a:noAutofit/>
          </a:bodyPr>
          <a:lstStyle/>
          <a:p>
            <a:r>
              <a:rPr lang="en-GB" sz="1900" dirty="0">
                <a:solidFill>
                  <a:srgbClr val="0070C0"/>
                </a:solidFill>
              </a:rPr>
              <a:t>Validate findings: One of the best ways to validate findings is to triangulate. One weakness of qualitative research is that it is hard to establish external validity, that is, to provide corroborating evidence that the findings aren't just the opinion of the researcher.  Every researcher, of course, does bring with her biases on the problems with a product or what deserves emphasis in the interview. </a:t>
            </a:r>
            <a:br>
              <a:rPr lang="en-GB" sz="1900" dirty="0">
                <a:solidFill>
                  <a:srgbClr val="0070C0"/>
                </a:solidFill>
              </a:rPr>
            </a:br>
            <a:br>
              <a:rPr lang="en-GB" sz="1900" dirty="0">
                <a:solidFill>
                  <a:srgbClr val="0070C0"/>
                </a:solidFill>
              </a:rPr>
            </a:br>
            <a:r>
              <a:rPr lang="en-GB" sz="1900" dirty="0">
                <a:solidFill>
                  <a:srgbClr val="0070C0"/>
                </a:solidFill>
              </a:rPr>
              <a:t>One approach to minimize this researcher bias is to include a section on the interviewer or principal investigator's background and how it might influence their conclusions. Having recordings of sessions and detailed notes helps other interested parties come to their own conclusions and can help validate findings. </a:t>
            </a:r>
          </a:p>
          <a:p>
            <a:endParaRPr lang="en-GB" sz="1900" dirty="0"/>
          </a:p>
        </p:txBody>
      </p:sp>
    </p:spTree>
    <p:extLst>
      <p:ext uri="{BB962C8B-B14F-4D97-AF65-F5344CB8AC3E}">
        <p14:creationId xmlns:p14="http://schemas.microsoft.com/office/powerpoint/2010/main" val="2293841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EAF10-CAE6-EDD4-D519-7DB017DAB3B7}"/>
              </a:ext>
            </a:extLst>
          </p:cNvPr>
          <p:cNvSpPr>
            <a:spLocks noGrp="1"/>
          </p:cNvSpPr>
          <p:nvPr>
            <p:ph type="title"/>
          </p:nvPr>
        </p:nvSpPr>
        <p:spPr/>
        <p:txBody>
          <a:bodyPr/>
          <a:lstStyle/>
          <a:p>
            <a:r>
              <a:rPr lang="en-GB" dirty="0"/>
              <a:t>Cam 8./ </a:t>
            </a:r>
            <a:r>
              <a:rPr lang="en-GB" dirty="0">
                <a:solidFill>
                  <a:srgbClr val="0070C0"/>
                </a:solidFill>
              </a:rPr>
              <a:t>Step 8.</a:t>
            </a:r>
          </a:p>
        </p:txBody>
      </p:sp>
      <p:sp>
        <p:nvSpPr>
          <p:cNvPr id="3" name="Content Placeholder 2">
            <a:extLst>
              <a:ext uri="{FF2B5EF4-FFF2-40B4-BE49-F238E27FC236}">
                <a16:creationId xmlns:a16="http://schemas.microsoft.com/office/drawing/2014/main" id="{0B512B88-17CB-7EC4-4DB2-C2AB766FC074}"/>
              </a:ext>
            </a:extLst>
          </p:cNvPr>
          <p:cNvSpPr>
            <a:spLocks noGrp="1"/>
          </p:cNvSpPr>
          <p:nvPr>
            <p:ph sz="half" idx="1"/>
          </p:nvPr>
        </p:nvSpPr>
        <p:spPr/>
        <p:txBody>
          <a:bodyPr/>
          <a:lstStyle/>
          <a:p>
            <a:r>
              <a:rPr lang="en-GB" dirty="0" err="1"/>
              <a:t>Adroddiad</a:t>
            </a:r>
            <a:r>
              <a:rPr lang="en-GB" dirty="0"/>
              <a:t>: </a:t>
            </a:r>
            <a:r>
              <a:rPr lang="en-GB" dirty="0" err="1"/>
              <a:t>cynhyrchu</a:t>
            </a:r>
            <a:r>
              <a:rPr lang="en-GB" dirty="0"/>
              <a:t> </a:t>
            </a:r>
            <a:r>
              <a:rPr lang="en-GB" dirty="0" err="1"/>
              <a:t>adroddiad</a:t>
            </a:r>
            <a:r>
              <a:rPr lang="en-GB" dirty="0"/>
              <a:t> </a:t>
            </a:r>
            <a:r>
              <a:rPr lang="en-GB" dirty="0" err="1"/>
              <a:t>sy’n</a:t>
            </a:r>
            <a:r>
              <a:rPr lang="en-GB" dirty="0"/>
              <a:t> </a:t>
            </a:r>
            <a:r>
              <a:rPr lang="en-GB" dirty="0" err="1"/>
              <a:t>cynnwys</a:t>
            </a:r>
            <a:r>
              <a:rPr lang="en-GB" dirty="0"/>
              <a:t> </a:t>
            </a:r>
            <a:r>
              <a:rPr lang="en-GB" dirty="0" err="1"/>
              <a:t>crynodeb</a:t>
            </a:r>
            <a:r>
              <a:rPr lang="en-GB" dirty="0"/>
              <a:t> </a:t>
            </a:r>
            <a:r>
              <a:rPr lang="en-GB" dirty="0" err="1"/>
              <a:t>o’r</a:t>
            </a:r>
            <a:r>
              <a:rPr lang="en-GB" dirty="0"/>
              <a:t> </a:t>
            </a:r>
            <a:r>
              <a:rPr lang="en-GB" dirty="0" err="1"/>
              <a:t>holl</a:t>
            </a:r>
            <a:r>
              <a:rPr lang="en-GB" dirty="0"/>
              <a:t> </a:t>
            </a:r>
            <a:r>
              <a:rPr lang="en-GB" dirty="0" err="1"/>
              <a:t>gamau</a:t>
            </a:r>
            <a:r>
              <a:rPr lang="en-GB" dirty="0"/>
              <a:t> </a:t>
            </a:r>
            <a:r>
              <a:rPr lang="en-GB" dirty="0" err="1"/>
              <a:t>uchod</a:t>
            </a:r>
            <a:r>
              <a:rPr lang="en-GB" dirty="0"/>
              <a:t> ac </a:t>
            </a:r>
            <a:r>
              <a:rPr lang="en-GB" dirty="0" err="1"/>
              <a:t>unrhyw</a:t>
            </a:r>
            <a:r>
              <a:rPr lang="en-GB" dirty="0"/>
              <a:t> </a:t>
            </a:r>
            <a:r>
              <a:rPr lang="en-GB" dirty="0" err="1"/>
              <a:t>argymhellion</a:t>
            </a:r>
            <a:r>
              <a:rPr lang="en-GB" dirty="0"/>
              <a:t> </a:t>
            </a:r>
            <a:r>
              <a:rPr lang="en-GB" dirty="0" err="1"/>
              <a:t>ar</a:t>
            </a:r>
            <a:r>
              <a:rPr lang="en-GB" dirty="0"/>
              <a:t> </a:t>
            </a:r>
            <a:r>
              <a:rPr lang="en-GB" dirty="0" err="1"/>
              <a:t>gyfer</a:t>
            </a:r>
            <a:r>
              <a:rPr lang="en-GB" dirty="0"/>
              <a:t> </a:t>
            </a:r>
            <a:r>
              <a:rPr lang="en-GB" dirty="0" err="1"/>
              <a:t>gweithredu</a:t>
            </a:r>
            <a:r>
              <a:rPr lang="en-GB" dirty="0"/>
              <a:t> neu </a:t>
            </a:r>
            <a:r>
              <a:rPr lang="en-GB" dirty="0" err="1"/>
              <a:t>ymchwil</a:t>
            </a:r>
            <a:r>
              <a:rPr lang="en-GB" dirty="0"/>
              <a:t> </a:t>
            </a:r>
            <a:r>
              <a:rPr lang="en-GB" dirty="0" err="1"/>
              <a:t>yn</a:t>
            </a:r>
            <a:r>
              <a:rPr lang="en-GB" dirty="0"/>
              <a:t> y </a:t>
            </a:r>
            <a:r>
              <a:rPr lang="en-GB" dirty="0" err="1"/>
              <a:t>dyfodol</a:t>
            </a:r>
            <a:r>
              <a:rPr lang="en-GB" dirty="0"/>
              <a:t>.</a:t>
            </a:r>
          </a:p>
        </p:txBody>
      </p:sp>
      <p:sp>
        <p:nvSpPr>
          <p:cNvPr id="4" name="Content Placeholder 3">
            <a:extLst>
              <a:ext uri="{FF2B5EF4-FFF2-40B4-BE49-F238E27FC236}">
                <a16:creationId xmlns:a16="http://schemas.microsoft.com/office/drawing/2014/main" id="{91287F05-1E6D-B8CA-AF32-DBAFEF1493F0}"/>
              </a:ext>
            </a:extLst>
          </p:cNvPr>
          <p:cNvSpPr>
            <a:spLocks noGrp="1"/>
          </p:cNvSpPr>
          <p:nvPr>
            <p:ph sz="half" idx="2"/>
          </p:nvPr>
        </p:nvSpPr>
        <p:spPr/>
        <p:txBody>
          <a:bodyPr/>
          <a:lstStyle/>
          <a:p>
            <a:r>
              <a:rPr lang="en-GB" dirty="0">
                <a:solidFill>
                  <a:srgbClr val="0070C0"/>
                </a:solidFill>
              </a:rPr>
              <a:t>Report: produce a report which contains a summary of all the steps above and any recommendations for future action or research.</a:t>
            </a:r>
          </a:p>
          <a:p>
            <a:endParaRPr lang="en-GB" dirty="0"/>
          </a:p>
        </p:txBody>
      </p:sp>
    </p:spTree>
    <p:extLst>
      <p:ext uri="{BB962C8B-B14F-4D97-AF65-F5344CB8AC3E}">
        <p14:creationId xmlns:p14="http://schemas.microsoft.com/office/powerpoint/2010/main" val="15038399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7B55-8182-B5A3-295A-B1BE948A5487}"/>
              </a:ext>
            </a:extLst>
          </p:cNvPr>
          <p:cNvSpPr>
            <a:spLocks noGrp="1"/>
          </p:cNvSpPr>
          <p:nvPr>
            <p:ph type="title"/>
          </p:nvPr>
        </p:nvSpPr>
        <p:spPr/>
        <p:txBody>
          <a:bodyPr/>
          <a:lstStyle/>
          <a:p>
            <a:r>
              <a:rPr lang="en-GB" dirty="0" err="1"/>
              <a:t>Nid</a:t>
            </a:r>
            <a:r>
              <a:rPr lang="en-GB" dirty="0"/>
              <a:t> </a:t>
            </a:r>
            <a:r>
              <a:rPr lang="en-GB" dirty="0" err="1"/>
              <a:t>oedolion</a:t>
            </a:r>
            <a:r>
              <a:rPr lang="en-GB" dirty="0"/>
              <a:t> </a:t>
            </a:r>
            <a:r>
              <a:rPr lang="en-GB" dirty="0" err="1"/>
              <a:t>bach</a:t>
            </a:r>
            <a:r>
              <a:rPr lang="en-GB" dirty="0"/>
              <a:t>/ </a:t>
            </a:r>
            <a:r>
              <a:rPr lang="en-GB" dirty="0">
                <a:solidFill>
                  <a:srgbClr val="0070C0"/>
                </a:solidFill>
              </a:rPr>
              <a:t>Not little adults</a:t>
            </a:r>
          </a:p>
        </p:txBody>
      </p:sp>
      <p:sp>
        <p:nvSpPr>
          <p:cNvPr id="3" name="Content Placeholder 2">
            <a:extLst>
              <a:ext uri="{FF2B5EF4-FFF2-40B4-BE49-F238E27FC236}">
                <a16:creationId xmlns:a16="http://schemas.microsoft.com/office/drawing/2014/main" id="{683F0573-8BC1-A6BA-0F59-0F92034F6FBF}"/>
              </a:ext>
            </a:extLst>
          </p:cNvPr>
          <p:cNvSpPr>
            <a:spLocks noGrp="1"/>
          </p:cNvSpPr>
          <p:nvPr>
            <p:ph sz="half" idx="1"/>
          </p:nvPr>
        </p:nvSpPr>
        <p:spPr/>
        <p:txBody>
          <a:bodyPr>
            <a:normAutofit/>
          </a:bodyPr>
          <a:lstStyle/>
          <a:p>
            <a:r>
              <a:rPr lang="en-GB" dirty="0" err="1"/>
              <a:t>Nid</a:t>
            </a:r>
            <a:r>
              <a:rPr lang="en-GB" dirty="0"/>
              <a:t> </a:t>
            </a:r>
            <a:r>
              <a:rPr lang="en-GB" dirty="0" err="1"/>
              <a:t>oedolion</a:t>
            </a:r>
            <a:r>
              <a:rPr lang="en-GB" dirty="0"/>
              <a:t> </a:t>
            </a:r>
            <a:r>
              <a:rPr lang="en-GB" dirty="0" err="1"/>
              <a:t>bach</a:t>
            </a:r>
            <a:r>
              <a:rPr lang="en-GB" dirty="0"/>
              <a:t> </a:t>
            </a:r>
            <a:r>
              <a:rPr lang="en-GB" dirty="0" err="1"/>
              <a:t>yw</a:t>
            </a:r>
            <a:r>
              <a:rPr lang="en-GB" dirty="0"/>
              <a:t> plant </a:t>
            </a:r>
            <a:r>
              <a:rPr lang="en-GB" dirty="0" err="1"/>
              <a:t>ond</a:t>
            </a:r>
            <a:r>
              <a:rPr lang="en-GB" dirty="0"/>
              <a:t> </a:t>
            </a:r>
            <a:r>
              <a:rPr lang="en-GB" dirty="0" err="1"/>
              <a:t>maent</a:t>
            </a:r>
            <a:r>
              <a:rPr lang="en-GB" dirty="0"/>
              <a:t> </a:t>
            </a:r>
            <a:r>
              <a:rPr lang="en-GB" dirty="0" err="1"/>
              <a:t>yn</a:t>
            </a:r>
            <a:r>
              <a:rPr lang="en-GB" dirty="0"/>
              <a:t> </a:t>
            </a:r>
            <a:r>
              <a:rPr lang="en-GB" dirty="0" err="1"/>
              <a:t>bodau</a:t>
            </a:r>
            <a:r>
              <a:rPr lang="en-GB" dirty="0"/>
              <a:t> </a:t>
            </a:r>
            <a:r>
              <a:rPr lang="en-GB" dirty="0" err="1"/>
              <a:t>sy’n</a:t>
            </a:r>
            <a:r>
              <a:rPr lang="en-GB" dirty="0"/>
              <a:t> </a:t>
            </a:r>
            <a:r>
              <a:rPr lang="en-GB" dirty="0" err="1"/>
              <a:t>datblygu</a:t>
            </a:r>
            <a:r>
              <a:rPr lang="en-GB" dirty="0"/>
              <a:t> ac </a:t>
            </a:r>
            <a:r>
              <a:rPr lang="en-GB" dirty="0" err="1"/>
              <a:t>yn</a:t>
            </a:r>
            <a:r>
              <a:rPr lang="en-GB" dirty="0"/>
              <a:t> </a:t>
            </a:r>
            <a:r>
              <a:rPr lang="en-GB" dirty="0" err="1"/>
              <a:t>tyfu</a:t>
            </a:r>
            <a:r>
              <a:rPr lang="en-GB" dirty="0"/>
              <a:t> </a:t>
            </a:r>
            <a:r>
              <a:rPr lang="en-GB" dirty="0" err="1"/>
              <a:t>sydd</a:t>
            </a:r>
            <a:r>
              <a:rPr lang="en-GB" dirty="0"/>
              <a:t> </a:t>
            </a:r>
            <a:r>
              <a:rPr lang="en-GB" dirty="0" err="1"/>
              <a:t>â’u</a:t>
            </a:r>
            <a:r>
              <a:rPr lang="en-GB" dirty="0"/>
              <a:t> </a:t>
            </a:r>
            <a:r>
              <a:rPr lang="en-GB" dirty="0" err="1"/>
              <a:t>nodweddion</a:t>
            </a:r>
            <a:r>
              <a:rPr lang="en-GB" dirty="0"/>
              <a:t> </a:t>
            </a:r>
            <a:r>
              <a:rPr lang="en-GB" dirty="0" err="1"/>
              <a:t>penodol</a:t>
            </a:r>
            <a:r>
              <a:rPr lang="en-GB" dirty="0"/>
              <a:t> </a:t>
            </a:r>
            <a:r>
              <a:rPr lang="en-GB" dirty="0" err="1"/>
              <a:t>eu</a:t>
            </a:r>
            <a:r>
              <a:rPr lang="en-GB" dirty="0"/>
              <a:t> </a:t>
            </a:r>
            <a:r>
              <a:rPr lang="en-GB" dirty="0" err="1"/>
              <a:t>hunain</a:t>
            </a:r>
            <a:r>
              <a:rPr lang="en-GB" dirty="0"/>
              <a:t>’</a:t>
            </a:r>
          </a:p>
          <a:p>
            <a:r>
              <a:rPr lang="en-GB" dirty="0"/>
              <a:t>Mae </a:t>
            </a:r>
            <a:r>
              <a:rPr lang="en-GB" dirty="0" err="1"/>
              <a:t>cydnabod</a:t>
            </a:r>
            <a:r>
              <a:rPr lang="en-GB" dirty="0"/>
              <a:t> </a:t>
            </a:r>
            <a:r>
              <a:rPr lang="en-GB" dirty="0" err="1"/>
              <a:t>eu</a:t>
            </a:r>
            <a:r>
              <a:rPr lang="en-GB" dirty="0"/>
              <a:t> bod </a:t>
            </a:r>
            <a:r>
              <a:rPr lang="en-GB" dirty="0" err="1"/>
              <a:t>yn</a:t>
            </a:r>
            <a:r>
              <a:rPr lang="en-GB" dirty="0"/>
              <a:t> </a:t>
            </a:r>
            <a:r>
              <a:rPr lang="en-GB" dirty="0" err="1"/>
              <a:t>wahanol</a:t>
            </a:r>
            <a:r>
              <a:rPr lang="en-GB" dirty="0"/>
              <a:t> </a:t>
            </a:r>
            <a:r>
              <a:rPr lang="en-GB" dirty="0" err="1"/>
              <a:t>yn</a:t>
            </a:r>
            <a:r>
              <a:rPr lang="en-GB" dirty="0"/>
              <a:t> fan </a:t>
            </a:r>
            <a:r>
              <a:rPr lang="en-GB" dirty="0" err="1"/>
              <a:t>cychwyn</a:t>
            </a:r>
            <a:r>
              <a:rPr lang="en-GB" dirty="0"/>
              <a:t>.</a:t>
            </a:r>
          </a:p>
          <a:p>
            <a:pPr marL="0" indent="0">
              <a:buNone/>
            </a:pPr>
            <a:r>
              <a:rPr lang="en-GB" dirty="0"/>
              <a:t>	(Greig et al, 2013 t. 285)</a:t>
            </a:r>
          </a:p>
        </p:txBody>
      </p:sp>
      <p:sp>
        <p:nvSpPr>
          <p:cNvPr id="4" name="Content Placeholder 3">
            <a:extLst>
              <a:ext uri="{FF2B5EF4-FFF2-40B4-BE49-F238E27FC236}">
                <a16:creationId xmlns:a16="http://schemas.microsoft.com/office/drawing/2014/main" id="{BAAA57C1-2706-9C95-ED87-ECBA2566D0D8}"/>
              </a:ext>
            </a:extLst>
          </p:cNvPr>
          <p:cNvSpPr>
            <a:spLocks noGrp="1"/>
          </p:cNvSpPr>
          <p:nvPr>
            <p:ph sz="half" idx="2"/>
          </p:nvPr>
        </p:nvSpPr>
        <p:spPr/>
        <p:txBody>
          <a:bodyPr>
            <a:normAutofit/>
          </a:bodyPr>
          <a:lstStyle/>
          <a:p>
            <a:r>
              <a:rPr lang="en-GB" dirty="0">
                <a:solidFill>
                  <a:srgbClr val="0070C0"/>
                </a:solidFill>
              </a:rPr>
              <a:t>‘Children are not little adults but are developing and growing beings who have their own specific characteristics’</a:t>
            </a:r>
          </a:p>
          <a:p>
            <a:r>
              <a:rPr lang="en-GB" dirty="0">
                <a:solidFill>
                  <a:srgbClr val="0070C0"/>
                </a:solidFill>
              </a:rPr>
              <a:t>Acknowledging they are different is a starting point.</a:t>
            </a:r>
          </a:p>
          <a:p>
            <a:pPr marL="0" indent="0">
              <a:buNone/>
            </a:pPr>
            <a:r>
              <a:rPr lang="en-GB" dirty="0">
                <a:solidFill>
                  <a:srgbClr val="0070C0"/>
                </a:solidFill>
              </a:rPr>
              <a:t>	(Greig et al, 2013 p. 285)</a:t>
            </a:r>
          </a:p>
        </p:txBody>
      </p:sp>
    </p:spTree>
    <p:extLst>
      <p:ext uri="{BB962C8B-B14F-4D97-AF65-F5344CB8AC3E}">
        <p14:creationId xmlns:p14="http://schemas.microsoft.com/office/powerpoint/2010/main" val="1613088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94DAF-6D46-7F74-5A0D-26C69C290924}"/>
              </a:ext>
            </a:extLst>
          </p:cNvPr>
          <p:cNvSpPr>
            <a:spLocks noGrp="1"/>
          </p:cNvSpPr>
          <p:nvPr>
            <p:ph type="title"/>
          </p:nvPr>
        </p:nvSpPr>
        <p:spPr/>
        <p:txBody>
          <a:bodyPr/>
          <a:lstStyle/>
          <a:p>
            <a:r>
              <a:rPr lang="en-GB" dirty="0" err="1"/>
              <a:t>Cywirdeb</a:t>
            </a:r>
            <a:r>
              <a:rPr lang="en-GB" dirty="0"/>
              <a:t>/ </a:t>
            </a:r>
            <a:r>
              <a:rPr lang="en-GB" dirty="0">
                <a:solidFill>
                  <a:srgbClr val="0070C0"/>
                </a:solidFill>
              </a:rPr>
              <a:t>Accuracy</a:t>
            </a:r>
          </a:p>
        </p:txBody>
      </p:sp>
      <p:sp>
        <p:nvSpPr>
          <p:cNvPr id="3" name="Content Placeholder 2">
            <a:extLst>
              <a:ext uri="{FF2B5EF4-FFF2-40B4-BE49-F238E27FC236}">
                <a16:creationId xmlns:a16="http://schemas.microsoft.com/office/drawing/2014/main" id="{B3041A17-F4C1-0AC0-E689-1C00F0C5A923}"/>
              </a:ext>
            </a:extLst>
          </p:cNvPr>
          <p:cNvSpPr>
            <a:spLocks noGrp="1"/>
          </p:cNvSpPr>
          <p:nvPr>
            <p:ph sz="half" idx="1"/>
          </p:nvPr>
        </p:nvSpPr>
        <p:spPr/>
        <p:txBody>
          <a:bodyPr/>
          <a:lstStyle/>
          <a:p>
            <a:r>
              <a:rPr lang="en-GB" dirty="0"/>
              <a:t>Mae </a:t>
            </a:r>
            <a:r>
              <a:rPr lang="en-GB" dirty="0" err="1"/>
              <a:t>angen</a:t>
            </a:r>
            <a:r>
              <a:rPr lang="en-GB" dirty="0"/>
              <a:t> </a:t>
            </a:r>
            <a:r>
              <a:rPr lang="en-GB" dirty="0" err="1"/>
              <a:t>i’r</a:t>
            </a:r>
            <a:r>
              <a:rPr lang="en-GB" dirty="0"/>
              <a:t> </a:t>
            </a:r>
            <a:r>
              <a:rPr lang="en-GB" dirty="0" err="1"/>
              <a:t>ymchwilydd</a:t>
            </a:r>
            <a:r>
              <a:rPr lang="en-GB" dirty="0"/>
              <a:t> </a:t>
            </a:r>
            <a:r>
              <a:rPr lang="en-GB" dirty="0" err="1"/>
              <a:t>ddeall</a:t>
            </a:r>
            <a:r>
              <a:rPr lang="en-GB" dirty="0"/>
              <a:t> </a:t>
            </a:r>
            <a:r>
              <a:rPr lang="en-GB" dirty="0" err="1"/>
              <a:t>pwysigrwydd</a:t>
            </a:r>
            <a:r>
              <a:rPr lang="en-GB" dirty="0"/>
              <a:t> </a:t>
            </a:r>
            <a:r>
              <a:rPr lang="en-GB" dirty="0" err="1"/>
              <a:t>cywirdeb</a:t>
            </a:r>
            <a:r>
              <a:rPr lang="en-GB" dirty="0"/>
              <a:t> </a:t>
            </a:r>
            <a:r>
              <a:rPr lang="en-GB" dirty="0" err="1"/>
              <a:t>yn</a:t>
            </a:r>
            <a:r>
              <a:rPr lang="en-GB" dirty="0"/>
              <a:t> union broses yr </a:t>
            </a:r>
            <a:r>
              <a:rPr lang="en-GB" dirty="0" err="1"/>
              <a:t>ymchwil</a:t>
            </a:r>
            <a:r>
              <a:rPr lang="en-GB" dirty="0"/>
              <a:t>, ‘</a:t>
            </a:r>
            <a:r>
              <a:rPr lang="en-GB" dirty="0" err="1"/>
              <a:t>gan</a:t>
            </a:r>
            <a:r>
              <a:rPr lang="en-GB" dirty="0"/>
              <a:t> </a:t>
            </a:r>
            <a:r>
              <a:rPr lang="en-GB" dirty="0" err="1"/>
              <a:t>ddisgrifio</a:t>
            </a:r>
            <a:r>
              <a:rPr lang="en-GB" dirty="0"/>
              <a:t> </a:t>
            </a:r>
            <a:r>
              <a:rPr lang="en-GB" dirty="0" err="1"/>
              <a:t>pethau’n</a:t>
            </a:r>
            <a:r>
              <a:rPr lang="en-GB" dirty="0"/>
              <a:t> </a:t>
            </a:r>
            <a:r>
              <a:rPr lang="en-GB" dirty="0" err="1"/>
              <a:t>ofalus</a:t>
            </a:r>
            <a:r>
              <a:rPr lang="en-GB" dirty="0"/>
              <a:t> </a:t>
            </a:r>
            <a:r>
              <a:rPr lang="en-GB" dirty="0" err="1"/>
              <a:t>wrth</a:t>
            </a:r>
            <a:r>
              <a:rPr lang="en-GB" dirty="0"/>
              <a:t> </a:t>
            </a:r>
            <a:r>
              <a:rPr lang="en-GB" dirty="0" err="1"/>
              <a:t>iddynt</a:t>
            </a:r>
            <a:r>
              <a:rPr lang="en-GB" dirty="0"/>
              <a:t> </a:t>
            </a:r>
            <a:r>
              <a:rPr lang="en-GB" dirty="0" err="1"/>
              <a:t>ymddangos</a:t>
            </a:r>
            <a:r>
              <a:rPr lang="en-GB" dirty="0"/>
              <a:t> </a:t>
            </a:r>
            <a:r>
              <a:rPr lang="en-GB" dirty="0" err="1"/>
              <a:t>i</a:t>
            </a:r>
            <a:r>
              <a:rPr lang="en-GB" dirty="0"/>
              <a:t> </a:t>
            </a:r>
            <a:r>
              <a:rPr lang="en-GB" dirty="0" err="1"/>
              <a:t>ymwybyddiaeth</a:t>
            </a:r>
            <a:r>
              <a:rPr lang="en-GB" dirty="0"/>
              <a:t>’ (Moran, 2004, t. 5).</a:t>
            </a:r>
          </a:p>
        </p:txBody>
      </p:sp>
      <p:sp>
        <p:nvSpPr>
          <p:cNvPr id="4" name="Content Placeholder 3">
            <a:extLst>
              <a:ext uri="{FF2B5EF4-FFF2-40B4-BE49-F238E27FC236}">
                <a16:creationId xmlns:a16="http://schemas.microsoft.com/office/drawing/2014/main" id="{ADC86EF4-9D85-33F3-DE54-BB9761A3B8E5}"/>
              </a:ext>
            </a:extLst>
          </p:cNvPr>
          <p:cNvSpPr>
            <a:spLocks noGrp="1"/>
          </p:cNvSpPr>
          <p:nvPr>
            <p:ph sz="half" idx="2"/>
          </p:nvPr>
        </p:nvSpPr>
        <p:spPr/>
        <p:txBody>
          <a:bodyPr/>
          <a:lstStyle/>
          <a:p>
            <a:r>
              <a:rPr lang="en-GB" dirty="0">
                <a:solidFill>
                  <a:srgbClr val="0070C0"/>
                </a:solidFill>
              </a:rPr>
              <a:t>It is necessary for the researcher to understand the importance of accuracy in the very process of the research, ‘carefully describing things as they appear to consciousness’ (Moran, 2004, p. 5).</a:t>
            </a:r>
          </a:p>
        </p:txBody>
      </p:sp>
    </p:spTree>
    <p:extLst>
      <p:ext uri="{BB962C8B-B14F-4D97-AF65-F5344CB8AC3E}">
        <p14:creationId xmlns:p14="http://schemas.microsoft.com/office/powerpoint/2010/main" val="2902301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B1F1F-0A91-9CB8-9A78-222D2CE2FAF0}"/>
              </a:ext>
            </a:extLst>
          </p:cNvPr>
          <p:cNvSpPr>
            <a:spLocks noGrp="1"/>
          </p:cNvSpPr>
          <p:nvPr>
            <p:ph type="title"/>
          </p:nvPr>
        </p:nvSpPr>
        <p:spPr/>
        <p:txBody>
          <a:bodyPr/>
          <a:lstStyle/>
          <a:p>
            <a:r>
              <a:rPr lang="en-GB" dirty="0" err="1"/>
              <a:t>Crynodeb</a:t>
            </a:r>
            <a:r>
              <a:rPr lang="en-GB" dirty="0"/>
              <a:t>/ </a:t>
            </a:r>
            <a:r>
              <a:rPr lang="en-GB" dirty="0">
                <a:solidFill>
                  <a:srgbClr val="0070C0"/>
                </a:solidFill>
              </a:rPr>
              <a:t>Summary</a:t>
            </a:r>
          </a:p>
        </p:txBody>
      </p:sp>
      <p:sp>
        <p:nvSpPr>
          <p:cNvPr id="3" name="Content Placeholder 2">
            <a:extLst>
              <a:ext uri="{FF2B5EF4-FFF2-40B4-BE49-F238E27FC236}">
                <a16:creationId xmlns:a16="http://schemas.microsoft.com/office/drawing/2014/main" id="{2B9F0C1C-74CF-9434-1B87-CD4EB14D5C78}"/>
              </a:ext>
            </a:extLst>
          </p:cNvPr>
          <p:cNvSpPr>
            <a:spLocks noGrp="1"/>
          </p:cNvSpPr>
          <p:nvPr>
            <p:ph sz="half" idx="1"/>
          </p:nvPr>
        </p:nvSpPr>
        <p:spPr>
          <a:xfrm>
            <a:off x="838200" y="1633901"/>
            <a:ext cx="5181600" cy="4351338"/>
          </a:xfrm>
        </p:spPr>
        <p:txBody>
          <a:bodyPr>
            <a:normAutofit/>
          </a:bodyPr>
          <a:lstStyle/>
          <a:p>
            <a:r>
              <a:rPr lang="en-GB" dirty="0" err="1"/>
              <a:t>Trosolwg</a:t>
            </a:r>
            <a:r>
              <a:rPr lang="en-GB" dirty="0"/>
              <a:t> </a:t>
            </a:r>
            <a:r>
              <a:rPr lang="en-GB" dirty="0" err="1"/>
              <a:t>o'r</a:t>
            </a:r>
            <a:r>
              <a:rPr lang="en-GB" dirty="0"/>
              <a:t> </a:t>
            </a:r>
            <a:r>
              <a:rPr lang="en-GB" dirty="0" err="1"/>
              <a:t>hyn</a:t>
            </a:r>
            <a:r>
              <a:rPr lang="en-GB" dirty="0"/>
              <a:t> a </a:t>
            </a:r>
            <a:r>
              <a:rPr lang="en-GB" dirty="0" err="1"/>
              <a:t>olygwn</a:t>
            </a:r>
            <a:r>
              <a:rPr lang="en-GB" dirty="0"/>
              <a:t> </a:t>
            </a:r>
            <a:r>
              <a:rPr lang="en-GB" dirty="0" err="1"/>
              <a:t>wrth</a:t>
            </a:r>
            <a:r>
              <a:rPr lang="en-GB" dirty="0"/>
              <a:t> </a:t>
            </a:r>
            <a:r>
              <a:rPr lang="en-GB" dirty="0" err="1"/>
              <a:t>ddyluniadau</a:t>
            </a:r>
            <a:r>
              <a:rPr lang="en-GB" dirty="0"/>
              <a:t> </a:t>
            </a:r>
            <a:r>
              <a:rPr lang="en-GB" dirty="0" err="1"/>
              <a:t>ymchwil</a:t>
            </a:r>
            <a:r>
              <a:rPr lang="en-GB" dirty="0"/>
              <a:t> </a:t>
            </a:r>
            <a:r>
              <a:rPr lang="en-GB" dirty="0" err="1"/>
              <a:t>ansoddol</a:t>
            </a:r>
            <a:endParaRPr lang="en-GB" dirty="0"/>
          </a:p>
          <a:p>
            <a:r>
              <a:rPr lang="en-GB" dirty="0" err="1"/>
              <a:t>Nid</a:t>
            </a:r>
            <a:r>
              <a:rPr lang="en-GB" dirty="0"/>
              <a:t> </a:t>
            </a:r>
            <a:r>
              <a:rPr lang="en-GB" dirty="0" err="1"/>
              <a:t>yw</a:t>
            </a:r>
            <a:r>
              <a:rPr lang="en-GB" dirty="0"/>
              <a:t> </a:t>
            </a:r>
            <a:r>
              <a:rPr lang="en-GB" dirty="0" err="1"/>
              <a:t>ymchwil</a:t>
            </a:r>
            <a:r>
              <a:rPr lang="en-GB" dirty="0"/>
              <a:t> </a:t>
            </a:r>
            <a:r>
              <a:rPr lang="en-GB" dirty="0" err="1"/>
              <a:t>yn</a:t>
            </a:r>
            <a:r>
              <a:rPr lang="en-GB" dirty="0"/>
              <a:t> </a:t>
            </a:r>
            <a:r>
              <a:rPr lang="en-GB" dirty="0" err="1"/>
              <a:t>bodoli</a:t>
            </a:r>
            <a:r>
              <a:rPr lang="en-GB" dirty="0"/>
              <a:t> </a:t>
            </a:r>
            <a:r>
              <a:rPr lang="en-GB" dirty="0" err="1"/>
              <a:t>mewn</a:t>
            </a:r>
            <a:r>
              <a:rPr lang="en-GB" dirty="0"/>
              <a:t> </a:t>
            </a:r>
            <a:r>
              <a:rPr lang="en-GB" dirty="0" err="1"/>
              <a:t>swigen</a:t>
            </a:r>
            <a:endParaRPr lang="en-GB" dirty="0"/>
          </a:p>
          <a:p>
            <a:r>
              <a:rPr lang="en-GB" dirty="0" err="1"/>
              <a:t>Camau</a:t>
            </a:r>
            <a:r>
              <a:rPr lang="en-GB" dirty="0"/>
              <a:t> at </a:t>
            </a:r>
            <a:r>
              <a:rPr lang="en-GB" dirty="0" err="1"/>
              <a:t>ymchwil</a:t>
            </a:r>
            <a:r>
              <a:rPr lang="en-GB" dirty="0"/>
              <a:t> </a:t>
            </a:r>
            <a:r>
              <a:rPr lang="en-GB" dirty="0" err="1"/>
              <a:t>ansoddol</a:t>
            </a:r>
            <a:endParaRPr lang="en-GB" dirty="0"/>
          </a:p>
          <a:p>
            <a:r>
              <a:rPr lang="en-GB" dirty="0" err="1"/>
              <a:t>Nodweddion</a:t>
            </a:r>
            <a:r>
              <a:rPr lang="en-GB" dirty="0"/>
              <a:t> </a:t>
            </a:r>
            <a:r>
              <a:rPr lang="en-GB" dirty="0" err="1"/>
              <a:t>ymchwil</a:t>
            </a:r>
            <a:r>
              <a:rPr lang="en-GB" dirty="0"/>
              <a:t> </a:t>
            </a:r>
            <a:r>
              <a:rPr lang="en-GB" dirty="0" err="1"/>
              <a:t>ansoddol</a:t>
            </a:r>
            <a:endParaRPr lang="en-GB" dirty="0"/>
          </a:p>
        </p:txBody>
      </p:sp>
      <p:sp>
        <p:nvSpPr>
          <p:cNvPr id="4" name="Content Placeholder 3">
            <a:extLst>
              <a:ext uri="{FF2B5EF4-FFF2-40B4-BE49-F238E27FC236}">
                <a16:creationId xmlns:a16="http://schemas.microsoft.com/office/drawing/2014/main" id="{7012258A-985F-A41F-83D1-3A03E4E6D16F}"/>
              </a:ext>
            </a:extLst>
          </p:cNvPr>
          <p:cNvSpPr>
            <a:spLocks noGrp="1"/>
          </p:cNvSpPr>
          <p:nvPr>
            <p:ph sz="half" idx="2"/>
          </p:nvPr>
        </p:nvSpPr>
        <p:spPr>
          <a:xfrm>
            <a:off x="6172200" y="1563329"/>
            <a:ext cx="5181600" cy="4613634"/>
          </a:xfrm>
        </p:spPr>
        <p:txBody>
          <a:bodyPr>
            <a:normAutofit/>
          </a:bodyPr>
          <a:lstStyle/>
          <a:p>
            <a:r>
              <a:rPr lang="en-GB" dirty="0">
                <a:solidFill>
                  <a:srgbClr val="0070C0"/>
                </a:solidFill>
              </a:rPr>
              <a:t>Overview of what we mean by qualitative research designs</a:t>
            </a:r>
          </a:p>
          <a:p>
            <a:r>
              <a:rPr lang="en-GB" dirty="0">
                <a:solidFill>
                  <a:srgbClr val="0070C0"/>
                </a:solidFill>
              </a:rPr>
              <a:t>Research doesn’t exist in a bubble</a:t>
            </a:r>
          </a:p>
          <a:p>
            <a:r>
              <a:rPr lang="en-GB" dirty="0">
                <a:solidFill>
                  <a:srgbClr val="0070C0"/>
                </a:solidFill>
              </a:rPr>
              <a:t>Steps to qualitative research</a:t>
            </a:r>
          </a:p>
          <a:p>
            <a:r>
              <a:rPr lang="en-GB" dirty="0">
                <a:solidFill>
                  <a:srgbClr val="0070C0"/>
                </a:solidFill>
              </a:rPr>
              <a:t>Characteristics of qualitative research</a:t>
            </a:r>
          </a:p>
          <a:p>
            <a:endParaRPr lang="en-GB" dirty="0">
              <a:solidFill>
                <a:srgbClr val="0070C0"/>
              </a:solidFill>
            </a:endParaRPr>
          </a:p>
          <a:p>
            <a:endParaRPr lang="en-GB" dirty="0"/>
          </a:p>
        </p:txBody>
      </p:sp>
    </p:spTree>
    <p:extLst>
      <p:ext uri="{BB962C8B-B14F-4D97-AF65-F5344CB8AC3E}">
        <p14:creationId xmlns:p14="http://schemas.microsoft.com/office/powerpoint/2010/main" val="24225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E70B6-7979-FCFF-46BB-3611AC1561F2}"/>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B15F72CA-408B-CBF9-301B-4639CC794A12}"/>
              </a:ext>
            </a:extLst>
          </p:cNvPr>
          <p:cNvSpPr>
            <a:spLocks noGrp="1"/>
          </p:cNvSpPr>
          <p:nvPr>
            <p:ph sz="half" idx="1"/>
          </p:nvPr>
        </p:nvSpPr>
        <p:spPr>
          <a:xfrm>
            <a:off x="838200" y="1253331"/>
            <a:ext cx="10515599" cy="4351338"/>
          </a:xfrm>
        </p:spPr>
        <p:txBody>
          <a:bodyPr>
            <a:normAutofit fontScale="55000" lnSpcReduction="20000"/>
          </a:bodyPr>
          <a:lstStyle/>
          <a:p>
            <a:pPr marL="0" indent="0">
              <a:buNone/>
            </a:pPr>
            <a:endParaRPr lang="en-GB" dirty="0"/>
          </a:p>
          <a:p>
            <a:pPr marL="0" indent="0">
              <a:buNone/>
            </a:pPr>
            <a:r>
              <a:rPr lang="en-GB" dirty="0" err="1"/>
              <a:t>Blaxter</a:t>
            </a:r>
            <a:r>
              <a:rPr lang="en-GB" dirty="0"/>
              <a:t>, L., Dodd, K., and Tight, M. (1996) </a:t>
            </a:r>
            <a:r>
              <a:rPr lang="en-GB" i="1" dirty="0"/>
              <a:t>How to Research. </a:t>
            </a:r>
            <a:r>
              <a:rPr lang="en-GB" dirty="0"/>
              <a:t>Buckingham: OU Press.</a:t>
            </a:r>
          </a:p>
          <a:p>
            <a:pPr marL="0" indent="0">
              <a:buNone/>
            </a:pPr>
            <a:r>
              <a:rPr lang="en-GB" dirty="0"/>
              <a:t>Bugental, J.F.T. (1964) The third force in psychology, </a:t>
            </a:r>
            <a:r>
              <a:rPr lang="en-GB" i="1" dirty="0"/>
              <a:t>Journal of Humanistic Psychology</a:t>
            </a:r>
            <a:r>
              <a:rPr lang="en-GB" dirty="0"/>
              <a:t>, 4 (1): 19-26</a:t>
            </a:r>
          </a:p>
          <a:p>
            <a:pPr marL="0" indent="0">
              <a:buNone/>
            </a:pPr>
            <a:r>
              <a:rPr lang="en-GB" dirty="0"/>
              <a:t>Greig, A. Taylor, J. and Mackay, T. (2013) Doing Research with Children A practical guide (3rd ed.). London: Sage.</a:t>
            </a:r>
          </a:p>
          <a:p>
            <a:pPr marL="0" indent="0">
              <a:buNone/>
            </a:pPr>
            <a:r>
              <a:rPr lang="en-GB" dirty="0"/>
              <a:t>Hammersley, M. and Traianou, A. (2012) </a:t>
            </a:r>
            <a:r>
              <a:rPr lang="en-GB" i="1" dirty="0"/>
              <a:t>Ethics and Educational Research, British Educational Research Association on-line resource</a:t>
            </a:r>
            <a:r>
              <a:rPr lang="en-GB" dirty="0"/>
              <a:t>.  Online [bera.ac.uk].</a:t>
            </a:r>
          </a:p>
          <a:p>
            <a:pPr marL="0" indent="0">
              <a:buNone/>
            </a:pPr>
            <a:r>
              <a:rPr lang="en-GB" dirty="0"/>
              <a:t>Moran, D. (2004) Introduction to Phenomenology.  London: Routledge.</a:t>
            </a:r>
          </a:p>
          <a:p>
            <a:pPr marL="0" indent="0">
              <a:buNone/>
            </a:pPr>
            <a:r>
              <a:rPr lang="en-GB" dirty="0"/>
              <a:t>Shaw, S. and Barrett, G. (2006) Research governance: regulating risk and reducing harm? </a:t>
            </a:r>
            <a:r>
              <a:rPr lang="en-GB" i="1" dirty="0"/>
              <a:t>In Journal of Research of the Royal Society of Medicine</a:t>
            </a:r>
            <a:r>
              <a:rPr lang="en-GB" dirty="0"/>
              <a:t>. January 2006: 99 (1), 14-19.</a:t>
            </a:r>
          </a:p>
          <a:p>
            <a:pPr marL="0" indent="0">
              <a:buNone/>
            </a:pPr>
            <a:r>
              <a:rPr lang="en-GB" dirty="0"/>
              <a:t>Silverman, D. (2014) Interpreting Qualitative Data, (5th ed.). London: Sage. </a:t>
            </a:r>
          </a:p>
          <a:p>
            <a:pPr marL="0" indent="0">
              <a:buNone/>
            </a:pPr>
            <a:r>
              <a:rPr lang="en-GB" dirty="0"/>
              <a:t>Webster, S. Lewis, J and Brown, A. ETHICAL CONSIDERATIONS IN QUALITATIVE RESEARCH, in Ritchie, J. Lewis, J, McNaughton Nicholls, C. and Ormston, R. (Eds.) (2014) QUALITATIVE RESEARCH PRACTICE A GUIDE FOR SOCIAL SCIENCE STUDENTS AND RESEARCHERS. Los Angeles, SAGE. </a:t>
            </a:r>
          </a:p>
          <a:p>
            <a:pPr marL="0" indent="0">
              <a:buNone/>
            </a:pPr>
            <a:r>
              <a:rPr lang="en-GB" dirty="0"/>
              <a:t>World Medical Association (2012) Declaration of Helsinki – Ethical Principles for Medical Research Involving Human Subjects. Available at: </a:t>
            </a:r>
            <a:r>
              <a:rPr lang="en-GB" dirty="0">
                <a:hlinkClick r:id="rId2"/>
              </a:rPr>
              <a:t>www.wma.net/en/30publications/10policies/b3/</a:t>
            </a:r>
            <a:r>
              <a:rPr lang="en-GB" dirty="0"/>
              <a:t> </a:t>
            </a:r>
          </a:p>
          <a:p>
            <a:pPr marL="0" indent="0">
              <a:buNone/>
            </a:pPr>
            <a:r>
              <a:rPr lang="en-GB" dirty="0"/>
              <a:t>Zubulake, D.M. (2017) ‘Building Blocks of Professionalism: Values, Principles, and Ethics in Youth Work’, </a:t>
            </a:r>
            <a:r>
              <a:rPr lang="en-GB" i="1" dirty="0"/>
              <a:t>Journal of Youth Development</a:t>
            </a:r>
            <a:r>
              <a:rPr lang="en-GB" dirty="0"/>
              <a:t>. Vol 12(1) 9-17. </a:t>
            </a:r>
          </a:p>
        </p:txBody>
      </p:sp>
    </p:spTree>
    <p:extLst>
      <p:ext uri="{BB962C8B-B14F-4D97-AF65-F5344CB8AC3E}">
        <p14:creationId xmlns:p14="http://schemas.microsoft.com/office/powerpoint/2010/main" val="705253536"/>
      </p:ext>
    </p:extLst>
  </p:cSld>
  <p:clrMapOvr>
    <a:masterClrMapping/>
  </p:clrMapOvr>
</p:sld>
</file>

<file path=ppt/theme/theme1.xml><?xml version="1.0" encoding="utf-8"?>
<a:theme xmlns:a="http://schemas.openxmlformats.org/drawingml/2006/main" name="1_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6A845994-748C-439A-A522-946604B91B83}" vid="{9FA3D40F-57AD-4482-9329-A5CDE832DE2F}"/>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2354</Words>
  <Application>Microsoft Office PowerPoint</Application>
  <PresentationFormat>Widescreen</PresentationFormat>
  <Paragraphs>169</Paragraphs>
  <Slides>31</Slides>
  <Notes>1</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1_Office Theme</vt:lpstr>
      <vt:lpstr>Accessible 2</vt:lpstr>
      <vt:lpstr>PowerPoint Presentation</vt:lpstr>
      <vt:lpstr>Methodolegau Ymchwil Ansoddol a chynllun ymchwil Qualitative Research Methodologies and research design</vt:lpstr>
      <vt:lpstr>Beth yw ymchwil?/ What is research? </vt:lpstr>
      <vt:lpstr>PowerPoint Presentation</vt:lpstr>
      <vt:lpstr>Strategaethau Dylunio Ansoddol Ymchwil Gymdeithasol/ Social Research Qualitative Design Strategies </vt:lpstr>
      <vt:lpstr>Pam Ymchwil Gymdeithasol?/ Why Social Research?  </vt:lpstr>
      <vt:lpstr>Er mwyn Hysbysu Ymarfer….  To Inform Practice…. </vt:lpstr>
      <vt:lpstr>PowerPoint Presentation</vt:lpstr>
      <vt:lpstr>Methodoleg a Dulliau/ Methodology and Methods</vt:lpstr>
      <vt:lpstr>PowerPoint Presentation</vt:lpstr>
      <vt:lpstr>PowerPoint Presentation</vt:lpstr>
      <vt:lpstr>PowerPoint Presentation</vt:lpstr>
      <vt:lpstr>PowerPoint Presentation</vt:lpstr>
      <vt:lpstr>Ymchwil Gymdeithasol fel estyniad o ymarfer/ Social Research as an extension of practice</vt:lpstr>
      <vt:lpstr>Methodolegau Ymchwil Ansoddol a chynllun ymchwil/  Qualitative Research Methodologies and research design.</vt:lpstr>
      <vt:lpstr>Chwilfrydedd/ Curiosity</vt:lpstr>
      <vt:lpstr>Cam 1. Penderfynu ar Gwestiynau Ymchwil/   Step 1. Determine Research Questions  </vt:lpstr>
      <vt:lpstr>Cam 2. Cynlluniwch yr astudiaeth/ Step 2. Design the study</vt:lpstr>
      <vt:lpstr>Cam 3. Moeseg/ Step 3. Ethics</vt:lpstr>
      <vt:lpstr>Egwyddorion moeseg ymchwil.. Principles of research ethics..</vt:lpstr>
      <vt:lpstr>PowerPoint Presentation</vt:lpstr>
      <vt:lpstr>Trefniadau Diogelu Moesegol/  Ethical Safeguards </vt:lpstr>
      <vt:lpstr>Cam 4./ Step 4.</vt:lpstr>
      <vt:lpstr>Cam 5./ Step 5</vt:lpstr>
      <vt:lpstr>Cam. 6/ Step 6</vt:lpstr>
      <vt:lpstr>Cam 7./ Step 7 </vt:lpstr>
      <vt:lpstr>Cam 8./ Step 8.</vt:lpstr>
      <vt:lpstr>Nid oedolion bach/ Not little adults</vt:lpstr>
      <vt:lpstr>Cywirdeb/ Accuracy</vt:lpstr>
      <vt:lpstr>Crynodeb/ 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Darrel Williams</dc:creator>
  <cp:lastModifiedBy>Darrel Williams</cp:lastModifiedBy>
  <cp:revision>2</cp:revision>
  <dcterms:created xsi:type="dcterms:W3CDTF">2025-03-20T13:50:48Z</dcterms:created>
  <dcterms:modified xsi:type="dcterms:W3CDTF">2025-04-01T11:20:51Z</dcterms:modified>
</cp:coreProperties>
</file>