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9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0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1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1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13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4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15.xml" ContentType="application/vnd.openxmlformats-officedocument.theme+xml"/>
  <Override PartName="/ppt/theme/theme16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4"/>
    <p:sldMasterId id="2147483663" r:id="rId5"/>
    <p:sldMasterId id="2147483666" r:id="rId6"/>
    <p:sldMasterId id="2147483668" r:id="rId7"/>
    <p:sldMasterId id="2147483669" r:id="rId8"/>
    <p:sldMasterId id="2147483672" r:id="rId9"/>
    <p:sldMasterId id="2147483674" r:id="rId10"/>
    <p:sldMasterId id="2147483676" r:id="rId11"/>
    <p:sldMasterId id="2147483680" r:id="rId12"/>
    <p:sldMasterId id="2147483692" r:id="rId13"/>
    <p:sldMasterId id="2147483704" r:id="rId14"/>
    <p:sldMasterId id="2147483724" r:id="rId15"/>
    <p:sldMasterId id="2147483712" r:id="rId16"/>
    <p:sldMasterId id="2147483728" r:id="rId17"/>
    <p:sldMasterId id="2147483740" r:id="rId18"/>
  </p:sldMasterIdLst>
  <p:notesMasterIdLst>
    <p:notesMasterId r:id="rId38"/>
  </p:notesMasterIdLst>
  <p:sldIdLst>
    <p:sldId id="336" r:id="rId19"/>
    <p:sldId id="371" r:id="rId20"/>
    <p:sldId id="373" r:id="rId21"/>
    <p:sldId id="374" r:id="rId22"/>
    <p:sldId id="375" r:id="rId23"/>
    <p:sldId id="361" r:id="rId24"/>
    <p:sldId id="362" r:id="rId25"/>
    <p:sldId id="363" r:id="rId26"/>
    <p:sldId id="364" r:id="rId27"/>
    <p:sldId id="365" r:id="rId28"/>
    <p:sldId id="366" r:id="rId29"/>
    <p:sldId id="367" r:id="rId30"/>
    <p:sldId id="368" r:id="rId31"/>
    <p:sldId id="369" r:id="rId32"/>
    <p:sldId id="370" r:id="rId33"/>
    <p:sldId id="376" r:id="rId34"/>
    <p:sldId id="377" r:id="rId35"/>
    <p:sldId id="378" r:id="rId36"/>
    <p:sldId id="379" r:id="rId3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111A32-60B2-44DF-A264-EB655B3B3E5C}" v="4" dt="2023-03-01T06:14:39.26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218" autoAdjust="0"/>
    <p:restoredTop sz="94811"/>
  </p:normalViewPr>
  <p:slideViewPr>
    <p:cSldViewPr snapToGrid="0" snapToObjects="1">
      <p:cViewPr varScale="1">
        <p:scale>
          <a:sx n="100" d="100"/>
          <a:sy n="100" d="100"/>
        </p:scale>
        <p:origin x="976" y="5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8.xml"/><Relationship Id="rId39" Type="http://schemas.openxmlformats.org/officeDocument/2006/relationships/presProps" Target="presProps.xml"/><Relationship Id="rId21" Type="http://schemas.openxmlformats.org/officeDocument/2006/relationships/slide" Target="slides/slide3.xml"/><Relationship Id="rId34" Type="http://schemas.openxmlformats.org/officeDocument/2006/relationships/slide" Target="slides/slide16.xml"/><Relationship Id="rId42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" Target="slides/slide2.xml"/><Relationship Id="rId29" Type="http://schemas.openxmlformats.org/officeDocument/2006/relationships/slide" Target="slides/slide11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6.xml"/><Relationship Id="rId32" Type="http://schemas.openxmlformats.org/officeDocument/2006/relationships/slide" Target="slides/slide14.xml"/><Relationship Id="rId37" Type="http://schemas.openxmlformats.org/officeDocument/2006/relationships/slide" Target="slides/slide19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5.xml"/><Relationship Id="rId28" Type="http://schemas.openxmlformats.org/officeDocument/2006/relationships/slide" Target="slides/slide10.xml"/><Relationship Id="rId36" Type="http://schemas.openxmlformats.org/officeDocument/2006/relationships/slide" Target="slides/slide18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1.xml"/><Relationship Id="rId31" Type="http://schemas.openxmlformats.org/officeDocument/2006/relationships/slide" Target="slides/slide13.xml"/><Relationship Id="rId44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4.xml"/><Relationship Id="rId27" Type="http://schemas.openxmlformats.org/officeDocument/2006/relationships/slide" Target="slides/slide9.xml"/><Relationship Id="rId30" Type="http://schemas.openxmlformats.org/officeDocument/2006/relationships/slide" Target="slides/slide12.xml"/><Relationship Id="rId35" Type="http://schemas.openxmlformats.org/officeDocument/2006/relationships/slide" Target="slides/slide17.xml"/><Relationship Id="rId43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7.xml"/><Relationship Id="rId33" Type="http://schemas.openxmlformats.org/officeDocument/2006/relationships/slide" Target="slides/slide15.xml"/><Relationship Id="rId38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sim" userId="463e8671-0eec-4074-8616-21d10d9d1eab" providerId="ADAL" clId="{0C111A32-60B2-44DF-A264-EB655B3B3E5C}"/>
    <pc:docChg chg="undo custSel addSld delSld modSld sldOrd">
      <pc:chgData name="Mohamed Asim" userId="463e8671-0eec-4074-8616-21d10d9d1eab" providerId="ADAL" clId="{0C111A32-60B2-44DF-A264-EB655B3B3E5C}" dt="2023-03-01T06:38:29.311" v="3543" actId="20577"/>
      <pc:docMkLst>
        <pc:docMk/>
      </pc:docMkLst>
      <pc:sldChg chg="modSp mod">
        <pc:chgData name="Mohamed Asim" userId="463e8671-0eec-4074-8616-21d10d9d1eab" providerId="ADAL" clId="{0C111A32-60B2-44DF-A264-EB655B3B3E5C}" dt="2023-02-26T10:59:58.779" v="13" actId="255"/>
        <pc:sldMkLst>
          <pc:docMk/>
          <pc:sldMk cId="1859407798" sldId="336"/>
        </pc:sldMkLst>
        <pc:spChg chg="mod">
          <ac:chgData name="Mohamed Asim" userId="463e8671-0eec-4074-8616-21d10d9d1eab" providerId="ADAL" clId="{0C111A32-60B2-44DF-A264-EB655B3B3E5C}" dt="2023-02-26T10:59:58.779" v="13" actId="255"/>
          <ac:spMkLst>
            <pc:docMk/>
            <pc:sldMk cId="1859407798" sldId="336"/>
            <ac:spMk id="5" creationId="{82D5C6C4-297C-4AB8-8AC7-600066CC20F1}"/>
          </ac:spMkLst>
        </pc:spChg>
      </pc:sldChg>
      <pc:sldChg chg="modSp mod">
        <pc:chgData name="Mohamed Asim" userId="463e8671-0eec-4074-8616-21d10d9d1eab" providerId="ADAL" clId="{0C111A32-60B2-44DF-A264-EB655B3B3E5C}" dt="2023-02-28T20:28:05.859" v="1042" actId="20577"/>
        <pc:sldMkLst>
          <pc:docMk/>
          <pc:sldMk cId="2459786073" sldId="363"/>
        </pc:sldMkLst>
        <pc:spChg chg="mod">
          <ac:chgData name="Mohamed Asim" userId="463e8671-0eec-4074-8616-21d10d9d1eab" providerId="ADAL" clId="{0C111A32-60B2-44DF-A264-EB655B3B3E5C}" dt="2023-02-28T20:28:05.859" v="1042" actId="20577"/>
          <ac:spMkLst>
            <pc:docMk/>
            <pc:sldMk cId="2459786073" sldId="363"/>
            <ac:spMk id="3" creationId="{5B0F064B-81D2-1D1E-9BD7-BA1561F099A5}"/>
          </ac:spMkLst>
        </pc:spChg>
      </pc:sldChg>
      <pc:sldChg chg="addSp delSp modSp new mod">
        <pc:chgData name="Mohamed Asim" userId="463e8671-0eec-4074-8616-21d10d9d1eab" providerId="ADAL" clId="{0C111A32-60B2-44DF-A264-EB655B3B3E5C}" dt="2023-02-26T11:40:19.445" v="441" actId="255"/>
        <pc:sldMkLst>
          <pc:docMk/>
          <pc:sldMk cId="507014770" sldId="365"/>
        </pc:sldMkLst>
        <pc:spChg chg="mod">
          <ac:chgData name="Mohamed Asim" userId="463e8671-0eec-4074-8616-21d10d9d1eab" providerId="ADAL" clId="{0C111A32-60B2-44DF-A264-EB655B3B3E5C}" dt="2023-02-26T11:40:19.445" v="441" actId="255"/>
          <ac:spMkLst>
            <pc:docMk/>
            <pc:sldMk cId="507014770" sldId="365"/>
            <ac:spMk id="2" creationId="{5929108F-D66D-9944-0CF1-0177894D5F43}"/>
          </ac:spMkLst>
        </pc:spChg>
        <pc:spChg chg="add del">
          <ac:chgData name="Mohamed Asim" userId="463e8671-0eec-4074-8616-21d10d9d1eab" providerId="ADAL" clId="{0C111A32-60B2-44DF-A264-EB655B3B3E5C}" dt="2023-02-26T11:19:47.633" v="56" actId="3680"/>
          <ac:spMkLst>
            <pc:docMk/>
            <pc:sldMk cId="507014770" sldId="365"/>
            <ac:spMk id="3" creationId="{A32681C5-9DA4-B861-99F8-BCF68646F5B6}"/>
          </ac:spMkLst>
        </pc:spChg>
        <pc:graphicFrameChg chg="add del mod ord modGraphic">
          <ac:chgData name="Mohamed Asim" userId="463e8671-0eec-4074-8616-21d10d9d1eab" providerId="ADAL" clId="{0C111A32-60B2-44DF-A264-EB655B3B3E5C}" dt="2023-02-26T11:19:38.029" v="55" actId="3680"/>
          <ac:graphicFrameMkLst>
            <pc:docMk/>
            <pc:sldMk cId="507014770" sldId="365"/>
            <ac:graphicFrameMk id="4" creationId="{A287719C-A2D7-51DF-189F-5DE580B2F42C}"/>
          </ac:graphicFrameMkLst>
        </pc:graphicFrameChg>
        <pc:graphicFrameChg chg="add mod ord modGraphic">
          <ac:chgData name="Mohamed Asim" userId="463e8671-0eec-4074-8616-21d10d9d1eab" providerId="ADAL" clId="{0C111A32-60B2-44DF-A264-EB655B3B3E5C}" dt="2023-02-26T11:39:11.414" v="421" actId="20577"/>
          <ac:graphicFrameMkLst>
            <pc:docMk/>
            <pc:sldMk cId="507014770" sldId="365"/>
            <ac:graphicFrameMk id="5" creationId="{18A84F7D-0710-91A9-8B8D-B6EABA5610D3}"/>
          </ac:graphicFrameMkLst>
        </pc:graphicFrameChg>
      </pc:sldChg>
      <pc:sldChg chg="modSp new mod">
        <pc:chgData name="Mohamed Asim" userId="463e8671-0eec-4074-8616-21d10d9d1eab" providerId="ADAL" clId="{0C111A32-60B2-44DF-A264-EB655B3B3E5C}" dt="2023-03-01T06:23:21.167" v="2660" actId="255"/>
        <pc:sldMkLst>
          <pc:docMk/>
          <pc:sldMk cId="2477607252" sldId="366"/>
        </pc:sldMkLst>
        <pc:spChg chg="mod">
          <ac:chgData name="Mohamed Asim" userId="463e8671-0eec-4074-8616-21d10d9d1eab" providerId="ADAL" clId="{0C111A32-60B2-44DF-A264-EB655B3B3E5C}" dt="2023-03-01T06:23:21.167" v="2660" actId="255"/>
          <ac:spMkLst>
            <pc:docMk/>
            <pc:sldMk cId="2477607252" sldId="366"/>
            <ac:spMk id="2" creationId="{3DC9C9BF-4CCB-C777-BE97-2BD2EBB4CA7A}"/>
          </ac:spMkLst>
        </pc:spChg>
        <pc:spChg chg="mod">
          <ac:chgData name="Mohamed Asim" userId="463e8671-0eec-4074-8616-21d10d9d1eab" providerId="ADAL" clId="{0C111A32-60B2-44DF-A264-EB655B3B3E5C}" dt="2023-02-28T20:29:53.040" v="1044" actId="20577"/>
          <ac:spMkLst>
            <pc:docMk/>
            <pc:sldMk cId="2477607252" sldId="366"/>
            <ac:spMk id="3" creationId="{185F8E9A-92D8-F2EA-CC0C-4E075A4E38D0}"/>
          </ac:spMkLst>
        </pc:spChg>
      </pc:sldChg>
      <pc:sldChg chg="modSp new mod">
        <pc:chgData name="Mohamed Asim" userId="463e8671-0eec-4074-8616-21d10d9d1eab" providerId="ADAL" clId="{0C111A32-60B2-44DF-A264-EB655B3B3E5C}" dt="2023-03-01T06:23:01.905" v="2659" actId="20577"/>
        <pc:sldMkLst>
          <pc:docMk/>
          <pc:sldMk cId="4093631492" sldId="367"/>
        </pc:sldMkLst>
        <pc:spChg chg="mod">
          <ac:chgData name="Mohamed Asim" userId="463e8671-0eec-4074-8616-21d10d9d1eab" providerId="ADAL" clId="{0C111A32-60B2-44DF-A264-EB655B3B3E5C}" dt="2023-03-01T06:23:01.905" v="2659" actId="20577"/>
          <ac:spMkLst>
            <pc:docMk/>
            <pc:sldMk cId="4093631492" sldId="367"/>
            <ac:spMk id="2" creationId="{28EF9722-4E5B-4913-6822-06A0841F3127}"/>
          </ac:spMkLst>
        </pc:spChg>
        <pc:spChg chg="mod">
          <ac:chgData name="Mohamed Asim" userId="463e8671-0eec-4074-8616-21d10d9d1eab" providerId="ADAL" clId="{0C111A32-60B2-44DF-A264-EB655B3B3E5C}" dt="2023-02-28T20:38:02.460" v="1234" actId="20577"/>
          <ac:spMkLst>
            <pc:docMk/>
            <pc:sldMk cId="4093631492" sldId="367"/>
            <ac:spMk id="3" creationId="{7F4DCD38-3306-9772-AF7A-BC0C834E5BD8}"/>
          </ac:spMkLst>
        </pc:spChg>
      </pc:sldChg>
      <pc:sldChg chg="modSp new mod">
        <pc:chgData name="Mohamed Asim" userId="463e8671-0eec-4074-8616-21d10d9d1eab" providerId="ADAL" clId="{0C111A32-60B2-44DF-A264-EB655B3B3E5C}" dt="2023-02-28T20:43:21.166" v="1313" actId="20577"/>
        <pc:sldMkLst>
          <pc:docMk/>
          <pc:sldMk cId="3479456674" sldId="368"/>
        </pc:sldMkLst>
        <pc:spChg chg="mod">
          <ac:chgData name="Mohamed Asim" userId="463e8671-0eec-4074-8616-21d10d9d1eab" providerId="ADAL" clId="{0C111A32-60B2-44DF-A264-EB655B3B3E5C}" dt="2023-02-28T20:38:41.148" v="1290" actId="20577"/>
          <ac:spMkLst>
            <pc:docMk/>
            <pc:sldMk cId="3479456674" sldId="368"/>
            <ac:spMk id="2" creationId="{C4758C32-0A4E-4D19-FF77-01DD084AE82B}"/>
          </ac:spMkLst>
        </pc:spChg>
        <pc:spChg chg="mod">
          <ac:chgData name="Mohamed Asim" userId="463e8671-0eec-4074-8616-21d10d9d1eab" providerId="ADAL" clId="{0C111A32-60B2-44DF-A264-EB655B3B3E5C}" dt="2023-02-28T20:43:21.166" v="1313" actId="20577"/>
          <ac:spMkLst>
            <pc:docMk/>
            <pc:sldMk cId="3479456674" sldId="368"/>
            <ac:spMk id="3" creationId="{B3A00C23-E332-5745-2F44-58344F087F24}"/>
          </ac:spMkLst>
        </pc:spChg>
      </pc:sldChg>
      <pc:sldChg chg="modSp new mod">
        <pc:chgData name="Mohamed Asim" userId="463e8671-0eec-4074-8616-21d10d9d1eab" providerId="ADAL" clId="{0C111A32-60B2-44DF-A264-EB655B3B3E5C}" dt="2023-02-28T20:52:02.864" v="1472" actId="20577"/>
        <pc:sldMkLst>
          <pc:docMk/>
          <pc:sldMk cId="2872756448" sldId="369"/>
        </pc:sldMkLst>
        <pc:spChg chg="mod">
          <ac:chgData name="Mohamed Asim" userId="463e8671-0eec-4074-8616-21d10d9d1eab" providerId="ADAL" clId="{0C111A32-60B2-44DF-A264-EB655B3B3E5C}" dt="2023-02-28T20:52:02.864" v="1472" actId="20577"/>
          <ac:spMkLst>
            <pc:docMk/>
            <pc:sldMk cId="2872756448" sldId="369"/>
            <ac:spMk id="2" creationId="{92863F1D-4349-0501-4804-8B3BAF812CB1}"/>
          </ac:spMkLst>
        </pc:spChg>
        <pc:spChg chg="mod">
          <ac:chgData name="Mohamed Asim" userId="463e8671-0eec-4074-8616-21d10d9d1eab" providerId="ADAL" clId="{0C111A32-60B2-44DF-A264-EB655B3B3E5C}" dt="2023-02-28T20:47:08.854" v="1315"/>
          <ac:spMkLst>
            <pc:docMk/>
            <pc:sldMk cId="2872756448" sldId="369"/>
            <ac:spMk id="3" creationId="{ECD92E58-9A18-8D33-51E7-FC6F30FF4D8A}"/>
          </ac:spMkLst>
        </pc:spChg>
      </pc:sldChg>
      <pc:sldChg chg="modSp new mod">
        <pc:chgData name="Mohamed Asim" userId="463e8671-0eec-4074-8616-21d10d9d1eab" providerId="ADAL" clId="{0C111A32-60B2-44DF-A264-EB655B3B3E5C}" dt="2023-02-28T20:52:20.379" v="1477" actId="20577"/>
        <pc:sldMkLst>
          <pc:docMk/>
          <pc:sldMk cId="3731174545" sldId="370"/>
        </pc:sldMkLst>
        <pc:spChg chg="mod">
          <ac:chgData name="Mohamed Asim" userId="463e8671-0eec-4074-8616-21d10d9d1eab" providerId="ADAL" clId="{0C111A32-60B2-44DF-A264-EB655B3B3E5C}" dt="2023-02-28T20:49:44.076" v="1393" actId="20577"/>
          <ac:spMkLst>
            <pc:docMk/>
            <pc:sldMk cId="3731174545" sldId="370"/>
            <ac:spMk id="2" creationId="{E60F1165-4266-2EB4-0F78-54E4E7A59CE8}"/>
          </ac:spMkLst>
        </pc:spChg>
        <pc:spChg chg="mod">
          <ac:chgData name="Mohamed Asim" userId="463e8671-0eec-4074-8616-21d10d9d1eab" providerId="ADAL" clId="{0C111A32-60B2-44DF-A264-EB655B3B3E5C}" dt="2023-02-28T20:52:20.379" v="1477" actId="20577"/>
          <ac:spMkLst>
            <pc:docMk/>
            <pc:sldMk cId="3731174545" sldId="370"/>
            <ac:spMk id="3" creationId="{6C44E6DD-9CDB-E774-91B1-84F23A09D921}"/>
          </ac:spMkLst>
        </pc:spChg>
      </pc:sldChg>
      <pc:sldChg chg="modSp new mod ord">
        <pc:chgData name="Mohamed Asim" userId="463e8671-0eec-4074-8616-21d10d9d1eab" providerId="ADAL" clId="{0C111A32-60B2-44DF-A264-EB655B3B3E5C}" dt="2023-03-01T06:09:58.451" v="1632" actId="20577"/>
        <pc:sldMkLst>
          <pc:docMk/>
          <pc:sldMk cId="373612911" sldId="371"/>
        </pc:sldMkLst>
        <pc:spChg chg="mod">
          <ac:chgData name="Mohamed Asim" userId="463e8671-0eec-4074-8616-21d10d9d1eab" providerId="ADAL" clId="{0C111A32-60B2-44DF-A264-EB655B3B3E5C}" dt="2023-03-01T06:09:58.451" v="1632" actId="20577"/>
          <ac:spMkLst>
            <pc:docMk/>
            <pc:sldMk cId="373612911" sldId="371"/>
            <ac:spMk id="2" creationId="{02F5D442-9F36-A7FB-159C-465C499DA080}"/>
          </ac:spMkLst>
        </pc:spChg>
        <pc:spChg chg="mod">
          <ac:chgData name="Mohamed Asim" userId="463e8671-0eec-4074-8616-21d10d9d1eab" providerId="ADAL" clId="{0C111A32-60B2-44DF-A264-EB655B3B3E5C}" dt="2023-03-01T06:09:51.581" v="1630" actId="20577"/>
          <ac:spMkLst>
            <pc:docMk/>
            <pc:sldMk cId="373612911" sldId="371"/>
            <ac:spMk id="3" creationId="{17F5E3F7-7D62-700A-BDA2-1432F6A2A796}"/>
          </ac:spMkLst>
        </pc:spChg>
      </pc:sldChg>
      <pc:sldChg chg="new del">
        <pc:chgData name="Mohamed Asim" userId="463e8671-0eec-4074-8616-21d10d9d1eab" providerId="ADAL" clId="{0C111A32-60B2-44DF-A264-EB655B3B3E5C}" dt="2023-03-01T06:07:20.866" v="1481" actId="680"/>
        <pc:sldMkLst>
          <pc:docMk/>
          <pc:sldMk cId="2183044254" sldId="371"/>
        </pc:sldMkLst>
      </pc:sldChg>
      <pc:sldChg chg="new del">
        <pc:chgData name="Mohamed Asim" userId="463e8671-0eec-4074-8616-21d10d9d1eab" providerId="ADAL" clId="{0C111A32-60B2-44DF-A264-EB655B3B3E5C}" dt="2023-03-01T06:07:02.727" v="1479" actId="680"/>
        <pc:sldMkLst>
          <pc:docMk/>
          <pc:sldMk cId="3385462773" sldId="371"/>
        </pc:sldMkLst>
      </pc:sldChg>
      <pc:sldChg chg="new del">
        <pc:chgData name="Mohamed Asim" userId="463e8671-0eec-4074-8616-21d10d9d1eab" providerId="ADAL" clId="{0C111A32-60B2-44DF-A264-EB655B3B3E5C}" dt="2023-03-01T06:10:32.597" v="1637" actId="2696"/>
        <pc:sldMkLst>
          <pc:docMk/>
          <pc:sldMk cId="2120976747" sldId="372"/>
        </pc:sldMkLst>
      </pc:sldChg>
      <pc:sldChg chg="add del">
        <pc:chgData name="Mohamed Asim" userId="463e8671-0eec-4074-8616-21d10d9d1eab" providerId="ADAL" clId="{0C111A32-60B2-44DF-A264-EB655B3B3E5C}" dt="2023-03-01T06:14:39.233" v="1931"/>
        <pc:sldMkLst>
          <pc:docMk/>
          <pc:sldMk cId="3353789040" sldId="372"/>
        </pc:sldMkLst>
      </pc:sldChg>
      <pc:sldChg chg="modSp new mod ord">
        <pc:chgData name="Mohamed Asim" userId="463e8671-0eec-4074-8616-21d10d9d1eab" providerId="ADAL" clId="{0C111A32-60B2-44DF-A264-EB655B3B3E5C}" dt="2023-03-01T06:16:00.816" v="1980" actId="20577"/>
        <pc:sldMkLst>
          <pc:docMk/>
          <pc:sldMk cId="4000622954" sldId="373"/>
        </pc:sldMkLst>
        <pc:spChg chg="mod">
          <ac:chgData name="Mohamed Asim" userId="463e8671-0eec-4074-8616-21d10d9d1eab" providerId="ADAL" clId="{0C111A32-60B2-44DF-A264-EB655B3B3E5C}" dt="2023-03-01T06:10:47.696" v="1654" actId="20577"/>
          <ac:spMkLst>
            <pc:docMk/>
            <pc:sldMk cId="4000622954" sldId="373"/>
            <ac:spMk id="2" creationId="{6B23EA45-70D0-9532-C4D0-51694CD45909}"/>
          </ac:spMkLst>
        </pc:spChg>
        <pc:spChg chg="mod">
          <ac:chgData name="Mohamed Asim" userId="463e8671-0eec-4074-8616-21d10d9d1eab" providerId="ADAL" clId="{0C111A32-60B2-44DF-A264-EB655B3B3E5C}" dt="2023-03-01T06:16:00.816" v="1980" actId="20577"/>
          <ac:spMkLst>
            <pc:docMk/>
            <pc:sldMk cId="4000622954" sldId="373"/>
            <ac:spMk id="3" creationId="{80C5D453-B140-B8BC-5117-F2C188C7642D}"/>
          </ac:spMkLst>
        </pc:spChg>
      </pc:sldChg>
      <pc:sldChg chg="modSp new mod">
        <pc:chgData name="Mohamed Asim" userId="463e8671-0eec-4074-8616-21d10d9d1eab" providerId="ADAL" clId="{0C111A32-60B2-44DF-A264-EB655B3B3E5C}" dt="2023-03-01T06:18:58.275" v="2272" actId="20577"/>
        <pc:sldMkLst>
          <pc:docMk/>
          <pc:sldMk cId="2671684898" sldId="374"/>
        </pc:sldMkLst>
        <pc:spChg chg="mod">
          <ac:chgData name="Mohamed Asim" userId="463e8671-0eec-4074-8616-21d10d9d1eab" providerId="ADAL" clId="{0C111A32-60B2-44DF-A264-EB655B3B3E5C}" dt="2023-03-01T06:16:26.243" v="2019" actId="20577"/>
          <ac:spMkLst>
            <pc:docMk/>
            <pc:sldMk cId="2671684898" sldId="374"/>
            <ac:spMk id="2" creationId="{87E51FA8-F994-9B1C-F2FF-3DF47A151A7F}"/>
          </ac:spMkLst>
        </pc:spChg>
        <pc:spChg chg="mod">
          <ac:chgData name="Mohamed Asim" userId="463e8671-0eec-4074-8616-21d10d9d1eab" providerId="ADAL" clId="{0C111A32-60B2-44DF-A264-EB655B3B3E5C}" dt="2023-03-01T06:18:58.275" v="2272" actId="20577"/>
          <ac:spMkLst>
            <pc:docMk/>
            <pc:sldMk cId="2671684898" sldId="374"/>
            <ac:spMk id="3" creationId="{B72D9FEE-97A3-0748-9DB5-B07EED785EF7}"/>
          </ac:spMkLst>
        </pc:spChg>
      </pc:sldChg>
      <pc:sldChg chg="modSp new mod">
        <pc:chgData name="Mohamed Asim" userId="463e8671-0eec-4074-8616-21d10d9d1eab" providerId="ADAL" clId="{0C111A32-60B2-44DF-A264-EB655B3B3E5C}" dt="2023-03-01T06:21:59.643" v="2658" actId="20577"/>
        <pc:sldMkLst>
          <pc:docMk/>
          <pc:sldMk cId="1411835347" sldId="375"/>
        </pc:sldMkLst>
        <pc:spChg chg="mod">
          <ac:chgData name="Mohamed Asim" userId="463e8671-0eec-4074-8616-21d10d9d1eab" providerId="ADAL" clId="{0C111A32-60B2-44DF-A264-EB655B3B3E5C}" dt="2023-03-01T06:19:31.195" v="2305" actId="20577"/>
          <ac:spMkLst>
            <pc:docMk/>
            <pc:sldMk cId="1411835347" sldId="375"/>
            <ac:spMk id="2" creationId="{F8A48B53-8F42-F948-A4E8-A7D3F4CD6988}"/>
          </ac:spMkLst>
        </pc:spChg>
        <pc:spChg chg="mod">
          <ac:chgData name="Mohamed Asim" userId="463e8671-0eec-4074-8616-21d10d9d1eab" providerId="ADAL" clId="{0C111A32-60B2-44DF-A264-EB655B3B3E5C}" dt="2023-03-01T06:21:59.643" v="2658" actId="20577"/>
          <ac:spMkLst>
            <pc:docMk/>
            <pc:sldMk cId="1411835347" sldId="375"/>
            <ac:spMk id="3" creationId="{AB1B31A2-1195-9BDB-34C1-17537B28F378}"/>
          </ac:spMkLst>
        </pc:spChg>
      </pc:sldChg>
      <pc:sldChg chg="modSp new mod">
        <pc:chgData name="Mohamed Asim" userId="463e8671-0eec-4074-8616-21d10d9d1eab" providerId="ADAL" clId="{0C111A32-60B2-44DF-A264-EB655B3B3E5C}" dt="2023-03-01T06:27:07.725" v="2956" actId="20577"/>
        <pc:sldMkLst>
          <pc:docMk/>
          <pc:sldMk cId="3425356956" sldId="376"/>
        </pc:sldMkLst>
        <pc:spChg chg="mod">
          <ac:chgData name="Mohamed Asim" userId="463e8671-0eec-4074-8616-21d10d9d1eab" providerId="ADAL" clId="{0C111A32-60B2-44DF-A264-EB655B3B3E5C}" dt="2023-03-01T06:25:23.289" v="2715" actId="20577"/>
          <ac:spMkLst>
            <pc:docMk/>
            <pc:sldMk cId="3425356956" sldId="376"/>
            <ac:spMk id="2" creationId="{194EADB2-E808-C02F-E516-9F390B760D3F}"/>
          </ac:spMkLst>
        </pc:spChg>
        <pc:spChg chg="mod">
          <ac:chgData name="Mohamed Asim" userId="463e8671-0eec-4074-8616-21d10d9d1eab" providerId="ADAL" clId="{0C111A32-60B2-44DF-A264-EB655B3B3E5C}" dt="2023-03-01T06:27:07.725" v="2956" actId="20577"/>
          <ac:spMkLst>
            <pc:docMk/>
            <pc:sldMk cId="3425356956" sldId="376"/>
            <ac:spMk id="3" creationId="{5FBA1863-45AC-1616-16FD-3F097CE84F61}"/>
          </ac:spMkLst>
        </pc:spChg>
      </pc:sldChg>
      <pc:sldChg chg="modSp new mod">
        <pc:chgData name="Mohamed Asim" userId="463e8671-0eec-4074-8616-21d10d9d1eab" providerId="ADAL" clId="{0C111A32-60B2-44DF-A264-EB655B3B3E5C}" dt="2023-03-01T06:29:18.460" v="3200" actId="20577"/>
        <pc:sldMkLst>
          <pc:docMk/>
          <pc:sldMk cId="2627998049" sldId="377"/>
        </pc:sldMkLst>
        <pc:spChg chg="mod">
          <ac:chgData name="Mohamed Asim" userId="463e8671-0eec-4074-8616-21d10d9d1eab" providerId="ADAL" clId="{0C111A32-60B2-44DF-A264-EB655B3B3E5C}" dt="2023-03-01T06:27:57.975" v="2988" actId="20577"/>
          <ac:spMkLst>
            <pc:docMk/>
            <pc:sldMk cId="2627998049" sldId="377"/>
            <ac:spMk id="2" creationId="{E0FF57C3-C3BE-6585-7E92-35CAB93A2390}"/>
          </ac:spMkLst>
        </pc:spChg>
        <pc:spChg chg="mod">
          <ac:chgData name="Mohamed Asim" userId="463e8671-0eec-4074-8616-21d10d9d1eab" providerId="ADAL" clId="{0C111A32-60B2-44DF-A264-EB655B3B3E5C}" dt="2023-03-01T06:29:18.460" v="3200" actId="20577"/>
          <ac:spMkLst>
            <pc:docMk/>
            <pc:sldMk cId="2627998049" sldId="377"/>
            <ac:spMk id="3" creationId="{AF663AB6-1D9B-43EB-E1F0-476182DE1DFB}"/>
          </ac:spMkLst>
        </pc:spChg>
      </pc:sldChg>
      <pc:sldChg chg="modSp new mod">
        <pc:chgData name="Mohamed Asim" userId="463e8671-0eec-4074-8616-21d10d9d1eab" providerId="ADAL" clId="{0C111A32-60B2-44DF-A264-EB655B3B3E5C}" dt="2023-03-01T06:32:45.058" v="3495" actId="20577"/>
        <pc:sldMkLst>
          <pc:docMk/>
          <pc:sldMk cId="2784689331" sldId="378"/>
        </pc:sldMkLst>
        <pc:spChg chg="mod">
          <ac:chgData name="Mohamed Asim" userId="463e8671-0eec-4074-8616-21d10d9d1eab" providerId="ADAL" clId="{0C111A32-60B2-44DF-A264-EB655B3B3E5C}" dt="2023-03-01T06:29:56.547" v="3220" actId="20577"/>
          <ac:spMkLst>
            <pc:docMk/>
            <pc:sldMk cId="2784689331" sldId="378"/>
            <ac:spMk id="2" creationId="{DF996BD3-1421-EC27-FC23-AA8F49BF7BDF}"/>
          </ac:spMkLst>
        </pc:spChg>
        <pc:spChg chg="mod">
          <ac:chgData name="Mohamed Asim" userId="463e8671-0eec-4074-8616-21d10d9d1eab" providerId="ADAL" clId="{0C111A32-60B2-44DF-A264-EB655B3B3E5C}" dt="2023-03-01T06:32:45.058" v="3495" actId="20577"/>
          <ac:spMkLst>
            <pc:docMk/>
            <pc:sldMk cId="2784689331" sldId="378"/>
            <ac:spMk id="3" creationId="{3F406BB9-F389-CB39-D8B4-1023FA0D9401}"/>
          </ac:spMkLst>
        </pc:spChg>
      </pc:sldChg>
      <pc:sldChg chg="modSp new mod">
        <pc:chgData name="Mohamed Asim" userId="463e8671-0eec-4074-8616-21d10d9d1eab" providerId="ADAL" clId="{0C111A32-60B2-44DF-A264-EB655B3B3E5C}" dt="2023-03-01T06:38:29.311" v="3543" actId="20577"/>
        <pc:sldMkLst>
          <pc:docMk/>
          <pc:sldMk cId="2033629680" sldId="379"/>
        </pc:sldMkLst>
        <pc:spChg chg="mod">
          <ac:chgData name="Mohamed Asim" userId="463e8671-0eec-4074-8616-21d10d9d1eab" providerId="ADAL" clId="{0C111A32-60B2-44DF-A264-EB655B3B3E5C}" dt="2023-03-01T06:38:29.311" v="3543" actId="20577"/>
          <ac:spMkLst>
            <pc:docMk/>
            <pc:sldMk cId="2033629680" sldId="379"/>
            <ac:spMk id="2" creationId="{A6F48A0B-4261-7D77-866A-D65A44BE7D3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5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5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5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5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68080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761956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648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72742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194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517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0102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34747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815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241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5645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7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13" Type="http://schemas.openxmlformats.org/officeDocument/2006/relationships/image" Target="../media/image9.png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10.png"/><Relationship Id="rId5" Type="http://schemas.openxmlformats.org/officeDocument/2006/relationships/theme" Target="../theme/theme10.xml"/><Relationship Id="rId4" Type="http://schemas.openxmlformats.org/officeDocument/2006/relationships/slideLayout" Target="../slideLayouts/slideLayout24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11.png"/><Relationship Id="rId4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12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13" Type="http://schemas.openxmlformats.org/officeDocument/2006/relationships/image" Target="../media/image13.png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.xml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8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11" Type="http://schemas.openxmlformats.org/officeDocument/2006/relationships/slideLayout" Target="../slideLayouts/slideLayout52.xml"/><Relationship Id="rId5" Type="http://schemas.openxmlformats.org/officeDocument/2006/relationships/slideLayout" Target="../slideLayouts/slideLayout46.xml"/><Relationship Id="rId10" Type="http://schemas.openxmlformats.org/officeDocument/2006/relationships/slideLayout" Target="../slideLayouts/slideLayout51.xml"/><Relationship Id="rId4" Type="http://schemas.openxmlformats.org/officeDocument/2006/relationships/slideLayout" Target="../slideLayouts/slideLayout45.xml"/><Relationship Id="rId9" Type="http://schemas.openxmlformats.org/officeDocument/2006/relationships/slideLayout" Target="../slideLayouts/slideLayout50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6.xml"/><Relationship Id="rId9" Type="http://schemas.openxmlformats.org/officeDocument/2006/relationships/theme" Target="../theme/theme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471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895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168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6" r:id="rId2"/>
    <p:sldLayoutId id="2147483699" r:id="rId3"/>
    <p:sldLayoutId id="2147483701" r:id="rId4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55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8" r:id="rId2"/>
    <p:sldLayoutId id="2147483711" r:id="rId3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dc.ca/en/articles-tools/entrepreneur-toolkit/templates-business-guides/glossary/inflation" TargetMode="External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2D5C6C4-297C-4AB8-8AC7-600066CC20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 sz="6000" b="1" dirty="0"/>
            </a:br>
            <a:r>
              <a:rPr lang="en-GB" sz="4400" b="1" dirty="0"/>
              <a:t>The Economic Environment</a:t>
            </a:r>
            <a:br>
              <a:rPr lang="en-GB" sz="6000" b="1" dirty="0"/>
            </a:br>
            <a:br>
              <a:rPr lang="en-GB" sz="6000" b="1" dirty="0"/>
            </a:br>
            <a:br>
              <a:rPr lang="en-GB" sz="6000" b="1" dirty="0"/>
            </a:br>
            <a:r>
              <a:rPr lang="en-GB" sz="2800" b="1" dirty="0"/>
              <a:t>Week 3</a:t>
            </a:r>
          </a:p>
        </p:txBody>
      </p:sp>
    </p:spTree>
    <p:extLst>
      <p:ext uri="{BB962C8B-B14F-4D97-AF65-F5344CB8AC3E}">
        <p14:creationId xmlns:p14="http://schemas.microsoft.com/office/powerpoint/2010/main" val="1859407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5D442-9F36-A7FB-159C-465C499DA0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768351"/>
            <a:ext cx="7886700" cy="654050"/>
          </a:xfrm>
        </p:spPr>
        <p:txBody>
          <a:bodyPr/>
          <a:lstStyle/>
          <a:p>
            <a:r>
              <a:rPr lang="en-GB" dirty="0"/>
              <a:t>Topics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F5E3F7-7D62-700A-BDA2-1432F6A2A7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1720851"/>
            <a:ext cx="7886700" cy="4368800"/>
          </a:xfrm>
        </p:spPr>
        <p:txBody>
          <a:bodyPr/>
          <a:lstStyle/>
          <a:p>
            <a:r>
              <a:rPr lang="en-GB" dirty="0"/>
              <a:t>Economic systems</a:t>
            </a:r>
          </a:p>
          <a:p>
            <a:endParaRPr lang="en-GB" dirty="0"/>
          </a:p>
          <a:p>
            <a:r>
              <a:rPr lang="en-GB" dirty="0"/>
              <a:t>Macroeconomy</a:t>
            </a:r>
          </a:p>
          <a:p>
            <a:endParaRPr lang="en-GB" dirty="0"/>
          </a:p>
          <a:p>
            <a:r>
              <a:rPr lang="en-GB" dirty="0"/>
              <a:t>Government and the macroeconomy</a:t>
            </a:r>
          </a:p>
          <a:p>
            <a:endParaRPr lang="en-GB" dirty="0"/>
          </a:p>
          <a:p>
            <a:r>
              <a:rPr lang="en-GB" dirty="0"/>
              <a:t>Role of financial institutions</a:t>
            </a:r>
          </a:p>
          <a:p>
            <a:endParaRPr lang="en-GB" dirty="0"/>
          </a:p>
          <a:p>
            <a:r>
              <a:rPr lang="en-GB" dirty="0"/>
              <a:t>Case study </a:t>
            </a:r>
          </a:p>
        </p:txBody>
      </p:sp>
    </p:spTree>
    <p:extLst>
      <p:ext uri="{BB962C8B-B14F-4D97-AF65-F5344CB8AC3E}">
        <p14:creationId xmlns:p14="http://schemas.microsoft.com/office/powerpoint/2010/main" val="373612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3EA45-70D0-9532-C4D0-51694CD459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Economic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C5D453-B140-B8BC-5117-F2C188C764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Concept of economic scarcity</a:t>
            </a:r>
          </a:p>
          <a:p>
            <a:pPr lvl="1"/>
            <a:r>
              <a:rPr lang="en-GB" dirty="0"/>
              <a:t>What to use the resources, how to use and how to distribute?</a:t>
            </a:r>
          </a:p>
          <a:p>
            <a:endParaRPr lang="en-GB" dirty="0"/>
          </a:p>
          <a:p>
            <a:r>
              <a:rPr lang="en-GB" dirty="0"/>
              <a:t>Centrally planned economies</a:t>
            </a:r>
          </a:p>
          <a:p>
            <a:pPr lvl="1"/>
            <a:r>
              <a:rPr lang="en-GB" dirty="0"/>
              <a:t>These are socialist economies that appeared post second world war , </a:t>
            </a:r>
            <a:r>
              <a:rPr lang="en-GB" dirty="0" err="1"/>
              <a:t>china</a:t>
            </a:r>
            <a:r>
              <a:rPr lang="en-GB" dirty="0"/>
              <a:t>, </a:t>
            </a:r>
            <a:r>
              <a:rPr lang="en-GB" dirty="0" err="1"/>
              <a:t>cuba</a:t>
            </a:r>
            <a:r>
              <a:rPr lang="en-GB" dirty="0"/>
              <a:t>, many east European economies</a:t>
            </a:r>
          </a:p>
          <a:p>
            <a:pPr lvl="1"/>
            <a:r>
              <a:rPr lang="en-GB" dirty="0"/>
              <a:t>Owns, prioritise, distributes resources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0622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51FA8-F994-9B1C-F2FF-3DF47A151A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Economic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2D9FEE-97A3-0748-9DB5-B07EED785E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Free market economies or capitalist economies</a:t>
            </a:r>
          </a:p>
          <a:p>
            <a:pPr lvl="1"/>
            <a:r>
              <a:rPr lang="en-GB" dirty="0"/>
              <a:t>Stark contrast between centrally planned economies</a:t>
            </a:r>
          </a:p>
          <a:p>
            <a:pPr lvl="1"/>
            <a:r>
              <a:rPr lang="en-GB" dirty="0"/>
              <a:t>Resources are private ownership</a:t>
            </a:r>
          </a:p>
          <a:p>
            <a:pPr lvl="1"/>
            <a:r>
              <a:rPr lang="en-GB" dirty="0"/>
              <a:t>Firms are private ownership</a:t>
            </a:r>
          </a:p>
          <a:p>
            <a:pPr lvl="1"/>
            <a:r>
              <a:rPr lang="en-GB" dirty="0"/>
              <a:t>Decentralised systems of markets and prices</a:t>
            </a:r>
          </a:p>
          <a:p>
            <a:pPr lvl="1"/>
            <a:r>
              <a:rPr lang="en-GB" dirty="0"/>
              <a:t>Consumer is sovereign -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1684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48B53-8F42-F948-A4E8-A7D3F4CD69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Economies in transition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B31A2-1195-9BDB-34C1-17537B28F3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Eastern European economies and other developing economies</a:t>
            </a:r>
          </a:p>
          <a:p>
            <a:r>
              <a:rPr lang="en-GB" dirty="0"/>
              <a:t>Among the problems in the transition phase:</a:t>
            </a:r>
          </a:p>
          <a:p>
            <a:pPr lvl="1"/>
            <a:r>
              <a:rPr lang="en-GB" dirty="0"/>
              <a:t>Need to create a legal and commercial framework</a:t>
            </a:r>
          </a:p>
          <a:p>
            <a:pPr lvl="1"/>
            <a:r>
              <a:rPr lang="en-GB" dirty="0"/>
              <a:t>Ned to develop truly competitive markets free from government control</a:t>
            </a:r>
          </a:p>
          <a:p>
            <a:pPr lvl="1"/>
            <a:r>
              <a:rPr lang="en-GB" dirty="0"/>
              <a:t>Need to allow prices </a:t>
            </a:r>
            <a:r>
              <a:rPr lang="en-GB" dirty="0" err="1"/>
              <a:t>tobe</a:t>
            </a:r>
            <a:r>
              <a:rPr lang="en-GB" dirty="0"/>
              <a:t> determined by market forces</a:t>
            </a:r>
          </a:p>
          <a:p>
            <a:pPr lvl="1"/>
            <a:r>
              <a:rPr lang="en-GB" dirty="0"/>
              <a:t>Need to lower international debt burden</a:t>
            </a:r>
          </a:p>
        </p:txBody>
      </p:sp>
    </p:spTree>
    <p:extLst>
      <p:ext uri="{BB962C8B-B14F-4D97-AF65-F5344CB8AC3E}">
        <p14:creationId xmlns:p14="http://schemas.microsoft.com/office/powerpoint/2010/main" val="1411835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FD6FA11-BBD9-4E22-9A2B-645583CFE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06759"/>
            <a:ext cx="7886700" cy="1325563"/>
          </a:xfrm>
        </p:spPr>
        <p:txBody>
          <a:bodyPr/>
          <a:lstStyle/>
          <a:p>
            <a:r>
              <a:rPr lang="en-GB" b="1" dirty="0"/>
              <a:t>What is the economic environment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7B52DD-30D0-4779-B3D4-9903ED20F9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55523"/>
            <a:ext cx="7886700" cy="4351338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0" i="0" dirty="0">
                <a:solidFill>
                  <a:srgbClr val="18303F"/>
                </a:solidFill>
                <a:effectLst/>
                <a:latin typeface="CircularXXSub-Regular"/>
              </a:rPr>
              <a:t>all the external economic factors that influence buying habits of consumers and businesses and therefore affect the performance of a company.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18303F"/>
                </a:solidFill>
                <a:effectLst/>
                <a:latin typeface="CircularXXSub-Regular"/>
              </a:rPr>
              <a:t>These factors are often beyond a company’s control, and may be either large-scale (macro) or small-scale (micro).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7803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9AAC9-54B3-9D3B-EE0C-263D23C687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Factors in the economic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92E3F-063D-F9AB-B6D7-9FDBFCE7BB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Macroeconomic factors </a:t>
            </a:r>
          </a:p>
          <a:p>
            <a:pPr lvl="1"/>
            <a:r>
              <a:rPr lang="en-GB" dirty="0"/>
              <a:t>Factors that impact from the whole </a:t>
            </a:r>
            <a:r>
              <a:rPr lang="en-GB" dirty="0" err="1"/>
              <a:t>ecnomy</a:t>
            </a:r>
            <a:endParaRPr lang="en-GB" dirty="0"/>
          </a:p>
          <a:p>
            <a:r>
              <a:rPr lang="en-GB" dirty="0"/>
              <a:t>Micro economic factors</a:t>
            </a:r>
          </a:p>
          <a:p>
            <a:pPr lvl="1"/>
            <a:r>
              <a:rPr lang="en-GB" dirty="0"/>
              <a:t>External Factors intrinsic to the company</a:t>
            </a:r>
          </a:p>
        </p:txBody>
      </p:sp>
    </p:spTree>
    <p:extLst>
      <p:ext uri="{BB962C8B-B14F-4D97-AF65-F5344CB8AC3E}">
        <p14:creationId xmlns:p14="http://schemas.microsoft.com/office/powerpoint/2010/main" val="176522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CC797-EEE2-5EDF-CB73-724F64745D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Macro factors can include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0F064B-81D2-1D1E-9BD7-BA1561F099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781050"/>
            <a:ext cx="7886700" cy="5395913"/>
          </a:xfrm>
        </p:spPr>
        <p:txBody>
          <a:bodyPr/>
          <a:lstStyle/>
          <a:p>
            <a:pPr marL="0" indent="0" algn="l">
              <a:buNone/>
            </a:pPr>
            <a:endParaRPr lang="en-GB" b="0" i="0" dirty="0">
              <a:solidFill>
                <a:srgbClr val="18303F"/>
              </a:solidFill>
              <a:effectLst/>
              <a:latin typeface="CircularXXSub-Regular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8303F"/>
                </a:solidFill>
                <a:effectLst/>
                <a:latin typeface="CircularXXSub-Regular"/>
              </a:rPr>
              <a:t>Labour market/Employment/unemployment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8303F"/>
                </a:solidFill>
                <a:effectLst/>
                <a:latin typeface="CircularXXSub-Regular"/>
              </a:rPr>
              <a:t>Income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2C50EE"/>
                </a:solidFill>
                <a:effectLst/>
                <a:latin typeface="CircularXXSub-Book"/>
                <a:hlinkClick r:id="rId2"/>
              </a:rPr>
              <a:t>Inflation</a:t>
            </a:r>
            <a:endParaRPr lang="en-GB" b="0" i="0" dirty="0">
              <a:solidFill>
                <a:srgbClr val="18303F"/>
              </a:solidFill>
              <a:effectLst/>
              <a:latin typeface="CircularXXSub-Regular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8303F"/>
                </a:solidFill>
                <a:effectLst/>
                <a:latin typeface="CircularXXSub-Regular"/>
              </a:rPr>
              <a:t>Interest rates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8303F"/>
                </a:solidFill>
                <a:effectLst/>
                <a:latin typeface="CircularXXSub-Regular"/>
              </a:rPr>
              <a:t>Tax rates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8303F"/>
                </a:solidFill>
                <a:effectLst/>
                <a:latin typeface="CircularXXSub-Regular"/>
              </a:rPr>
              <a:t>Currency exchange rate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8303F"/>
                </a:solidFill>
                <a:effectLst/>
                <a:latin typeface="CircularXXSub-Regular"/>
              </a:rPr>
              <a:t>Saving rates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8303F"/>
                </a:solidFill>
                <a:effectLst/>
                <a:latin typeface="CircularXXSub-Regular"/>
              </a:rPr>
              <a:t>Consumer confidence levels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8303F"/>
                </a:solidFill>
                <a:effectLst/>
                <a:latin typeface="CircularXXSub-Regular"/>
              </a:rPr>
              <a:t>Recessions and the pandemic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9786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D20A4-7332-D8BA-9017-D6032E0CBE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Micro factors can include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16A0D0-4C1C-D485-81B2-893ACF86C2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84300"/>
            <a:ext cx="7886700" cy="4792663"/>
          </a:xfrm>
        </p:spPr>
        <p:txBody>
          <a:bodyPr/>
          <a:lstStyle/>
          <a:p>
            <a:pPr marL="0" indent="0" algn="l">
              <a:buNone/>
            </a:pPr>
            <a:r>
              <a:rPr lang="en-GB" b="0" i="0" dirty="0">
                <a:solidFill>
                  <a:srgbClr val="18303F"/>
                </a:solidFill>
                <a:effectLst/>
                <a:latin typeface="CircularXXSub-Regular"/>
              </a:rPr>
              <a:t>Not the whole economy</a:t>
            </a:r>
          </a:p>
          <a:p>
            <a:pPr marL="0" indent="0" algn="l">
              <a:buNone/>
            </a:pPr>
            <a:endParaRPr lang="en-GB" b="0" i="0" dirty="0">
              <a:solidFill>
                <a:srgbClr val="18303F"/>
              </a:solidFill>
              <a:effectLst/>
              <a:latin typeface="CircularXXSub-Regular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8303F"/>
                </a:solidFill>
                <a:effectLst/>
                <a:latin typeface="CircularXXSub-Regular"/>
              </a:rPr>
              <a:t>The size of the available market for the product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8303F"/>
                </a:solidFill>
                <a:effectLst/>
                <a:latin typeface="CircularXXSub-Regular"/>
              </a:rPr>
              <a:t>Demand for the company’s products or services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8303F"/>
                </a:solidFill>
                <a:effectLst/>
                <a:latin typeface="CircularXXSub-Regular"/>
              </a:rPr>
              <a:t>Competition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8303F"/>
                </a:solidFill>
                <a:effectLst/>
                <a:latin typeface="CircularXXSub-Regular"/>
              </a:rPr>
              <a:t>Availability and quality of suppliers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8303F"/>
                </a:solidFill>
                <a:effectLst/>
                <a:latin typeface="CircularXXSub-Regular"/>
              </a:rPr>
              <a:t>The reliability of the company’s distribution chain (i.e., how it gets products to customers)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8922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9108F-D66D-9944-0CF1-0177894D5F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Macro indicators (2021)</a:t>
            </a:r>
            <a:br>
              <a:rPr lang="en-GB" dirty="0"/>
            </a:br>
            <a:r>
              <a:rPr lang="en-GB" sz="1800" dirty="0"/>
              <a:t>Source: World Bank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18A84F7D-0710-91A9-8B8D-B6EABA5610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0660632"/>
              </p:ext>
            </p:extLst>
          </p:nvPr>
        </p:nvGraphicFramePr>
        <p:xfrm>
          <a:off x="628650" y="1825625"/>
          <a:ext cx="788670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71675">
                  <a:extLst>
                    <a:ext uri="{9D8B030D-6E8A-4147-A177-3AD203B41FA5}">
                      <a16:colId xmlns:a16="http://schemas.microsoft.com/office/drawing/2014/main" val="3427689769"/>
                    </a:ext>
                  </a:extLst>
                </a:gridCol>
                <a:gridCol w="1971675">
                  <a:extLst>
                    <a:ext uri="{9D8B030D-6E8A-4147-A177-3AD203B41FA5}">
                      <a16:colId xmlns:a16="http://schemas.microsoft.com/office/drawing/2014/main" val="1986435266"/>
                    </a:ext>
                  </a:extLst>
                </a:gridCol>
                <a:gridCol w="1971675">
                  <a:extLst>
                    <a:ext uri="{9D8B030D-6E8A-4147-A177-3AD203B41FA5}">
                      <a16:colId xmlns:a16="http://schemas.microsoft.com/office/drawing/2014/main" val="2032719305"/>
                    </a:ext>
                  </a:extLst>
                </a:gridCol>
                <a:gridCol w="1971675">
                  <a:extLst>
                    <a:ext uri="{9D8B030D-6E8A-4147-A177-3AD203B41FA5}">
                      <a16:colId xmlns:a16="http://schemas.microsoft.com/office/drawing/2014/main" val="268834449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Indicators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India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Bulgaria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Romania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372265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GDP (billions USD)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3176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84,056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284,087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95576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GDP per capita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2256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12,221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14,858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76089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Unemployment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5.4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5.2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52327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Inflation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5.1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3.3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5.1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67022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774425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14179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32736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7014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9C9BF-4CCB-C777-BE97-2BD2EBB4CA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720725"/>
          </a:xfrm>
        </p:spPr>
        <p:txBody>
          <a:bodyPr/>
          <a:lstStyle/>
          <a:p>
            <a:r>
              <a:rPr lang="en-GB" dirty="0"/>
              <a:t>Business environments</a:t>
            </a:r>
            <a:br>
              <a:rPr lang="en-GB" dirty="0"/>
            </a:br>
            <a:r>
              <a:rPr lang="en-GB" sz="2800" dirty="0"/>
              <a:t>Consumer profile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5F8E9A-92D8-F2EA-CC0C-4E075A4E38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84300"/>
            <a:ext cx="7886700" cy="4792663"/>
          </a:xfrm>
        </p:spPr>
        <p:txBody>
          <a:bodyPr/>
          <a:lstStyle/>
          <a:p>
            <a:r>
              <a:rPr lang="en-GB" dirty="0"/>
              <a:t>India </a:t>
            </a:r>
          </a:p>
          <a:p>
            <a:pPr lvl="1"/>
            <a:r>
              <a:rPr lang="en-GB" dirty="0"/>
              <a:t>population of 1.4 bill(2022) – largest city Delhi followed by Mumbai</a:t>
            </a:r>
          </a:p>
          <a:p>
            <a:pPr lvl="1"/>
            <a:r>
              <a:rPr lang="en-GB" dirty="0"/>
              <a:t>More than 50 areas with a population of more than 1 million</a:t>
            </a:r>
          </a:p>
          <a:p>
            <a:pPr lvl="1"/>
            <a:r>
              <a:rPr lang="en-GB" dirty="0"/>
              <a:t>Indians living in urban areas has increased</a:t>
            </a:r>
          </a:p>
          <a:p>
            <a:pPr lvl="1"/>
            <a:r>
              <a:rPr lang="en-GB" dirty="0"/>
              <a:t>Consumer behaviour</a:t>
            </a:r>
          </a:p>
          <a:p>
            <a:pPr lvl="1"/>
            <a:r>
              <a:rPr lang="en-GB" dirty="0"/>
              <a:t>Purchasing power</a:t>
            </a:r>
          </a:p>
          <a:p>
            <a:pPr lvl="1"/>
            <a:r>
              <a:rPr lang="en-GB" dirty="0"/>
              <a:t>Consumer recourse to credit</a:t>
            </a:r>
          </a:p>
          <a:p>
            <a:pPr lvl="1"/>
            <a:r>
              <a:rPr lang="en-GB" dirty="0"/>
              <a:t>Growing sectors – IT, ICT, automotive, health, transport, hotel, real estates, education, energy</a:t>
            </a:r>
          </a:p>
          <a:p>
            <a:r>
              <a:rPr lang="en-GB" dirty="0"/>
              <a:t>Import procedures / tax rates?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7607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EF9722-4E5B-4913-6822-06A0841F31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environments (consumer profile)  Bulgaria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DCD38-3306-9772-AF7A-BC0C834E5B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 dirty="0"/>
              <a:t>population of 6.8 million – Sofia - largest city  followed ….</a:t>
            </a:r>
          </a:p>
          <a:p>
            <a:pPr lvl="1"/>
            <a:r>
              <a:rPr lang="en-GB" dirty="0"/>
              <a:t>living in urban areas has increased</a:t>
            </a:r>
          </a:p>
          <a:p>
            <a:pPr lvl="1"/>
            <a:r>
              <a:rPr lang="en-GB" dirty="0"/>
              <a:t>Consumer behaviour</a:t>
            </a:r>
          </a:p>
          <a:p>
            <a:pPr lvl="1"/>
            <a:r>
              <a:rPr lang="en-GB" dirty="0"/>
              <a:t>Purchasing power</a:t>
            </a:r>
          </a:p>
          <a:p>
            <a:pPr lvl="1"/>
            <a:r>
              <a:rPr lang="en-GB" dirty="0"/>
              <a:t>Consumer recourse to credit</a:t>
            </a:r>
          </a:p>
          <a:p>
            <a:pPr lvl="1"/>
            <a:r>
              <a:rPr lang="en-GB" dirty="0"/>
              <a:t>Growing sectors – 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0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transport equipment and machine building, electronics and electrical engineering, chemical industry, food and agriculture. Bulgaria's resources sector is led by mining and alternative energy.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Import procedures </a:t>
            </a:r>
            <a:r>
              <a:rPr lang="en-GB" dirty="0"/>
              <a:t>/ tax rates?</a:t>
            </a:r>
          </a:p>
        </p:txBody>
      </p:sp>
    </p:spTree>
    <p:extLst>
      <p:ext uri="{BB962C8B-B14F-4D97-AF65-F5344CB8AC3E}">
        <p14:creationId xmlns:p14="http://schemas.microsoft.com/office/powerpoint/2010/main" val="4093631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758C32-0A4E-4D19-FF77-01DD084AE8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environment ( Romania)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A00C23-E332-5745-2F44-58344F087F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 dirty="0"/>
              <a:t>population of 19 million – Bucharest- largest city  followed ….</a:t>
            </a:r>
          </a:p>
          <a:p>
            <a:pPr lvl="1"/>
            <a:r>
              <a:rPr lang="en-GB" dirty="0"/>
              <a:t>living in urban areas has increased</a:t>
            </a:r>
          </a:p>
          <a:p>
            <a:pPr lvl="1"/>
            <a:r>
              <a:rPr lang="en-GB" dirty="0"/>
              <a:t>Consumer behaviour</a:t>
            </a:r>
          </a:p>
          <a:p>
            <a:pPr lvl="1"/>
            <a:r>
              <a:rPr lang="en-GB" dirty="0"/>
              <a:t>Purchasing power</a:t>
            </a:r>
          </a:p>
          <a:p>
            <a:pPr lvl="1"/>
            <a:r>
              <a:rPr lang="en-GB" dirty="0"/>
              <a:t>Consumer recourse to credit</a:t>
            </a:r>
          </a:p>
          <a:p>
            <a:pPr lvl="1"/>
            <a:r>
              <a:rPr lang="en-GB" dirty="0"/>
              <a:t>Growing sectors – 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 </a:t>
            </a:r>
          </a:p>
          <a:p>
            <a:pPr lvl="1"/>
            <a:endParaRPr lang="en-GB" sz="2800" dirty="0">
              <a:solidFill>
                <a:srgbClr val="20212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Import procedures </a:t>
            </a:r>
            <a:r>
              <a:rPr lang="en-GB" dirty="0"/>
              <a:t>/ tax rates?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9456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863F1D-4349-0501-4804-8B3BAF812C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economic indicators (</a:t>
            </a:r>
            <a:r>
              <a:rPr lang="en-GB" dirty="0" err="1"/>
              <a:t>oecd</a:t>
            </a:r>
            <a:r>
              <a:rPr lang="en-GB" dirty="0"/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D92E58-9A18-8D33-51E7-FC6F30FF4D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OECD’s monthly publication, Main Economic Indicators (MEI), provides an overall view of short-term economic developments through presentation of an extensive range of specific short-term economic indicators within each of the following subjects</a:t>
            </a:r>
          </a:p>
        </p:txBody>
      </p:sp>
    </p:spTree>
    <p:extLst>
      <p:ext uri="{BB962C8B-B14F-4D97-AF65-F5344CB8AC3E}">
        <p14:creationId xmlns:p14="http://schemas.microsoft.com/office/powerpoint/2010/main" val="2872756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0F1165-4266-2EB4-0F78-54E4E7A59C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economic indicators(</a:t>
            </a:r>
            <a:r>
              <a:rPr lang="en-GB" dirty="0" err="1"/>
              <a:t>oecd</a:t>
            </a:r>
            <a:r>
              <a:rPr lang="en-GB" dirty="0"/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44E6DD-9CDB-E774-91B1-84F23A09D9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84300"/>
            <a:ext cx="7886700" cy="4792663"/>
          </a:xfrm>
        </p:spPr>
        <p:txBody>
          <a:bodyPr/>
          <a:lstStyle/>
          <a:p>
            <a:r>
              <a:rPr lang="en-GB" sz="2000" dirty="0"/>
              <a:t>national </a:t>
            </a:r>
            <a:r>
              <a:rPr lang="en-GB" sz="2000"/>
              <a:t>accounts </a:t>
            </a:r>
            <a:endParaRPr lang="en-GB" sz="2000" dirty="0"/>
          </a:p>
          <a:p>
            <a:r>
              <a:rPr lang="en-GB" sz="2000" dirty="0"/>
              <a:t>domestic demand </a:t>
            </a:r>
          </a:p>
          <a:p>
            <a:r>
              <a:rPr lang="en-GB" sz="2000" dirty="0"/>
              <a:t>production </a:t>
            </a:r>
          </a:p>
          <a:p>
            <a:r>
              <a:rPr lang="en-GB" sz="2000" dirty="0"/>
              <a:t>labour market indicators  </a:t>
            </a:r>
          </a:p>
          <a:p>
            <a:r>
              <a:rPr lang="en-GB" sz="2000" dirty="0"/>
              <a:t>business and consumer opinions </a:t>
            </a:r>
          </a:p>
          <a:p>
            <a:r>
              <a:rPr lang="en-GB" sz="2000" dirty="0"/>
              <a:t>prices </a:t>
            </a:r>
          </a:p>
          <a:p>
            <a:r>
              <a:rPr lang="en-GB" sz="2000" dirty="0"/>
              <a:t> finance </a:t>
            </a:r>
          </a:p>
          <a:p>
            <a:r>
              <a:rPr lang="en-GB" sz="2000" dirty="0"/>
              <a:t> manufacturing </a:t>
            </a:r>
          </a:p>
          <a:p>
            <a:r>
              <a:rPr lang="en-GB" sz="2000" dirty="0"/>
              <a:t>foreign trade </a:t>
            </a:r>
          </a:p>
          <a:p>
            <a:r>
              <a:rPr lang="en-GB" sz="2000" dirty="0"/>
              <a:t>construction  </a:t>
            </a:r>
          </a:p>
          <a:p>
            <a:r>
              <a:rPr lang="en-GB" sz="2000" dirty="0"/>
              <a:t>balance of payment</a:t>
            </a:r>
          </a:p>
        </p:txBody>
      </p:sp>
    </p:spTree>
    <p:extLst>
      <p:ext uri="{BB962C8B-B14F-4D97-AF65-F5344CB8AC3E}">
        <p14:creationId xmlns:p14="http://schemas.microsoft.com/office/powerpoint/2010/main" val="3731174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4EADB2-E808-C02F-E516-9F390B760D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Governments and macroeconomic policy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BA1863-45AC-1616-16FD-3F097CE84F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Governments have a huge role to play in shaping the economy</a:t>
            </a:r>
          </a:p>
          <a:p>
            <a:r>
              <a:rPr lang="en-GB" dirty="0"/>
              <a:t>Controlling inflation</a:t>
            </a:r>
          </a:p>
          <a:p>
            <a:r>
              <a:rPr lang="en-GB" dirty="0"/>
              <a:t>Economic growth</a:t>
            </a:r>
          </a:p>
          <a:p>
            <a:r>
              <a:rPr lang="en-GB" dirty="0"/>
              <a:t>Reducing unemployment</a:t>
            </a:r>
          </a:p>
          <a:p>
            <a:r>
              <a:rPr lang="en-GB" dirty="0"/>
              <a:t>Favourable balance of payments</a:t>
            </a:r>
          </a:p>
          <a:p>
            <a:r>
              <a:rPr lang="en-GB" dirty="0" err="1"/>
              <a:t>Controllng</a:t>
            </a:r>
            <a:r>
              <a:rPr lang="en-GB" dirty="0"/>
              <a:t> public borrowing</a:t>
            </a:r>
          </a:p>
          <a:p>
            <a:r>
              <a:rPr lang="en-GB" dirty="0"/>
              <a:t>A stable exchange rate</a:t>
            </a:r>
          </a:p>
        </p:txBody>
      </p:sp>
    </p:spTree>
    <p:extLst>
      <p:ext uri="{BB962C8B-B14F-4D97-AF65-F5344CB8AC3E}">
        <p14:creationId xmlns:p14="http://schemas.microsoft.com/office/powerpoint/2010/main" val="3425356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FF57C3-C3BE-6585-7E92-35CAB93A23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Role of financial institutions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663AB6-1D9B-43EB-E1F0-476182DE1D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central bank</a:t>
            </a:r>
          </a:p>
          <a:p>
            <a:r>
              <a:rPr lang="en-GB" dirty="0"/>
              <a:t>International bodies</a:t>
            </a:r>
          </a:p>
          <a:p>
            <a:pPr lvl="1"/>
            <a:r>
              <a:rPr lang="en-GB" dirty="0"/>
              <a:t>World bank , IMF, OECD, European Investment Bank, Asian Development Bank, Islamic Development Bank, Kuwait Fund, Asian Infrastructure Development Bank</a:t>
            </a:r>
          </a:p>
        </p:txBody>
      </p:sp>
    </p:spTree>
    <p:extLst>
      <p:ext uri="{BB962C8B-B14F-4D97-AF65-F5344CB8AC3E}">
        <p14:creationId xmlns:p14="http://schemas.microsoft.com/office/powerpoint/2010/main" val="2627998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996BD3-1421-EC27-FC23-AA8F49BF7B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406BB9-F389-CB39-D8B4-1023FA0D94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Economic systems and types</a:t>
            </a:r>
          </a:p>
          <a:p>
            <a:r>
              <a:rPr lang="en-GB" dirty="0"/>
              <a:t>Emerging economies</a:t>
            </a:r>
          </a:p>
          <a:p>
            <a:r>
              <a:rPr lang="en-GB" dirty="0"/>
              <a:t>Economic indicators</a:t>
            </a:r>
          </a:p>
          <a:p>
            <a:r>
              <a:rPr lang="en-GB" dirty="0"/>
              <a:t>Role of government – policies and institutions</a:t>
            </a:r>
          </a:p>
          <a:p>
            <a:r>
              <a:rPr lang="en-GB" dirty="0"/>
              <a:t>Central banks</a:t>
            </a:r>
          </a:p>
          <a:p>
            <a:r>
              <a:rPr lang="en-GB" dirty="0"/>
              <a:t>International financial bodies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1800" dirty="0"/>
              <a:t>Content sources</a:t>
            </a:r>
            <a:r>
              <a:rPr lang="en-GB" sz="1800"/>
              <a:t>: 2006. Britton</a:t>
            </a:r>
            <a:r>
              <a:rPr lang="en-GB" sz="1800" dirty="0"/>
              <a:t>, Ian &amp; Chris. The Economic Environment, Prentice Hall.</a:t>
            </a:r>
          </a:p>
        </p:txBody>
      </p:sp>
    </p:spTree>
    <p:extLst>
      <p:ext uri="{BB962C8B-B14F-4D97-AF65-F5344CB8AC3E}">
        <p14:creationId xmlns:p14="http://schemas.microsoft.com/office/powerpoint/2010/main" val="2784689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F48A0B-4261-7D77-866A-D65A44BE7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Videos on what is the Economic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F1FBA7-ACD0-4AD7-C8D1-442B31FF7B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629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547D3B3-2CEC-47BE-8F2F-5C3164EBC5A8}">
  <ds:schemaRefs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211f9404-bca0-4bcf-9c1d-965ccb6f8d2d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E4B39123-6EEF-44A3-BB4E-6DBCD963DCD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705</Words>
  <Application>Microsoft Office PowerPoint</Application>
  <PresentationFormat>On-screen Show (4:3)</PresentationFormat>
  <Paragraphs>154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15</vt:i4>
      </vt:variant>
      <vt:variant>
        <vt:lpstr>Slide Titles</vt:lpstr>
      </vt:variant>
      <vt:variant>
        <vt:i4>19</vt:i4>
      </vt:variant>
    </vt:vector>
  </HeadingPairs>
  <TitlesOfParts>
    <vt:vector size="40" baseType="lpstr">
      <vt:lpstr>CircularXXSub-Book</vt:lpstr>
      <vt:lpstr>CircularXXSub-Regular</vt:lpstr>
      <vt:lpstr>Arial</vt:lpstr>
      <vt:lpstr>Arial</vt:lpstr>
      <vt:lpstr>Calibri</vt:lpstr>
      <vt:lpstr>Calibri Light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 The Economic Environment   Week 3</vt:lpstr>
      <vt:lpstr>Topics</vt:lpstr>
      <vt:lpstr>Economic systems</vt:lpstr>
      <vt:lpstr>Economic systems</vt:lpstr>
      <vt:lpstr>Economies in transition</vt:lpstr>
      <vt:lpstr>What is the economic environment</vt:lpstr>
      <vt:lpstr>Factors in the economic environment</vt:lpstr>
      <vt:lpstr>Macro factors can include</vt:lpstr>
      <vt:lpstr>Micro factors can include</vt:lpstr>
      <vt:lpstr>Macro indicators (2021) Source: World Bank</vt:lpstr>
      <vt:lpstr>Business environments Consumer profile</vt:lpstr>
      <vt:lpstr>Business environments (consumer profile)  Bulgaria</vt:lpstr>
      <vt:lpstr>Business environment ( Romania) </vt:lpstr>
      <vt:lpstr>Main economic indicators (oecd)</vt:lpstr>
      <vt:lpstr>Main economic indicators(oecd)</vt:lpstr>
      <vt:lpstr>Governments and macroeconomic policy</vt:lpstr>
      <vt:lpstr>Role of financial institutions</vt:lpstr>
      <vt:lpstr>Summary </vt:lpstr>
      <vt:lpstr>Videos on what is the Economic Environment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Mohamed Asim</cp:lastModifiedBy>
  <cp:revision>17</cp:revision>
  <dcterms:created xsi:type="dcterms:W3CDTF">2021-03-10T12:10:47Z</dcterms:created>
  <dcterms:modified xsi:type="dcterms:W3CDTF">2023-03-01T06:38:33Z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