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54"/>
  </p:notesMasterIdLst>
  <p:sldIdLst>
    <p:sldId id="284" r:id="rId2"/>
    <p:sldId id="285" r:id="rId3"/>
    <p:sldId id="309" r:id="rId4"/>
    <p:sldId id="310" r:id="rId5"/>
    <p:sldId id="311" r:id="rId6"/>
    <p:sldId id="312" r:id="rId7"/>
    <p:sldId id="317" r:id="rId8"/>
    <p:sldId id="313" r:id="rId9"/>
    <p:sldId id="319" r:id="rId10"/>
    <p:sldId id="318" r:id="rId11"/>
    <p:sldId id="282" r:id="rId12"/>
    <p:sldId id="314" r:id="rId13"/>
    <p:sldId id="256" r:id="rId14"/>
    <p:sldId id="280" r:id="rId15"/>
    <p:sldId id="257" r:id="rId16"/>
    <p:sldId id="272" r:id="rId17"/>
    <p:sldId id="261" r:id="rId18"/>
    <p:sldId id="269" r:id="rId19"/>
    <p:sldId id="271" r:id="rId20"/>
    <p:sldId id="277" r:id="rId21"/>
    <p:sldId id="278" r:id="rId22"/>
    <p:sldId id="281" r:id="rId23"/>
    <p:sldId id="283" r:id="rId24"/>
    <p:sldId id="320" r:id="rId25"/>
    <p:sldId id="273" r:id="rId26"/>
    <p:sldId id="270" r:id="rId27"/>
    <p:sldId id="266" r:id="rId28"/>
    <p:sldId id="268" r:id="rId29"/>
    <p:sldId id="265" r:id="rId30"/>
    <p:sldId id="262" r:id="rId31"/>
    <p:sldId id="263" r:id="rId32"/>
    <p:sldId id="259" r:id="rId33"/>
    <p:sldId id="260" r:id="rId34"/>
    <p:sldId id="264" r:id="rId35"/>
    <p:sldId id="274" r:id="rId36"/>
    <p:sldId id="279" r:id="rId37"/>
    <p:sldId id="316" r:id="rId38"/>
    <p:sldId id="315" r:id="rId39"/>
    <p:sldId id="299" r:id="rId40"/>
    <p:sldId id="300" r:id="rId41"/>
    <p:sldId id="294" r:id="rId42"/>
    <p:sldId id="301" r:id="rId43"/>
    <p:sldId id="302" r:id="rId44"/>
    <p:sldId id="287" r:id="rId45"/>
    <p:sldId id="303" r:id="rId46"/>
    <p:sldId id="304" r:id="rId47"/>
    <p:sldId id="305" r:id="rId48"/>
    <p:sldId id="306" r:id="rId49"/>
    <p:sldId id="307" r:id="rId50"/>
    <p:sldId id="308" r:id="rId51"/>
    <p:sldId id="297" r:id="rId52"/>
    <p:sldId id="29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537" autoAdjust="0"/>
    <p:restoredTop sz="94660"/>
  </p:normalViewPr>
  <p:slideViewPr>
    <p:cSldViewPr snapToGrid="0">
      <p:cViewPr varScale="1">
        <p:scale>
          <a:sx n="106" d="100"/>
          <a:sy n="106" d="100"/>
        </p:scale>
        <p:origin x="6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1" Type="http://schemas.openxmlformats.org/officeDocument/2006/relationships/hyperlink" Target="https://www.itv.com/news/2023-09-05/figures-show-45m-in-the-uk-now-vape-as-habit-rises-among-young-people" TargetMode="External"/></Relationships>
</file>

<file path=ppt/diagrams/_rels/data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hyperlink" Target="https://www.science.org/content/article/how-safe-vaping-new-human-studies-assess-chronic-harm-heart-and-lungs" TargetMode="External"/></Relationships>
</file>

<file path=ppt/diagrams/_rels/data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1" Type="http://schemas.openxmlformats.org/officeDocument/2006/relationships/hyperlink" Target="https://www.itv.com/news/2023-09-05/figures-show-45m-in-the-uk-now-vape-as-habit-rises-among-young-people" TargetMode="External"/></Relationships>
</file>

<file path=ppt/diagrams/_rels/drawing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hyperlink" Target="https://www.science.org/content/article/how-safe-vaping-new-human-studies-assess-chronic-harm-heart-and-lungs" TargetMode="External"/><Relationship Id="rId1"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1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2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0D4ED9-CD4B-4A34-A93C-FC43C894DD93}" type="doc">
      <dgm:prSet loTypeId="urn:microsoft.com/office/officeart/2005/8/layout/vList2" loCatId="list" qsTypeId="urn:microsoft.com/office/officeart/2005/8/quickstyle/simple1#34" qsCatId="simple" csTypeId="urn:microsoft.com/office/officeart/2005/8/colors/colorful2#17" csCatId="colorful"/>
      <dgm:spPr/>
      <dgm:t>
        <a:bodyPr/>
        <a:lstStyle/>
        <a:p>
          <a:endParaRPr lang="en-US"/>
        </a:p>
      </dgm:t>
    </dgm:pt>
    <dgm:pt modelId="{6264E843-E232-4F02-9A02-D60567474E40}">
      <dgm:prSet/>
      <dgm:spPr/>
      <dgm:t>
        <a:bodyPr/>
        <a:lstStyle/>
        <a:p>
          <a:r>
            <a:rPr lang="en-GB" b="1" i="0"/>
            <a:t>Proportion of smokers in the UK by country (ONS data)</a:t>
          </a:r>
          <a:endParaRPr lang="en-US"/>
        </a:p>
      </dgm:t>
    </dgm:pt>
    <dgm:pt modelId="{C598B6EE-AD83-43C6-9BAD-05BF040DC7FF}" type="parTrans" cxnId="{E7052D27-B1E5-4606-8CCE-CF10ECD144DF}">
      <dgm:prSet/>
      <dgm:spPr/>
      <dgm:t>
        <a:bodyPr/>
        <a:lstStyle/>
        <a:p>
          <a:endParaRPr lang="en-US"/>
        </a:p>
      </dgm:t>
    </dgm:pt>
    <dgm:pt modelId="{73705EB9-B760-478B-A2CC-8E0786C0577B}" type="sibTrans" cxnId="{E7052D27-B1E5-4606-8CCE-CF10ECD144DF}">
      <dgm:prSet/>
      <dgm:spPr/>
      <dgm:t>
        <a:bodyPr/>
        <a:lstStyle/>
        <a:p>
          <a:endParaRPr lang="en-US"/>
        </a:p>
      </dgm:t>
    </dgm:pt>
    <dgm:pt modelId="{48BDB4F0-7F53-42B2-9886-424744798051}">
      <dgm:prSet/>
      <dgm:spPr/>
      <dgm:t>
        <a:bodyPr/>
        <a:lstStyle/>
        <a:p>
          <a:r>
            <a:rPr lang="en-GB" b="0" i="0"/>
            <a:t>- Wales: 14.1%- Northern Ireland: 14.0%- Scotland: 13.9%- England: 12.7%</a:t>
          </a:r>
          <a:endParaRPr lang="en-US"/>
        </a:p>
      </dgm:t>
    </dgm:pt>
    <dgm:pt modelId="{E304F2ED-6DAE-44DC-B83E-2296606AD52C}" type="parTrans" cxnId="{8420674D-E0D2-4088-8175-D4FF0767EF2A}">
      <dgm:prSet/>
      <dgm:spPr/>
      <dgm:t>
        <a:bodyPr/>
        <a:lstStyle/>
        <a:p>
          <a:endParaRPr lang="en-US"/>
        </a:p>
      </dgm:t>
    </dgm:pt>
    <dgm:pt modelId="{3AC4EADB-1548-44B9-8428-F64901474774}" type="sibTrans" cxnId="{8420674D-E0D2-4088-8175-D4FF0767EF2A}">
      <dgm:prSet/>
      <dgm:spPr/>
      <dgm:t>
        <a:bodyPr/>
        <a:lstStyle/>
        <a:p>
          <a:endParaRPr lang="en-US"/>
        </a:p>
      </dgm:t>
    </dgm:pt>
    <dgm:pt modelId="{130D3B3D-44FF-44A6-82DE-9AED460D6507}">
      <dgm:prSet/>
      <dgm:spPr/>
      <dgm:t>
        <a:bodyPr/>
        <a:lstStyle/>
        <a:p>
          <a:r>
            <a:rPr lang="en-GB" b="0" i="0"/>
            <a:t>Across the country, 4.5 million adults - or 8.7% - said they currently used an e-cigarette daily or occasionally.</a:t>
          </a:r>
          <a:endParaRPr lang="en-US"/>
        </a:p>
      </dgm:t>
    </dgm:pt>
    <dgm:pt modelId="{7C04B45C-A32F-48EC-85C8-2A8296FCF46B}" type="parTrans" cxnId="{AC3F6828-85A1-492D-8D9F-45EA3F748673}">
      <dgm:prSet/>
      <dgm:spPr/>
      <dgm:t>
        <a:bodyPr/>
        <a:lstStyle/>
        <a:p>
          <a:endParaRPr lang="en-US"/>
        </a:p>
      </dgm:t>
    </dgm:pt>
    <dgm:pt modelId="{A82F552C-EE92-4941-AA8C-7C27105029B9}" type="sibTrans" cxnId="{AC3F6828-85A1-492D-8D9F-45EA3F748673}">
      <dgm:prSet/>
      <dgm:spPr/>
      <dgm:t>
        <a:bodyPr/>
        <a:lstStyle/>
        <a:p>
          <a:endParaRPr lang="en-US"/>
        </a:p>
      </dgm:t>
    </dgm:pt>
    <dgm:pt modelId="{BC238EEF-B49C-412A-B154-680C290DFE7A}">
      <dgm:prSet/>
      <dgm:spPr/>
      <dgm:t>
        <a:bodyPr/>
        <a:lstStyle/>
        <a:p>
          <a:r>
            <a:rPr lang="en-GB" b="0" i="0"/>
            <a:t>This is an increase from 7.7% of people in 2021.</a:t>
          </a:r>
          <a:endParaRPr lang="en-US"/>
        </a:p>
      </dgm:t>
    </dgm:pt>
    <dgm:pt modelId="{71C6D676-82AA-4727-ABA4-5AD6702D76A2}" type="parTrans" cxnId="{13603B23-0B7E-4029-B545-2FD91A61861F}">
      <dgm:prSet/>
      <dgm:spPr/>
      <dgm:t>
        <a:bodyPr/>
        <a:lstStyle/>
        <a:p>
          <a:endParaRPr lang="en-US"/>
        </a:p>
      </dgm:t>
    </dgm:pt>
    <dgm:pt modelId="{55D8BE0A-C6CC-4F17-BFF2-A64074E1A91C}" type="sibTrans" cxnId="{13603B23-0B7E-4029-B545-2FD91A61861F}">
      <dgm:prSet/>
      <dgm:spPr/>
      <dgm:t>
        <a:bodyPr/>
        <a:lstStyle/>
        <a:p>
          <a:endParaRPr lang="en-US"/>
        </a:p>
      </dgm:t>
    </dgm:pt>
    <dgm:pt modelId="{8D92A5CB-9020-46B0-9DBD-60D59882DA4B}">
      <dgm:prSet/>
      <dgm:spPr/>
      <dgm:t>
        <a:bodyPr/>
        <a:lstStyle/>
        <a:p>
          <a:r>
            <a:rPr lang="en-GB" b="0" i="0" dirty="0">
              <a:hlinkClick xmlns:r="http://schemas.openxmlformats.org/officeDocument/2006/relationships" r:id="rId1"/>
            </a:rPr>
            <a:t>https://www.itv.com/news/2023-09-05/figures-show-45m-in-the-uk-now-vape-as-habit-rises-among-young-people</a:t>
          </a:r>
          <a:r>
            <a:rPr lang="en-GB" b="0" i="0" dirty="0"/>
            <a:t> – video clip.</a:t>
          </a:r>
          <a:endParaRPr lang="en-US" dirty="0"/>
        </a:p>
      </dgm:t>
    </dgm:pt>
    <dgm:pt modelId="{3EE8552A-4E7B-42CF-86E9-C14D6035AD14}" type="parTrans" cxnId="{F580E9E0-50C7-4672-9295-24CDB905D0E5}">
      <dgm:prSet/>
      <dgm:spPr/>
      <dgm:t>
        <a:bodyPr/>
        <a:lstStyle/>
        <a:p>
          <a:endParaRPr lang="en-US"/>
        </a:p>
      </dgm:t>
    </dgm:pt>
    <dgm:pt modelId="{D378B0AA-D3F5-448C-81B3-B6A98785A10D}" type="sibTrans" cxnId="{F580E9E0-50C7-4672-9295-24CDB905D0E5}">
      <dgm:prSet/>
      <dgm:spPr/>
      <dgm:t>
        <a:bodyPr/>
        <a:lstStyle/>
        <a:p>
          <a:endParaRPr lang="en-US"/>
        </a:p>
      </dgm:t>
    </dgm:pt>
    <dgm:pt modelId="{4AA63543-B5ED-AD4D-AD71-ED46EF6F6A95}" type="pres">
      <dgm:prSet presAssocID="{B40D4ED9-CD4B-4A34-A93C-FC43C894DD93}" presName="linear" presStyleCnt="0">
        <dgm:presLayoutVars>
          <dgm:animLvl val="lvl"/>
          <dgm:resizeHandles val="exact"/>
        </dgm:presLayoutVars>
      </dgm:prSet>
      <dgm:spPr/>
    </dgm:pt>
    <dgm:pt modelId="{7E40178A-6026-A548-A478-FEFCB49A6127}" type="pres">
      <dgm:prSet presAssocID="{6264E843-E232-4F02-9A02-D60567474E40}" presName="parentText" presStyleLbl="node1" presStyleIdx="0" presStyleCnt="5">
        <dgm:presLayoutVars>
          <dgm:chMax val="0"/>
          <dgm:bulletEnabled val="1"/>
        </dgm:presLayoutVars>
      </dgm:prSet>
      <dgm:spPr/>
    </dgm:pt>
    <dgm:pt modelId="{A8523532-2CDA-C84C-A604-5564C249C874}" type="pres">
      <dgm:prSet presAssocID="{73705EB9-B760-478B-A2CC-8E0786C0577B}" presName="spacer" presStyleCnt="0"/>
      <dgm:spPr/>
    </dgm:pt>
    <dgm:pt modelId="{644AE2E7-CCD9-3348-B7F5-18CB215B7554}" type="pres">
      <dgm:prSet presAssocID="{48BDB4F0-7F53-42B2-9886-424744798051}" presName="parentText" presStyleLbl="node1" presStyleIdx="1" presStyleCnt="5">
        <dgm:presLayoutVars>
          <dgm:chMax val="0"/>
          <dgm:bulletEnabled val="1"/>
        </dgm:presLayoutVars>
      </dgm:prSet>
      <dgm:spPr/>
    </dgm:pt>
    <dgm:pt modelId="{1EB28EA1-4E42-4F4B-B54C-0335E5E1359F}" type="pres">
      <dgm:prSet presAssocID="{3AC4EADB-1548-44B9-8428-F64901474774}" presName="spacer" presStyleCnt="0"/>
      <dgm:spPr/>
    </dgm:pt>
    <dgm:pt modelId="{CAE69BC6-9641-2D46-BD34-E228FE679DB2}" type="pres">
      <dgm:prSet presAssocID="{130D3B3D-44FF-44A6-82DE-9AED460D6507}" presName="parentText" presStyleLbl="node1" presStyleIdx="2" presStyleCnt="5">
        <dgm:presLayoutVars>
          <dgm:chMax val="0"/>
          <dgm:bulletEnabled val="1"/>
        </dgm:presLayoutVars>
      </dgm:prSet>
      <dgm:spPr/>
    </dgm:pt>
    <dgm:pt modelId="{60532BF6-3BC1-6B45-A77F-289C7A05CCCD}" type="pres">
      <dgm:prSet presAssocID="{A82F552C-EE92-4941-AA8C-7C27105029B9}" presName="spacer" presStyleCnt="0"/>
      <dgm:spPr/>
    </dgm:pt>
    <dgm:pt modelId="{0C9BA52B-B7D4-E549-9BCF-ED5668176A4F}" type="pres">
      <dgm:prSet presAssocID="{BC238EEF-B49C-412A-B154-680C290DFE7A}" presName="parentText" presStyleLbl="node1" presStyleIdx="3" presStyleCnt="5">
        <dgm:presLayoutVars>
          <dgm:chMax val="0"/>
          <dgm:bulletEnabled val="1"/>
        </dgm:presLayoutVars>
      </dgm:prSet>
      <dgm:spPr/>
    </dgm:pt>
    <dgm:pt modelId="{4FB0E749-8402-0A4B-9558-183658B1EC83}" type="pres">
      <dgm:prSet presAssocID="{55D8BE0A-C6CC-4F17-BFF2-A64074E1A91C}" presName="spacer" presStyleCnt="0"/>
      <dgm:spPr/>
    </dgm:pt>
    <dgm:pt modelId="{588FF29D-BBAA-D349-8BDB-0E166CDF2600}" type="pres">
      <dgm:prSet presAssocID="{8D92A5CB-9020-46B0-9DBD-60D59882DA4B}" presName="parentText" presStyleLbl="node1" presStyleIdx="4" presStyleCnt="5">
        <dgm:presLayoutVars>
          <dgm:chMax val="0"/>
          <dgm:bulletEnabled val="1"/>
        </dgm:presLayoutVars>
      </dgm:prSet>
      <dgm:spPr/>
    </dgm:pt>
  </dgm:ptLst>
  <dgm:cxnLst>
    <dgm:cxn modelId="{13603B23-0B7E-4029-B545-2FD91A61861F}" srcId="{B40D4ED9-CD4B-4A34-A93C-FC43C894DD93}" destId="{BC238EEF-B49C-412A-B154-680C290DFE7A}" srcOrd="3" destOrd="0" parTransId="{71C6D676-82AA-4727-ABA4-5AD6702D76A2}" sibTransId="{55D8BE0A-C6CC-4F17-BFF2-A64074E1A91C}"/>
    <dgm:cxn modelId="{E7052D27-B1E5-4606-8CCE-CF10ECD144DF}" srcId="{B40D4ED9-CD4B-4A34-A93C-FC43C894DD93}" destId="{6264E843-E232-4F02-9A02-D60567474E40}" srcOrd="0" destOrd="0" parTransId="{C598B6EE-AD83-43C6-9BAD-05BF040DC7FF}" sibTransId="{73705EB9-B760-478B-A2CC-8E0786C0577B}"/>
    <dgm:cxn modelId="{AC3F6828-85A1-492D-8D9F-45EA3F748673}" srcId="{B40D4ED9-CD4B-4A34-A93C-FC43C894DD93}" destId="{130D3B3D-44FF-44A6-82DE-9AED460D6507}" srcOrd="2" destOrd="0" parTransId="{7C04B45C-A32F-48EC-85C8-2A8296FCF46B}" sibTransId="{A82F552C-EE92-4941-AA8C-7C27105029B9}"/>
    <dgm:cxn modelId="{6A120045-7A5A-D044-99FE-E23D80D785B8}" type="presOf" srcId="{8D92A5CB-9020-46B0-9DBD-60D59882DA4B}" destId="{588FF29D-BBAA-D349-8BDB-0E166CDF2600}" srcOrd="0" destOrd="0" presId="urn:microsoft.com/office/officeart/2005/8/layout/vList2"/>
    <dgm:cxn modelId="{8420674D-E0D2-4088-8175-D4FF0767EF2A}" srcId="{B40D4ED9-CD4B-4A34-A93C-FC43C894DD93}" destId="{48BDB4F0-7F53-42B2-9886-424744798051}" srcOrd="1" destOrd="0" parTransId="{E304F2ED-6DAE-44DC-B83E-2296606AD52C}" sibTransId="{3AC4EADB-1548-44B9-8428-F64901474774}"/>
    <dgm:cxn modelId="{CCE6F952-AA84-F745-8947-1CA921814869}" type="presOf" srcId="{BC238EEF-B49C-412A-B154-680C290DFE7A}" destId="{0C9BA52B-B7D4-E549-9BCF-ED5668176A4F}" srcOrd="0" destOrd="0" presId="urn:microsoft.com/office/officeart/2005/8/layout/vList2"/>
    <dgm:cxn modelId="{87BE3857-0DF3-E645-A12A-DC6F9EE88EAD}" type="presOf" srcId="{130D3B3D-44FF-44A6-82DE-9AED460D6507}" destId="{CAE69BC6-9641-2D46-BD34-E228FE679DB2}" srcOrd="0" destOrd="0" presId="urn:microsoft.com/office/officeart/2005/8/layout/vList2"/>
    <dgm:cxn modelId="{B3C3595E-A5AA-C044-B6C0-43FAA20899C6}" type="presOf" srcId="{48BDB4F0-7F53-42B2-9886-424744798051}" destId="{644AE2E7-CCD9-3348-B7F5-18CB215B7554}" srcOrd="0" destOrd="0" presId="urn:microsoft.com/office/officeart/2005/8/layout/vList2"/>
    <dgm:cxn modelId="{797504CB-3BA3-2947-BB7A-78AEC215269B}" type="presOf" srcId="{B40D4ED9-CD4B-4A34-A93C-FC43C894DD93}" destId="{4AA63543-B5ED-AD4D-AD71-ED46EF6F6A95}" srcOrd="0" destOrd="0" presId="urn:microsoft.com/office/officeart/2005/8/layout/vList2"/>
    <dgm:cxn modelId="{F580E9E0-50C7-4672-9295-24CDB905D0E5}" srcId="{B40D4ED9-CD4B-4A34-A93C-FC43C894DD93}" destId="{8D92A5CB-9020-46B0-9DBD-60D59882DA4B}" srcOrd="4" destOrd="0" parTransId="{3EE8552A-4E7B-42CF-86E9-C14D6035AD14}" sibTransId="{D378B0AA-D3F5-448C-81B3-B6A98785A10D}"/>
    <dgm:cxn modelId="{F5767FE7-7BD4-E349-95F3-8E2FEB2BD71C}" type="presOf" srcId="{6264E843-E232-4F02-9A02-D60567474E40}" destId="{7E40178A-6026-A548-A478-FEFCB49A6127}" srcOrd="0" destOrd="0" presId="urn:microsoft.com/office/officeart/2005/8/layout/vList2"/>
    <dgm:cxn modelId="{3470579D-48F2-024A-862A-DC8E9C24AE38}" type="presParOf" srcId="{4AA63543-B5ED-AD4D-AD71-ED46EF6F6A95}" destId="{7E40178A-6026-A548-A478-FEFCB49A6127}" srcOrd="0" destOrd="0" presId="urn:microsoft.com/office/officeart/2005/8/layout/vList2"/>
    <dgm:cxn modelId="{D94B05A3-6EF4-574E-BDEF-A36F552964F8}" type="presParOf" srcId="{4AA63543-B5ED-AD4D-AD71-ED46EF6F6A95}" destId="{A8523532-2CDA-C84C-A604-5564C249C874}" srcOrd="1" destOrd="0" presId="urn:microsoft.com/office/officeart/2005/8/layout/vList2"/>
    <dgm:cxn modelId="{181129D1-4A38-E84A-A15B-75FCD65BBB3C}" type="presParOf" srcId="{4AA63543-B5ED-AD4D-AD71-ED46EF6F6A95}" destId="{644AE2E7-CCD9-3348-B7F5-18CB215B7554}" srcOrd="2" destOrd="0" presId="urn:microsoft.com/office/officeart/2005/8/layout/vList2"/>
    <dgm:cxn modelId="{04E87800-F07A-7F4F-A408-BF864EA8B096}" type="presParOf" srcId="{4AA63543-B5ED-AD4D-AD71-ED46EF6F6A95}" destId="{1EB28EA1-4E42-4F4B-B54C-0335E5E1359F}" srcOrd="3" destOrd="0" presId="urn:microsoft.com/office/officeart/2005/8/layout/vList2"/>
    <dgm:cxn modelId="{61219029-4A5D-0740-82B7-62E3A40DFB26}" type="presParOf" srcId="{4AA63543-B5ED-AD4D-AD71-ED46EF6F6A95}" destId="{CAE69BC6-9641-2D46-BD34-E228FE679DB2}" srcOrd="4" destOrd="0" presId="urn:microsoft.com/office/officeart/2005/8/layout/vList2"/>
    <dgm:cxn modelId="{2A34BA18-256E-4C4E-9BC2-92B378756C1D}" type="presParOf" srcId="{4AA63543-B5ED-AD4D-AD71-ED46EF6F6A95}" destId="{60532BF6-3BC1-6B45-A77F-289C7A05CCCD}" srcOrd="5" destOrd="0" presId="urn:microsoft.com/office/officeart/2005/8/layout/vList2"/>
    <dgm:cxn modelId="{841EF93F-7A88-ED4D-ADD6-41D9456EB915}" type="presParOf" srcId="{4AA63543-B5ED-AD4D-AD71-ED46EF6F6A95}" destId="{0C9BA52B-B7D4-E549-9BCF-ED5668176A4F}" srcOrd="6" destOrd="0" presId="urn:microsoft.com/office/officeart/2005/8/layout/vList2"/>
    <dgm:cxn modelId="{496C88C6-E2D9-B544-92E3-10EBD57D2833}" type="presParOf" srcId="{4AA63543-B5ED-AD4D-AD71-ED46EF6F6A95}" destId="{4FB0E749-8402-0A4B-9558-183658B1EC83}" srcOrd="7" destOrd="0" presId="urn:microsoft.com/office/officeart/2005/8/layout/vList2"/>
    <dgm:cxn modelId="{4FABC9F7-B989-934F-ACD5-286ED50B3FC2}" type="presParOf" srcId="{4AA63543-B5ED-AD4D-AD71-ED46EF6F6A95}" destId="{588FF29D-BBAA-D349-8BDB-0E166CDF260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CBB558-51A8-4241-AF4B-BFC2FC33AE2C}" type="doc">
      <dgm:prSet loTypeId="urn:microsoft.com/office/officeart/2018/5/layout/IconLeafLabelList" loCatId="icon" qsTypeId="urn:microsoft.com/office/officeart/2005/8/quickstyle/simple1#35" qsCatId="simple" csTypeId="urn:microsoft.com/office/officeart/2018/5/colors/Iconchunking_neutralicon_colorful1" csCatId="colorful" phldr="1"/>
      <dgm:spPr/>
      <dgm:t>
        <a:bodyPr/>
        <a:lstStyle/>
        <a:p>
          <a:endParaRPr lang="en-US"/>
        </a:p>
      </dgm:t>
    </dgm:pt>
    <dgm:pt modelId="{490D2862-73CF-4F08-AFE5-05B2C4EF79D0}">
      <dgm:prSet/>
      <dgm:spPr/>
      <dgm:t>
        <a:bodyPr/>
        <a:lstStyle/>
        <a:p>
          <a:pPr>
            <a:defRPr cap="all"/>
          </a:pPr>
          <a:r>
            <a:rPr lang="en-GB">
              <a:hlinkClick xmlns:r="http://schemas.openxmlformats.org/officeDocument/2006/relationships" r:id="rId1"/>
            </a:rPr>
            <a:t>https://www.science.org/content/article/how-safe-vaping-new-human-studies-assess-chronic-harm-heart-and-lungs</a:t>
          </a:r>
          <a:endParaRPr lang="en-US"/>
        </a:p>
      </dgm:t>
    </dgm:pt>
    <dgm:pt modelId="{33015834-F7F1-4AB7-BB16-C2B7FA1102FD}" type="parTrans" cxnId="{CE3975C4-8E90-4A8B-89F5-3A3252ED6811}">
      <dgm:prSet/>
      <dgm:spPr/>
      <dgm:t>
        <a:bodyPr/>
        <a:lstStyle/>
        <a:p>
          <a:endParaRPr lang="en-US"/>
        </a:p>
      </dgm:t>
    </dgm:pt>
    <dgm:pt modelId="{29387B7E-A29C-4888-ABA8-1A374856D833}" type="sibTrans" cxnId="{CE3975C4-8E90-4A8B-89F5-3A3252ED6811}">
      <dgm:prSet/>
      <dgm:spPr/>
      <dgm:t>
        <a:bodyPr/>
        <a:lstStyle/>
        <a:p>
          <a:endParaRPr lang="en-US"/>
        </a:p>
      </dgm:t>
    </dgm:pt>
    <dgm:pt modelId="{FFBF92E4-294F-4ECA-B6A1-B500F8CBF585}">
      <dgm:prSet/>
      <dgm:spPr/>
      <dgm:t>
        <a:bodyPr/>
        <a:lstStyle/>
        <a:p>
          <a:pPr>
            <a:defRPr cap="all"/>
          </a:pPr>
          <a:r>
            <a:rPr lang="en-GB"/>
            <a:t>‘A</a:t>
          </a:r>
          <a:r>
            <a:rPr lang="en-GB" b="0" i="0"/>
            <a:t> team from New York University School of Medicine in New York City reported in the </a:t>
          </a:r>
          <a:r>
            <a:rPr lang="en-GB" b="0" i="1"/>
            <a:t>Proceedings of the National Academy of Sciences</a:t>
          </a:r>
          <a:r>
            <a:rPr lang="en-GB" b="0" i="0"/>
            <a:t> that mice exposed to e-cigarettes for 54 weeks had an increased risk of lung cancer and showed changes in bladder cells that presage cancer there’.</a:t>
          </a:r>
          <a:endParaRPr lang="en-US"/>
        </a:p>
      </dgm:t>
    </dgm:pt>
    <dgm:pt modelId="{1FECEE17-C056-4357-BE13-46238B285DE9}" type="parTrans" cxnId="{0869A5E8-95F9-4056-BB07-49FA8B54351B}">
      <dgm:prSet/>
      <dgm:spPr/>
      <dgm:t>
        <a:bodyPr/>
        <a:lstStyle/>
        <a:p>
          <a:endParaRPr lang="en-US"/>
        </a:p>
      </dgm:t>
    </dgm:pt>
    <dgm:pt modelId="{021EB975-16D6-45BF-B268-545368697F39}" type="sibTrans" cxnId="{0869A5E8-95F9-4056-BB07-49FA8B54351B}">
      <dgm:prSet/>
      <dgm:spPr/>
      <dgm:t>
        <a:bodyPr/>
        <a:lstStyle/>
        <a:p>
          <a:endParaRPr lang="en-US"/>
        </a:p>
      </dgm:t>
    </dgm:pt>
    <dgm:pt modelId="{84F3B0BF-9A15-4D95-8EC9-C0AF9A0A83C0}" type="pres">
      <dgm:prSet presAssocID="{43CBB558-51A8-4241-AF4B-BFC2FC33AE2C}" presName="root" presStyleCnt="0">
        <dgm:presLayoutVars>
          <dgm:dir/>
          <dgm:resizeHandles val="exact"/>
        </dgm:presLayoutVars>
      </dgm:prSet>
      <dgm:spPr/>
    </dgm:pt>
    <dgm:pt modelId="{E3E17184-63F4-4379-AAA1-5D87DCC0CA2D}" type="pres">
      <dgm:prSet presAssocID="{490D2862-73CF-4F08-AFE5-05B2C4EF79D0}" presName="compNode" presStyleCnt="0"/>
      <dgm:spPr/>
    </dgm:pt>
    <dgm:pt modelId="{191EE00F-D2C7-4518-AF23-0BB89458C34D}" type="pres">
      <dgm:prSet presAssocID="{490D2862-73CF-4F08-AFE5-05B2C4EF79D0}" presName="iconBgRect" presStyleLbl="bgShp" presStyleIdx="0" presStyleCnt="2"/>
      <dgm:spPr>
        <a:prstGeom prst="round2DiagRect">
          <a:avLst>
            <a:gd name="adj1" fmla="val 29727"/>
            <a:gd name="adj2" fmla="val 0"/>
          </a:avLst>
        </a:prstGeom>
      </dgm:spPr>
    </dgm:pt>
    <dgm:pt modelId="{B38328D9-3AA4-4902-86F6-687515994351}" type="pres">
      <dgm:prSet presAssocID="{490D2862-73CF-4F08-AFE5-05B2C4EF79D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FD27D6EF-77DF-4EA9-8847-85C4235E28F9}" type="pres">
      <dgm:prSet presAssocID="{490D2862-73CF-4F08-AFE5-05B2C4EF79D0}" presName="spaceRect" presStyleCnt="0"/>
      <dgm:spPr/>
    </dgm:pt>
    <dgm:pt modelId="{D84848D3-54AF-4FF8-9F23-3C60B19E3F2E}" type="pres">
      <dgm:prSet presAssocID="{490D2862-73CF-4F08-AFE5-05B2C4EF79D0}" presName="textRect" presStyleLbl="revTx" presStyleIdx="0" presStyleCnt="2">
        <dgm:presLayoutVars>
          <dgm:chMax val="1"/>
          <dgm:chPref val="1"/>
        </dgm:presLayoutVars>
      </dgm:prSet>
      <dgm:spPr/>
    </dgm:pt>
    <dgm:pt modelId="{79E13D01-7B62-49BA-8BC2-D2BBD5667CFE}" type="pres">
      <dgm:prSet presAssocID="{29387B7E-A29C-4888-ABA8-1A374856D833}" presName="sibTrans" presStyleCnt="0"/>
      <dgm:spPr/>
    </dgm:pt>
    <dgm:pt modelId="{902AA475-ED05-4EEF-A9FF-8CF0BE17D1C4}" type="pres">
      <dgm:prSet presAssocID="{FFBF92E4-294F-4ECA-B6A1-B500F8CBF585}" presName="compNode" presStyleCnt="0"/>
      <dgm:spPr/>
    </dgm:pt>
    <dgm:pt modelId="{670021FF-22F9-4E90-AE0E-56BF60022C80}" type="pres">
      <dgm:prSet presAssocID="{FFBF92E4-294F-4ECA-B6A1-B500F8CBF585}" presName="iconBgRect" presStyleLbl="bgShp" presStyleIdx="1" presStyleCnt="2"/>
      <dgm:spPr>
        <a:prstGeom prst="round2DiagRect">
          <a:avLst>
            <a:gd name="adj1" fmla="val 29727"/>
            <a:gd name="adj2" fmla="val 0"/>
          </a:avLst>
        </a:prstGeom>
      </dgm:spPr>
    </dgm:pt>
    <dgm:pt modelId="{F3AE742E-EBEF-42E9-8830-7848234882C3}" type="pres">
      <dgm:prSet presAssocID="{FFBF92E4-294F-4ECA-B6A1-B500F8CBF58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Rat"/>
        </a:ext>
      </dgm:extLst>
    </dgm:pt>
    <dgm:pt modelId="{58E8C39A-1005-413B-B917-BC122B4868BB}" type="pres">
      <dgm:prSet presAssocID="{FFBF92E4-294F-4ECA-B6A1-B500F8CBF585}" presName="spaceRect" presStyleCnt="0"/>
      <dgm:spPr/>
    </dgm:pt>
    <dgm:pt modelId="{64E971CD-EC8F-4057-8B74-D85A2E0E62C4}" type="pres">
      <dgm:prSet presAssocID="{FFBF92E4-294F-4ECA-B6A1-B500F8CBF585}" presName="textRect" presStyleLbl="revTx" presStyleIdx="1" presStyleCnt="2">
        <dgm:presLayoutVars>
          <dgm:chMax val="1"/>
          <dgm:chPref val="1"/>
        </dgm:presLayoutVars>
      </dgm:prSet>
      <dgm:spPr/>
    </dgm:pt>
  </dgm:ptLst>
  <dgm:cxnLst>
    <dgm:cxn modelId="{48769B35-7675-46E6-B6C4-FDBACC5D34E0}" type="presOf" srcId="{43CBB558-51A8-4241-AF4B-BFC2FC33AE2C}" destId="{84F3B0BF-9A15-4D95-8EC9-C0AF9A0A83C0}" srcOrd="0" destOrd="0" presId="urn:microsoft.com/office/officeart/2018/5/layout/IconLeafLabelList"/>
    <dgm:cxn modelId="{CE3975C4-8E90-4A8B-89F5-3A3252ED6811}" srcId="{43CBB558-51A8-4241-AF4B-BFC2FC33AE2C}" destId="{490D2862-73CF-4F08-AFE5-05B2C4EF79D0}" srcOrd="0" destOrd="0" parTransId="{33015834-F7F1-4AB7-BB16-C2B7FA1102FD}" sibTransId="{29387B7E-A29C-4888-ABA8-1A374856D833}"/>
    <dgm:cxn modelId="{DD3BA5C6-06E0-47C3-97BB-23BCA09A0A57}" type="presOf" srcId="{490D2862-73CF-4F08-AFE5-05B2C4EF79D0}" destId="{D84848D3-54AF-4FF8-9F23-3C60B19E3F2E}" srcOrd="0" destOrd="0" presId="urn:microsoft.com/office/officeart/2018/5/layout/IconLeafLabelList"/>
    <dgm:cxn modelId="{20FEDED1-C634-483A-BFA3-B1A0D0E94564}" type="presOf" srcId="{FFBF92E4-294F-4ECA-B6A1-B500F8CBF585}" destId="{64E971CD-EC8F-4057-8B74-D85A2E0E62C4}" srcOrd="0" destOrd="0" presId="urn:microsoft.com/office/officeart/2018/5/layout/IconLeafLabelList"/>
    <dgm:cxn modelId="{0869A5E8-95F9-4056-BB07-49FA8B54351B}" srcId="{43CBB558-51A8-4241-AF4B-BFC2FC33AE2C}" destId="{FFBF92E4-294F-4ECA-B6A1-B500F8CBF585}" srcOrd="1" destOrd="0" parTransId="{1FECEE17-C056-4357-BE13-46238B285DE9}" sibTransId="{021EB975-16D6-45BF-B268-545368697F39}"/>
    <dgm:cxn modelId="{737A8722-907A-4460-8F29-3D29038BD475}" type="presParOf" srcId="{84F3B0BF-9A15-4D95-8EC9-C0AF9A0A83C0}" destId="{E3E17184-63F4-4379-AAA1-5D87DCC0CA2D}" srcOrd="0" destOrd="0" presId="urn:microsoft.com/office/officeart/2018/5/layout/IconLeafLabelList"/>
    <dgm:cxn modelId="{78BE2490-8B89-4693-905F-D0F7F46D33B3}" type="presParOf" srcId="{E3E17184-63F4-4379-AAA1-5D87DCC0CA2D}" destId="{191EE00F-D2C7-4518-AF23-0BB89458C34D}" srcOrd="0" destOrd="0" presId="urn:microsoft.com/office/officeart/2018/5/layout/IconLeafLabelList"/>
    <dgm:cxn modelId="{A9DD51F1-629E-4367-8242-99E5F086588E}" type="presParOf" srcId="{E3E17184-63F4-4379-AAA1-5D87DCC0CA2D}" destId="{B38328D9-3AA4-4902-86F6-687515994351}" srcOrd="1" destOrd="0" presId="urn:microsoft.com/office/officeart/2018/5/layout/IconLeafLabelList"/>
    <dgm:cxn modelId="{FE836161-87CD-43E4-8099-04CE4FEAD46A}" type="presParOf" srcId="{E3E17184-63F4-4379-AAA1-5D87DCC0CA2D}" destId="{FD27D6EF-77DF-4EA9-8847-85C4235E28F9}" srcOrd="2" destOrd="0" presId="urn:microsoft.com/office/officeart/2018/5/layout/IconLeafLabelList"/>
    <dgm:cxn modelId="{D8A3F956-2023-4965-B7F7-AFB86197BD66}" type="presParOf" srcId="{E3E17184-63F4-4379-AAA1-5D87DCC0CA2D}" destId="{D84848D3-54AF-4FF8-9F23-3C60B19E3F2E}" srcOrd="3" destOrd="0" presId="urn:microsoft.com/office/officeart/2018/5/layout/IconLeafLabelList"/>
    <dgm:cxn modelId="{BB1FA5F1-A755-484F-9A23-3645BF108C22}" type="presParOf" srcId="{84F3B0BF-9A15-4D95-8EC9-C0AF9A0A83C0}" destId="{79E13D01-7B62-49BA-8BC2-D2BBD5667CFE}" srcOrd="1" destOrd="0" presId="urn:microsoft.com/office/officeart/2018/5/layout/IconLeafLabelList"/>
    <dgm:cxn modelId="{9D6FEB35-FB5E-4AF6-9583-FABA71F1F155}" type="presParOf" srcId="{84F3B0BF-9A15-4D95-8EC9-C0AF9A0A83C0}" destId="{902AA475-ED05-4EEF-A9FF-8CF0BE17D1C4}" srcOrd="2" destOrd="0" presId="urn:microsoft.com/office/officeart/2018/5/layout/IconLeafLabelList"/>
    <dgm:cxn modelId="{C24667BD-44D3-451B-9760-466B54DB1FE4}" type="presParOf" srcId="{902AA475-ED05-4EEF-A9FF-8CF0BE17D1C4}" destId="{670021FF-22F9-4E90-AE0E-56BF60022C80}" srcOrd="0" destOrd="0" presId="urn:microsoft.com/office/officeart/2018/5/layout/IconLeafLabelList"/>
    <dgm:cxn modelId="{0ED305FD-1EF7-469F-97EE-600B97896082}" type="presParOf" srcId="{902AA475-ED05-4EEF-A9FF-8CF0BE17D1C4}" destId="{F3AE742E-EBEF-42E9-8830-7848234882C3}" srcOrd="1" destOrd="0" presId="urn:microsoft.com/office/officeart/2018/5/layout/IconLeafLabelList"/>
    <dgm:cxn modelId="{3AFCCAF7-415D-46A5-B4D8-401348E2A73E}" type="presParOf" srcId="{902AA475-ED05-4EEF-A9FF-8CF0BE17D1C4}" destId="{58E8C39A-1005-413B-B917-BC122B4868BB}" srcOrd="2" destOrd="0" presId="urn:microsoft.com/office/officeart/2018/5/layout/IconLeafLabelList"/>
    <dgm:cxn modelId="{91C0B404-6A68-433F-A902-361AFC7CE5C1}" type="presParOf" srcId="{902AA475-ED05-4EEF-A9FF-8CF0BE17D1C4}" destId="{64E971CD-EC8F-4057-8B74-D85A2E0E62C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2CCC8F-2C05-4C5B-86EE-80F9F8A57596}" type="doc">
      <dgm:prSet loTypeId="urn:microsoft.com/office/officeart/2005/8/layout/vList2" loCatId="list" qsTypeId="urn:microsoft.com/office/officeart/2005/8/quickstyle/simple1#36" qsCatId="simple" csTypeId="urn:microsoft.com/office/officeart/2005/8/colors/colorful2#18" csCatId="colorful"/>
      <dgm:spPr/>
      <dgm:t>
        <a:bodyPr/>
        <a:lstStyle/>
        <a:p>
          <a:endParaRPr lang="en-US"/>
        </a:p>
      </dgm:t>
    </dgm:pt>
    <dgm:pt modelId="{4BAC90A9-A5F1-4B14-A305-B0734BCB99CF}">
      <dgm:prSet/>
      <dgm:spPr/>
      <dgm:t>
        <a:bodyPr/>
        <a:lstStyle/>
        <a:p>
          <a:r>
            <a:rPr lang="en-GB"/>
            <a:t>Claims that safer than conventional smoking</a:t>
          </a:r>
          <a:endParaRPr lang="en-US"/>
        </a:p>
      </dgm:t>
    </dgm:pt>
    <dgm:pt modelId="{6228BE2D-E3D6-4873-B3FF-C586FE682286}" type="parTrans" cxnId="{E155EB19-A3CE-492C-997D-4F0EC693536F}">
      <dgm:prSet/>
      <dgm:spPr/>
      <dgm:t>
        <a:bodyPr/>
        <a:lstStyle/>
        <a:p>
          <a:endParaRPr lang="en-US"/>
        </a:p>
      </dgm:t>
    </dgm:pt>
    <dgm:pt modelId="{9729C5DC-93D1-49F2-8F0B-46FB9987D5E5}" type="sibTrans" cxnId="{E155EB19-A3CE-492C-997D-4F0EC693536F}">
      <dgm:prSet/>
      <dgm:spPr/>
      <dgm:t>
        <a:bodyPr/>
        <a:lstStyle/>
        <a:p>
          <a:endParaRPr lang="en-US"/>
        </a:p>
      </dgm:t>
    </dgm:pt>
    <dgm:pt modelId="{7709E900-FDE2-4313-B4D4-F7B23B1E1726}">
      <dgm:prSet/>
      <dgm:spPr/>
      <dgm:t>
        <a:bodyPr/>
        <a:lstStyle/>
        <a:p>
          <a:r>
            <a:rPr lang="en-GB"/>
            <a:t>2m teenagers in US using e-cigarettes 2017-18 </a:t>
          </a:r>
          <a:endParaRPr lang="en-US"/>
        </a:p>
      </dgm:t>
    </dgm:pt>
    <dgm:pt modelId="{F93ACE0C-5810-495E-AFA1-75B52656C7D6}" type="parTrans" cxnId="{CE2F30F1-ACB0-48ED-8128-4572BC5CD84B}">
      <dgm:prSet/>
      <dgm:spPr/>
      <dgm:t>
        <a:bodyPr/>
        <a:lstStyle/>
        <a:p>
          <a:endParaRPr lang="en-US"/>
        </a:p>
      </dgm:t>
    </dgm:pt>
    <dgm:pt modelId="{B49F6295-BAAD-422E-A308-0FAE7E194213}" type="sibTrans" cxnId="{CE2F30F1-ACB0-48ED-8128-4572BC5CD84B}">
      <dgm:prSet/>
      <dgm:spPr/>
      <dgm:t>
        <a:bodyPr/>
        <a:lstStyle/>
        <a:p>
          <a:endParaRPr lang="en-US"/>
        </a:p>
      </dgm:t>
    </dgm:pt>
    <dgm:pt modelId="{B9E7ABDC-2919-431C-856E-9661D6B31904}">
      <dgm:prSet/>
      <dgm:spPr/>
      <dgm:t>
        <a:bodyPr/>
        <a:lstStyle/>
        <a:p>
          <a:r>
            <a:rPr lang="en-GB"/>
            <a:t>May not have smoked before – nicotine content higher than traditional cigarettes.</a:t>
          </a:r>
          <a:endParaRPr lang="en-US"/>
        </a:p>
      </dgm:t>
    </dgm:pt>
    <dgm:pt modelId="{132F3122-176D-4819-9776-ABC2EB88116C}" type="parTrans" cxnId="{AFF05950-53D3-4749-B075-0A252F9CBEA0}">
      <dgm:prSet/>
      <dgm:spPr/>
      <dgm:t>
        <a:bodyPr/>
        <a:lstStyle/>
        <a:p>
          <a:endParaRPr lang="en-US"/>
        </a:p>
      </dgm:t>
    </dgm:pt>
    <dgm:pt modelId="{5B0CA856-3631-4EA9-88CA-CD7B75225B61}" type="sibTrans" cxnId="{AFF05950-53D3-4749-B075-0A252F9CBEA0}">
      <dgm:prSet/>
      <dgm:spPr/>
      <dgm:t>
        <a:bodyPr/>
        <a:lstStyle/>
        <a:p>
          <a:endParaRPr lang="en-US"/>
        </a:p>
      </dgm:t>
    </dgm:pt>
    <dgm:pt modelId="{48F25555-D032-4FBC-A3C9-924ACE701BD1}">
      <dgm:prSet/>
      <dgm:spPr/>
      <dgm:t>
        <a:bodyPr/>
        <a:lstStyle/>
        <a:p>
          <a:r>
            <a:rPr lang="en-GB"/>
            <a:t>Addiction to nicotine – not ideal for teenagers</a:t>
          </a:r>
          <a:endParaRPr lang="en-US"/>
        </a:p>
      </dgm:t>
    </dgm:pt>
    <dgm:pt modelId="{07FCCB8E-2E66-4CDD-80D3-D579FE80D954}" type="parTrans" cxnId="{8495D116-5A0C-4362-A155-2AA13EFFDFAB}">
      <dgm:prSet/>
      <dgm:spPr/>
      <dgm:t>
        <a:bodyPr/>
        <a:lstStyle/>
        <a:p>
          <a:endParaRPr lang="en-US"/>
        </a:p>
      </dgm:t>
    </dgm:pt>
    <dgm:pt modelId="{AC6C3A46-456B-4036-9B1B-46D4D3F81F4D}" type="sibTrans" cxnId="{8495D116-5A0C-4362-A155-2AA13EFFDFAB}">
      <dgm:prSet/>
      <dgm:spPr/>
      <dgm:t>
        <a:bodyPr/>
        <a:lstStyle/>
        <a:p>
          <a:endParaRPr lang="en-US"/>
        </a:p>
      </dgm:t>
    </dgm:pt>
    <dgm:pt modelId="{A5BAEC9C-898D-4CDA-887D-A66EB88C6819}">
      <dgm:prSet/>
      <dgm:spPr/>
      <dgm:t>
        <a:bodyPr/>
        <a:lstStyle/>
        <a:p>
          <a:r>
            <a:rPr lang="en-GB"/>
            <a:t>Why popular: new designs – Juul (worth 10bn in 2020)</a:t>
          </a:r>
          <a:endParaRPr lang="en-US"/>
        </a:p>
      </dgm:t>
    </dgm:pt>
    <dgm:pt modelId="{5D36B5F6-6006-411D-858F-2FBD60ED4C98}" type="parTrans" cxnId="{244150F2-2727-4C6B-8B2E-A0D7761E985C}">
      <dgm:prSet/>
      <dgm:spPr/>
      <dgm:t>
        <a:bodyPr/>
        <a:lstStyle/>
        <a:p>
          <a:endParaRPr lang="en-US"/>
        </a:p>
      </dgm:t>
    </dgm:pt>
    <dgm:pt modelId="{FF0470FC-8322-4671-A1BB-D75215FE96B2}" type="sibTrans" cxnId="{244150F2-2727-4C6B-8B2E-A0D7761E985C}">
      <dgm:prSet/>
      <dgm:spPr/>
      <dgm:t>
        <a:bodyPr/>
        <a:lstStyle/>
        <a:p>
          <a:endParaRPr lang="en-US"/>
        </a:p>
      </dgm:t>
    </dgm:pt>
    <dgm:pt modelId="{462200AA-B7E3-4527-89F4-D95234688C7B}">
      <dgm:prSet/>
      <dgm:spPr/>
      <dgm:t>
        <a:bodyPr/>
        <a:lstStyle/>
        <a:p>
          <a:r>
            <a:rPr lang="en-GB"/>
            <a:t>San Francisco – first city to pass e-cigarette ban. Prohibited the sale of electronic cigarettes lacking US Food and Drug Administration authorization</a:t>
          </a:r>
          <a:endParaRPr lang="en-US"/>
        </a:p>
      </dgm:t>
    </dgm:pt>
    <dgm:pt modelId="{D0556058-5C6A-47C6-A7D9-82C605B3E892}" type="parTrans" cxnId="{82749805-4E19-47B8-BD0C-31BA33B667D5}">
      <dgm:prSet/>
      <dgm:spPr/>
      <dgm:t>
        <a:bodyPr/>
        <a:lstStyle/>
        <a:p>
          <a:endParaRPr lang="en-US"/>
        </a:p>
      </dgm:t>
    </dgm:pt>
    <dgm:pt modelId="{16775261-7A54-4957-8FC1-127A7EA34C91}" type="sibTrans" cxnId="{82749805-4E19-47B8-BD0C-31BA33B667D5}">
      <dgm:prSet/>
      <dgm:spPr/>
      <dgm:t>
        <a:bodyPr/>
        <a:lstStyle/>
        <a:p>
          <a:endParaRPr lang="en-US"/>
        </a:p>
      </dgm:t>
    </dgm:pt>
    <dgm:pt modelId="{69B49715-A91B-7D4A-93C6-000CB8325DD0}" type="pres">
      <dgm:prSet presAssocID="{062CCC8F-2C05-4C5B-86EE-80F9F8A57596}" presName="linear" presStyleCnt="0">
        <dgm:presLayoutVars>
          <dgm:animLvl val="lvl"/>
          <dgm:resizeHandles val="exact"/>
        </dgm:presLayoutVars>
      </dgm:prSet>
      <dgm:spPr/>
    </dgm:pt>
    <dgm:pt modelId="{E75B4585-1B40-594A-AEC3-1EC6970E0EB8}" type="pres">
      <dgm:prSet presAssocID="{4BAC90A9-A5F1-4B14-A305-B0734BCB99CF}" presName="parentText" presStyleLbl="node1" presStyleIdx="0" presStyleCnt="4">
        <dgm:presLayoutVars>
          <dgm:chMax val="0"/>
          <dgm:bulletEnabled val="1"/>
        </dgm:presLayoutVars>
      </dgm:prSet>
      <dgm:spPr/>
    </dgm:pt>
    <dgm:pt modelId="{121C5706-8DF1-504A-9438-B476BACBA6B1}" type="pres">
      <dgm:prSet presAssocID="{9729C5DC-93D1-49F2-8F0B-46FB9987D5E5}" presName="spacer" presStyleCnt="0"/>
      <dgm:spPr/>
    </dgm:pt>
    <dgm:pt modelId="{79363A09-BECF-4941-9006-B5A35F74572F}" type="pres">
      <dgm:prSet presAssocID="{7709E900-FDE2-4313-B4D4-F7B23B1E1726}" presName="parentText" presStyleLbl="node1" presStyleIdx="1" presStyleCnt="4">
        <dgm:presLayoutVars>
          <dgm:chMax val="0"/>
          <dgm:bulletEnabled val="1"/>
        </dgm:presLayoutVars>
      </dgm:prSet>
      <dgm:spPr/>
    </dgm:pt>
    <dgm:pt modelId="{9445CF57-0D89-8042-8943-EE57B5EAD7AB}" type="pres">
      <dgm:prSet presAssocID="{7709E900-FDE2-4313-B4D4-F7B23B1E1726}" presName="childText" presStyleLbl="revTx" presStyleIdx="0" presStyleCnt="1">
        <dgm:presLayoutVars>
          <dgm:bulletEnabled val="1"/>
        </dgm:presLayoutVars>
      </dgm:prSet>
      <dgm:spPr/>
    </dgm:pt>
    <dgm:pt modelId="{BC265C70-1CFD-8B43-9EA2-603A6112350B}" type="pres">
      <dgm:prSet presAssocID="{A5BAEC9C-898D-4CDA-887D-A66EB88C6819}" presName="parentText" presStyleLbl="node1" presStyleIdx="2" presStyleCnt="4">
        <dgm:presLayoutVars>
          <dgm:chMax val="0"/>
          <dgm:bulletEnabled val="1"/>
        </dgm:presLayoutVars>
      </dgm:prSet>
      <dgm:spPr/>
    </dgm:pt>
    <dgm:pt modelId="{6CC58FF8-71F1-8F4E-928C-8C19D2A5A1EA}" type="pres">
      <dgm:prSet presAssocID="{FF0470FC-8322-4671-A1BB-D75215FE96B2}" presName="spacer" presStyleCnt="0"/>
      <dgm:spPr/>
    </dgm:pt>
    <dgm:pt modelId="{78AB5187-6F28-F144-B356-BD95C83D81D0}" type="pres">
      <dgm:prSet presAssocID="{462200AA-B7E3-4527-89F4-D95234688C7B}" presName="parentText" presStyleLbl="node1" presStyleIdx="3" presStyleCnt="4">
        <dgm:presLayoutVars>
          <dgm:chMax val="0"/>
          <dgm:bulletEnabled val="1"/>
        </dgm:presLayoutVars>
      </dgm:prSet>
      <dgm:spPr/>
    </dgm:pt>
  </dgm:ptLst>
  <dgm:cxnLst>
    <dgm:cxn modelId="{82749805-4E19-47B8-BD0C-31BA33B667D5}" srcId="{062CCC8F-2C05-4C5B-86EE-80F9F8A57596}" destId="{462200AA-B7E3-4527-89F4-D95234688C7B}" srcOrd="3" destOrd="0" parTransId="{D0556058-5C6A-47C6-A7D9-82C605B3E892}" sibTransId="{16775261-7A54-4957-8FC1-127A7EA34C91}"/>
    <dgm:cxn modelId="{8495D116-5A0C-4362-A155-2AA13EFFDFAB}" srcId="{7709E900-FDE2-4313-B4D4-F7B23B1E1726}" destId="{48F25555-D032-4FBC-A3C9-924ACE701BD1}" srcOrd="1" destOrd="0" parTransId="{07FCCB8E-2E66-4CDD-80D3-D579FE80D954}" sibTransId="{AC6C3A46-456B-4036-9B1B-46D4D3F81F4D}"/>
    <dgm:cxn modelId="{E155EB19-A3CE-492C-997D-4F0EC693536F}" srcId="{062CCC8F-2C05-4C5B-86EE-80F9F8A57596}" destId="{4BAC90A9-A5F1-4B14-A305-B0734BCB99CF}" srcOrd="0" destOrd="0" parTransId="{6228BE2D-E3D6-4873-B3FF-C586FE682286}" sibTransId="{9729C5DC-93D1-49F2-8F0B-46FB9987D5E5}"/>
    <dgm:cxn modelId="{4C617D29-C9FF-1F4A-98BB-B7A7DC1821F7}" type="presOf" srcId="{B9E7ABDC-2919-431C-856E-9661D6B31904}" destId="{9445CF57-0D89-8042-8943-EE57B5EAD7AB}" srcOrd="0" destOrd="0" presId="urn:microsoft.com/office/officeart/2005/8/layout/vList2"/>
    <dgm:cxn modelId="{B7C83F33-7E38-5649-AB1D-FDDE8EE5DEDC}" type="presOf" srcId="{462200AA-B7E3-4527-89F4-D95234688C7B}" destId="{78AB5187-6F28-F144-B356-BD95C83D81D0}" srcOrd="0" destOrd="0" presId="urn:microsoft.com/office/officeart/2005/8/layout/vList2"/>
    <dgm:cxn modelId="{8C265C35-2BB6-7440-BF9B-C2813A3DBCE1}" type="presOf" srcId="{7709E900-FDE2-4313-B4D4-F7B23B1E1726}" destId="{79363A09-BECF-4941-9006-B5A35F74572F}" srcOrd="0" destOrd="0" presId="urn:microsoft.com/office/officeart/2005/8/layout/vList2"/>
    <dgm:cxn modelId="{AFF05950-53D3-4749-B075-0A252F9CBEA0}" srcId="{7709E900-FDE2-4313-B4D4-F7B23B1E1726}" destId="{B9E7ABDC-2919-431C-856E-9661D6B31904}" srcOrd="0" destOrd="0" parTransId="{132F3122-176D-4819-9776-ABC2EB88116C}" sibTransId="{5B0CA856-3631-4EA9-88CA-CD7B75225B61}"/>
    <dgm:cxn modelId="{C8ECEB59-D29C-DD4A-99A9-9F0DCE80C373}" type="presOf" srcId="{4BAC90A9-A5F1-4B14-A305-B0734BCB99CF}" destId="{E75B4585-1B40-594A-AEC3-1EC6970E0EB8}" srcOrd="0" destOrd="0" presId="urn:microsoft.com/office/officeart/2005/8/layout/vList2"/>
    <dgm:cxn modelId="{9700049B-9BAC-A244-B920-8AB059DC2527}" type="presOf" srcId="{48F25555-D032-4FBC-A3C9-924ACE701BD1}" destId="{9445CF57-0D89-8042-8943-EE57B5EAD7AB}" srcOrd="0" destOrd="1" presId="urn:microsoft.com/office/officeart/2005/8/layout/vList2"/>
    <dgm:cxn modelId="{71126E9B-D8C6-9E4C-9F3A-486C218EA621}" type="presOf" srcId="{A5BAEC9C-898D-4CDA-887D-A66EB88C6819}" destId="{BC265C70-1CFD-8B43-9EA2-603A6112350B}" srcOrd="0" destOrd="0" presId="urn:microsoft.com/office/officeart/2005/8/layout/vList2"/>
    <dgm:cxn modelId="{612693AA-4FF1-304C-AA1F-7EDAA0828634}" type="presOf" srcId="{062CCC8F-2C05-4C5B-86EE-80F9F8A57596}" destId="{69B49715-A91B-7D4A-93C6-000CB8325DD0}" srcOrd="0" destOrd="0" presId="urn:microsoft.com/office/officeart/2005/8/layout/vList2"/>
    <dgm:cxn modelId="{CE2F30F1-ACB0-48ED-8128-4572BC5CD84B}" srcId="{062CCC8F-2C05-4C5B-86EE-80F9F8A57596}" destId="{7709E900-FDE2-4313-B4D4-F7B23B1E1726}" srcOrd="1" destOrd="0" parTransId="{F93ACE0C-5810-495E-AFA1-75B52656C7D6}" sibTransId="{B49F6295-BAAD-422E-A308-0FAE7E194213}"/>
    <dgm:cxn modelId="{244150F2-2727-4C6B-8B2E-A0D7761E985C}" srcId="{062CCC8F-2C05-4C5B-86EE-80F9F8A57596}" destId="{A5BAEC9C-898D-4CDA-887D-A66EB88C6819}" srcOrd="2" destOrd="0" parTransId="{5D36B5F6-6006-411D-858F-2FBD60ED4C98}" sibTransId="{FF0470FC-8322-4671-A1BB-D75215FE96B2}"/>
    <dgm:cxn modelId="{CE904CE5-2206-7A4F-9C38-8BA661E24A9D}" type="presParOf" srcId="{69B49715-A91B-7D4A-93C6-000CB8325DD0}" destId="{E75B4585-1B40-594A-AEC3-1EC6970E0EB8}" srcOrd="0" destOrd="0" presId="urn:microsoft.com/office/officeart/2005/8/layout/vList2"/>
    <dgm:cxn modelId="{D86E8227-19E7-2E44-981D-1EBF3912F4FC}" type="presParOf" srcId="{69B49715-A91B-7D4A-93C6-000CB8325DD0}" destId="{121C5706-8DF1-504A-9438-B476BACBA6B1}" srcOrd="1" destOrd="0" presId="urn:microsoft.com/office/officeart/2005/8/layout/vList2"/>
    <dgm:cxn modelId="{EC754F84-807B-1C42-89ED-B221C7D45618}" type="presParOf" srcId="{69B49715-A91B-7D4A-93C6-000CB8325DD0}" destId="{79363A09-BECF-4941-9006-B5A35F74572F}" srcOrd="2" destOrd="0" presId="urn:microsoft.com/office/officeart/2005/8/layout/vList2"/>
    <dgm:cxn modelId="{EE5FEC5F-D628-EF43-B644-8BD2D606ADCF}" type="presParOf" srcId="{69B49715-A91B-7D4A-93C6-000CB8325DD0}" destId="{9445CF57-0D89-8042-8943-EE57B5EAD7AB}" srcOrd="3" destOrd="0" presId="urn:microsoft.com/office/officeart/2005/8/layout/vList2"/>
    <dgm:cxn modelId="{A5E2C804-0A45-D440-B003-C7E07F0CE860}" type="presParOf" srcId="{69B49715-A91B-7D4A-93C6-000CB8325DD0}" destId="{BC265C70-1CFD-8B43-9EA2-603A6112350B}" srcOrd="4" destOrd="0" presId="urn:microsoft.com/office/officeart/2005/8/layout/vList2"/>
    <dgm:cxn modelId="{A22034CD-C8E0-F04B-8AAA-54C6512D509E}" type="presParOf" srcId="{69B49715-A91B-7D4A-93C6-000CB8325DD0}" destId="{6CC58FF8-71F1-8F4E-928C-8C19D2A5A1EA}" srcOrd="5" destOrd="0" presId="urn:microsoft.com/office/officeart/2005/8/layout/vList2"/>
    <dgm:cxn modelId="{B3F70A1B-4B97-F349-9DF9-616C29ED3509}" type="presParOf" srcId="{69B49715-A91B-7D4A-93C6-000CB8325DD0}" destId="{78AB5187-6F28-F144-B356-BD95C83D81D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E345616-3F59-48A9-AA3D-0E62D935259B}" type="doc">
      <dgm:prSet loTypeId="urn:microsoft.com/office/officeart/2005/8/layout/process4" loCatId="process" qsTypeId="urn:microsoft.com/office/officeart/2005/8/quickstyle/simple1#37" qsCatId="simple" csTypeId="urn:microsoft.com/office/officeart/2005/8/colors/colorful1#3" csCatId="colorful"/>
      <dgm:spPr/>
      <dgm:t>
        <a:bodyPr/>
        <a:lstStyle/>
        <a:p>
          <a:endParaRPr lang="en-US"/>
        </a:p>
      </dgm:t>
    </dgm:pt>
    <dgm:pt modelId="{8C599407-826E-45C4-913B-098CCEC0E91E}">
      <dgm:prSet/>
      <dgm:spPr/>
      <dgm:t>
        <a:bodyPr/>
        <a:lstStyle/>
        <a:p>
          <a:r>
            <a:rPr lang="en-GB"/>
            <a:t>Research has found that e-cigarette use reduces cravings to smoke and to vape, with mixed evidence regarding the role of nicotine per se (Dawkins, Turner, Hasna, &amp; Soar, 2012; Perkins, Karelitz, &amp; Michael, 2017). </a:t>
          </a:r>
          <a:endParaRPr lang="en-US"/>
        </a:p>
      </dgm:t>
    </dgm:pt>
    <dgm:pt modelId="{D36C096A-F40A-425F-8F2B-AE7A4DCE453F}" type="parTrans" cxnId="{19071AE4-E4E3-498C-BF88-60411EFCB653}">
      <dgm:prSet/>
      <dgm:spPr/>
      <dgm:t>
        <a:bodyPr/>
        <a:lstStyle/>
        <a:p>
          <a:endParaRPr lang="en-US"/>
        </a:p>
      </dgm:t>
    </dgm:pt>
    <dgm:pt modelId="{A006BFF0-7316-48AA-AA88-BAB8BAB72978}" type="sibTrans" cxnId="{19071AE4-E4E3-498C-BF88-60411EFCB653}">
      <dgm:prSet/>
      <dgm:spPr/>
      <dgm:t>
        <a:bodyPr/>
        <a:lstStyle/>
        <a:p>
          <a:endParaRPr lang="en-US"/>
        </a:p>
      </dgm:t>
    </dgm:pt>
    <dgm:pt modelId="{037D4903-0D97-4782-B580-0BECAAA3F1F4}">
      <dgm:prSet/>
      <dgm:spPr/>
      <dgm:t>
        <a:bodyPr/>
        <a:lstStyle/>
        <a:p>
          <a:r>
            <a:rPr lang="en-GB"/>
            <a:t>Expectancy…Participants who were told that their e-cigarette contained nicotine reporting greater craving reduction (p .046).</a:t>
          </a:r>
          <a:endParaRPr lang="en-US"/>
        </a:p>
      </dgm:t>
    </dgm:pt>
    <dgm:pt modelId="{AB8B48F3-09C0-4A21-B777-7CBD3D135502}" type="parTrans" cxnId="{DFBC0ADC-2117-46BE-87D8-6CBC589D9ED0}">
      <dgm:prSet/>
      <dgm:spPr/>
      <dgm:t>
        <a:bodyPr/>
        <a:lstStyle/>
        <a:p>
          <a:endParaRPr lang="en-US"/>
        </a:p>
      </dgm:t>
    </dgm:pt>
    <dgm:pt modelId="{FD525C61-11B9-428E-B95D-8C424FBF1026}" type="sibTrans" cxnId="{DFBC0ADC-2117-46BE-87D8-6CBC589D9ED0}">
      <dgm:prSet/>
      <dgm:spPr/>
      <dgm:t>
        <a:bodyPr/>
        <a:lstStyle/>
        <a:p>
          <a:endParaRPr lang="en-US"/>
        </a:p>
      </dgm:t>
    </dgm:pt>
    <dgm:pt modelId="{B1D8F65B-B24A-4C86-87C3-7474CD06737A}">
      <dgm:prSet/>
      <dgm:spPr/>
      <dgm:t>
        <a:bodyPr/>
        <a:lstStyle/>
        <a:p>
          <a:r>
            <a:rPr lang="en-GB"/>
            <a:t>There is also some evidence that the sensorimotor aspects of vaping (i.e., its similarity to smoking behavior) contributes to craving reduction (Van Heel, Van Gucht, Vanbrabant, &amp; Baeyens, 2017).</a:t>
          </a:r>
          <a:endParaRPr lang="en-US"/>
        </a:p>
      </dgm:t>
    </dgm:pt>
    <dgm:pt modelId="{5D64D17E-0E2E-4BE2-AC9A-07EF3D9362F3}" type="parTrans" cxnId="{C7D66CCC-6911-4EB0-BAAA-C3D7CDBDE108}">
      <dgm:prSet/>
      <dgm:spPr/>
      <dgm:t>
        <a:bodyPr/>
        <a:lstStyle/>
        <a:p>
          <a:endParaRPr lang="en-US"/>
        </a:p>
      </dgm:t>
    </dgm:pt>
    <dgm:pt modelId="{597545A0-31F7-4C8B-A513-82F827FD5D13}" type="sibTrans" cxnId="{C7D66CCC-6911-4EB0-BAAA-C3D7CDBDE108}">
      <dgm:prSet/>
      <dgm:spPr/>
      <dgm:t>
        <a:bodyPr/>
        <a:lstStyle/>
        <a:p>
          <a:endParaRPr lang="en-US"/>
        </a:p>
      </dgm:t>
    </dgm:pt>
    <dgm:pt modelId="{F05353AC-CEEB-9C41-A309-AA726545AA04}" type="pres">
      <dgm:prSet presAssocID="{2E345616-3F59-48A9-AA3D-0E62D935259B}" presName="Name0" presStyleCnt="0">
        <dgm:presLayoutVars>
          <dgm:dir/>
          <dgm:animLvl val="lvl"/>
          <dgm:resizeHandles val="exact"/>
        </dgm:presLayoutVars>
      </dgm:prSet>
      <dgm:spPr/>
    </dgm:pt>
    <dgm:pt modelId="{95E3CD56-5E7F-5048-AC3C-1BE38A2C97EA}" type="pres">
      <dgm:prSet presAssocID="{B1D8F65B-B24A-4C86-87C3-7474CD06737A}" presName="boxAndChildren" presStyleCnt="0"/>
      <dgm:spPr/>
    </dgm:pt>
    <dgm:pt modelId="{0B45D944-1F90-EF41-BEA3-983224271FFE}" type="pres">
      <dgm:prSet presAssocID="{B1D8F65B-B24A-4C86-87C3-7474CD06737A}" presName="parentTextBox" presStyleLbl="node1" presStyleIdx="0" presStyleCnt="3"/>
      <dgm:spPr/>
    </dgm:pt>
    <dgm:pt modelId="{1C2445D7-10D5-EF48-BE3C-9CC2CE70C01B}" type="pres">
      <dgm:prSet presAssocID="{FD525C61-11B9-428E-B95D-8C424FBF1026}" presName="sp" presStyleCnt="0"/>
      <dgm:spPr/>
    </dgm:pt>
    <dgm:pt modelId="{5A841369-3EB6-194D-860D-D8319577795D}" type="pres">
      <dgm:prSet presAssocID="{037D4903-0D97-4782-B580-0BECAAA3F1F4}" presName="arrowAndChildren" presStyleCnt="0"/>
      <dgm:spPr/>
    </dgm:pt>
    <dgm:pt modelId="{9B87F2E7-3711-D54E-9C91-781D5E332B73}" type="pres">
      <dgm:prSet presAssocID="{037D4903-0D97-4782-B580-0BECAAA3F1F4}" presName="parentTextArrow" presStyleLbl="node1" presStyleIdx="1" presStyleCnt="3"/>
      <dgm:spPr/>
    </dgm:pt>
    <dgm:pt modelId="{65A82157-1E52-DE45-B909-59A2609768E4}" type="pres">
      <dgm:prSet presAssocID="{A006BFF0-7316-48AA-AA88-BAB8BAB72978}" presName="sp" presStyleCnt="0"/>
      <dgm:spPr/>
    </dgm:pt>
    <dgm:pt modelId="{88EC290C-9EA3-D546-9CDA-41C21C94D4CF}" type="pres">
      <dgm:prSet presAssocID="{8C599407-826E-45C4-913B-098CCEC0E91E}" presName="arrowAndChildren" presStyleCnt="0"/>
      <dgm:spPr/>
    </dgm:pt>
    <dgm:pt modelId="{3E230117-C56A-BD41-80FC-878E07221127}" type="pres">
      <dgm:prSet presAssocID="{8C599407-826E-45C4-913B-098CCEC0E91E}" presName="parentTextArrow" presStyleLbl="node1" presStyleIdx="2" presStyleCnt="3"/>
      <dgm:spPr/>
    </dgm:pt>
  </dgm:ptLst>
  <dgm:cxnLst>
    <dgm:cxn modelId="{629CE51D-6893-804F-A34B-E4FBAC0DD6FC}" type="presOf" srcId="{B1D8F65B-B24A-4C86-87C3-7474CD06737A}" destId="{0B45D944-1F90-EF41-BEA3-983224271FFE}" srcOrd="0" destOrd="0" presId="urn:microsoft.com/office/officeart/2005/8/layout/process4"/>
    <dgm:cxn modelId="{9BAFC22F-F058-BA4B-B313-1C14064C6A24}" type="presOf" srcId="{037D4903-0D97-4782-B580-0BECAAA3F1F4}" destId="{9B87F2E7-3711-D54E-9C91-781D5E332B73}" srcOrd="0" destOrd="0" presId="urn:microsoft.com/office/officeart/2005/8/layout/process4"/>
    <dgm:cxn modelId="{B06CAF75-2D40-D24F-B2AC-EC24545F6B2D}" type="presOf" srcId="{8C599407-826E-45C4-913B-098CCEC0E91E}" destId="{3E230117-C56A-BD41-80FC-878E07221127}" srcOrd="0" destOrd="0" presId="urn:microsoft.com/office/officeart/2005/8/layout/process4"/>
    <dgm:cxn modelId="{C7D66CCC-6911-4EB0-BAAA-C3D7CDBDE108}" srcId="{2E345616-3F59-48A9-AA3D-0E62D935259B}" destId="{B1D8F65B-B24A-4C86-87C3-7474CD06737A}" srcOrd="2" destOrd="0" parTransId="{5D64D17E-0E2E-4BE2-AC9A-07EF3D9362F3}" sibTransId="{597545A0-31F7-4C8B-A513-82F827FD5D13}"/>
    <dgm:cxn modelId="{DFBC0ADC-2117-46BE-87D8-6CBC589D9ED0}" srcId="{2E345616-3F59-48A9-AA3D-0E62D935259B}" destId="{037D4903-0D97-4782-B580-0BECAAA3F1F4}" srcOrd="1" destOrd="0" parTransId="{AB8B48F3-09C0-4A21-B777-7CBD3D135502}" sibTransId="{FD525C61-11B9-428E-B95D-8C424FBF1026}"/>
    <dgm:cxn modelId="{1C0635DE-E89A-8947-BC75-80FACC5328FC}" type="presOf" srcId="{2E345616-3F59-48A9-AA3D-0E62D935259B}" destId="{F05353AC-CEEB-9C41-A309-AA726545AA04}" srcOrd="0" destOrd="0" presId="urn:microsoft.com/office/officeart/2005/8/layout/process4"/>
    <dgm:cxn modelId="{19071AE4-E4E3-498C-BF88-60411EFCB653}" srcId="{2E345616-3F59-48A9-AA3D-0E62D935259B}" destId="{8C599407-826E-45C4-913B-098CCEC0E91E}" srcOrd="0" destOrd="0" parTransId="{D36C096A-F40A-425F-8F2B-AE7A4DCE453F}" sibTransId="{A006BFF0-7316-48AA-AA88-BAB8BAB72978}"/>
    <dgm:cxn modelId="{39605626-2515-834E-BA6B-3FE84685D97F}" type="presParOf" srcId="{F05353AC-CEEB-9C41-A309-AA726545AA04}" destId="{95E3CD56-5E7F-5048-AC3C-1BE38A2C97EA}" srcOrd="0" destOrd="0" presId="urn:microsoft.com/office/officeart/2005/8/layout/process4"/>
    <dgm:cxn modelId="{034348C9-2763-5742-A442-78EE34805454}" type="presParOf" srcId="{95E3CD56-5E7F-5048-AC3C-1BE38A2C97EA}" destId="{0B45D944-1F90-EF41-BEA3-983224271FFE}" srcOrd="0" destOrd="0" presId="urn:microsoft.com/office/officeart/2005/8/layout/process4"/>
    <dgm:cxn modelId="{279DB116-16D7-E242-B461-293C3331F76A}" type="presParOf" srcId="{F05353AC-CEEB-9C41-A309-AA726545AA04}" destId="{1C2445D7-10D5-EF48-BE3C-9CC2CE70C01B}" srcOrd="1" destOrd="0" presId="urn:microsoft.com/office/officeart/2005/8/layout/process4"/>
    <dgm:cxn modelId="{0F3DA012-6DBE-7041-A814-B92EC6FD1B8C}" type="presParOf" srcId="{F05353AC-CEEB-9C41-A309-AA726545AA04}" destId="{5A841369-3EB6-194D-860D-D8319577795D}" srcOrd="2" destOrd="0" presId="urn:microsoft.com/office/officeart/2005/8/layout/process4"/>
    <dgm:cxn modelId="{DEC26526-B80D-F143-8F7B-60B1E306F8C5}" type="presParOf" srcId="{5A841369-3EB6-194D-860D-D8319577795D}" destId="{9B87F2E7-3711-D54E-9C91-781D5E332B73}" srcOrd="0" destOrd="0" presId="urn:microsoft.com/office/officeart/2005/8/layout/process4"/>
    <dgm:cxn modelId="{76AFE62E-DD65-F64D-9C50-E9B321FA7A3B}" type="presParOf" srcId="{F05353AC-CEEB-9C41-A309-AA726545AA04}" destId="{65A82157-1E52-DE45-B909-59A2609768E4}" srcOrd="3" destOrd="0" presId="urn:microsoft.com/office/officeart/2005/8/layout/process4"/>
    <dgm:cxn modelId="{3DDEB913-69C2-1549-857D-5C6426A2DC78}" type="presParOf" srcId="{F05353AC-CEEB-9C41-A309-AA726545AA04}" destId="{88EC290C-9EA3-D546-9CDA-41C21C94D4CF}" srcOrd="4" destOrd="0" presId="urn:microsoft.com/office/officeart/2005/8/layout/process4"/>
    <dgm:cxn modelId="{982AB737-6D11-1A47-AB54-3B7BD8D6097D}" type="presParOf" srcId="{88EC290C-9EA3-D546-9CDA-41C21C94D4CF}" destId="{3E230117-C56A-BD41-80FC-878E0722112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F9ECED3-9F66-4E45-9183-E160052F6670}" type="doc">
      <dgm:prSet loTypeId="urn:microsoft.com/office/officeart/2018/2/layout/IconVerticalSolidList" loCatId="icon" qsTypeId="urn:microsoft.com/office/officeart/2005/8/quickstyle/simple1#38" qsCatId="simple" csTypeId="urn:microsoft.com/office/officeart/2018/5/colors/Iconchunking_neutralbg_colorful1" csCatId="colorful" phldr="1"/>
      <dgm:spPr/>
      <dgm:t>
        <a:bodyPr/>
        <a:lstStyle/>
        <a:p>
          <a:endParaRPr lang="en-US"/>
        </a:p>
      </dgm:t>
    </dgm:pt>
    <dgm:pt modelId="{486AE332-8A4E-40F6-9CD5-D0500DCD2310}">
      <dgm:prSet/>
      <dgm:spPr/>
      <dgm:t>
        <a:bodyPr/>
        <a:lstStyle/>
        <a:p>
          <a:pPr>
            <a:lnSpc>
              <a:spcPct val="100000"/>
            </a:lnSpc>
          </a:pPr>
          <a:r>
            <a:rPr lang="en-GB" b="1"/>
            <a:t>Have a look at the resources provided on Moodle / articles online. </a:t>
          </a:r>
          <a:endParaRPr lang="en-US"/>
        </a:p>
      </dgm:t>
    </dgm:pt>
    <dgm:pt modelId="{758A9914-3087-4CAA-9943-8F8A74661B04}" type="parTrans" cxnId="{D96EC2F3-5111-4B1A-81B4-80D730876587}">
      <dgm:prSet/>
      <dgm:spPr/>
      <dgm:t>
        <a:bodyPr/>
        <a:lstStyle/>
        <a:p>
          <a:endParaRPr lang="en-US"/>
        </a:p>
      </dgm:t>
    </dgm:pt>
    <dgm:pt modelId="{75D76620-3FFE-4C65-B947-0E8D815EF581}" type="sibTrans" cxnId="{D96EC2F3-5111-4B1A-81B4-80D730876587}">
      <dgm:prSet/>
      <dgm:spPr/>
      <dgm:t>
        <a:bodyPr/>
        <a:lstStyle/>
        <a:p>
          <a:endParaRPr lang="en-US"/>
        </a:p>
      </dgm:t>
    </dgm:pt>
    <dgm:pt modelId="{C7A0422F-E0D6-46F8-9C89-9B4DBBD35953}">
      <dgm:prSet/>
      <dgm:spPr/>
      <dgm:t>
        <a:bodyPr/>
        <a:lstStyle/>
        <a:p>
          <a:pPr>
            <a:lnSpc>
              <a:spcPct val="100000"/>
            </a:lnSpc>
          </a:pPr>
          <a:r>
            <a:rPr lang="en-GB"/>
            <a:t>Summarise the key points in terms of the following:</a:t>
          </a:r>
          <a:endParaRPr lang="en-US"/>
        </a:p>
      </dgm:t>
    </dgm:pt>
    <dgm:pt modelId="{069BFFEB-984B-4DD4-82D9-97239D117DFE}" type="parTrans" cxnId="{EF488442-DA88-4FD1-9412-B1AEDB15BFB7}">
      <dgm:prSet/>
      <dgm:spPr/>
      <dgm:t>
        <a:bodyPr/>
        <a:lstStyle/>
        <a:p>
          <a:endParaRPr lang="en-US"/>
        </a:p>
      </dgm:t>
    </dgm:pt>
    <dgm:pt modelId="{9660BD17-019D-4EC9-8328-CFD07ADAE48B}" type="sibTrans" cxnId="{EF488442-DA88-4FD1-9412-B1AEDB15BFB7}">
      <dgm:prSet/>
      <dgm:spPr/>
      <dgm:t>
        <a:bodyPr/>
        <a:lstStyle/>
        <a:p>
          <a:endParaRPr lang="en-US"/>
        </a:p>
      </dgm:t>
    </dgm:pt>
    <dgm:pt modelId="{E07202A1-38CF-46D7-B6AD-CB79B8A8807E}">
      <dgm:prSet/>
      <dgm:spPr/>
      <dgm:t>
        <a:bodyPr/>
        <a:lstStyle/>
        <a:p>
          <a:pPr>
            <a:lnSpc>
              <a:spcPct val="100000"/>
            </a:lnSpc>
          </a:pPr>
          <a:r>
            <a:rPr lang="en-GB"/>
            <a:t>1. Argument for retaining vapes </a:t>
          </a:r>
          <a:endParaRPr lang="en-US"/>
        </a:p>
      </dgm:t>
    </dgm:pt>
    <dgm:pt modelId="{29221BFA-1067-43DC-9264-88057D868BDA}" type="parTrans" cxnId="{F2D580E8-F7DD-4F3F-89A0-5BEFC7C67E51}">
      <dgm:prSet/>
      <dgm:spPr/>
      <dgm:t>
        <a:bodyPr/>
        <a:lstStyle/>
        <a:p>
          <a:endParaRPr lang="en-US"/>
        </a:p>
      </dgm:t>
    </dgm:pt>
    <dgm:pt modelId="{BE0A39A1-5B62-49E4-BCD8-10E8D4B27103}" type="sibTrans" cxnId="{F2D580E8-F7DD-4F3F-89A0-5BEFC7C67E51}">
      <dgm:prSet/>
      <dgm:spPr/>
      <dgm:t>
        <a:bodyPr/>
        <a:lstStyle/>
        <a:p>
          <a:endParaRPr lang="en-US"/>
        </a:p>
      </dgm:t>
    </dgm:pt>
    <dgm:pt modelId="{611D2AC6-FAED-4603-A81E-E1ED6078AB78}">
      <dgm:prSet/>
      <dgm:spPr/>
      <dgm:t>
        <a:bodyPr/>
        <a:lstStyle/>
        <a:p>
          <a:pPr>
            <a:lnSpc>
              <a:spcPct val="100000"/>
            </a:lnSpc>
          </a:pPr>
          <a:r>
            <a:rPr lang="en-GB"/>
            <a:t>2. Argument for banning vapes</a:t>
          </a:r>
          <a:endParaRPr lang="en-US"/>
        </a:p>
      </dgm:t>
    </dgm:pt>
    <dgm:pt modelId="{16A4A005-DF12-468D-828D-A9FD2BCC59D1}" type="parTrans" cxnId="{1178E3AF-DA6B-49B6-B287-8A62D5F18728}">
      <dgm:prSet/>
      <dgm:spPr/>
      <dgm:t>
        <a:bodyPr/>
        <a:lstStyle/>
        <a:p>
          <a:endParaRPr lang="en-US"/>
        </a:p>
      </dgm:t>
    </dgm:pt>
    <dgm:pt modelId="{9D5675C6-9D14-4747-B2B0-44BE89E6EA00}" type="sibTrans" cxnId="{1178E3AF-DA6B-49B6-B287-8A62D5F18728}">
      <dgm:prSet/>
      <dgm:spPr/>
      <dgm:t>
        <a:bodyPr/>
        <a:lstStyle/>
        <a:p>
          <a:endParaRPr lang="en-US"/>
        </a:p>
      </dgm:t>
    </dgm:pt>
    <dgm:pt modelId="{084CCB9E-2993-4DB3-95E3-D38FDB6210B8}" type="pres">
      <dgm:prSet presAssocID="{BF9ECED3-9F66-4E45-9183-E160052F6670}" presName="root" presStyleCnt="0">
        <dgm:presLayoutVars>
          <dgm:dir/>
          <dgm:resizeHandles val="exact"/>
        </dgm:presLayoutVars>
      </dgm:prSet>
      <dgm:spPr/>
    </dgm:pt>
    <dgm:pt modelId="{C7AF6DAC-61D4-47FB-9999-5A19B2AE0514}" type="pres">
      <dgm:prSet presAssocID="{486AE332-8A4E-40F6-9CD5-D0500DCD2310}" presName="compNode" presStyleCnt="0"/>
      <dgm:spPr/>
    </dgm:pt>
    <dgm:pt modelId="{18B7E65D-FB09-481B-B069-2EDF57A9A41B}" type="pres">
      <dgm:prSet presAssocID="{486AE332-8A4E-40F6-9CD5-D0500DCD2310}" presName="bgRect" presStyleLbl="bgShp" presStyleIdx="0" presStyleCnt="4"/>
      <dgm:spPr/>
    </dgm:pt>
    <dgm:pt modelId="{D09F7DEE-0569-4DCF-9D3B-9E92B745E9AB}" type="pres">
      <dgm:prSet presAssocID="{486AE332-8A4E-40F6-9CD5-D0500DCD231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B988E2D5-4B14-4236-A310-BED1D6649B68}" type="pres">
      <dgm:prSet presAssocID="{486AE332-8A4E-40F6-9CD5-D0500DCD2310}" presName="spaceRect" presStyleCnt="0"/>
      <dgm:spPr/>
    </dgm:pt>
    <dgm:pt modelId="{96B52EE3-253D-4E29-A789-1B5BBC8708BF}" type="pres">
      <dgm:prSet presAssocID="{486AE332-8A4E-40F6-9CD5-D0500DCD2310}" presName="parTx" presStyleLbl="revTx" presStyleIdx="0" presStyleCnt="4">
        <dgm:presLayoutVars>
          <dgm:chMax val="0"/>
          <dgm:chPref val="0"/>
        </dgm:presLayoutVars>
      </dgm:prSet>
      <dgm:spPr/>
    </dgm:pt>
    <dgm:pt modelId="{C4416957-8CEF-463B-862A-537B35F82B90}" type="pres">
      <dgm:prSet presAssocID="{75D76620-3FFE-4C65-B947-0E8D815EF581}" presName="sibTrans" presStyleCnt="0"/>
      <dgm:spPr/>
    </dgm:pt>
    <dgm:pt modelId="{5117B8DF-BE11-4B43-81B2-DC58CABB5FB5}" type="pres">
      <dgm:prSet presAssocID="{C7A0422F-E0D6-46F8-9C89-9B4DBBD35953}" presName="compNode" presStyleCnt="0"/>
      <dgm:spPr/>
    </dgm:pt>
    <dgm:pt modelId="{C68E53F9-EF98-47A8-AD84-90EDA909B74E}" type="pres">
      <dgm:prSet presAssocID="{C7A0422F-E0D6-46F8-9C89-9B4DBBD35953}" presName="bgRect" presStyleLbl="bgShp" presStyleIdx="1" presStyleCnt="4"/>
      <dgm:spPr/>
    </dgm:pt>
    <dgm:pt modelId="{6C1F1272-0EB8-4057-843C-3C1F4A60794C}" type="pres">
      <dgm:prSet presAssocID="{C7A0422F-E0D6-46F8-9C89-9B4DBBD3595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262BF4D4-91A7-46CD-A00E-CAE440B1D3D6}" type="pres">
      <dgm:prSet presAssocID="{C7A0422F-E0D6-46F8-9C89-9B4DBBD35953}" presName="spaceRect" presStyleCnt="0"/>
      <dgm:spPr/>
    </dgm:pt>
    <dgm:pt modelId="{21CD4E3C-6AA7-420B-A67E-66ADA1447806}" type="pres">
      <dgm:prSet presAssocID="{C7A0422F-E0D6-46F8-9C89-9B4DBBD35953}" presName="parTx" presStyleLbl="revTx" presStyleIdx="1" presStyleCnt="4">
        <dgm:presLayoutVars>
          <dgm:chMax val="0"/>
          <dgm:chPref val="0"/>
        </dgm:presLayoutVars>
      </dgm:prSet>
      <dgm:spPr/>
    </dgm:pt>
    <dgm:pt modelId="{6151636D-E4FF-4AAA-9095-76E48D2FA50C}" type="pres">
      <dgm:prSet presAssocID="{9660BD17-019D-4EC9-8328-CFD07ADAE48B}" presName="sibTrans" presStyleCnt="0"/>
      <dgm:spPr/>
    </dgm:pt>
    <dgm:pt modelId="{E81195C2-3F0B-481B-8610-B59DE8E35B0D}" type="pres">
      <dgm:prSet presAssocID="{E07202A1-38CF-46D7-B6AD-CB79B8A8807E}" presName="compNode" presStyleCnt="0"/>
      <dgm:spPr/>
    </dgm:pt>
    <dgm:pt modelId="{FDA58E8F-F18C-4612-A311-0D086ED5D259}" type="pres">
      <dgm:prSet presAssocID="{E07202A1-38CF-46D7-B6AD-CB79B8A8807E}" presName="bgRect" presStyleLbl="bgShp" presStyleIdx="2" presStyleCnt="4"/>
      <dgm:spPr/>
    </dgm:pt>
    <dgm:pt modelId="{C27319DE-FDC8-4D09-9939-D4F6D3B934DB}" type="pres">
      <dgm:prSet presAssocID="{E07202A1-38CF-46D7-B6AD-CB79B8A8807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A65D7D7D-B001-49BB-96FC-ABF91E92B88B}" type="pres">
      <dgm:prSet presAssocID="{E07202A1-38CF-46D7-B6AD-CB79B8A8807E}" presName="spaceRect" presStyleCnt="0"/>
      <dgm:spPr/>
    </dgm:pt>
    <dgm:pt modelId="{DB06A0ED-58BA-4EAF-880C-B5465552FE39}" type="pres">
      <dgm:prSet presAssocID="{E07202A1-38CF-46D7-B6AD-CB79B8A8807E}" presName="parTx" presStyleLbl="revTx" presStyleIdx="2" presStyleCnt="4">
        <dgm:presLayoutVars>
          <dgm:chMax val="0"/>
          <dgm:chPref val="0"/>
        </dgm:presLayoutVars>
      </dgm:prSet>
      <dgm:spPr/>
    </dgm:pt>
    <dgm:pt modelId="{BE89B57D-069C-4F7E-A188-E201AE25BDEA}" type="pres">
      <dgm:prSet presAssocID="{BE0A39A1-5B62-49E4-BCD8-10E8D4B27103}" presName="sibTrans" presStyleCnt="0"/>
      <dgm:spPr/>
    </dgm:pt>
    <dgm:pt modelId="{58E2D107-EB26-4B59-8B72-F36A7DC54051}" type="pres">
      <dgm:prSet presAssocID="{611D2AC6-FAED-4603-A81E-E1ED6078AB78}" presName="compNode" presStyleCnt="0"/>
      <dgm:spPr/>
    </dgm:pt>
    <dgm:pt modelId="{7B5CA69C-F74C-4ECA-B216-D71E55D64A2C}" type="pres">
      <dgm:prSet presAssocID="{611D2AC6-FAED-4603-A81E-E1ED6078AB78}" presName="bgRect" presStyleLbl="bgShp" presStyleIdx="3" presStyleCnt="4"/>
      <dgm:spPr/>
    </dgm:pt>
    <dgm:pt modelId="{AB4972B2-3BDF-4467-A479-EDB4953BDB7A}" type="pres">
      <dgm:prSet presAssocID="{611D2AC6-FAED-4603-A81E-E1ED6078AB78}"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ign"/>
        </a:ext>
      </dgm:extLst>
    </dgm:pt>
    <dgm:pt modelId="{EAC391A1-E3E9-4D39-AEAC-2C807ED444CF}" type="pres">
      <dgm:prSet presAssocID="{611D2AC6-FAED-4603-A81E-E1ED6078AB78}" presName="spaceRect" presStyleCnt="0"/>
      <dgm:spPr/>
    </dgm:pt>
    <dgm:pt modelId="{0378F0D8-30AE-4E17-A83D-5D2FD7A2FCA2}" type="pres">
      <dgm:prSet presAssocID="{611D2AC6-FAED-4603-A81E-E1ED6078AB78}" presName="parTx" presStyleLbl="revTx" presStyleIdx="3" presStyleCnt="4">
        <dgm:presLayoutVars>
          <dgm:chMax val="0"/>
          <dgm:chPref val="0"/>
        </dgm:presLayoutVars>
      </dgm:prSet>
      <dgm:spPr/>
    </dgm:pt>
  </dgm:ptLst>
  <dgm:cxnLst>
    <dgm:cxn modelId="{EF488442-DA88-4FD1-9412-B1AEDB15BFB7}" srcId="{BF9ECED3-9F66-4E45-9183-E160052F6670}" destId="{C7A0422F-E0D6-46F8-9C89-9B4DBBD35953}" srcOrd="1" destOrd="0" parTransId="{069BFFEB-984B-4DD4-82D9-97239D117DFE}" sibTransId="{9660BD17-019D-4EC9-8328-CFD07ADAE48B}"/>
    <dgm:cxn modelId="{98371A53-2D73-7B44-A961-45471BBDE60F}" type="presOf" srcId="{E07202A1-38CF-46D7-B6AD-CB79B8A8807E}" destId="{DB06A0ED-58BA-4EAF-880C-B5465552FE39}" srcOrd="0" destOrd="0" presId="urn:microsoft.com/office/officeart/2018/2/layout/IconVerticalSolidList"/>
    <dgm:cxn modelId="{10CBB173-5488-8247-972E-8DFBDC2F0324}" type="presOf" srcId="{C7A0422F-E0D6-46F8-9C89-9B4DBBD35953}" destId="{21CD4E3C-6AA7-420B-A67E-66ADA1447806}" srcOrd="0" destOrd="0" presId="urn:microsoft.com/office/officeart/2018/2/layout/IconVerticalSolidList"/>
    <dgm:cxn modelId="{3C85B776-8073-464A-A7EB-975CD96F76E0}" type="presOf" srcId="{611D2AC6-FAED-4603-A81E-E1ED6078AB78}" destId="{0378F0D8-30AE-4E17-A83D-5D2FD7A2FCA2}" srcOrd="0" destOrd="0" presId="urn:microsoft.com/office/officeart/2018/2/layout/IconVerticalSolidList"/>
    <dgm:cxn modelId="{0D50C576-066D-3243-87BE-7F3375657B34}" type="presOf" srcId="{BF9ECED3-9F66-4E45-9183-E160052F6670}" destId="{084CCB9E-2993-4DB3-95E3-D38FDB6210B8}" srcOrd="0" destOrd="0" presId="urn:microsoft.com/office/officeart/2018/2/layout/IconVerticalSolidList"/>
    <dgm:cxn modelId="{1178E3AF-DA6B-49B6-B287-8A62D5F18728}" srcId="{BF9ECED3-9F66-4E45-9183-E160052F6670}" destId="{611D2AC6-FAED-4603-A81E-E1ED6078AB78}" srcOrd="3" destOrd="0" parTransId="{16A4A005-DF12-468D-828D-A9FD2BCC59D1}" sibTransId="{9D5675C6-9D14-4747-B2B0-44BE89E6EA00}"/>
    <dgm:cxn modelId="{F2D580E8-F7DD-4F3F-89A0-5BEFC7C67E51}" srcId="{BF9ECED3-9F66-4E45-9183-E160052F6670}" destId="{E07202A1-38CF-46D7-B6AD-CB79B8A8807E}" srcOrd="2" destOrd="0" parTransId="{29221BFA-1067-43DC-9264-88057D868BDA}" sibTransId="{BE0A39A1-5B62-49E4-BCD8-10E8D4B27103}"/>
    <dgm:cxn modelId="{D96EC2F3-5111-4B1A-81B4-80D730876587}" srcId="{BF9ECED3-9F66-4E45-9183-E160052F6670}" destId="{486AE332-8A4E-40F6-9CD5-D0500DCD2310}" srcOrd="0" destOrd="0" parTransId="{758A9914-3087-4CAA-9943-8F8A74661B04}" sibTransId="{75D76620-3FFE-4C65-B947-0E8D815EF581}"/>
    <dgm:cxn modelId="{27591FF4-A886-314A-9911-FC5951C0C428}" type="presOf" srcId="{486AE332-8A4E-40F6-9CD5-D0500DCD2310}" destId="{96B52EE3-253D-4E29-A789-1B5BBC8708BF}" srcOrd="0" destOrd="0" presId="urn:microsoft.com/office/officeart/2018/2/layout/IconVerticalSolidList"/>
    <dgm:cxn modelId="{7284BB0C-3255-824C-BDF5-627F90E7D5C1}" type="presParOf" srcId="{084CCB9E-2993-4DB3-95E3-D38FDB6210B8}" destId="{C7AF6DAC-61D4-47FB-9999-5A19B2AE0514}" srcOrd="0" destOrd="0" presId="urn:microsoft.com/office/officeart/2018/2/layout/IconVerticalSolidList"/>
    <dgm:cxn modelId="{F8A1B5B2-ACBC-0643-A993-A64B7D2704CE}" type="presParOf" srcId="{C7AF6DAC-61D4-47FB-9999-5A19B2AE0514}" destId="{18B7E65D-FB09-481B-B069-2EDF57A9A41B}" srcOrd="0" destOrd="0" presId="urn:microsoft.com/office/officeart/2018/2/layout/IconVerticalSolidList"/>
    <dgm:cxn modelId="{C7853D10-51F2-5143-8F0B-7C23A9BB06B3}" type="presParOf" srcId="{C7AF6DAC-61D4-47FB-9999-5A19B2AE0514}" destId="{D09F7DEE-0569-4DCF-9D3B-9E92B745E9AB}" srcOrd="1" destOrd="0" presId="urn:microsoft.com/office/officeart/2018/2/layout/IconVerticalSolidList"/>
    <dgm:cxn modelId="{9142C2E2-E9CD-0B44-AAF4-3C82868599FE}" type="presParOf" srcId="{C7AF6DAC-61D4-47FB-9999-5A19B2AE0514}" destId="{B988E2D5-4B14-4236-A310-BED1D6649B68}" srcOrd="2" destOrd="0" presId="urn:microsoft.com/office/officeart/2018/2/layout/IconVerticalSolidList"/>
    <dgm:cxn modelId="{46EA3295-3DA4-D84F-8271-D0C44DDA537E}" type="presParOf" srcId="{C7AF6DAC-61D4-47FB-9999-5A19B2AE0514}" destId="{96B52EE3-253D-4E29-A789-1B5BBC8708BF}" srcOrd="3" destOrd="0" presId="urn:microsoft.com/office/officeart/2018/2/layout/IconVerticalSolidList"/>
    <dgm:cxn modelId="{80682CEF-020B-FE48-8E35-A52A2FD0A936}" type="presParOf" srcId="{084CCB9E-2993-4DB3-95E3-D38FDB6210B8}" destId="{C4416957-8CEF-463B-862A-537B35F82B90}" srcOrd="1" destOrd="0" presId="urn:microsoft.com/office/officeart/2018/2/layout/IconVerticalSolidList"/>
    <dgm:cxn modelId="{2B3E3457-C323-C549-9775-1DBC20AF408B}" type="presParOf" srcId="{084CCB9E-2993-4DB3-95E3-D38FDB6210B8}" destId="{5117B8DF-BE11-4B43-81B2-DC58CABB5FB5}" srcOrd="2" destOrd="0" presId="urn:microsoft.com/office/officeart/2018/2/layout/IconVerticalSolidList"/>
    <dgm:cxn modelId="{8EF60C1D-09CA-E24B-9A80-546435376C0F}" type="presParOf" srcId="{5117B8DF-BE11-4B43-81B2-DC58CABB5FB5}" destId="{C68E53F9-EF98-47A8-AD84-90EDA909B74E}" srcOrd="0" destOrd="0" presId="urn:microsoft.com/office/officeart/2018/2/layout/IconVerticalSolidList"/>
    <dgm:cxn modelId="{9F8B7BC6-0CCC-CD4C-A839-496D0C27344A}" type="presParOf" srcId="{5117B8DF-BE11-4B43-81B2-DC58CABB5FB5}" destId="{6C1F1272-0EB8-4057-843C-3C1F4A60794C}" srcOrd="1" destOrd="0" presId="urn:microsoft.com/office/officeart/2018/2/layout/IconVerticalSolidList"/>
    <dgm:cxn modelId="{55B535E7-57AE-1348-9EC7-3460752EA709}" type="presParOf" srcId="{5117B8DF-BE11-4B43-81B2-DC58CABB5FB5}" destId="{262BF4D4-91A7-46CD-A00E-CAE440B1D3D6}" srcOrd="2" destOrd="0" presId="urn:microsoft.com/office/officeart/2018/2/layout/IconVerticalSolidList"/>
    <dgm:cxn modelId="{6525D790-2BDA-E84D-9324-D89B3513640D}" type="presParOf" srcId="{5117B8DF-BE11-4B43-81B2-DC58CABB5FB5}" destId="{21CD4E3C-6AA7-420B-A67E-66ADA1447806}" srcOrd="3" destOrd="0" presId="urn:microsoft.com/office/officeart/2018/2/layout/IconVerticalSolidList"/>
    <dgm:cxn modelId="{0679355C-1893-6B49-BF68-825055116280}" type="presParOf" srcId="{084CCB9E-2993-4DB3-95E3-D38FDB6210B8}" destId="{6151636D-E4FF-4AAA-9095-76E48D2FA50C}" srcOrd="3" destOrd="0" presId="urn:microsoft.com/office/officeart/2018/2/layout/IconVerticalSolidList"/>
    <dgm:cxn modelId="{0E21B4CC-97C8-FF4C-9355-C2084C8759EA}" type="presParOf" srcId="{084CCB9E-2993-4DB3-95E3-D38FDB6210B8}" destId="{E81195C2-3F0B-481B-8610-B59DE8E35B0D}" srcOrd="4" destOrd="0" presId="urn:microsoft.com/office/officeart/2018/2/layout/IconVerticalSolidList"/>
    <dgm:cxn modelId="{EDB5A938-AB1F-874B-980D-B1BDA1DFC462}" type="presParOf" srcId="{E81195C2-3F0B-481B-8610-B59DE8E35B0D}" destId="{FDA58E8F-F18C-4612-A311-0D086ED5D259}" srcOrd="0" destOrd="0" presId="urn:microsoft.com/office/officeart/2018/2/layout/IconVerticalSolidList"/>
    <dgm:cxn modelId="{9D8586EF-76D1-8E45-B601-51C83298831F}" type="presParOf" srcId="{E81195C2-3F0B-481B-8610-B59DE8E35B0D}" destId="{C27319DE-FDC8-4D09-9939-D4F6D3B934DB}" srcOrd="1" destOrd="0" presId="urn:microsoft.com/office/officeart/2018/2/layout/IconVerticalSolidList"/>
    <dgm:cxn modelId="{C1CDCF14-551D-F24E-BD73-BF2BB0D1318B}" type="presParOf" srcId="{E81195C2-3F0B-481B-8610-B59DE8E35B0D}" destId="{A65D7D7D-B001-49BB-96FC-ABF91E92B88B}" srcOrd="2" destOrd="0" presId="urn:microsoft.com/office/officeart/2018/2/layout/IconVerticalSolidList"/>
    <dgm:cxn modelId="{414F90B0-752A-BE4B-A0ED-4FB2924176CD}" type="presParOf" srcId="{E81195C2-3F0B-481B-8610-B59DE8E35B0D}" destId="{DB06A0ED-58BA-4EAF-880C-B5465552FE39}" srcOrd="3" destOrd="0" presId="urn:microsoft.com/office/officeart/2018/2/layout/IconVerticalSolidList"/>
    <dgm:cxn modelId="{84DA6149-7EA8-0A44-8D0D-D79F8F9107C1}" type="presParOf" srcId="{084CCB9E-2993-4DB3-95E3-D38FDB6210B8}" destId="{BE89B57D-069C-4F7E-A188-E201AE25BDEA}" srcOrd="5" destOrd="0" presId="urn:microsoft.com/office/officeart/2018/2/layout/IconVerticalSolidList"/>
    <dgm:cxn modelId="{30094064-F54C-7F46-8BB5-AA4039624AAD}" type="presParOf" srcId="{084CCB9E-2993-4DB3-95E3-D38FDB6210B8}" destId="{58E2D107-EB26-4B59-8B72-F36A7DC54051}" srcOrd="6" destOrd="0" presId="urn:microsoft.com/office/officeart/2018/2/layout/IconVerticalSolidList"/>
    <dgm:cxn modelId="{EF2EFC3F-E5FB-0D44-9A5E-7D98C3604E2B}" type="presParOf" srcId="{58E2D107-EB26-4B59-8B72-F36A7DC54051}" destId="{7B5CA69C-F74C-4ECA-B216-D71E55D64A2C}" srcOrd="0" destOrd="0" presId="urn:microsoft.com/office/officeart/2018/2/layout/IconVerticalSolidList"/>
    <dgm:cxn modelId="{1EB39950-44CF-7643-84B7-E0C63A72A9D9}" type="presParOf" srcId="{58E2D107-EB26-4B59-8B72-F36A7DC54051}" destId="{AB4972B2-3BDF-4467-A479-EDB4953BDB7A}" srcOrd="1" destOrd="0" presId="urn:microsoft.com/office/officeart/2018/2/layout/IconVerticalSolidList"/>
    <dgm:cxn modelId="{A58DAF67-601E-AF49-894D-0593599E7251}" type="presParOf" srcId="{58E2D107-EB26-4B59-8B72-F36A7DC54051}" destId="{EAC391A1-E3E9-4D39-AEAC-2C807ED444CF}" srcOrd="2" destOrd="0" presId="urn:microsoft.com/office/officeart/2018/2/layout/IconVerticalSolidList"/>
    <dgm:cxn modelId="{9BB8A5A0-C9F3-7B4B-96FE-DE38D288E30F}" type="presParOf" srcId="{58E2D107-EB26-4B59-8B72-F36A7DC54051}" destId="{0378F0D8-30AE-4E17-A83D-5D2FD7A2FCA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AAD091A-121E-4C27-A4DA-2BA97F107E8D}" type="doc">
      <dgm:prSet loTypeId="urn:microsoft.com/office/officeart/2018/2/layout/IconCircleList" loCatId="icon" qsTypeId="urn:microsoft.com/office/officeart/2005/8/quickstyle/simple1#39" qsCatId="simple" csTypeId="urn:microsoft.com/office/officeart/2018/5/colors/Iconchunking_neutralicon_colorful1" csCatId="colorful" phldr="1"/>
      <dgm:spPr/>
      <dgm:t>
        <a:bodyPr/>
        <a:lstStyle/>
        <a:p>
          <a:endParaRPr lang="en-US"/>
        </a:p>
      </dgm:t>
    </dgm:pt>
    <dgm:pt modelId="{17D6105B-3F33-4006-8917-8F6FF35FE761}">
      <dgm:prSet/>
      <dgm:spPr/>
      <dgm:t>
        <a:bodyPr/>
        <a:lstStyle/>
        <a:p>
          <a:r>
            <a:rPr lang="en-GB" b="1" i="0"/>
            <a:t>Smoking, Drinking and Drug Use among Young People in England, 2021 (NHS Digital - Sept, 2022)</a:t>
          </a:r>
          <a:endParaRPr lang="en-US"/>
        </a:p>
      </dgm:t>
    </dgm:pt>
    <dgm:pt modelId="{3E13D179-9F23-46E8-AFD9-5DA40A682DE5}" type="parTrans" cxnId="{298B97C8-132E-430A-A4F1-86C8D61EF54E}">
      <dgm:prSet/>
      <dgm:spPr/>
      <dgm:t>
        <a:bodyPr/>
        <a:lstStyle/>
        <a:p>
          <a:endParaRPr lang="en-US"/>
        </a:p>
      </dgm:t>
    </dgm:pt>
    <dgm:pt modelId="{538255DC-2EC6-4AF5-8BB7-AA79258562FB}" type="sibTrans" cxnId="{298B97C8-132E-430A-A4F1-86C8D61EF54E}">
      <dgm:prSet/>
      <dgm:spPr/>
      <dgm:t>
        <a:bodyPr/>
        <a:lstStyle/>
        <a:p>
          <a:endParaRPr lang="en-US"/>
        </a:p>
      </dgm:t>
    </dgm:pt>
    <dgm:pt modelId="{C29028F3-FB44-4F2C-A6E7-1700E32C14DA}">
      <dgm:prSet/>
      <dgm:spPr/>
      <dgm:t>
        <a:bodyPr/>
        <a:lstStyle/>
        <a:p>
          <a:r>
            <a:rPr lang="en-GB" i="0"/>
            <a:t>https://digital.nhs.uk/data-and-information/publications/statistical/smoking-drinking-and-drug-use-among-young-people-in-england/2021/part-1-smoking-prevalence-and-consumption</a:t>
          </a:r>
          <a:endParaRPr lang="en-US"/>
        </a:p>
      </dgm:t>
    </dgm:pt>
    <dgm:pt modelId="{BD44EFF1-76DE-43F2-B92E-C27F84E7E9F8}" type="parTrans" cxnId="{06CC27BF-FCEA-4F87-BD2C-ED93FB7F7423}">
      <dgm:prSet/>
      <dgm:spPr/>
      <dgm:t>
        <a:bodyPr/>
        <a:lstStyle/>
        <a:p>
          <a:endParaRPr lang="en-US"/>
        </a:p>
      </dgm:t>
    </dgm:pt>
    <dgm:pt modelId="{582B50BD-12AD-41F4-8B14-5D0B5C3ED351}" type="sibTrans" cxnId="{06CC27BF-FCEA-4F87-BD2C-ED93FB7F7423}">
      <dgm:prSet/>
      <dgm:spPr/>
      <dgm:t>
        <a:bodyPr/>
        <a:lstStyle/>
        <a:p>
          <a:endParaRPr lang="en-US"/>
        </a:p>
      </dgm:t>
    </dgm:pt>
    <dgm:pt modelId="{4DBE88FC-5B96-42F4-9908-645E1EA6177A}" type="pres">
      <dgm:prSet presAssocID="{DAAD091A-121E-4C27-A4DA-2BA97F107E8D}" presName="root" presStyleCnt="0">
        <dgm:presLayoutVars>
          <dgm:dir/>
          <dgm:resizeHandles val="exact"/>
        </dgm:presLayoutVars>
      </dgm:prSet>
      <dgm:spPr/>
    </dgm:pt>
    <dgm:pt modelId="{9BF64008-66B4-4CCD-AB13-463D999A7FD2}" type="pres">
      <dgm:prSet presAssocID="{DAAD091A-121E-4C27-A4DA-2BA97F107E8D}" presName="container" presStyleCnt="0">
        <dgm:presLayoutVars>
          <dgm:dir/>
          <dgm:resizeHandles val="exact"/>
        </dgm:presLayoutVars>
      </dgm:prSet>
      <dgm:spPr/>
    </dgm:pt>
    <dgm:pt modelId="{B14950A9-1B4B-4E9D-B40C-D6099F0D48A8}" type="pres">
      <dgm:prSet presAssocID="{17D6105B-3F33-4006-8917-8F6FF35FE761}" presName="compNode" presStyleCnt="0"/>
      <dgm:spPr/>
    </dgm:pt>
    <dgm:pt modelId="{C18602F6-FBAE-4D7E-B2F3-47C1F996E2E4}" type="pres">
      <dgm:prSet presAssocID="{17D6105B-3F33-4006-8917-8F6FF35FE761}" presName="iconBgRect" presStyleLbl="bgShp" presStyleIdx="0" presStyleCnt="2"/>
      <dgm:spPr/>
    </dgm:pt>
    <dgm:pt modelId="{6D6A74F5-ECED-4188-85C5-99FB05E81C60}" type="pres">
      <dgm:prSet presAssocID="{17D6105B-3F33-4006-8917-8F6FF35FE76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moking"/>
        </a:ext>
      </dgm:extLst>
    </dgm:pt>
    <dgm:pt modelId="{4A11A9F3-52F7-4AB2-AD74-9620B9A7F844}" type="pres">
      <dgm:prSet presAssocID="{17D6105B-3F33-4006-8917-8F6FF35FE761}" presName="spaceRect" presStyleCnt="0"/>
      <dgm:spPr/>
    </dgm:pt>
    <dgm:pt modelId="{2326969C-8C7F-41AC-BFD8-036D86D7B0A8}" type="pres">
      <dgm:prSet presAssocID="{17D6105B-3F33-4006-8917-8F6FF35FE761}" presName="textRect" presStyleLbl="revTx" presStyleIdx="0" presStyleCnt="2">
        <dgm:presLayoutVars>
          <dgm:chMax val="1"/>
          <dgm:chPref val="1"/>
        </dgm:presLayoutVars>
      </dgm:prSet>
      <dgm:spPr/>
    </dgm:pt>
    <dgm:pt modelId="{7023EA39-84A4-494E-9025-BC45C2AC802F}" type="pres">
      <dgm:prSet presAssocID="{538255DC-2EC6-4AF5-8BB7-AA79258562FB}" presName="sibTrans" presStyleLbl="sibTrans2D1" presStyleIdx="0" presStyleCnt="0"/>
      <dgm:spPr/>
    </dgm:pt>
    <dgm:pt modelId="{95B9A821-0C1D-4016-8628-D5D598B30D58}" type="pres">
      <dgm:prSet presAssocID="{C29028F3-FB44-4F2C-A6E7-1700E32C14DA}" presName="compNode" presStyleCnt="0"/>
      <dgm:spPr/>
    </dgm:pt>
    <dgm:pt modelId="{39C7BF23-2BDB-42B1-8043-C7D1290F79B8}" type="pres">
      <dgm:prSet presAssocID="{C29028F3-FB44-4F2C-A6E7-1700E32C14DA}" presName="iconBgRect" presStyleLbl="bgShp" presStyleIdx="1" presStyleCnt="2"/>
      <dgm:spPr/>
    </dgm:pt>
    <dgm:pt modelId="{19D333DA-68D1-4776-879A-DEF99DC42404}" type="pres">
      <dgm:prSet presAssocID="{C29028F3-FB44-4F2C-A6E7-1700E32C14D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10CA5C28-2D08-4686-B4A7-12B41B77AF78}" type="pres">
      <dgm:prSet presAssocID="{C29028F3-FB44-4F2C-A6E7-1700E32C14DA}" presName="spaceRect" presStyleCnt="0"/>
      <dgm:spPr/>
    </dgm:pt>
    <dgm:pt modelId="{52BDC210-55CA-4AEE-843F-19C9328FA5C1}" type="pres">
      <dgm:prSet presAssocID="{C29028F3-FB44-4F2C-A6E7-1700E32C14DA}" presName="textRect" presStyleLbl="revTx" presStyleIdx="1" presStyleCnt="2">
        <dgm:presLayoutVars>
          <dgm:chMax val="1"/>
          <dgm:chPref val="1"/>
        </dgm:presLayoutVars>
      </dgm:prSet>
      <dgm:spPr/>
    </dgm:pt>
  </dgm:ptLst>
  <dgm:cxnLst>
    <dgm:cxn modelId="{D449E033-4197-4F25-8A47-2C1AB25BAB3A}" type="presOf" srcId="{17D6105B-3F33-4006-8917-8F6FF35FE761}" destId="{2326969C-8C7F-41AC-BFD8-036D86D7B0A8}" srcOrd="0" destOrd="0" presId="urn:microsoft.com/office/officeart/2018/2/layout/IconCircleList"/>
    <dgm:cxn modelId="{A7AB2575-49B0-4D87-AB55-C273ED900A3B}" type="presOf" srcId="{538255DC-2EC6-4AF5-8BB7-AA79258562FB}" destId="{7023EA39-84A4-494E-9025-BC45C2AC802F}" srcOrd="0" destOrd="0" presId="urn:microsoft.com/office/officeart/2018/2/layout/IconCircleList"/>
    <dgm:cxn modelId="{88004290-C294-4AF6-896F-4CC60787FE00}" type="presOf" srcId="{C29028F3-FB44-4F2C-A6E7-1700E32C14DA}" destId="{52BDC210-55CA-4AEE-843F-19C9328FA5C1}" srcOrd="0" destOrd="0" presId="urn:microsoft.com/office/officeart/2018/2/layout/IconCircleList"/>
    <dgm:cxn modelId="{E5D2D9AF-11F7-40D2-B8B0-17768536AEA0}" type="presOf" srcId="{DAAD091A-121E-4C27-A4DA-2BA97F107E8D}" destId="{4DBE88FC-5B96-42F4-9908-645E1EA6177A}" srcOrd="0" destOrd="0" presId="urn:microsoft.com/office/officeart/2018/2/layout/IconCircleList"/>
    <dgm:cxn modelId="{06CC27BF-FCEA-4F87-BD2C-ED93FB7F7423}" srcId="{DAAD091A-121E-4C27-A4DA-2BA97F107E8D}" destId="{C29028F3-FB44-4F2C-A6E7-1700E32C14DA}" srcOrd="1" destOrd="0" parTransId="{BD44EFF1-76DE-43F2-B92E-C27F84E7E9F8}" sibTransId="{582B50BD-12AD-41F4-8B14-5D0B5C3ED351}"/>
    <dgm:cxn modelId="{298B97C8-132E-430A-A4F1-86C8D61EF54E}" srcId="{DAAD091A-121E-4C27-A4DA-2BA97F107E8D}" destId="{17D6105B-3F33-4006-8917-8F6FF35FE761}" srcOrd="0" destOrd="0" parTransId="{3E13D179-9F23-46E8-AFD9-5DA40A682DE5}" sibTransId="{538255DC-2EC6-4AF5-8BB7-AA79258562FB}"/>
    <dgm:cxn modelId="{DCC38C45-04A2-4FBF-96C1-49FD9DB28DE9}" type="presParOf" srcId="{4DBE88FC-5B96-42F4-9908-645E1EA6177A}" destId="{9BF64008-66B4-4CCD-AB13-463D999A7FD2}" srcOrd="0" destOrd="0" presId="urn:microsoft.com/office/officeart/2018/2/layout/IconCircleList"/>
    <dgm:cxn modelId="{8AD59E21-CDF1-4B27-8D30-D19EE0F15B75}" type="presParOf" srcId="{9BF64008-66B4-4CCD-AB13-463D999A7FD2}" destId="{B14950A9-1B4B-4E9D-B40C-D6099F0D48A8}" srcOrd="0" destOrd="0" presId="urn:microsoft.com/office/officeart/2018/2/layout/IconCircleList"/>
    <dgm:cxn modelId="{0276AA6A-9E2C-468F-987B-9042326A1371}" type="presParOf" srcId="{B14950A9-1B4B-4E9D-B40C-D6099F0D48A8}" destId="{C18602F6-FBAE-4D7E-B2F3-47C1F996E2E4}" srcOrd="0" destOrd="0" presId="urn:microsoft.com/office/officeart/2018/2/layout/IconCircleList"/>
    <dgm:cxn modelId="{B07559BE-43F5-4DE2-A9BB-594747632DDA}" type="presParOf" srcId="{B14950A9-1B4B-4E9D-B40C-D6099F0D48A8}" destId="{6D6A74F5-ECED-4188-85C5-99FB05E81C60}" srcOrd="1" destOrd="0" presId="urn:microsoft.com/office/officeart/2018/2/layout/IconCircleList"/>
    <dgm:cxn modelId="{2E71437B-FCD2-4EFB-85AB-9D50B41105B4}" type="presParOf" srcId="{B14950A9-1B4B-4E9D-B40C-D6099F0D48A8}" destId="{4A11A9F3-52F7-4AB2-AD74-9620B9A7F844}" srcOrd="2" destOrd="0" presId="urn:microsoft.com/office/officeart/2018/2/layout/IconCircleList"/>
    <dgm:cxn modelId="{A6A5414B-7B8B-46D0-AAEB-D7E37728F6BD}" type="presParOf" srcId="{B14950A9-1B4B-4E9D-B40C-D6099F0D48A8}" destId="{2326969C-8C7F-41AC-BFD8-036D86D7B0A8}" srcOrd="3" destOrd="0" presId="urn:microsoft.com/office/officeart/2018/2/layout/IconCircleList"/>
    <dgm:cxn modelId="{B3CB838A-D358-432F-A3BB-5395C6BE25BF}" type="presParOf" srcId="{9BF64008-66B4-4CCD-AB13-463D999A7FD2}" destId="{7023EA39-84A4-494E-9025-BC45C2AC802F}" srcOrd="1" destOrd="0" presId="urn:microsoft.com/office/officeart/2018/2/layout/IconCircleList"/>
    <dgm:cxn modelId="{B71FEF03-51F7-4BAC-B71C-E7536DDA5518}" type="presParOf" srcId="{9BF64008-66B4-4CCD-AB13-463D999A7FD2}" destId="{95B9A821-0C1D-4016-8628-D5D598B30D58}" srcOrd="2" destOrd="0" presId="urn:microsoft.com/office/officeart/2018/2/layout/IconCircleList"/>
    <dgm:cxn modelId="{69446B29-862F-4030-A8B3-2E86AC5C7054}" type="presParOf" srcId="{95B9A821-0C1D-4016-8628-D5D598B30D58}" destId="{39C7BF23-2BDB-42B1-8043-C7D1290F79B8}" srcOrd="0" destOrd="0" presId="urn:microsoft.com/office/officeart/2018/2/layout/IconCircleList"/>
    <dgm:cxn modelId="{4342C888-FD79-42F8-B4BB-E61BAB93A379}" type="presParOf" srcId="{95B9A821-0C1D-4016-8628-D5D598B30D58}" destId="{19D333DA-68D1-4776-879A-DEF99DC42404}" srcOrd="1" destOrd="0" presId="urn:microsoft.com/office/officeart/2018/2/layout/IconCircleList"/>
    <dgm:cxn modelId="{F35EC0B8-A9D7-41C9-B8F0-59565A9B54C9}" type="presParOf" srcId="{95B9A821-0C1D-4016-8628-D5D598B30D58}" destId="{10CA5C28-2D08-4686-B4A7-12B41B77AF78}" srcOrd="2" destOrd="0" presId="urn:microsoft.com/office/officeart/2018/2/layout/IconCircleList"/>
    <dgm:cxn modelId="{4EE2DF81-7757-4D2F-A1C1-5DB9DDFDFA3C}" type="presParOf" srcId="{95B9A821-0C1D-4016-8628-D5D598B30D58}" destId="{52BDC210-55CA-4AEE-843F-19C9328FA5C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772815-66A6-4EF5-BCD2-157A94432D6B}" type="doc">
      <dgm:prSet loTypeId="urn:microsoft.com/office/officeart/2016/7/layout/VerticalDownArrowProcess" loCatId="process" qsTypeId="urn:microsoft.com/office/officeart/2005/8/quickstyle/simple1#40" qsCatId="simple" csTypeId="urn:microsoft.com/office/officeart/2005/8/colors/colorful2#19" csCatId="colorful"/>
      <dgm:spPr/>
      <dgm:t>
        <a:bodyPr/>
        <a:lstStyle/>
        <a:p>
          <a:endParaRPr lang="en-US"/>
        </a:p>
      </dgm:t>
    </dgm:pt>
    <dgm:pt modelId="{19D194B2-A9F1-419D-B739-5A99575222CE}">
      <dgm:prSet/>
      <dgm:spPr/>
      <dgm:t>
        <a:bodyPr/>
        <a:lstStyle/>
        <a:p>
          <a:r>
            <a:rPr lang="en-US"/>
            <a:t>Stage 1</a:t>
          </a:r>
        </a:p>
      </dgm:t>
    </dgm:pt>
    <dgm:pt modelId="{5824EEC8-E320-428A-B0F7-B9AA7860B86F}" type="parTrans" cxnId="{6E036B9F-DC1E-4D05-8175-B5527AFFBBF9}">
      <dgm:prSet/>
      <dgm:spPr/>
      <dgm:t>
        <a:bodyPr/>
        <a:lstStyle/>
        <a:p>
          <a:endParaRPr lang="en-US"/>
        </a:p>
      </dgm:t>
    </dgm:pt>
    <dgm:pt modelId="{73059F78-5BB8-4EDB-83E1-7A501B519875}" type="sibTrans" cxnId="{6E036B9F-DC1E-4D05-8175-B5527AFFBBF9}">
      <dgm:prSet/>
      <dgm:spPr/>
      <dgm:t>
        <a:bodyPr/>
        <a:lstStyle/>
        <a:p>
          <a:endParaRPr lang="en-US"/>
        </a:p>
      </dgm:t>
    </dgm:pt>
    <dgm:pt modelId="{09016586-693D-4AEA-BAFD-A4C8B80D906C}">
      <dgm:prSet/>
      <dgm:spPr/>
      <dgm:t>
        <a:bodyPr/>
        <a:lstStyle/>
        <a:p>
          <a:r>
            <a:rPr lang="en-US"/>
            <a:t>Pre-Contemplation: Establishing motivation (e.g.)</a:t>
          </a:r>
        </a:p>
      </dgm:t>
    </dgm:pt>
    <dgm:pt modelId="{D1B4782B-0BD2-4917-BEF4-32B43F8C9175}" type="parTrans" cxnId="{5DF131EB-5930-451F-AC14-308CA43E1CEA}">
      <dgm:prSet/>
      <dgm:spPr/>
      <dgm:t>
        <a:bodyPr/>
        <a:lstStyle/>
        <a:p>
          <a:endParaRPr lang="en-US"/>
        </a:p>
      </dgm:t>
    </dgm:pt>
    <dgm:pt modelId="{C8C83C14-27DE-4FE3-9A7F-49266B3BD742}" type="sibTrans" cxnId="{5DF131EB-5930-451F-AC14-308CA43E1CEA}">
      <dgm:prSet/>
      <dgm:spPr/>
      <dgm:t>
        <a:bodyPr/>
        <a:lstStyle/>
        <a:p>
          <a:endParaRPr lang="en-US"/>
        </a:p>
      </dgm:t>
    </dgm:pt>
    <dgm:pt modelId="{9FAC9D6E-DEAB-4134-B145-2891C98B2D41}">
      <dgm:prSet/>
      <dgm:spPr/>
      <dgm:t>
        <a:bodyPr/>
        <a:lstStyle/>
        <a:p>
          <a:r>
            <a:rPr lang="en-US"/>
            <a:t>Health / family / financial / appearance</a:t>
          </a:r>
        </a:p>
      </dgm:t>
    </dgm:pt>
    <dgm:pt modelId="{6D1658F5-A159-48D6-879B-0A1DFC9E70BD}" type="parTrans" cxnId="{960C149C-B1B6-4E9F-BF64-FDC95C95C2D5}">
      <dgm:prSet/>
      <dgm:spPr/>
      <dgm:t>
        <a:bodyPr/>
        <a:lstStyle/>
        <a:p>
          <a:endParaRPr lang="en-US"/>
        </a:p>
      </dgm:t>
    </dgm:pt>
    <dgm:pt modelId="{B88E81CD-B80D-47BA-BB83-C6F0B0117D8D}" type="sibTrans" cxnId="{960C149C-B1B6-4E9F-BF64-FDC95C95C2D5}">
      <dgm:prSet/>
      <dgm:spPr/>
      <dgm:t>
        <a:bodyPr/>
        <a:lstStyle/>
        <a:p>
          <a:endParaRPr lang="en-US"/>
        </a:p>
      </dgm:t>
    </dgm:pt>
    <dgm:pt modelId="{81CE471F-7055-453C-AE72-3E15FC17393B}">
      <dgm:prSet/>
      <dgm:spPr/>
      <dgm:t>
        <a:bodyPr/>
        <a:lstStyle/>
        <a:p>
          <a:r>
            <a:rPr lang="en-US"/>
            <a:t>Changing attitude towards smoking</a:t>
          </a:r>
        </a:p>
      </dgm:t>
    </dgm:pt>
    <dgm:pt modelId="{BD1A72A5-E41F-4A4D-9607-12193F509DEE}" type="parTrans" cxnId="{B368E213-8955-45AA-BDFC-FB260A802D04}">
      <dgm:prSet/>
      <dgm:spPr/>
      <dgm:t>
        <a:bodyPr/>
        <a:lstStyle/>
        <a:p>
          <a:endParaRPr lang="en-US"/>
        </a:p>
      </dgm:t>
    </dgm:pt>
    <dgm:pt modelId="{433F3C9F-5D94-4D3B-8CE9-C7F173D8E8FA}" type="sibTrans" cxnId="{B368E213-8955-45AA-BDFC-FB260A802D04}">
      <dgm:prSet/>
      <dgm:spPr/>
      <dgm:t>
        <a:bodyPr/>
        <a:lstStyle/>
        <a:p>
          <a:endParaRPr lang="en-US"/>
        </a:p>
      </dgm:t>
    </dgm:pt>
    <dgm:pt modelId="{4A452478-1D8D-4701-8552-CA103D3FDAD6}">
      <dgm:prSet/>
      <dgm:spPr/>
      <dgm:t>
        <a:bodyPr/>
        <a:lstStyle/>
        <a:p>
          <a:r>
            <a:rPr lang="en-US"/>
            <a:t>Stage 2</a:t>
          </a:r>
        </a:p>
      </dgm:t>
    </dgm:pt>
    <dgm:pt modelId="{91919295-2FC8-465E-B21D-6DE031213483}" type="parTrans" cxnId="{7B006EB1-93D9-4167-90C7-3FB583B28829}">
      <dgm:prSet/>
      <dgm:spPr/>
      <dgm:t>
        <a:bodyPr/>
        <a:lstStyle/>
        <a:p>
          <a:endParaRPr lang="en-US"/>
        </a:p>
      </dgm:t>
    </dgm:pt>
    <dgm:pt modelId="{7A423B2B-C9C0-434D-B95F-36A398C1192E}" type="sibTrans" cxnId="{7B006EB1-93D9-4167-90C7-3FB583B28829}">
      <dgm:prSet/>
      <dgm:spPr/>
      <dgm:t>
        <a:bodyPr/>
        <a:lstStyle/>
        <a:p>
          <a:endParaRPr lang="en-US"/>
        </a:p>
      </dgm:t>
    </dgm:pt>
    <dgm:pt modelId="{D360FE6F-7D05-44DC-AA14-BFC3A2382741}">
      <dgm:prSet/>
      <dgm:spPr/>
      <dgm:t>
        <a:bodyPr/>
        <a:lstStyle/>
        <a:p>
          <a:r>
            <a:rPr lang="en-US"/>
            <a:t>Contemplation: Identifying smoking triggers</a:t>
          </a:r>
        </a:p>
      </dgm:t>
    </dgm:pt>
    <dgm:pt modelId="{A6B87AE8-1159-44D2-893E-0EF22FC6C060}" type="parTrans" cxnId="{2385A5A7-B292-4404-B62F-443298599E3F}">
      <dgm:prSet/>
      <dgm:spPr/>
      <dgm:t>
        <a:bodyPr/>
        <a:lstStyle/>
        <a:p>
          <a:endParaRPr lang="en-US"/>
        </a:p>
      </dgm:t>
    </dgm:pt>
    <dgm:pt modelId="{4CAB1A5B-393F-4A70-8B56-9A2F4FDBD2E6}" type="sibTrans" cxnId="{2385A5A7-B292-4404-B62F-443298599E3F}">
      <dgm:prSet/>
      <dgm:spPr/>
      <dgm:t>
        <a:bodyPr/>
        <a:lstStyle/>
        <a:p>
          <a:endParaRPr lang="en-US"/>
        </a:p>
      </dgm:t>
    </dgm:pt>
    <dgm:pt modelId="{CCA64C8D-CEE5-444E-8931-C0FA351E7B4F}">
      <dgm:prSet/>
      <dgm:spPr/>
      <dgm:t>
        <a:bodyPr/>
        <a:lstStyle/>
        <a:p>
          <a:r>
            <a:rPr lang="en-US"/>
            <a:t>Self observation and monitoring – when it occurs</a:t>
          </a:r>
        </a:p>
      </dgm:t>
    </dgm:pt>
    <dgm:pt modelId="{E5328860-2019-48D1-AE26-E201FF2C6684}" type="parTrans" cxnId="{A50B5CDD-5C86-4105-8221-5A89E270F2F8}">
      <dgm:prSet/>
      <dgm:spPr/>
      <dgm:t>
        <a:bodyPr/>
        <a:lstStyle/>
        <a:p>
          <a:endParaRPr lang="en-US"/>
        </a:p>
      </dgm:t>
    </dgm:pt>
    <dgm:pt modelId="{D4E9868B-AFAE-48C7-868F-759E5CFF322E}" type="sibTrans" cxnId="{A50B5CDD-5C86-4105-8221-5A89E270F2F8}">
      <dgm:prSet/>
      <dgm:spPr/>
      <dgm:t>
        <a:bodyPr/>
        <a:lstStyle/>
        <a:p>
          <a:endParaRPr lang="en-US"/>
        </a:p>
      </dgm:t>
    </dgm:pt>
    <dgm:pt modelId="{659E512F-EB30-481B-9B44-B33A6695F992}">
      <dgm:prSet/>
      <dgm:spPr/>
      <dgm:t>
        <a:bodyPr/>
        <a:lstStyle/>
        <a:p>
          <a:r>
            <a:rPr lang="en-US"/>
            <a:t>Certain times / people / places</a:t>
          </a:r>
        </a:p>
      </dgm:t>
    </dgm:pt>
    <dgm:pt modelId="{47261269-F57C-440E-ACA6-F06D86F2F83F}" type="parTrans" cxnId="{B6D91424-1BBF-48E1-9A56-9951D7FD6A89}">
      <dgm:prSet/>
      <dgm:spPr/>
      <dgm:t>
        <a:bodyPr/>
        <a:lstStyle/>
        <a:p>
          <a:endParaRPr lang="en-US"/>
        </a:p>
      </dgm:t>
    </dgm:pt>
    <dgm:pt modelId="{1B2D0E27-52E9-41CB-BD97-340EDD6EEB90}" type="sibTrans" cxnId="{B6D91424-1BBF-48E1-9A56-9951D7FD6A89}">
      <dgm:prSet/>
      <dgm:spPr/>
      <dgm:t>
        <a:bodyPr/>
        <a:lstStyle/>
        <a:p>
          <a:endParaRPr lang="en-US"/>
        </a:p>
      </dgm:t>
    </dgm:pt>
    <dgm:pt modelId="{C5CBFAD4-EBDB-45D9-A7D6-6115A420DD8B}">
      <dgm:prSet/>
      <dgm:spPr/>
      <dgm:t>
        <a:bodyPr/>
        <a:lstStyle/>
        <a:p>
          <a:r>
            <a:rPr lang="en-US"/>
            <a:t>Stage 3</a:t>
          </a:r>
        </a:p>
      </dgm:t>
    </dgm:pt>
    <dgm:pt modelId="{4ABBD896-8C49-47A9-950C-0EF70A8D4B6C}" type="parTrans" cxnId="{CD207D5B-D058-4F11-8E38-9E28EE98AEAF}">
      <dgm:prSet/>
      <dgm:spPr/>
      <dgm:t>
        <a:bodyPr/>
        <a:lstStyle/>
        <a:p>
          <a:endParaRPr lang="en-US"/>
        </a:p>
      </dgm:t>
    </dgm:pt>
    <dgm:pt modelId="{2563ABC4-A6EA-498A-8CFD-A07B0E294762}" type="sibTrans" cxnId="{CD207D5B-D058-4F11-8E38-9E28EE98AEAF}">
      <dgm:prSet/>
      <dgm:spPr/>
      <dgm:t>
        <a:bodyPr/>
        <a:lstStyle/>
        <a:p>
          <a:endParaRPr lang="en-US"/>
        </a:p>
      </dgm:t>
    </dgm:pt>
    <dgm:pt modelId="{AEF65D24-3CFF-4604-A9DF-BFC7521F0CBD}">
      <dgm:prSet/>
      <dgm:spPr/>
      <dgm:t>
        <a:bodyPr/>
        <a:lstStyle/>
        <a:p>
          <a:r>
            <a:rPr lang="en-US"/>
            <a:t>Preparation: Cutting down</a:t>
          </a:r>
        </a:p>
      </dgm:t>
    </dgm:pt>
    <dgm:pt modelId="{E3E4B098-2561-4002-B2A7-B8C45F14694F}" type="parTrans" cxnId="{82BF9841-7241-4C76-973B-2A4CD9FFE1BA}">
      <dgm:prSet/>
      <dgm:spPr/>
      <dgm:t>
        <a:bodyPr/>
        <a:lstStyle/>
        <a:p>
          <a:endParaRPr lang="en-US"/>
        </a:p>
      </dgm:t>
    </dgm:pt>
    <dgm:pt modelId="{565178BC-2FB7-4A60-B617-093EC1206094}" type="sibTrans" cxnId="{82BF9841-7241-4C76-973B-2A4CD9FFE1BA}">
      <dgm:prSet/>
      <dgm:spPr/>
      <dgm:t>
        <a:bodyPr/>
        <a:lstStyle/>
        <a:p>
          <a:endParaRPr lang="en-US"/>
        </a:p>
      </dgm:t>
    </dgm:pt>
    <dgm:pt modelId="{6BA60C3A-3FFA-47A4-A15D-5EF8A198D3B1}">
      <dgm:prSet/>
      <dgm:spPr/>
      <dgm:t>
        <a:bodyPr/>
        <a:lstStyle/>
        <a:p>
          <a:r>
            <a:rPr lang="en-US"/>
            <a:t>Alternative activities</a:t>
          </a:r>
        </a:p>
      </dgm:t>
    </dgm:pt>
    <dgm:pt modelId="{009D53CE-3804-44DF-AC36-041BF50E4C4A}" type="parTrans" cxnId="{EF70812F-FDE1-4FAB-A3CC-F91547EA7361}">
      <dgm:prSet/>
      <dgm:spPr/>
      <dgm:t>
        <a:bodyPr/>
        <a:lstStyle/>
        <a:p>
          <a:endParaRPr lang="en-US"/>
        </a:p>
      </dgm:t>
    </dgm:pt>
    <dgm:pt modelId="{90B3ADC9-8DB6-4D0B-8DA3-BE1EA5C2F530}" type="sibTrans" cxnId="{EF70812F-FDE1-4FAB-A3CC-F91547EA7361}">
      <dgm:prSet/>
      <dgm:spPr/>
      <dgm:t>
        <a:bodyPr/>
        <a:lstStyle/>
        <a:p>
          <a:endParaRPr lang="en-US"/>
        </a:p>
      </dgm:t>
    </dgm:pt>
    <dgm:pt modelId="{78DCFB27-859F-4941-85BF-B2E200D9C25C}">
      <dgm:prSet/>
      <dgm:spPr/>
      <dgm:t>
        <a:bodyPr/>
        <a:lstStyle/>
        <a:p>
          <a:r>
            <a:rPr lang="en-US"/>
            <a:t>Timetable to quitting</a:t>
          </a:r>
        </a:p>
      </dgm:t>
    </dgm:pt>
    <dgm:pt modelId="{6BEA57CE-9314-41B5-B83A-B3D0336B1D34}" type="parTrans" cxnId="{C3978BCC-5336-49BD-9071-65819B1C279E}">
      <dgm:prSet/>
      <dgm:spPr/>
      <dgm:t>
        <a:bodyPr/>
        <a:lstStyle/>
        <a:p>
          <a:endParaRPr lang="en-US"/>
        </a:p>
      </dgm:t>
    </dgm:pt>
    <dgm:pt modelId="{05DB4D81-F01C-4305-AD5B-4E9A09188CAB}" type="sibTrans" cxnId="{C3978BCC-5336-49BD-9071-65819B1C279E}">
      <dgm:prSet/>
      <dgm:spPr/>
      <dgm:t>
        <a:bodyPr/>
        <a:lstStyle/>
        <a:p>
          <a:endParaRPr lang="en-US"/>
        </a:p>
      </dgm:t>
    </dgm:pt>
    <dgm:pt modelId="{F31413B1-E0DB-42F5-9035-EA7DB9EC12EE}">
      <dgm:prSet/>
      <dgm:spPr/>
      <dgm:t>
        <a:bodyPr/>
        <a:lstStyle/>
        <a:p>
          <a:r>
            <a:rPr lang="en-US"/>
            <a:t>Awareness of difficulties associated with stopping</a:t>
          </a:r>
        </a:p>
      </dgm:t>
    </dgm:pt>
    <dgm:pt modelId="{E1559E01-FF54-4510-8D5B-268D67FB15FC}" type="parTrans" cxnId="{142F57C7-0062-4CDE-819B-B65130D80BE9}">
      <dgm:prSet/>
      <dgm:spPr/>
      <dgm:t>
        <a:bodyPr/>
        <a:lstStyle/>
        <a:p>
          <a:endParaRPr lang="en-US"/>
        </a:p>
      </dgm:t>
    </dgm:pt>
    <dgm:pt modelId="{D6DD090E-2AD3-46E9-950D-569DE9687D41}" type="sibTrans" cxnId="{142F57C7-0062-4CDE-819B-B65130D80BE9}">
      <dgm:prSet/>
      <dgm:spPr/>
      <dgm:t>
        <a:bodyPr/>
        <a:lstStyle/>
        <a:p>
          <a:endParaRPr lang="en-US"/>
        </a:p>
      </dgm:t>
    </dgm:pt>
    <dgm:pt modelId="{A55BBF09-CCD7-4C0F-9A18-A773BE00604B}">
      <dgm:prSet/>
      <dgm:spPr/>
      <dgm:t>
        <a:bodyPr/>
        <a:lstStyle/>
        <a:p>
          <a:r>
            <a:rPr lang="en-US"/>
            <a:t>Stage 4</a:t>
          </a:r>
        </a:p>
      </dgm:t>
    </dgm:pt>
    <dgm:pt modelId="{A0203025-FDCD-400C-8990-50C429359B24}" type="parTrans" cxnId="{A0949A4B-ED06-4EB6-8653-18CE7036D5EB}">
      <dgm:prSet/>
      <dgm:spPr/>
      <dgm:t>
        <a:bodyPr/>
        <a:lstStyle/>
        <a:p>
          <a:endParaRPr lang="en-US"/>
        </a:p>
      </dgm:t>
    </dgm:pt>
    <dgm:pt modelId="{D53B19A8-A45A-4EBA-B3CA-6C69E312E8E4}" type="sibTrans" cxnId="{A0949A4B-ED06-4EB6-8653-18CE7036D5EB}">
      <dgm:prSet/>
      <dgm:spPr/>
      <dgm:t>
        <a:bodyPr/>
        <a:lstStyle/>
        <a:p>
          <a:endParaRPr lang="en-US"/>
        </a:p>
      </dgm:t>
    </dgm:pt>
    <dgm:pt modelId="{567E91E0-D4F0-41F3-9A0D-D03636F795FB}">
      <dgm:prSet/>
      <dgm:spPr/>
      <dgm:t>
        <a:bodyPr/>
        <a:lstStyle/>
        <a:p>
          <a:r>
            <a:rPr lang="en-US"/>
            <a:t>Action: Stopping</a:t>
          </a:r>
        </a:p>
      </dgm:t>
    </dgm:pt>
    <dgm:pt modelId="{D82EEC95-545E-4632-8C74-B4A11792E9CD}" type="parTrans" cxnId="{8BB4DE16-A41D-4187-9D31-64BCC3A29E23}">
      <dgm:prSet/>
      <dgm:spPr/>
      <dgm:t>
        <a:bodyPr/>
        <a:lstStyle/>
        <a:p>
          <a:endParaRPr lang="en-US"/>
        </a:p>
      </dgm:t>
    </dgm:pt>
    <dgm:pt modelId="{54638B79-94EE-49B6-8F6F-52018B45D9A0}" type="sibTrans" cxnId="{8BB4DE16-A41D-4187-9D31-64BCC3A29E23}">
      <dgm:prSet/>
      <dgm:spPr/>
      <dgm:t>
        <a:bodyPr/>
        <a:lstStyle/>
        <a:p>
          <a:endParaRPr lang="en-US"/>
        </a:p>
      </dgm:t>
    </dgm:pt>
    <dgm:pt modelId="{E5BB1416-D10E-41AC-816E-5C091B1BE415}">
      <dgm:prSet/>
      <dgm:spPr/>
      <dgm:t>
        <a:bodyPr/>
        <a:lstStyle/>
        <a:p>
          <a:r>
            <a:rPr lang="en-US"/>
            <a:t>Self reward</a:t>
          </a:r>
        </a:p>
      </dgm:t>
    </dgm:pt>
    <dgm:pt modelId="{45091CF5-47D0-4CD9-98F8-97A0DFA84CD2}" type="parTrans" cxnId="{BC97366A-9CEC-47D7-877D-08B03765B348}">
      <dgm:prSet/>
      <dgm:spPr/>
      <dgm:t>
        <a:bodyPr/>
        <a:lstStyle/>
        <a:p>
          <a:endParaRPr lang="en-US"/>
        </a:p>
      </dgm:t>
    </dgm:pt>
    <dgm:pt modelId="{630CCFC4-6922-4D97-AE1D-FF91DC85EBBF}" type="sibTrans" cxnId="{BC97366A-9CEC-47D7-877D-08B03765B348}">
      <dgm:prSet/>
      <dgm:spPr/>
      <dgm:t>
        <a:bodyPr/>
        <a:lstStyle/>
        <a:p>
          <a:endParaRPr lang="en-US"/>
        </a:p>
      </dgm:t>
    </dgm:pt>
    <dgm:pt modelId="{0EDABE81-7605-4C48-A02A-B071E434A00E}">
      <dgm:prSet/>
      <dgm:spPr/>
      <dgm:t>
        <a:bodyPr/>
        <a:lstStyle/>
        <a:p>
          <a:r>
            <a:rPr lang="en-US"/>
            <a:t>Nicotine replacement</a:t>
          </a:r>
        </a:p>
      </dgm:t>
    </dgm:pt>
    <dgm:pt modelId="{5D0C0ED0-2C2F-4827-8ADD-4B06D51FB360}" type="parTrans" cxnId="{63808F18-FB43-4B87-92A2-9DFC56490164}">
      <dgm:prSet/>
      <dgm:spPr/>
      <dgm:t>
        <a:bodyPr/>
        <a:lstStyle/>
        <a:p>
          <a:endParaRPr lang="en-US"/>
        </a:p>
      </dgm:t>
    </dgm:pt>
    <dgm:pt modelId="{3A11A9B7-5533-449D-B473-1D5390B10EAF}" type="sibTrans" cxnId="{63808F18-FB43-4B87-92A2-9DFC56490164}">
      <dgm:prSet/>
      <dgm:spPr/>
      <dgm:t>
        <a:bodyPr/>
        <a:lstStyle/>
        <a:p>
          <a:endParaRPr lang="en-US"/>
        </a:p>
      </dgm:t>
    </dgm:pt>
    <dgm:pt modelId="{F68F9EE1-4D92-4A83-A434-F21862782C0F}">
      <dgm:prSet/>
      <dgm:spPr/>
      <dgm:t>
        <a:bodyPr/>
        <a:lstStyle/>
        <a:p>
          <a:r>
            <a:rPr lang="en-US"/>
            <a:t>Change of environment</a:t>
          </a:r>
        </a:p>
      </dgm:t>
    </dgm:pt>
    <dgm:pt modelId="{DAB990EA-F267-49D5-B1CA-7634B1CAA485}" type="parTrans" cxnId="{D31B1536-CD3E-4861-84F4-FCFF2EE4CD88}">
      <dgm:prSet/>
      <dgm:spPr/>
      <dgm:t>
        <a:bodyPr/>
        <a:lstStyle/>
        <a:p>
          <a:endParaRPr lang="en-US"/>
        </a:p>
      </dgm:t>
    </dgm:pt>
    <dgm:pt modelId="{DEA5E39C-88DB-485C-8C75-D4E4FAE56F05}" type="sibTrans" cxnId="{D31B1536-CD3E-4861-84F4-FCFF2EE4CD88}">
      <dgm:prSet/>
      <dgm:spPr/>
      <dgm:t>
        <a:bodyPr/>
        <a:lstStyle/>
        <a:p>
          <a:endParaRPr lang="en-US"/>
        </a:p>
      </dgm:t>
    </dgm:pt>
    <dgm:pt modelId="{68002870-A41F-498A-8614-50C6F06B52F4}">
      <dgm:prSet/>
      <dgm:spPr/>
      <dgm:t>
        <a:bodyPr/>
        <a:lstStyle/>
        <a:p>
          <a:r>
            <a:rPr lang="en-US"/>
            <a:t>Stage 5</a:t>
          </a:r>
        </a:p>
      </dgm:t>
    </dgm:pt>
    <dgm:pt modelId="{BE2A70CA-E90D-407D-909D-EC1365551882}" type="parTrans" cxnId="{09EA927A-F3F1-4D4F-AE51-FAB97CD7F4BB}">
      <dgm:prSet/>
      <dgm:spPr/>
      <dgm:t>
        <a:bodyPr/>
        <a:lstStyle/>
        <a:p>
          <a:endParaRPr lang="en-US"/>
        </a:p>
      </dgm:t>
    </dgm:pt>
    <dgm:pt modelId="{EA3AE2CC-0B0C-4D87-9168-799DC722EF38}" type="sibTrans" cxnId="{09EA927A-F3F1-4D4F-AE51-FAB97CD7F4BB}">
      <dgm:prSet/>
      <dgm:spPr/>
      <dgm:t>
        <a:bodyPr/>
        <a:lstStyle/>
        <a:p>
          <a:endParaRPr lang="en-US"/>
        </a:p>
      </dgm:t>
    </dgm:pt>
    <dgm:pt modelId="{11793231-6804-4E4F-BF59-5D9A391DE9E0}">
      <dgm:prSet/>
      <dgm:spPr/>
      <dgm:t>
        <a:bodyPr/>
        <a:lstStyle/>
        <a:p>
          <a:r>
            <a:rPr lang="en-US"/>
            <a:t>Maintenance: Relapse prevention</a:t>
          </a:r>
        </a:p>
      </dgm:t>
    </dgm:pt>
    <dgm:pt modelId="{69C64A08-3DCE-4530-8E14-3BA48CAA39DB}" type="parTrans" cxnId="{01DBF3BD-CCB9-45F4-B985-C7EAE651D762}">
      <dgm:prSet/>
      <dgm:spPr/>
      <dgm:t>
        <a:bodyPr/>
        <a:lstStyle/>
        <a:p>
          <a:endParaRPr lang="en-US"/>
        </a:p>
      </dgm:t>
    </dgm:pt>
    <dgm:pt modelId="{7DCC6BC9-4CAF-4278-A89F-B77860FAE1BE}" type="sibTrans" cxnId="{01DBF3BD-CCB9-45F4-B985-C7EAE651D762}">
      <dgm:prSet/>
      <dgm:spPr/>
      <dgm:t>
        <a:bodyPr/>
        <a:lstStyle/>
        <a:p>
          <a:endParaRPr lang="en-US"/>
        </a:p>
      </dgm:t>
    </dgm:pt>
    <dgm:pt modelId="{F44A85D1-2D33-46A7-B351-44F1C102A503}">
      <dgm:prSet/>
      <dgm:spPr/>
      <dgm:t>
        <a:bodyPr/>
        <a:lstStyle/>
        <a:p>
          <a:r>
            <a:rPr lang="en-US"/>
            <a:t>Managing temptations </a:t>
          </a:r>
        </a:p>
      </dgm:t>
    </dgm:pt>
    <dgm:pt modelId="{6D7E1664-4FA1-4100-B70C-72AEC7073AB2}" type="parTrans" cxnId="{9D048876-946D-41B2-B242-77605EDC31D8}">
      <dgm:prSet/>
      <dgm:spPr/>
      <dgm:t>
        <a:bodyPr/>
        <a:lstStyle/>
        <a:p>
          <a:endParaRPr lang="en-US"/>
        </a:p>
      </dgm:t>
    </dgm:pt>
    <dgm:pt modelId="{3235BDED-DBC6-4684-B8A0-1D411A58CA78}" type="sibTrans" cxnId="{9D048876-946D-41B2-B242-77605EDC31D8}">
      <dgm:prSet/>
      <dgm:spPr/>
      <dgm:t>
        <a:bodyPr/>
        <a:lstStyle/>
        <a:p>
          <a:endParaRPr lang="en-US"/>
        </a:p>
      </dgm:t>
    </dgm:pt>
    <dgm:pt modelId="{E4B006EF-A587-48AC-9C89-F5FF7272DD0F}">
      <dgm:prSet/>
      <dgm:spPr/>
      <dgm:t>
        <a:bodyPr/>
        <a:lstStyle/>
        <a:p>
          <a:r>
            <a:rPr lang="en-US"/>
            <a:t>Social support </a:t>
          </a:r>
        </a:p>
      </dgm:t>
    </dgm:pt>
    <dgm:pt modelId="{A34EACB8-0EBC-4B89-A575-CB546D67897F}" type="parTrans" cxnId="{37262001-01D4-4E9E-A992-BF8DA4BEF6D2}">
      <dgm:prSet/>
      <dgm:spPr/>
      <dgm:t>
        <a:bodyPr/>
        <a:lstStyle/>
        <a:p>
          <a:endParaRPr lang="en-US"/>
        </a:p>
      </dgm:t>
    </dgm:pt>
    <dgm:pt modelId="{AFD42D00-ED42-495B-BF3B-13182D91DEEC}" type="sibTrans" cxnId="{37262001-01D4-4E9E-A992-BF8DA4BEF6D2}">
      <dgm:prSet/>
      <dgm:spPr/>
      <dgm:t>
        <a:bodyPr/>
        <a:lstStyle/>
        <a:p>
          <a:endParaRPr lang="en-US"/>
        </a:p>
      </dgm:t>
    </dgm:pt>
    <dgm:pt modelId="{242F114A-57F2-44EA-9465-3BA16D63DC7A}">
      <dgm:prSet/>
      <dgm:spPr/>
      <dgm:t>
        <a:bodyPr/>
        <a:lstStyle/>
        <a:p>
          <a:r>
            <a:rPr lang="en-US"/>
            <a:t>Stress management</a:t>
          </a:r>
        </a:p>
      </dgm:t>
    </dgm:pt>
    <dgm:pt modelId="{0069D546-D3A5-4461-B9D4-D31DE3A1717F}" type="parTrans" cxnId="{0D443B9F-EAE9-4974-8A55-6E4F6A1CC575}">
      <dgm:prSet/>
      <dgm:spPr/>
      <dgm:t>
        <a:bodyPr/>
        <a:lstStyle/>
        <a:p>
          <a:endParaRPr lang="en-US"/>
        </a:p>
      </dgm:t>
    </dgm:pt>
    <dgm:pt modelId="{2A12D390-A83C-4C6D-8F04-924D81A1F8FB}" type="sibTrans" cxnId="{0D443B9F-EAE9-4974-8A55-6E4F6A1CC575}">
      <dgm:prSet/>
      <dgm:spPr/>
      <dgm:t>
        <a:bodyPr/>
        <a:lstStyle/>
        <a:p>
          <a:endParaRPr lang="en-US"/>
        </a:p>
      </dgm:t>
    </dgm:pt>
    <dgm:pt modelId="{2FE7CBCF-4AB6-B842-9411-892472D1EA97}" type="pres">
      <dgm:prSet presAssocID="{E2772815-66A6-4EF5-BCD2-157A94432D6B}" presName="Name0" presStyleCnt="0">
        <dgm:presLayoutVars>
          <dgm:dir/>
          <dgm:animLvl val="lvl"/>
          <dgm:resizeHandles val="exact"/>
        </dgm:presLayoutVars>
      </dgm:prSet>
      <dgm:spPr/>
    </dgm:pt>
    <dgm:pt modelId="{8E0A240D-A7BA-844E-8B2E-7712FB3A6254}" type="pres">
      <dgm:prSet presAssocID="{68002870-A41F-498A-8614-50C6F06B52F4}" presName="boxAndChildren" presStyleCnt="0"/>
      <dgm:spPr/>
    </dgm:pt>
    <dgm:pt modelId="{A73AD310-1345-9249-95B6-4CF8DA65DED3}" type="pres">
      <dgm:prSet presAssocID="{68002870-A41F-498A-8614-50C6F06B52F4}" presName="parentTextBox" presStyleLbl="alignNode1" presStyleIdx="0" presStyleCnt="5"/>
      <dgm:spPr/>
    </dgm:pt>
    <dgm:pt modelId="{524469D9-C920-C941-91F1-70A2A20A993F}" type="pres">
      <dgm:prSet presAssocID="{68002870-A41F-498A-8614-50C6F06B52F4}" presName="descendantBox" presStyleLbl="bgAccFollowNode1" presStyleIdx="0" presStyleCnt="5"/>
      <dgm:spPr/>
    </dgm:pt>
    <dgm:pt modelId="{B237A624-FD5F-F44F-947B-3C7508E5287E}" type="pres">
      <dgm:prSet presAssocID="{D53B19A8-A45A-4EBA-B3CA-6C69E312E8E4}" presName="sp" presStyleCnt="0"/>
      <dgm:spPr/>
    </dgm:pt>
    <dgm:pt modelId="{8B97EC92-ABFE-684A-9374-67B093BB6552}" type="pres">
      <dgm:prSet presAssocID="{A55BBF09-CCD7-4C0F-9A18-A773BE00604B}" presName="arrowAndChildren" presStyleCnt="0"/>
      <dgm:spPr/>
    </dgm:pt>
    <dgm:pt modelId="{56A31CBE-793C-8A4B-AB02-E22BAA7FDFCA}" type="pres">
      <dgm:prSet presAssocID="{A55BBF09-CCD7-4C0F-9A18-A773BE00604B}" presName="parentTextArrow" presStyleLbl="node1" presStyleIdx="0" presStyleCnt="0"/>
      <dgm:spPr/>
    </dgm:pt>
    <dgm:pt modelId="{3E321F57-4891-8249-8D59-D37BF7DBE635}" type="pres">
      <dgm:prSet presAssocID="{A55BBF09-CCD7-4C0F-9A18-A773BE00604B}" presName="arrow" presStyleLbl="alignNode1" presStyleIdx="1" presStyleCnt="5"/>
      <dgm:spPr/>
    </dgm:pt>
    <dgm:pt modelId="{B5569279-89EF-5344-A20A-B518965658FE}" type="pres">
      <dgm:prSet presAssocID="{A55BBF09-CCD7-4C0F-9A18-A773BE00604B}" presName="descendantArrow" presStyleLbl="bgAccFollowNode1" presStyleIdx="1" presStyleCnt="5"/>
      <dgm:spPr/>
    </dgm:pt>
    <dgm:pt modelId="{C652C8B8-5AB1-B248-8CA9-9BA968C7AF7C}" type="pres">
      <dgm:prSet presAssocID="{2563ABC4-A6EA-498A-8CFD-A07B0E294762}" presName="sp" presStyleCnt="0"/>
      <dgm:spPr/>
    </dgm:pt>
    <dgm:pt modelId="{3DCC0491-2CAE-CF49-9998-8C816B536B4B}" type="pres">
      <dgm:prSet presAssocID="{C5CBFAD4-EBDB-45D9-A7D6-6115A420DD8B}" presName="arrowAndChildren" presStyleCnt="0"/>
      <dgm:spPr/>
    </dgm:pt>
    <dgm:pt modelId="{7C67FCA0-4D31-8D46-9098-D00FFAEC2EC7}" type="pres">
      <dgm:prSet presAssocID="{C5CBFAD4-EBDB-45D9-A7D6-6115A420DD8B}" presName="parentTextArrow" presStyleLbl="node1" presStyleIdx="0" presStyleCnt="0"/>
      <dgm:spPr/>
    </dgm:pt>
    <dgm:pt modelId="{C048146B-1A86-FF46-9546-A6EF024FD2D1}" type="pres">
      <dgm:prSet presAssocID="{C5CBFAD4-EBDB-45D9-A7D6-6115A420DD8B}" presName="arrow" presStyleLbl="alignNode1" presStyleIdx="2" presStyleCnt="5"/>
      <dgm:spPr/>
    </dgm:pt>
    <dgm:pt modelId="{BC9A6E8E-F8B8-A244-8C16-4E8B182D8984}" type="pres">
      <dgm:prSet presAssocID="{C5CBFAD4-EBDB-45D9-A7D6-6115A420DD8B}" presName="descendantArrow" presStyleLbl="bgAccFollowNode1" presStyleIdx="2" presStyleCnt="5"/>
      <dgm:spPr/>
    </dgm:pt>
    <dgm:pt modelId="{E1EFC39C-701A-0546-8E79-233378722098}" type="pres">
      <dgm:prSet presAssocID="{7A423B2B-C9C0-434D-B95F-36A398C1192E}" presName="sp" presStyleCnt="0"/>
      <dgm:spPr/>
    </dgm:pt>
    <dgm:pt modelId="{EAA090F8-59D2-F449-BFE5-29303DFB455C}" type="pres">
      <dgm:prSet presAssocID="{4A452478-1D8D-4701-8552-CA103D3FDAD6}" presName="arrowAndChildren" presStyleCnt="0"/>
      <dgm:spPr/>
    </dgm:pt>
    <dgm:pt modelId="{4025F290-83A5-E349-80CD-6D95C95AF3F9}" type="pres">
      <dgm:prSet presAssocID="{4A452478-1D8D-4701-8552-CA103D3FDAD6}" presName="parentTextArrow" presStyleLbl="node1" presStyleIdx="0" presStyleCnt="0"/>
      <dgm:spPr/>
    </dgm:pt>
    <dgm:pt modelId="{D2EBDB0C-4CDD-4F4D-9CA9-71332693C853}" type="pres">
      <dgm:prSet presAssocID="{4A452478-1D8D-4701-8552-CA103D3FDAD6}" presName="arrow" presStyleLbl="alignNode1" presStyleIdx="3" presStyleCnt="5"/>
      <dgm:spPr/>
    </dgm:pt>
    <dgm:pt modelId="{1FE241CE-4B35-1246-A20A-CC0433A32A89}" type="pres">
      <dgm:prSet presAssocID="{4A452478-1D8D-4701-8552-CA103D3FDAD6}" presName="descendantArrow" presStyleLbl="bgAccFollowNode1" presStyleIdx="3" presStyleCnt="5"/>
      <dgm:spPr/>
    </dgm:pt>
    <dgm:pt modelId="{801F66F2-9914-6B4F-95B9-20EE21E051DF}" type="pres">
      <dgm:prSet presAssocID="{73059F78-5BB8-4EDB-83E1-7A501B519875}" presName="sp" presStyleCnt="0"/>
      <dgm:spPr/>
    </dgm:pt>
    <dgm:pt modelId="{D004D028-8843-C046-A084-A8C0BEFEB48B}" type="pres">
      <dgm:prSet presAssocID="{19D194B2-A9F1-419D-B739-5A99575222CE}" presName="arrowAndChildren" presStyleCnt="0"/>
      <dgm:spPr/>
    </dgm:pt>
    <dgm:pt modelId="{AC087B6F-40DC-FF40-A201-43A3A1B52256}" type="pres">
      <dgm:prSet presAssocID="{19D194B2-A9F1-419D-B739-5A99575222CE}" presName="parentTextArrow" presStyleLbl="node1" presStyleIdx="0" presStyleCnt="0"/>
      <dgm:spPr/>
    </dgm:pt>
    <dgm:pt modelId="{CD46F6F7-AA05-EB4F-84C8-A5734A18B378}" type="pres">
      <dgm:prSet presAssocID="{19D194B2-A9F1-419D-B739-5A99575222CE}" presName="arrow" presStyleLbl="alignNode1" presStyleIdx="4" presStyleCnt="5"/>
      <dgm:spPr/>
    </dgm:pt>
    <dgm:pt modelId="{B907B1FA-4510-1846-AE67-5F27BC901FBC}" type="pres">
      <dgm:prSet presAssocID="{19D194B2-A9F1-419D-B739-5A99575222CE}" presName="descendantArrow" presStyleLbl="bgAccFollowNode1" presStyleIdx="4" presStyleCnt="5"/>
      <dgm:spPr/>
    </dgm:pt>
  </dgm:ptLst>
  <dgm:cxnLst>
    <dgm:cxn modelId="{37262001-01D4-4E9E-A992-BF8DA4BEF6D2}" srcId="{11793231-6804-4E4F-BF59-5D9A391DE9E0}" destId="{E4B006EF-A587-48AC-9C89-F5FF7272DD0F}" srcOrd="1" destOrd="0" parTransId="{A34EACB8-0EBC-4B89-A575-CB546D67897F}" sibTransId="{AFD42D00-ED42-495B-BF3B-13182D91DEEC}"/>
    <dgm:cxn modelId="{BEF56B03-9F42-1B44-AFC1-70E860503545}" type="presOf" srcId="{9FAC9D6E-DEAB-4134-B145-2891C98B2D41}" destId="{B907B1FA-4510-1846-AE67-5F27BC901FBC}" srcOrd="0" destOrd="1" presId="urn:microsoft.com/office/officeart/2016/7/layout/VerticalDownArrowProcess"/>
    <dgm:cxn modelId="{DD894608-53C1-A443-BDB7-ED4928279330}" type="presOf" srcId="{6BA60C3A-3FFA-47A4-A15D-5EF8A198D3B1}" destId="{BC9A6E8E-F8B8-A244-8C16-4E8B182D8984}" srcOrd="0" destOrd="1" presId="urn:microsoft.com/office/officeart/2016/7/layout/VerticalDownArrowProcess"/>
    <dgm:cxn modelId="{EADDF70D-C7A4-3A49-BE32-32770655F966}" type="presOf" srcId="{659E512F-EB30-481B-9B44-B33A6695F992}" destId="{1FE241CE-4B35-1246-A20A-CC0433A32A89}" srcOrd="0" destOrd="2" presId="urn:microsoft.com/office/officeart/2016/7/layout/VerticalDownArrowProcess"/>
    <dgm:cxn modelId="{B368E213-8955-45AA-BDFC-FB260A802D04}" srcId="{09016586-693D-4AEA-BAFD-A4C8B80D906C}" destId="{81CE471F-7055-453C-AE72-3E15FC17393B}" srcOrd="1" destOrd="0" parTransId="{BD1A72A5-E41F-4A4D-9607-12193F509DEE}" sibTransId="{433F3C9F-5D94-4D3B-8CE9-C7F173D8E8FA}"/>
    <dgm:cxn modelId="{BA6E7414-8891-674E-9D6C-7AC7D7FFB0A7}" type="presOf" srcId="{C5CBFAD4-EBDB-45D9-A7D6-6115A420DD8B}" destId="{C048146B-1A86-FF46-9546-A6EF024FD2D1}" srcOrd="1" destOrd="0" presId="urn:microsoft.com/office/officeart/2016/7/layout/VerticalDownArrowProcess"/>
    <dgm:cxn modelId="{E8E09B15-A5C7-234D-AC72-39B2C63BD696}" type="presOf" srcId="{A55BBF09-CCD7-4C0F-9A18-A773BE00604B}" destId="{56A31CBE-793C-8A4B-AB02-E22BAA7FDFCA}" srcOrd="0" destOrd="0" presId="urn:microsoft.com/office/officeart/2016/7/layout/VerticalDownArrowProcess"/>
    <dgm:cxn modelId="{8BB4DE16-A41D-4187-9D31-64BCC3A29E23}" srcId="{A55BBF09-CCD7-4C0F-9A18-A773BE00604B}" destId="{567E91E0-D4F0-41F3-9A0D-D03636F795FB}" srcOrd="0" destOrd="0" parTransId="{D82EEC95-545E-4632-8C74-B4A11792E9CD}" sibTransId="{54638B79-94EE-49B6-8F6F-52018B45D9A0}"/>
    <dgm:cxn modelId="{63808F18-FB43-4B87-92A2-9DFC56490164}" srcId="{567E91E0-D4F0-41F3-9A0D-D03636F795FB}" destId="{0EDABE81-7605-4C48-A02A-B071E434A00E}" srcOrd="1" destOrd="0" parTransId="{5D0C0ED0-2C2F-4827-8ADD-4B06D51FB360}" sibTransId="{3A11A9B7-5533-449D-B473-1D5390B10EAF}"/>
    <dgm:cxn modelId="{5291C51F-AD90-DC4D-BC92-1137A14F618B}" type="presOf" srcId="{E2772815-66A6-4EF5-BCD2-157A94432D6B}" destId="{2FE7CBCF-4AB6-B842-9411-892472D1EA97}" srcOrd="0" destOrd="0" presId="urn:microsoft.com/office/officeart/2016/7/layout/VerticalDownArrowProcess"/>
    <dgm:cxn modelId="{B6D91424-1BBF-48E1-9A56-9951D7FD6A89}" srcId="{D360FE6F-7D05-44DC-AA14-BFC3A2382741}" destId="{659E512F-EB30-481B-9B44-B33A6695F992}" srcOrd="1" destOrd="0" parTransId="{47261269-F57C-440E-ACA6-F06D86F2F83F}" sibTransId="{1B2D0E27-52E9-41CB-BD97-340EDD6EEB90}"/>
    <dgm:cxn modelId="{B51DFF26-B4F3-3040-9C01-6B6E62AB7195}" type="presOf" srcId="{09016586-693D-4AEA-BAFD-A4C8B80D906C}" destId="{B907B1FA-4510-1846-AE67-5F27BC901FBC}" srcOrd="0" destOrd="0" presId="urn:microsoft.com/office/officeart/2016/7/layout/VerticalDownArrowProcess"/>
    <dgm:cxn modelId="{EF70812F-FDE1-4FAB-A3CC-F91547EA7361}" srcId="{AEF65D24-3CFF-4604-A9DF-BFC7521F0CBD}" destId="{6BA60C3A-3FFA-47A4-A15D-5EF8A198D3B1}" srcOrd="0" destOrd="0" parTransId="{009D53CE-3804-44DF-AC36-041BF50E4C4A}" sibTransId="{90B3ADC9-8DB6-4D0B-8DA3-BE1EA5C2F530}"/>
    <dgm:cxn modelId="{BA112E33-9D59-3B4C-B307-CD06B3CB7E97}" type="presOf" srcId="{F68F9EE1-4D92-4A83-A434-F21862782C0F}" destId="{B5569279-89EF-5344-A20A-B518965658FE}" srcOrd="0" destOrd="3" presId="urn:microsoft.com/office/officeart/2016/7/layout/VerticalDownArrowProcess"/>
    <dgm:cxn modelId="{D31B1536-CD3E-4861-84F4-FCFF2EE4CD88}" srcId="{567E91E0-D4F0-41F3-9A0D-D03636F795FB}" destId="{F68F9EE1-4D92-4A83-A434-F21862782C0F}" srcOrd="2" destOrd="0" parTransId="{DAB990EA-F267-49D5-B1CA-7634B1CAA485}" sibTransId="{DEA5E39C-88DB-485C-8C75-D4E4FAE56F05}"/>
    <dgm:cxn modelId="{6FAC893A-1EEC-E743-8D4F-6A94AE2D9670}" type="presOf" srcId="{A55BBF09-CCD7-4C0F-9A18-A773BE00604B}" destId="{3E321F57-4891-8249-8D59-D37BF7DBE635}" srcOrd="1" destOrd="0" presId="urn:microsoft.com/office/officeart/2016/7/layout/VerticalDownArrowProcess"/>
    <dgm:cxn modelId="{82BF9841-7241-4C76-973B-2A4CD9FFE1BA}" srcId="{C5CBFAD4-EBDB-45D9-A7D6-6115A420DD8B}" destId="{AEF65D24-3CFF-4604-A9DF-BFC7521F0CBD}" srcOrd="0" destOrd="0" parTransId="{E3E4B098-2561-4002-B2A7-B8C45F14694F}" sibTransId="{565178BC-2FB7-4A60-B617-093EC1206094}"/>
    <dgm:cxn modelId="{1307DC42-CDBF-CE4F-A239-815C935D9D1B}" type="presOf" srcId="{E5BB1416-D10E-41AC-816E-5C091B1BE415}" destId="{B5569279-89EF-5344-A20A-B518965658FE}" srcOrd="0" destOrd="1" presId="urn:microsoft.com/office/officeart/2016/7/layout/VerticalDownArrowProcess"/>
    <dgm:cxn modelId="{14155449-9F33-494E-BB30-B53E99A17C35}" type="presOf" srcId="{0EDABE81-7605-4C48-A02A-B071E434A00E}" destId="{B5569279-89EF-5344-A20A-B518965658FE}" srcOrd="0" destOrd="2" presId="urn:microsoft.com/office/officeart/2016/7/layout/VerticalDownArrowProcess"/>
    <dgm:cxn modelId="{A0949A4B-ED06-4EB6-8653-18CE7036D5EB}" srcId="{E2772815-66A6-4EF5-BCD2-157A94432D6B}" destId="{A55BBF09-CCD7-4C0F-9A18-A773BE00604B}" srcOrd="3" destOrd="0" parTransId="{A0203025-FDCD-400C-8990-50C429359B24}" sibTransId="{D53B19A8-A45A-4EBA-B3CA-6C69E312E8E4}"/>
    <dgm:cxn modelId="{85AD014F-4BE1-F449-AEE1-F07D7BF58033}" type="presOf" srcId="{F31413B1-E0DB-42F5-9035-EA7DB9EC12EE}" destId="{BC9A6E8E-F8B8-A244-8C16-4E8B182D8984}" srcOrd="0" destOrd="3" presId="urn:microsoft.com/office/officeart/2016/7/layout/VerticalDownArrowProcess"/>
    <dgm:cxn modelId="{9AC71356-E2B1-0C42-8568-BC6B160C9817}" type="presOf" srcId="{C5CBFAD4-EBDB-45D9-A7D6-6115A420DD8B}" destId="{7C67FCA0-4D31-8D46-9098-D00FFAEC2EC7}" srcOrd="0" destOrd="0" presId="urn:microsoft.com/office/officeart/2016/7/layout/VerticalDownArrowProcess"/>
    <dgm:cxn modelId="{CD207D5B-D058-4F11-8E38-9E28EE98AEAF}" srcId="{E2772815-66A6-4EF5-BCD2-157A94432D6B}" destId="{C5CBFAD4-EBDB-45D9-A7D6-6115A420DD8B}" srcOrd="2" destOrd="0" parTransId="{4ABBD896-8C49-47A9-950C-0EF70A8D4B6C}" sibTransId="{2563ABC4-A6EA-498A-8CFD-A07B0E294762}"/>
    <dgm:cxn modelId="{C6947D61-2841-4B45-84F5-D4B10F5EEC72}" type="presOf" srcId="{E4B006EF-A587-48AC-9C89-F5FF7272DD0F}" destId="{524469D9-C920-C941-91F1-70A2A20A993F}" srcOrd="0" destOrd="2" presId="urn:microsoft.com/office/officeart/2016/7/layout/VerticalDownArrowProcess"/>
    <dgm:cxn modelId="{BC97366A-9CEC-47D7-877D-08B03765B348}" srcId="{567E91E0-D4F0-41F3-9A0D-D03636F795FB}" destId="{E5BB1416-D10E-41AC-816E-5C091B1BE415}" srcOrd="0" destOrd="0" parTransId="{45091CF5-47D0-4CD9-98F8-97A0DFA84CD2}" sibTransId="{630CCFC4-6922-4D97-AE1D-FF91DC85EBBF}"/>
    <dgm:cxn modelId="{F5E53A6E-9D0E-0649-8854-F04FF05B2EC8}" type="presOf" srcId="{4A452478-1D8D-4701-8552-CA103D3FDAD6}" destId="{4025F290-83A5-E349-80CD-6D95C95AF3F9}" srcOrd="0" destOrd="0" presId="urn:microsoft.com/office/officeart/2016/7/layout/VerticalDownArrowProcess"/>
    <dgm:cxn modelId="{E6BEE96E-C711-2045-8BD3-3E6AD854A2C4}" type="presOf" srcId="{11793231-6804-4E4F-BF59-5D9A391DE9E0}" destId="{524469D9-C920-C941-91F1-70A2A20A993F}" srcOrd="0" destOrd="0" presId="urn:microsoft.com/office/officeart/2016/7/layout/VerticalDownArrowProcess"/>
    <dgm:cxn modelId="{B39D6671-0B9B-DC4E-B8CE-519B2F805A9D}" type="presOf" srcId="{242F114A-57F2-44EA-9465-3BA16D63DC7A}" destId="{524469D9-C920-C941-91F1-70A2A20A993F}" srcOrd="0" destOrd="3" presId="urn:microsoft.com/office/officeart/2016/7/layout/VerticalDownArrowProcess"/>
    <dgm:cxn modelId="{9D048876-946D-41B2-B242-77605EDC31D8}" srcId="{11793231-6804-4E4F-BF59-5D9A391DE9E0}" destId="{F44A85D1-2D33-46A7-B351-44F1C102A503}" srcOrd="0" destOrd="0" parTransId="{6D7E1664-4FA1-4100-B70C-72AEC7073AB2}" sibTransId="{3235BDED-DBC6-4684-B8A0-1D411A58CA78}"/>
    <dgm:cxn modelId="{09EA927A-F3F1-4D4F-AE51-FAB97CD7F4BB}" srcId="{E2772815-66A6-4EF5-BCD2-157A94432D6B}" destId="{68002870-A41F-498A-8614-50C6F06B52F4}" srcOrd="4" destOrd="0" parTransId="{BE2A70CA-E90D-407D-909D-EC1365551882}" sibTransId="{EA3AE2CC-0B0C-4D87-9168-799DC722EF38}"/>
    <dgm:cxn modelId="{869EB399-F02A-854D-A92F-4547B517153C}" type="presOf" srcId="{567E91E0-D4F0-41F3-9A0D-D03636F795FB}" destId="{B5569279-89EF-5344-A20A-B518965658FE}" srcOrd="0" destOrd="0" presId="urn:microsoft.com/office/officeart/2016/7/layout/VerticalDownArrowProcess"/>
    <dgm:cxn modelId="{A3A25A9B-FDA2-3744-91CC-CFA7FF022820}" type="presOf" srcId="{D360FE6F-7D05-44DC-AA14-BFC3A2382741}" destId="{1FE241CE-4B35-1246-A20A-CC0433A32A89}" srcOrd="0" destOrd="0" presId="urn:microsoft.com/office/officeart/2016/7/layout/VerticalDownArrowProcess"/>
    <dgm:cxn modelId="{960C149C-B1B6-4E9F-BF64-FDC95C95C2D5}" srcId="{09016586-693D-4AEA-BAFD-A4C8B80D906C}" destId="{9FAC9D6E-DEAB-4134-B145-2891C98B2D41}" srcOrd="0" destOrd="0" parTransId="{6D1658F5-A159-48D6-879B-0A1DFC9E70BD}" sibTransId="{B88E81CD-B80D-47BA-BB83-C6F0B0117D8D}"/>
    <dgm:cxn modelId="{A8DDEF9E-86B3-F140-9CF8-2EBA534DE0AC}" type="presOf" srcId="{78DCFB27-859F-4941-85BF-B2E200D9C25C}" destId="{BC9A6E8E-F8B8-A244-8C16-4E8B182D8984}" srcOrd="0" destOrd="2" presId="urn:microsoft.com/office/officeart/2016/7/layout/VerticalDownArrowProcess"/>
    <dgm:cxn modelId="{0D443B9F-EAE9-4974-8A55-6E4F6A1CC575}" srcId="{11793231-6804-4E4F-BF59-5D9A391DE9E0}" destId="{242F114A-57F2-44EA-9465-3BA16D63DC7A}" srcOrd="2" destOrd="0" parTransId="{0069D546-D3A5-4461-B9D4-D31DE3A1717F}" sibTransId="{2A12D390-A83C-4C6D-8F04-924D81A1F8FB}"/>
    <dgm:cxn modelId="{6E036B9F-DC1E-4D05-8175-B5527AFFBBF9}" srcId="{E2772815-66A6-4EF5-BCD2-157A94432D6B}" destId="{19D194B2-A9F1-419D-B739-5A99575222CE}" srcOrd="0" destOrd="0" parTransId="{5824EEC8-E320-428A-B0F7-B9AA7860B86F}" sibTransId="{73059F78-5BB8-4EDB-83E1-7A501B519875}"/>
    <dgm:cxn modelId="{43AFD59F-FA34-9742-9B23-F838D7F99310}" type="presOf" srcId="{19D194B2-A9F1-419D-B739-5A99575222CE}" destId="{CD46F6F7-AA05-EB4F-84C8-A5734A18B378}" srcOrd="1" destOrd="0" presId="urn:microsoft.com/office/officeart/2016/7/layout/VerticalDownArrowProcess"/>
    <dgm:cxn modelId="{F3EEB9A2-2D98-3645-885D-305F8BA62B81}" type="presOf" srcId="{4A452478-1D8D-4701-8552-CA103D3FDAD6}" destId="{D2EBDB0C-4CDD-4F4D-9CA9-71332693C853}" srcOrd="1" destOrd="0" presId="urn:microsoft.com/office/officeart/2016/7/layout/VerticalDownArrowProcess"/>
    <dgm:cxn modelId="{2385A5A7-B292-4404-B62F-443298599E3F}" srcId="{4A452478-1D8D-4701-8552-CA103D3FDAD6}" destId="{D360FE6F-7D05-44DC-AA14-BFC3A2382741}" srcOrd="0" destOrd="0" parTransId="{A6B87AE8-1159-44D2-893E-0EF22FC6C060}" sibTransId="{4CAB1A5B-393F-4A70-8B56-9A2F4FDBD2E6}"/>
    <dgm:cxn modelId="{E619DEAA-4451-F84B-B01B-AD506FF8EF11}" type="presOf" srcId="{81CE471F-7055-453C-AE72-3E15FC17393B}" destId="{B907B1FA-4510-1846-AE67-5F27BC901FBC}" srcOrd="0" destOrd="2" presId="urn:microsoft.com/office/officeart/2016/7/layout/VerticalDownArrowProcess"/>
    <dgm:cxn modelId="{DFF11AAD-B84F-0041-BA2D-690911BA30D0}" type="presOf" srcId="{68002870-A41F-498A-8614-50C6F06B52F4}" destId="{A73AD310-1345-9249-95B6-4CF8DA65DED3}" srcOrd="0" destOrd="0" presId="urn:microsoft.com/office/officeart/2016/7/layout/VerticalDownArrowProcess"/>
    <dgm:cxn modelId="{C3AA51B1-E6FF-5E46-A439-DC7698F55179}" type="presOf" srcId="{F44A85D1-2D33-46A7-B351-44F1C102A503}" destId="{524469D9-C920-C941-91F1-70A2A20A993F}" srcOrd="0" destOrd="1" presId="urn:microsoft.com/office/officeart/2016/7/layout/VerticalDownArrowProcess"/>
    <dgm:cxn modelId="{7B006EB1-93D9-4167-90C7-3FB583B28829}" srcId="{E2772815-66A6-4EF5-BCD2-157A94432D6B}" destId="{4A452478-1D8D-4701-8552-CA103D3FDAD6}" srcOrd="1" destOrd="0" parTransId="{91919295-2FC8-465E-B21D-6DE031213483}" sibTransId="{7A423B2B-C9C0-434D-B95F-36A398C1192E}"/>
    <dgm:cxn modelId="{4BC06FB3-1B77-974B-859F-7F872369F11A}" type="presOf" srcId="{AEF65D24-3CFF-4604-A9DF-BFC7521F0CBD}" destId="{BC9A6E8E-F8B8-A244-8C16-4E8B182D8984}" srcOrd="0" destOrd="0" presId="urn:microsoft.com/office/officeart/2016/7/layout/VerticalDownArrowProcess"/>
    <dgm:cxn modelId="{01DBF3BD-CCB9-45F4-B985-C7EAE651D762}" srcId="{68002870-A41F-498A-8614-50C6F06B52F4}" destId="{11793231-6804-4E4F-BF59-5D9A391DE9E0}" srcOrd="0" destOrd="0" parTransId="{69C64A08-3DCE-4530-8E14-3BA48CAA39DB}" sibTransId="{7DCC6BC9-4CAF-4278-A89F-B77860FAE1BE}"/>
    <dgm:cxn modelId="{142F57C7-0062-4CDE-819B-B65130D80BE9}" srcId="{AEF65D24-3CFF-4604-A9DF-BFC7521F0CBD}" destId="{F31413B1-E0DB-42F5-9035-EA7DB9EC12EE}" srcOrd="2" destOrd="0" parTransId="{E1559E01-FF54-4510-8D5B-268D67FB15FC}" sibTransId="{D6DD090E-2AD3-46E9-950D-569DE9687D41}"/>
    <dgm:cxn modelId="{C3978BCC-5336-49BD-9071-65819B1C279E}" srcId="{AEF65D24-3CFF-4604-A9DF-BFC7521F0CBD}" destId="{78DCFB27-859F-4941-85BF-B2E200D9C25C}" srcOrd="1" destOrd="0" parTransId="{6BEA57CE-9314-41B5-B83A-B3D0336B1D34}" sibTransId="{05DB4D81-F01C-4305-AD5B-4E9A09188CAB}"/>
    <dgm:cxn modelId="{41F6B7CE-BE41-9049-BC0B-17BE81048DD2}" type="presOf" srcId="{19D194B2-A9F1-419D-B739-5A99575222CE}" destId="{AC087B6F-40DC-FF40-A201-43A3A1B52256}" srcOrd="0" destOrd="0" presId="urn:microsoft.com/office/officeart/2016/7/layout/VerticalDownArrowProcess"/>
    <dgm:cxn modelId="{A50B5CDD-5C86-4105-8221-5A89E270F2F8}" srcId="{D360FE6F-7D05-44DC-AA14-BFC3A2382741}" destId="{CCA64C8D-CEE5-444E-8931-C0FA351E7B4F}" srcOrd="0" destOrd="0" parTransId="{E5328860-2019-48D1-AE26-E201FF2C6684}" sibTransId="{D4E9868B-AFAE-48C7-868F-759E5CFF322E}"/>
    <dgm:cxn modelId="{5DF131EB-5930-451F-AC14-308CA43E1CEA}" srcId="{19D194B2-A9F1-419D-B739-5A99575222CE}" destId="{09016586-693D-4AEA-BAFD-A4C8B80D906C}" srcOrd="0" destOrd="0" parTransId="{D1B4782B-0BD2-4917-BEF4-32B43F8C9175}" sibTransId="{C8C83C14-27DE-4FE3-9A7F-49266B3BD742}"/>
    <dgm:cxn modelId="{7657D0EC-14F0-D74B-9266-18B70DAD64D7}" type="presOf" srcId="{CCA64C8D-CEE5-444E-8931-C0FA351E7B4F}" destId="{1FE241CE-4B35-1246-A20A-CC0433A32A89}" srcOrd="0" destOrd="1" presId="urn:microsoft.com/office/officeart/2016/7/layout/VerticalDownArrowProcess"/>
    <dgm:cxn modelId="{EE46E38E-33CC-994C-B1E8-302873435C7B}" type="presParOf" srcId="{2FE7CBCF-4AB6-B842-9411-892472D1EA97}" destId="{8E0A240D-A7BA-844E-8B2E-7712FB3A6254}" srcOrd="0" destOrd="0" presId="urn:microsoft.com/office/officeart/2016/7/layout/VerticalDownArrowProcess"/>
    <dgm:cxn modelId="{D034433E-4FB2-3D44-B123-C4B210540D6C}" type="presParOf" srcId="{8E0A240D-A7BA-844E-8B2E-7712FB3A6254}" destId="{A73AD310-1345-9249-95B6-4CF8DA65DED3}" srcOrd="0" destOrd="0" presId="urn:microsoft.com/office/officeart/2016/7/layout/VerticalDownArrowProcess"/>
    <dgm:cxn modelId="{127D7D7C-45E5-844E-AC97-F540A6CA8339}" type="presParOf" srcId="{8E0A240D-A7BA-844E-8B2E-7712FB3A6254}" destId="{524469D9-C920-C941-91F1-70A2A20A993F}" srcOrd="1" destOrd="0" presId="urn:microsoft.com/office/officeart/2016/7/layout/VerticalDownArrowProcess"/>
    <dgm:cxn modelId="{21C84D61-2530-2E4E-9094-BB9165883884}" type="presParOf" srcId="{2FE7CBCF-4AB6-B842-9411-892472D1EA97}" destId="{B237A624-FD5F-F44F-947B-3C7508E5287E}" srcOrd="1" destOrd="0" presId="urn:microsoft.com/office/officeart/2016/7/layout/VerticalDownArrowProcess"/>
    <dgm:cxn modelId="{E9F43FCB-DEC9-D54D-8403-C3CE123EB555}" type="presParOf" srcId="{2FE7CBCF-4AB6-B842-9411-892472D1EA97}" destId="{8B97EC92-ABFE-684A-9374-67B093BB6552}" srcOrd="2" destOrd="0" presId="urn:microsoft.com/office/officeart/2016/7/layout/VerticalDownArrowProcess"/>
    <dgm:cxn modelId="{2891BF46-41EF-AB4D-98C3-A3D800ABB5DB}" type="presParOf" srcId="{8B97EC92-ABFE-684A-9374-67B093BB6552}" destId="{56A31CBE-793C-8A4B-AB02-E22BAA7FDFCA}" srcOrd="0" destOrd="0" presId="urn:microsoft.com/office/officeart/2016/7/layout/VerticalDownArrowProcess"/>
    <dgm:cxn modelId="{260ED541-645A-CF4E-AF46-E10826B0FC29}" type="presParOf" srcId="{8B97EC92-ABFE-684A-9374-67B093BB6552}" destId="{3E321F57-4891-8249-8D59-D37BF7DBE635}" srcOrd="1" destOrd="0" presId="urn:microsoft.com/office/officeart/2016/7/layout/VerticalDownArrowProcess"/>
    <dgm:cxn modelId="{90E010CF-8DE8-1844-8B45-B626F463D846}" type="presParOf" srcId="{8B97EC92-ABFE-684A-9374-67B093BB6552}" destId="{B5569279-89EF-5344-A20A-B518965658FE}" srcOrd="2" destOrd="0" presId="urn:microsoft.com/office/officeart/2016/7/layout/VerticalDownArrowProcess"/>
    <dgm:cxn modelId="{418AA095-4A3E-EE4F-8EEB-4DD42DBD2CCA}" type="presParOf" srcId="{2FE7CBCF-4AB6-B842-9411-892472D1EA97}" destId="{C652C8B8-5AB1-B248-8CA9-9BA968C7AF7C}" srcOrd="3" destOrd="0" presId="urn:microsoft.com/office/officeart/2016/7/layout/VerticalDownArrowProcess"/>
    <dgm:cxn modelId="{6FCD96F6-BD4F-BC4D-9A47-1BDC8DEDC883}" type="presParOf" srcId="{2FE7CBCF-4AB6-B842-9411-892472D1EA97}" destId="{3DCC0491-2CAE-CF49-9998-8C816B536B4B}" srcOrd="4" destOrd="0" presId="urn:microsoft.com/office/officeart/2016/7/layout/VerticalDownArrowProcess"/>
    <dgm:cxn modelId="{F78A5581-B805-084D-8118-5B93939D046D}" type="presParOf" srcId="{3DCC0491-2CAE-CF49-9998-8C816B536B4B}" destId="{7C67FCA0-4D31-8D46-9098-D00FFAEC2EC7}" srcOrd="0" destOrd="0" presId="urn:microsoft.com/office/officeart/2016/7/layout/VerticalDownArrowProcess"/>
    <dgm:cxn modelId="{CDF29D9F-2A8C-044C-A51A-8250D41727BE}" type="presParOf" srcId="{3DCC0491-2CAE-CF49-9998-8C816B536B4B}" destId="{C048146B-1A86-FF46-9546-A6EF024FD2D1}" srcOrd="1" destOrd="0" presId="urn:microsoft.com/office/officeart/2016/7/layout/VerticalDownArrowProcess"/>
    <dgm:cxn modelId="{5A824A59-36B9-AA48-9D5E-654619EF55CA}" type="presParOf" srcId="{3DCC0491-2CAE-CF49-9998-8C816B536B4B}" destId="{BC9A6E8E-F8B8-A244-8C16-4E8B182D8984}" srcOrd="2" destOrd="0" presId="urn:microsoft.com/office/officeart/2016/7/layout/VerticalDownArrowProcess"/>
    <dgm:cxn modelId="{BAE93936-8AF3-5744-AB49-B37841C7B49F}" type="presParOf" srcId="{2FE7CBCF-4AB6-B842-9411-892472D1EA97}" destId="{E1EFC39C-701A-0546-8E79-233378722098}" srcOrd="5" destOrd="0" presId="urn:microsoft.com/office/officeart/2016/7/layout/VerticalDownArrowProcess"/>
    <dgm:cxn modelId="{A2E913EC-F17B-5546-B060-2D2DFDA7BB7E}" type="presParOf" srcId="{2FE7CBCF-4AB6-B842-9411-892472D1EA97}" destId="{EAA090F8-59D2-F449-BFE5-29303DFB455C}" srcOrd="6" destOrd="0" presId="urn:microsoft.com/office/officeart/2016/7/layout/VerticalDownArrowProcess"/>
    <dgm:cxn modelId="{FC09BFA7-AE06-8C4A-B273-E2D462C907AB}" type="presParOf" srcId="{EAA090F8-59D2-F449-BFE5-29303DFB455C}" destId="{4025F290-83A5-E349-80CD-6D95C95AF3F9}" srcOrd="0" destOrd="0" presId="urn:microsoft.com/office/officeart/2016/7/layout/VerticalDownArrowProcess"/>
    <dgm:cxn modelId="{5434A456-C64E-EC4D-A10E-CCF5F420AACB}" type="presParOf" srcId="{EAA090F8-59D2-F449-BFE5-29303DFB455C}" destId="{D2EBDB0C-4CDD-4F4D-9CA9-71332693C853}" srcOrd="1" destOrd="0" presId="urn:microsoft.com/office/officeart/2016/7/layout/VerticalDownArrowProcess"/>
    <dgm:cxn modelId="{BB882DFB-533D-BC46-B988-282B480F9C2C}" type="presParOf" srcId="{EAA090F8-59D2-F449-BFE5-29303DFB455C}" destId="{1FE241CE-4B35-1246-A20A-CC0433A32A89}" srcOrd="2" destOrd="0" presId="urn:microsoft.com/office/officeart/2016/7/layout/VerticalDownArrowProcess"/>
    <dgm:cxn modelId="{88F55B04-CE66-B54B-A327-6B549A0C3783}" type="presParOf" srcId="{2FE7CBCF-4AB6-B842-9411-892472D1EA97}" destId="{801F66F2-9914-6B4F-95B9-20EE21E051DF}" srcOrd="7" destOrd="0" presId="urn:microsoft.com/office/officeart/2016/7/layout/VerticalDownArrowProcess"/>
    <dgm:cxn modelId="{A4534115-07B6-2749-A8B5-1A2B176832C9}" type="presParOf" srcId="{2FE7CBCF-4AB6-B842-9411-892472D1EA97}" destId="{D004D028-8843-C046-A084-A8C0BEFEB48B}" srcOrd="8" destOrd="0" presId="urn:microsoft.com/office/officeart/2016/7/layout/VerticalDownArrowProcess"/>
    <dgm:cxn modelId="{D44609D4-3903-7840-8D77-C8A6654F368E}" type="presParOf" srcId="{D004D028-8843-C046-A084-A8C0BEFEB48B}" destId="{AC087B6F-40DC-FF40-A201-43A3A1B52256}" srcOrd="0" destOrd="0" presId="urn:microsoft.com/office/officeart/2016/7/layout/VerticalDownArrowProcess"/>
    <dgm:cxn modelId="{531C4CEC-5466-274E-B42E-F683A6AF0D56}" type="presParOf" srcId="{D004D028-8843-C046-A084-A8C0BEFEB48B}" destId="{CD46F6F7-AA05-EB4F-84C8-A5734A18B378}" srcOrd="1" destOrd="0" presId="urn:microsoft.com/office/officeart/2016/7/layout/VerticalDownArrowProcess"/>
    <dgm:cxn modelId="{F0A0047F-6DB6-2F4B-92FC-CC3CEB8B91E3}" type="presParOf" srcId="{D004D028-8843-C046-A084-A8C0BEFEB48B}" destId="{B907B1FA-4510-1846-AE67-5F27BC901FBC}"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DF97CC-0D94-4BA8-81F5-109E1B7097EC}" type="doc">
      <dgm:prSet loTypeId="urn:microsoft.com/office/officeart/2005/8/layout/vList2" loCatId="list" qsTypeId="urn:microsoft.com/office/officeart/2005/8/quickstyle/simple1#41" qsCatId="simple" csTypeId="urn:microsoft.com/office/officeart/2005/8/colors/colorful2#20" csCatId="colorful"/>
      <dgm:spPr/>
      <dgm:t>
        <a:bodyPr/>
        <a:lstStyle/>
        <a:p>
          <a:endParaRPr lang="en-US"/>
        </a:p>
      </dgm:t>
    </dgm:pt>
    <dgm:pt modelId="{7EC56852-6F71-49C4-B361-06DF5EA4AB8C}">
      <dgm:prSet/>
      <dgm:spPr/>
      <dgm:t>
        <a:bodyPr/>
        <a:lstStyle/>
        <a:p>
          <a:r>
            <a:rPr lang="en-GB"/>
            <a:t>Task:</a:t>
          </a:r>
          <a:endParaRPr lang="en-US"/>
        </a:p>
      </dgm:t>
    </dgm:pt>
    <dgm:pt modelId="{D8E07E45-421D-4655-8B73-E7A9E2967322}" type="parTrans" cxnId="{251A2222-E236-42D8-8E17-48CD7F2AD98C}">
      <dgm:prSet/>
      <dgm:spPr/>
      <dgm:t>
        <a:bodyPr/>
        <a:lstStyle/>
        <a:p>
          <a:endParaRPr lang="en-US"/>
        </a:p>
      </dgm:t>
    </dgm:pt>
    <dgm:pt modelId="{CD3B0DBE-9678-4AFE-A62E-FC071333515A}" type="sibTrans" cxnId="{251A2222-E236-42D8-8E17-48CD7F2AD98C}">
      <dgm:prSet/>
      <dgm:spPr/>
      <dgm:t>
        <a:bodyPr/>
        <a:lstStyle/>
        <a:p>
          <a:endParaRPr lang="en-US"/>
        </a:p>
      </dgm:t>
    </dgm:pt>
    <dgm:pt modelId="{4FD7BC28-E1B2-4561-BD62-1679AE4B2135}">
      <dgm:prSet/>
      <dgm:spPr/>
      <dgm:t>
        <a:bodyPr/>
        <a:lstStyle/>
        <a:p>
          <a:r>
            <a:rPr lang="en-GB"/>
            <a:t>What are the different ways in which PA may help smokers to reduce or quit smoking?</a:t>
          </a:r>
          <a:endParaRPr lang="en-US"/>
        </a:p>
      </dgm:t>
    </dgm:pt>
    <dgm:pt modelId="{3808D3AD-42E2-42DD-AD18-42F7A96A1053}" type="parTrans" cxnId="{0B9E0DF8-AE12-42E0-8587-F7CF48239775}">
      <dgm:prSet/>
      <dgm:spPr/>
      <dgm:t>
        <a:bodyPr/>
        <a:lstStyle/>
        <a:p>
          <a:endParaRPr lang="en-US"/>
        </a:p>
      </dgm:t>
    </dgm:pt>
    <dgm:pt modelId="{676E97B8-0495-44C3-B446-A169BD5E1260}" type="sibTrans" cxnId="{0B9E0DF8-AE12-42E0-8587-F7CF48239775}">
      <dgm:prSet/>
      <dgm:spPr/>
      <dgm:t>
        <a:bodyPr/>
        <a:lstStyle/>
        <a:p>
          <a:endParaRPr lang="en-US"/>
        </a:p>
      </dgm:t>
    </dgm:pt>
    <dgm:pt modelId="{CBD2C780-DEFD-734A-8C0E-FBC78010B428}" type="pres">
      <dgm:prSet presAssocID="{35DF97CC-0D94-4BA8-81F5-109E1B7097EC}" presName="linear" presStyleCnt="0">
        <dgm:presLayoutVars>
          <dgm:animLvl val="lvl"/>
          <dgm:resizeHandles val="exact"/>
        </dgm:presLayoutVars>
      </dgm:prSet>
      <dgm:spPr/>
    </dgm:pt>
    <dgm:pt modelId="{14A9F438-967F-C244-B44C-0AC1327907CA}" type="pres">
      <dgm:prSet presAssocID="{7EC56852-6F71-49C4-B361-06DF5EA4AB8C}" presName="parentText" presStyleLbl="node1" presStyleIdx="0" presStyleCnt="2">
        <dgm:presLayoutVars>
          <dgm:chMax val="0"/>
          <dgm:bulletEnabled val="1"/>
        </dgm:presLayoutVars>
      </dgm:prSet>
      <dgm:spPr/>
    </dgm:pt>
    <dgm:pt modelId="{80C40F6F-8D30-1144-BC1E-995D85408FCA}" type="pres">
      <dgm:prSet presAssocID="{CD3B0DBE-9678-4AFE-A62E-FC071333515A}" presName="spacer" presStyleCnt="0"/>
      <dgm:spPr/>
    </dgm:pt>
    <dgm:pt modelId="{8870F9C4-BBD5-0F4F-ABE1-FDC1D0A4394E}" type="pres">
      <dgm:prSet presAssocID="{4FD7BC28-E1B2-4561-BD62-1679AE4B2135}" presName="parentText" presStyleLbl="node1" presStyleIdx="1" presStyleCnt="2">
        <dgm:presLayoutVars>
          <dgm:chMax val="0"/>
          <dgm:bulletEnabled val="1"/>
        </dgm:presLayoutVars>
      </dgm:prSet>
      <dgm:spPr/>
    </dgm:pt>
  </dgm:ptLst>
  <dgm:cxnLst>
    <dgm:cxn modelId="{F051CC17-968B-0742-A1D5-D2D4790E9CAB}" type="presOf" srcId="{35DF97CC-0D94-4BA8-81F5-109E1B7097EC}" destId="{CBD2C780-DEFD-734A-8C0E-FBC78010B428}" srcOrd="0" destOrd="0" presId="urn:microsoft.com/office/officeart/2005/8/layout/vList2"/>
    <dgm:cxn modelId="{251A2222-E236-42D8-8E17-48CD7F2AD98C}" srcId="{35DF97CC-0D94-4BA8-81F5-109E1B7097EC}" destId="{7EC56852-6F71-49C4-B361-06DF5EA4AB8C}" srcOrd="0" destOrd="0" parTransId="{D8E07E45-421D-4655-8B73-E7A9E2967322}" sibTransId="{CD3B0DBE-9678-4AFE-A62E-FC071333515A}"/>
    <dgm:cxn modelId="{2616EF94-EF25-0E46-9B74-C80C6794ED2A}" type="presOf" srcId="{7EC56852-6F71-49C4-B361-06DF5EA4AB8C}" destId="{14A9F438-967F-C244-B44C-0AC1327907CA}" srcOrd="0" destOrd="0" presId="urn:microsoft.com/office/officeart/2005/8/layout/vList2"/>
    <dgm:cxn modelId="{A574B9E3-7982-974B-825A-1FD4960FDEB5}" type="presOf" srcId="{4FD7BC28-E1B2-4561-BD62-1679AE4B2135}" destId="{8870F9C4-BBD5-0F4F-ABE1-FDC1D0A4394E}" srcOrd="0" destOrd="0" presId="urn:microsoft.com/office/officeart/2005/8/layout/vList2"/>
    <dgm:cxn modelId="{0B9E0DF8-AE12-42E0-8587-F7CF48239775}" srcId="{35DF97CC-0D94-4BA8-81F5-109E1B7097EC}" destId="{4FD7BC28-E1B2-4561-BD62-1679AE4B2135}" srcOrd="1" destOrd="0" parTransId="{3808D3AD-42E2-42DD-AD18-42F7A96A1053}" sibTransId="{676E97B8-0495-44C3-B446-A169BD5E1260}"/>
    <dgm:cxn modelId="{48F16B54-D599-284C-9C24-CAFDBDD151F5}" type="presParOf" srcId="{CBD2C780-DEFD-734A-8C0E-FBC78010B428}" destId="{14A9F438-967F-C244-B44C-0AC1327907CA}" srcOrd="0" destOrd="0" presId="urn:microsoft.com/office/officeart/2005/8/layout/vList2"/>
    <dgm:cxn modelId="{50620F57-8233-CB4E-B88D-0C0BE9303B57}" type="presParOf" srcId="{CBD2C780-DEFD-734A-8C0E-FBC78010B428}" destId="{80C40F6F-8D30-1144-BC1E-995D85408FCA}" srcOrd="1" destOrd="0" presId="urn:microsoft.com/office/officeart/2005/8/layout/vList2"/>
    <dgm:cxn modelId="{16A877DE-316B-1B45-8344-7E9EEFC6A20E}" type="presParOf" srcId="{CBD2C780-DEFD-734A-8C0E-FBC78010B428}" destId="{8870F9C4-BBD5-0F4F-ABE1-FDC1D0A4394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03D27A-A677-42EE-B4F0-D071607F5642}" type="doc">
      <dgm:prSet loTypeId="urn:microsoft.com/office/officeart/2005/8/layout/vList2" loCatId="list" qsTypeId="urn:microsoft.com/office/officeart/2005/8/quickstyle/simple1#42" qsCatId="simple" csTypeId="urn:microsoft.com/office/officeart/2005/8/colors/colorful2#21" csCatId="colorful"/>
      <dgm:spPr/>
      <dgm:t>
        <a:bodyPr/>
        <a:lstStyle/>
        <a:p>
          <a:endParaRPr lang="en-US"/>
        </a:p>
      </dgm:t>
    </dgm:pt>
    <dgm:pt modelId="{839EE9CA-6F28-4518-851D-0E839866A896}">
      <dgm:prSet/>
      <dgm:spPr/>
      <dgm:t>
        <a:bodyPr/>
        <a:lstStyle/>
        <a:p>
          <a:r>
            <a:rPr lang="en-GB"/>
            <a:t>Exercise may increase smoking cessation when used as an adjunctive treatment to usual care.</a:t>
          </a:r>
          <a:endParaRPr lang="en-US"/>
        </a:p>
      </dgm:t>
    </dgm:pt>
    <dgm:pt modelId="{C9462BE8-6251-4972-8ED0-4E757A1025E6}" type="parTrans" cxnId="{C318D5D7-D596-4233-9D80-B1A7DA83B867}">
      <dgm:prSet/>
      <dgm:spPr/>
      <dgm:t>
        <a:bodyPr/>
        <a:lstStyle/>
        <a:p>
          <a:endParaRPr lang="en-US"/>
        </a:p>
      </dgm:t>
    </dgm:pt>
    <dgm:pt modelId="{70C0203C-D3C8-4BC1-BB4A-35AD402374A8}" type="sibTrans" cxnId="{C318D5D7-D596-4233-9D80-B1A7DA83B867}">
      <dgm:prSet/>
      <dgm:spPr/>
      <dgm:t>
        <a:bodyPr/>
        <a:lstStyle/>
        <a:p>
          <a:endParaRPr lang="en-US"/>
        </a:p>
      </dgm:t>
    </dgm:pt>
    <dgm:pt modelId="{1F4F2BDB-0172-4EC4-943D-94A0739647FA}">
      <dgm:prSet/>
      <dgm:spPr/>
      <dgm:t>
        <a:bodyPr/>
        <a:lstStyle/>
        <a:p>
          <a:r>
            <a:rPr lang="en-GB"/>
            <a:t>Limitations with studies, some small scale</a:t>
          </a:r>
          <a:endParaRPr lang="en-US"/>
        </a:p>
      </dgm:t>
    </dgm:pt>
    <dgm:pt modelId="{C6928C0B-36AD-47BC-A860-C78CAB5495AD}" type="parTrans" cxnId="{12378794-DC09-4C65-A35F-F0BB1AAA2CCB}">
      <dgm:prSet/>
      <dgm:spPr/>
      <dgm:t>
        <a:bodyPr/>
        <a:lstStyle/>
        <a:p>
          <a:endParaRPr lang="en-US"/>
        </a:p>
      </dgm:t>
    </dgm:pt>
    <dgm:pt modelId="{C0EE2F24-8D42-48ED-8DD1-8F55B60F764B}" type="sibTrans" cxnId="{12378794-DC09-4C65-A35F-F0BB1AAA2CCB}">
      <dgm:prSet/>
      <dgm:spPr/>
      <dgm:t>
        <a:bodyPr/>
        <a:lstStyle/>
        <a:p>
          <a:endParaRPr lang="en-US"/>
        </a:p>
      </dgm:t>
    </dgm:pt>
    <dgm:pt modelId="{BCCC852F-1A88-4AA9-8115-47EC58071F3C}">
      <dgm:prSet/>
      <dgm:spPr/>
      <dgm:t>
        <a:bodyPr/>
        <a:lstStyle/>
        <a:p>
          <a:r>
            <a:rPr lang="en-GB"/>
            <a:t>Some populations under researched (adolescents / mental illness / pregnancy)</a:t>
          </a:r>
          <a:endParaRPr lang="en-US"/>
        </a:p>
      </dgm:t>
    </dgm:pt>
    <dgm:pt modelId="{35324FFA-DDF1-4601-A940-E2588DA6BA75}" type="parTrans" cxnId="{609F3EB5-E468-4084-84F9-EB1C0329B3AE}">
      <dgm:prSet/>
      <dgm:spPr/>
      <dgm:t>
        <a:bodyPr/>
        <a:lstStyle/>
        <a:p>
          <a:endParaRPr lang="en-US"/>
        </a:p>
      </dgm:t>
    </dgm:pt>
    <dgm:pt modelId="{ED774D93-01AF-4378-A087-C0C885F8E262}" type="sibTrans" cxnId="{609F3EB5-E468-4084-84F9-EB1C0329B3AE}">
      <dgm:prSet/>
      <dgm:spPr/>
      <dgm:t>
        <a:bodyPr/>
        <a:lstStyle/>
        <a:p>
          <a:endParaRPr lang="en-US"/>
        </a:p>
      </dgm:t>
    </dgm:pt>
    <dgm:pt modelId="{9EE63EF9-1676-437B-BC46-DA6D5420596A}">
      <dgm:prSet/>
      <dgm:spPr/>
      <dgm:t>
        <a:bodyPr/>
        <a:lstStyle/>
        <a:p>
          <a:r>
            <a:rPr lang="en-GB"/>
            <a:t>Chronically, exercise may reduce weight gain and provide a coping strategy.</a:t>
          </a:r>
          <a:endParaRPr lang="en-US"/>
        </a:p>
      </dgm:t>
    </dgm:pt>
    <dgm:pt modelId="{6709FB67-795D-4DBA-A080-67CBD447FEC9}" type="parTrans" cxnId="{B0094254-1CED-4F93-B8CC-91850C291F98}">
      <dgm:prSet/>
      <dgm:spPr/>
      <dgm:t>
        <a:bodyPr/>
        <a:lstStyle/>
        <a:p>
          <a:endParaRPr lang="en-US"/>
        </a:p>
      </dgm:t>
    </dgm:pt>
    <dgm:pt modelId="{CF4CA67A-7B39-45A1-9111-6C9579C9CD08}" type="sibTrans" cxnId="{B0094254-1CED-4F93-B8CC-91850C291F98}">
      <dgm:prSet/>
      <dgm:spPr/>
      <dgm:t>
        <a:bodyPr/>
        <a:lstStyle/>
        <a:p>
          <a:endParaRPr lang="en-US"/>
        </a:p>
      </dgm:t>
    </dgm:pt>
    <dgm:pt modelId="{AD150DF3-07D9-4E9A-A608-D01384AA304A}">
      <dgm:prSet/>
      <dgm:spPr/>
      <dgm:t>
        <a:bodyPr/>
        <a:lstStyle/>
        <a:p>
          <a:r>
            <a:rPr lang="en-GB"/>
            <a:t>A range of physical activities and types of exercise need to be considered</a:t>
          </a:r>
          <a:endParaRPr lang="en-US"/>
        </a:p>
      </dgm:t>
    </dgm:pt>
    <dgm:pt modelId="{EE1047F8-F395-4490-B238-7CC69939C030}" type="parTrans" cxnId="{A528A48D-7977-4CD8-8604-5B067D78FA9C}">
      <dgm:prSet/>
      <dgm:spPr/>
      <dgm:t>
        <a:bodyPr/>
        <a:lstStyle/>
        <a:p>
          <a:endParaRPr lang="en-US"/>
        </a:p>
      </dgm:t>
    </dgm:pt>
    <dgm:pt modelId="{7344A255-106C-4C2C-8470-077290A95CF6}" type="sibTrans" cxnId="{A528A48D-7977-4CD8-8604-5B067D78FA9C}">
      <dgm:prSet/>
      <dgm:spPr/>
      <dgm:t>
        <a:bodyPr/>
        <a:lstStyle/>
        <a:p>
          <a:endParaRPr lang="en-US"/>
        </a:p>
      </dgm:t>
    </dgm:pt>
    <dgm:pt modelId="{97A87562-D059-5D44-AFBD-9FFB19287E1A}" type="pres">
      <dgm:prSet presAssocID="{4C03D27A-A677-42EE-B4F0-D071607F5642}" presName="linear" presStyleCnt="0">
        <dgm:presLayoutVars>
          <dgm:animLvl val="lvl"/>
          <dgm:resizeHandles val="exact"/>
        </dgm:presLayoutVars>
      </dgm:prSet>
      <dgm:spPr/>
    </dgm:pt>
    <dgm:pt modelId="{600162CC-80F9-F148-8E5A-154B6E16D878}" type="pres">
      <dgm:prSet presAssocID="{839EE9CA-6F28-4518-851D-0E839866A896}" presName="parentText" presStyleLbl="node1" presStyleIdx="0" presStyleCnt="5">
        <dgm:presLayoutVars>
          <dgm:chMax val="0"/>
          <dgm:bulletEnabled val="1"/>
        </dgm:presLayoutVars>
      </dgm:prSet>
      <dgm:spPr/>
    </dgm:pt>
    <dgm:pt modelId="{E287F88A-0647-C544-ABC7-6D38BA770355}" type="pres">
      <dgm:prSet presAssocID="{70C0203C-D3C8-4BC1-BB4A-35AD402374A8}" presName="spacer" presStyleCnt="0"/>
      <dgm:spPr/>
    </dgm:pt>
    <dgm:pt modelId="{968C97F3-0819-A14B-BB1A-46FD086AC88C}" type="pres">
      <dgm:prSet presAssocID="{1F4F2BDB-0172-4EC4-943D-94A0739647FA}" presName="parentText" presStyleLbl="node1" presStyleIdx="1" presStyleCnt="5">
        <dgm:presLayoutVars>
          <dgm:chMax val="0"/>
          <dgm:bulletEnabled val="1"/>
        </dgm:presLayoutVars>
      </dgm:prSet>
      <dgm:spPr/>
    </dgm:pt>
    <dgm:pt modelId="{BE161B35-589F-4946-9378-8C053E2B6F55}" type="pres">
      <dgm:prSet presAssocID="{C0EE2F24-8D42-48ED-8DD1-8F55B60F764B}" presName="spacer" presStyleCnt="0"/>
      <dgm:spPr/>
    </dgm:pt>
    <dgm:pt modelId="{3CA45E83-4D27-8E4B-A9D1-D46F4D2F5CB9}" type="pres">
      <dgm:prSet presAssocID="{BCCC852F-1A88-4AA9-8115-47EC58071F3C}" presName="parentText" presStyleLbl="node1" presStyleIdx="2" presStyleCnt="5">
        <dgm:presLayoutVars>
          <dgm:chMax val="0"/>
          <dgm:bulletEnabled val="1"/>
        </dgm:presLayoutVars>
      </dgm:prSet>
      <dgm:spPr/>
    </dgm:pt>
    <dgm:pt modelId="{4661765B-2774-2245-8EE8-05D2032EB18E}" type="pres">
      <dgm:prSet presAssocID="{ED774D93-01AF-4378-A087-C0C885F8E262}" presName="spacer" presStyleCnt="0"/>
      <dgm:spPr/>
    </dgm:pt>
    <dgm:pt modelId="{782684A4-CB24-9443-B536-69DB075A7E2D}" type="pres">
      <dgm:prSet presAssocID="{9EE63EF9-1676-437B-BC46-DA6D5420596A}" presName="parentText" presStyleLbl="node1" presStyleIdx="3" presStyleCnt="5">
        <dgm:presLayoutVars>
          <dgm:chMax val="0"/>
          <dgm:bulletEnabled val="1"/>
        </dgm:presLayoutVars>
      </dgm:prSet>
      <dgm:spPr/>
    </dgm:pt>
    <dgm:pt modelId="{867A1DCF-B283-A949-88DE-EE84CD16B97D}" type="pres">
      <dgm:prSet presAssocID="{CF4CA67A-7B39-45A1-9111-6C9579C9CD08}" presName="spacer" presStyleCnt="0"/>
      <dgm:spPr/>
    </dgm:pt>
    <dgm:pt modelId="{7334427F-94BC-984F-8014-663A194FE003}" type="pres">
      <dgm:prSet presAssocID="{AD150DF3-07D9-4E9A-A608-D01384AA304A}" presName="parentText" presStyleLbl="node1" presStyleIdx="4" presStyleCnt="5">
        <dgm:presLayoutVars>
          <dgm:chMax val="0"/>
          <dgm:bulletEnabled val="1"/>
        </dgm:presLayoutVars>
      </dgm:prSet>
      <dgm:spPr/>
    </dgm:pt>
  </dgm:ptLst>
  <dgm:cxnLst>
    <dgm:cxn modelId="{ED4E0300-EED4-EA4C-BAA3-6AC2000B2E2C}" type="presOf" srcId="{4C03D27A-A677-42EE-B4F0-D071607F5642}" destId="{97A87562-D059-5D44-AFBD-9FFB19287E1A}" srcOrd="0" destOrd="0" presId="urn:microsoft.com/office/officeart/2005/8/layout/vList2"/>
    <dgm:cxn modelId="{119D2B1E-FC3E-AF42-8936-B2E7C6B05AF6}" type="presOf" srcId="{1F4F2BDB-0172-4EC4-943D-94A0739647FA}" destId="{968C97F3-0819-A14B-BB1A-46FD086AC88C}" srcOrd="0" destOrd="0" presId="urn:microsoft.com/office/officeart/2005/8/layout/vList2"/>
    <dgm:cxn modelId="{4E875245-354B-3642-B985-8FFFC4F3020D}" type="presOf" srcId="{BCCC852F-1A88-4AA9-8115-47EC58071F3C}" destId="{3CA45E83-4D27-8E4B-A9D1-D46F4D2F5CB9}" srcOrd="0" destOrd="0" presId="urn:microsoft.com/office/officeart/2005/8/layout/vList2"/>
    <dgm:cxn modelId="{B0094254-1CED-4F93-B8CC-91850C291F98}" srcId="{4C03D27A-A677-42EE-B4F0-D071607F5642}" destId="{9EE63EF9-1676-437B-BC46-DA6D5420596A}" srcOrd="3" destOrd="0" parTransId="{6709FB67-795D-4DBA-A080-67CBD447FEC9}" sibTransId="{CF4CA67A-7B39-45A1-9111-6C9579C9CD08}"/>
    <dgm:cxn modelId="{A528A48D-7977-4CD8-8604-5B067D78FA9C}" srcId="{4C03D27A-A677-42EE-B4F0-D071607F5642}" destId="{AD150DF3-07D9-4E9A-A608-D01384AA304A}" srcOrd="4" destOrd="0" parTransId="{EE1047F8-F395-4490-B238-7CC69939C030}" sibTransId="{7344A255-106C-4C2C-8470-077290A95CF6}"/>
    <dgm:cxn modelId="{12378794-DC09-4C65-A35F-F0BB1AAA2CCB}" srcId="{4C03D27A-A677-42EE-B4F0-D071607F5642}" destId="{1F4F2BDB-0172-4EC4-943D-94A0739647FA}" srcOrd="1" destOrd="0" parTransId="{C6928C0B-36AD-47BC-A860-C78CAB5495AD}" sibTransId="{C0EE2F24-8D42-48ED-8DD1-8F55B60F764B}"/>
    <dgm:cxn modelId="{3BFF8BAD-59A5-2045-99E8-E1A50ED41169}" type="presOf" srcId="{839EE9CA-6F28-4518-851D-0E839866A896}" destId="{600162CC-80F9-F148-8E5A-154B6E16D878}" srcOrd="0" destOrd="0" presId="urn:microsoft.com/office/officeart/2005/8/layout/vList2"/>
    <dgm:cxn modelId="{88E48DB2-3368-6244-871A-6017F84BF33A}" type="presOf" srcId="{AD150DF3-07D9-4E9A-A608-D01384AA304A}" destId="{7334427F-94BC-984F-8014-663A194FE003}" srcOrd="0" destOrd="0" presId="urn:microsoft.com/office/officeart/2005/8/layout/vList2"/>
    <dgm:cxn modelId="{609F3EB5-E468-4084-84F9-EB1C0329B3AE}" srcId="{4C03D27A-A677-42EE-B4F0-D071607F5642}" destId="{BCCC852F-1A88-4AA9-8115-47EC58071F3C}" srcOrd="2" destOrd="0" parTransId="{35324FFA-DDF1-4601-A940-E2588DA6BA75}" sibTransId="{ED774D93-01AF-4378-A087-C0C885F8E262}"/>
    <dgm:cxn modelId="{C318D5D7-D596-4233-9D80-B1A7DA83B867}" srcId="{4C03D27A-A677-42EE-B4F0-D071607F5642}" destId="{839EE9CA-6F28-4518-851D-0E839866A896}" srcOrd="0" destOrd="0" parTransId="{C9462BE8-6251-4972-8ED0-4E757A1025E6}" sibTransId="{70C0203C-D3C8-4BC1-BB4A-35AD402374A8}"/>
    <dgm:cxn modelId="{65BDFCE3-B760-CC49-BD7A-965904E3355D}" type="presOf" srcId="{9EE63EF9-1676-437B-BC46-DA6D5420596A}" destId="{782684A4-CB24-9443-B536-69DB075A7E2D}" srcOrd="0" destOrd="0" presId="urn:microsoft.com/office/officeart/2005/8/layout/vList2"/>
    <dgm:cxn modelId="{603EE794-39C7-314E-B702-1D9F3177A6B3}" type="presParOf" srcId="{97A87562-D059-5D44-AFBD-9FFB19287E1A}" destId="{600162CC-80F9-F148-8E5A-154B6E16D878}" srcOrd="0" destOrd="0" presId="urn:microsoft.com/office/officeart/2005/8/layout/vList2"/>
    <dgm:cxn modelId="{EEB5BA8B-7FC9-0A40-957E-87B95A995622}" type="presParOf" srcId="{97A87562-D059-5D44-AFBD-9FFB19287E1A}" destId="{E287F88A-0647-C544-ABC7-6D38BA770355}" srcOrd="1" destOrd="0" presId="urn:microsoft.com/office/officeart/2005/8/layout/vList2"/>
    <dgm:cxn modelId="{370CE3E5-AF7E-CF43-AD92-5647F6532E75}" type="presParOf" srcId="{97A87562-D059-5D44-AFBD-9FFB19287E1A}" destId="{968C97F3-0819-A14B-BB1A-46FD086AC88C}" srcOrd="2" destOrd="0" presId="urn:microsoft.com/office/officeart/2005/8/layout/vList2"/>
    <dgm:cxn modelId="{32A9A173-1C2A-C849-ABEA-3476A12C013E}" type="presParOf" srcId="{97A87562-D059-5D44-AFBD-9FFB19287E1A}" destId="{BE161B35-589F-4946-9378-8C053E2B6F55}" srcOrd="3" destOrd="0" presId="urn:microsoft.com/office/officeart/2005/8/layout/vList2"/>
    <dgm:cxn modelId="{6F5A0270-EBCC-2546-A8FB-DAD849DF58D4}" type="presParOf" srcId="{97A87562-D059-5D44-AFBD-9FFB19287E1A}" destId="{3CA45E83-4D27-8E4B-A9D1-D46F4D2F5CB9}" srcOrd="4" destOrd="0" presId="urn:microsoft.com/office/officeart/2005/8/layout/vList2"/>
    <dgm:cxn modelId="{179C331A-2ABE-CC41-B482-51E034410A5C}" type="presParOf" srcId="{97A87562-D059-5D44-AFBD-9FFB19287E1A}" destId="{4661765B-2774-2245-8EE8-05D2032EB18E}" srcOrd="5" destOrd="0" presId="urn:microsoft.com/office/officeart/2005/8/layout/vList2"/>
    <dgm:cxn modelId="{1B037EE2-80C8-6F4F-A0BC-03597ABD4ACF}" type="presParOf" srcId="{97A87562-D059-5D44-AFBD-9FFB19287E1A}" destId="{782684A4-CB24-9443-B536-69DB075A7E2D}" srcOrd="6" destOrd="0" presId="urn:microsoft.com/office/officeart/2005/8/layout/vList2"/>
    <dgm:cxn modelId="{BD3A5444-04BB-5F4A-936B-FBEF9CA9D17D}" type="presParOf" srcId="{97A87562-D059-5D44-AFBD-9FFB19287E1A}" destId="{867A1DCF-B283-A949-88DE-EE84CD16B97D}" srcOrd="7" destOrd="0" presId="urn:microsoft.com/office/officeart/2005/8/layout/vList2"/>
    <dgm:cxn modelId="{FC422DF7-96CC-D04C-A29B-F6304E590733}" type="presParOf" srcId="{97A87562-D059-5D44-AFBD-9FFB19287E1A}" destId="{7334427F-94BC-984F-8014-663A194FE003}"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0178A-6026-A548-A478-FEFCB49A6127}">
      <dsp:nvSpPr>
        <dsp:cNvPr id="0" name=""/>
        <dsp:cNvSpPr/>
      </dsp:nvSpPr>
      <dsp:spPr>
        <a:xfrm>
          <a:off x="0" y="107082"/>
          <a:ext cx="5641974" cy="899944"/>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0" kern="1200"/>
            <a:t>Proportion of smokers in the UK by country (ONS data)</a:t>
          </a:r>
          <a:endParaRPr lang="en-US" sz="1800" kern="1200"/>
        </a:p>
      </dsp:txBody>
      <dsp:txXfrm>
        <a:off x="43932" y="151014"/>
        <a:ext cx="5554110" cy="812080"/>
      </dsp:txXfrm>
    </dsp:sp>
    <dsp:sp modelId="{644AE2E7-CCD9-3348-B7F5-18CB215B7554}">
      <dsp:nvSpPr>
        <dsp:cNvPr id="0" name=""/>
        <dsp:cNvSpPr/>
      </dsp:nvSpPr>
      <dsp:spPr>
        <a:xfrm>
          <a:off x="0" y="1058867"/>
          <a:ext cx="5641974" cy="899944"/>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 Wales: 14.1%- Northern Ireland: 14.0%- Scotland: 13.9%- England: 12.7%</a:t>
          </a:r>
          <a:endParaRPr lang="en-US" sz="1800" kern="1200"/>
        </a:p>
      </dsp:txBody>
      <dsp:txXfrm>
        <a:off x="43932" y="1102799"/>
        <a:ext cx="5554110" cy="812080"/>
      </dsp:txXfrm>
    </dsp:sp>
    <dsp:sp modelId="{CAE69BC6-9641-2D46-BD34-E228FE679DB2}">
      <dsp:nvSpPr>
        <dsp:cNvPr id="0" name=""/>
        <dsp:cNvSpPr/>
      </dsp:nvSpPr>
      <dsp:spPr>
        <a:xfrm>
          <a:off x="0" y="2010652"/>
          <a:ext cx="5641974" cy="899944"/>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Across the country, 4.5 million adults - or 8.7% - said they currently used an e-cigarette daily or occasionally.</a:t>
          </a:r>
          <a:endParaRPr lang="en-US" sz="1800" kern="1200"/>
        </a:p>
      </dsp:txBody>
      <dsp:txXfrm>
        <a:off x="43932" y="2054584"/>
        <a:ext cx="5554110" cy="812080"/>
      </dsp:txXfrm>
    </dsp:sp>
    <dsp:sp modelId="{0C9BA52B-B7D4-E549-9BCF-ED5668176A4F}">
      <dsp:nvSpPr>
        <dsp:cNvPr id="0" name=""/>
        <dsp:cNvSpPr/>
      </dsp:nvSpPr>
      <dsp:spPr>
        <a:xfrm>
          <a:off x="0" y="2962437"/>
          <a:ext cx="5641974" cy="899944"/>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This is an increase from 7.7% of people in 2021.</a:t>
          </a:r>
          <a:endParaRPr lang="en-US" sz="1800" kern="1200"/>
        </a:p>
      </dsp:txBody>
      <dsp:txXfrm>
        <a:off x="43932" y="3006369"/>
        <a:ext cx="5554110" cy="812080"/>
      </dsp:txXfrm>
    </dsp:sp>
    <dsp:sp modelId="{588FF29D-BBAA-D349-8BDB-0E166CDF2600}">
      <dsp:nvSpPr>
        <dsp:cNvPr id="0" name=""/>
        <dsp:cNvSpPr/>
      </dsp:nvSpPr>
      <dsp:spPr>
        <a:xfrm>
          <a:off x="0" y="3914222"/>
          <a:ext cx="5641974" cy="899944"/>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hlinkClick xmlns:r="http://schemas.openxmlformats.org/officeDocument/2006/relationships" r:id="rId1"/>
            </a:rPr>
            <a:t>https://www.itv.com/news/2023-09-05/figures-show-45m-in-the-uk-now-vape-as-habit-rises-among-young-people</a:t>
          </a:r>
          <a:r>
            <a:rPr lang="en-GB" sz="1800" b="0" i="0" kern="1200" dirty="0"/>
            <a:t> – video clip.</a:t>
          </a:r>
          <a:endParaRPr lang="en-US" sz="1800" kern="1200" dirty="0"/>
        </a:p>
      </dsp:txBody>
      <dsp:txXfrm>
        <a:off x="43932" y="3958154"/>
        <a:ext cx="5554110" cy="812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EE00F-D2C7-4518-AF23-0BB89458C34D}">
      <dsp:nvSpPr>
        <dsp:cNvPr id="0" name=""/>
        <dsp:cNvSpPr/>
      </dsp:nvSpPr>
      <dsp:spPr>
        <a:xfrm>
          <a:off x="511643" y="806874"/>
          <a:ext cx="1578375" cy="15783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8328D9-3AA4-4902-86F6-687515994351}">
      <dsp:nvSpPr>
        <dsp:cNvPr id="0" name=""/>
        <dsp:cNvSpPr/>
      </dsp:nvSpPr>
      <dsp:spPr>
        <a:xfrm>
          <a:off x="848018" y="1143250"/>
          <a:ext cx="905625" cy="9056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4848D3-54AF-4FF8-9F23-3C60B19E3F2E}">
      <dsp:nvSpPr>
        <dsp:cNvPr id="0" name=""/>
        <dsp:cNvSpPr/>
      </dsp:nvSpPr>
      <dsp:spPr>
        <a:xfrm>
          <a:off x="7081" y="2876875"/>
          <a:ext cx="258750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hlinkClick xmlns:r="http://schemas.openxmlformats.org/officeDocument/2006/relationships" r:id="rId2"/>
            </a:rPr>
            <a:t>https://www.science.org/content/article/how-safe-vaping-new-human-studies-assess-chronic-harm-heart-and-lungs</a:t>
          </a:r>
          <a:endParaRPr lang="en-US" sz="1100" kern="1200"/>
        </a:p>
      </dsp:txBody>
      <dsp:txXfrm>
        <a:off x="7081" y="2876875"/>
        <a:ext cx="2587500" cy="1237500"/>
      </dsp:txXfrm>
    </dsp:sp>
    <dsp:sp modelId="{670021FF-22F9-4E90-AE0E-56BF60022C80}">
      <dsp:nvSpPr>
        <dsp:cNvPr id="0" name=""/>
        <dsp:cNvSpPr/>
      </dsp:nvSpPr>
      <dsp:spPr>
        <a:xfrm>
          <a:off x="3551956" y="806874"/>
          <a:ext cx="1578375" cy="15783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E742E-EBEF-42E9-8830-7848234882C3}">
      <dsp:nvSpPr>
        <dsp:cNvPr id="0" name=""/>
        <dsp:cNvSpPr/>
      </dsp:nvSpPr>
      <dsp:spPr>
        <a:xfrm>
          <a:off x="3888331" y="1143250"/>
          <a:ext cx="905625" cy="90562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E971CD-EC8F-4057-8B74-D85A2E0E62C4}">
      <dsp:nvSpPr>
        <dsp:cNvPr id="0" name=""/>
        <dsp:cNvSpPr/>
      </dsp:nvSpPr>
      <dsp:spPr>
        <a:xfrm>
          <a:off x="3047393" y="2876875"/>
          <a:ext cx="2587500" cy="123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a:t>
          </a:r>
          <a:r>
            <a:rPr lang="en-GB" sz="1100" b="0" i="0" kern="1200"/>
            <a:t> team from New York University School of Medicine in New York City reported in the </a:t>
          </a:r>
          <a:r>
            <a:rPr lang="en-GB" sz="1100" b="0" i="1" kern="1200"/>
            <a:t>Proceedings of the National Academy of Sciences</a:t>
          </a:r>
          <a:r>
            <a:rPr lang="en-GB" sz="1100" b="0" i="0" kern="1200"/>
            <a:t> that mice exposed to e-cigarettes for 54 weeks had an increased risk of lung cancer and showed changes in bladder cells that presage cancer there’.</a:t>
          </a:r>
          <a:endParaRPr lang="en-US" sz="1100" kern="1200"/>
        </a:p>
      </dsp:txBody>
      <dsp:txXfrm>
        <a:off x="3047393" y="2876875"/>
        <a:ext cx="2587500" cy="123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5B4585-1B40-594A-AEC3-1EC6970E0EB8}">
      <dsp:nvSpPr>
        <dsp:cNvPr id="0" name=""/>
        <dsp:cNvSpPr/>
      </dsp:nvSpPr>
      <dsp:spPr>
        <a:xfrm>
          <a:off x="0" y="51247"/>
          <a:ext cx="5641974" cy="999938"/>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Claims that safer than conventional smoking</a:t>
          </a:r>
          <a:endParaRPr lang="en-US" sz="2000" kern="1200"/>
        </a:p>
      </dsp:txBody>
      <dsp:txXfrm>
        <a:off x="48813" y="100060"/>
        <a:ext cx="5544348" cy="902312"/>
      </dsp:txXfrm>
    </dsp:sp>
    <dsp:sp modelId="{79363A09-BECF-4941-9006-B5A35F74572F}">
      <dsp:nvSpPr>
        <dsp:cNvPr id="0" name=""/>
        <dsp:cNvSpPr/>
      </dsp:nvSpPr>
      <dsp:spPr>
        <a:xfrm>
          <a:off x="0" y="1108786"/>
          <a:ext cx="5641974" cy="999938"/>
        </a:xfrm>
        <a:prstGeom prst="roundRect">
          <a:avLst/>
        </a:prstGeom>
        <a:solidFill>
          <a:schemeClr val="accent2">
            <a:hueOff val="-441124"/>
            <a:satOff val="497"/>
            <a:lumOff val="1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2m teenagers in US using e-cigarettes 2017-18 </a:t>
          </a:r>
          <a:endParaRPr lang="en-US" sz="2000" kern="1200"/>
        </a:p>
      </dsp:txBody>
      <dsp:txXfrm>
        <a:off x="48813" y="1157599"/>
        <a:ext cx="5544348" cy="902312"/>
      </dsp:txXfrm>
    </dsp:sp>
    <dsp:sp modelId="{9445CF57-0D89-8042-8943-EE57B5EAD7AB}">
      <dsp:nvSpPr>
        <dsp:cNvPr id="0" name=""/>
        <dsp:cNvSpPr/>
      </dsp:nvSpPr>
      <dsp:spPr>
        <a:xfrm>
          <a:off x="0" y="2108725"/>
          <a:ext cx="5641974" cy="703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13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May not have smoked before – nicotine content higher than traditional cigarettes.</a:t>
          </a:r>
          <a:endParaRPr lang="en-US" sz="1600" kern="1200"/>
        </a:p>
        <a:p>
          <a:pPr marL="171450" lvl="1" indent="-171450" algn="l" defTabSz="711200">
            <a:lnSpc>
              <a:spcPct val="90000"/>
            </a:lnSpc>
            <a:spcBef>
              <a:spcPct val="0"/>
            </a:spcBef>
            <a:spcAft>
              <a:spcPct val="20000"/>
            </a:spcAft>
            <a:buChar char="•"/>
          </a:pPr>
          <a:r>
            <a:rPr lang="en-GB" sz="1600" kern="1200"/>
            <a:t>Addiction to nicotine – not ideal for teenagers</a:t>
          </a:r>
          <a:endParaRPr lang="en-US" sz="1600" kern="1200"/>
        </a:p>
      </dsp:txBody>
      <dsp:txXfrm>
        <a:off x="0" y="2108725"/>
        <a:ext cx="5641974" cy="703800"/>
      </dsp:txXfrm>
    </dsp:sp>
    <dsp:sp modelId="{BC265C70-1CFD-8B43-9EA2-603A6112350B}">
      <dsp:nvSpPr>
        <dsp:cNvPr id="0" name=""/>
        <dsp:cNvSpPr/>
      </dsp:nvSpPr>
      <dsp:spPr>
        <a:xfrm>
          <a:off x="0" y="2812525"/>
          <a:ext cx="5641974" cy="999938"/>
        </a:xfrm>
        <a:prstGeom prst="roundRect">
          <a:avLst/>
        </a:prstGeom>
        <a:solidFill>
          <a:schemeClr val="accent2">
            <a:hueOff val="-882249"/>
            <a:satOff val="995"/>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Why popular: new designs – Juul (worth 10bn in 2020)</a:t>
          </a:r>
          <a:endParaRPr lang="en-US" sz="2000" kern="1200"/>
        </a:p>
      </dsp:txBody>
      <dsp:txXfrm>
        <a:off x="48813" y="2861338"/>
        <a:ext cx="5544348" cy="902312"/>
      </dsp:txXfrm>
    </dsp:sp>
    <dsp:sp modelId="{78AB5187-6F28-F144-B356-BD95C83D81D0}">
      <dsp:nvSpPr>
        <dsp:cNvPr id="0" name=""/>
        <dsp:cNvSpPr/>
      </dsp:nvSpPr>
      <dsp:spPr>
        <a:xfrm>
          <a:off x="0" y="3870063"/>
          <a:ext cx="5641974" cy="999938"/>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San Francisco – first city to pass e-cigarette ban. Prohibited the sale of electronic cigarettes lacking US Food and Drug Administration authorization</a:t>
          </a:r>
          <a:endParaRPr lang="en-US" sz="2000" kern="1200"/>
        </a:p>
      </dsp:txBody>
      <dsp:txXfrm>
        <a:off x="48813" y="3918876"/>
        <a:ext cx="5544348" cy="902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5D944-1F90-EF41-BEA3-983224271FFE}">
      <dsp:nvSpPr>
        <dsp:cNvPr id="0" name=""/>
        <dsp:cNvSpPr/>
      </dsp:nvSpPr>
      <dsp:spPr>
        <a:xfrm>
          <a:off x="0" y="3028118"/>
          <a:ext cx="9720262" cy="99389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There is also some evidence that the sensorimotor aspects of vaping (i.e., its similarity to smoking behavior) contributes to craving reduction (Van Heel, Van Gucht, Vanbrabant, &amp; Baeyens, 2017).</a:t>
          </a:r>
          <a:endParaRPr lang="en-US" sz="1900" kern="1200"/>
        </a:p>
      </dsp:txBody>
      <dsp:txXfrm>
        <a:off x="0" y="3028118"/>
        <a:ext cx="9720262" cy="993895"/>
      </dsp:txXfrm>
    </dsp:sp>
    <dsp:sp modelId="{9B87F2E7-3711-D54E-9C91-781D5E332B73}">
      <dsp:nvSpPr>
        <dsp:cNvPr id="0" name=""/>
        <dsp:cNvSpPr/>
      </dsp:nvSpPr>
      <dsp:spPr>
        <a:xfrm rot="10800000">
          <a:off x="0" y="1514414"/>
          <a:ext cx="9720262" cy="1528611"/>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Expectancy…Participants who were told that their e-cigarette contained nicotine reporting greater craving reduction (p .046).</a:t>
          </a:r>
          <a:endParaRPr lang="en-US" sz="1900" kern="1200"/>
        </a:p>
      </dsp:txBody>
      <dsp:txXfrm rot="10800000">
        <a:off x="0" y="1514414"/>
        <a:ext cx="9720262" cy="993246"/>
      </dsp:txXfrm>
    </dsp:sp>
    <dsp:sp modelId="{3E230117-C56A-BD41-80FC-878E07221127}">
      <dsp:nvSpPr>
        <dsp:cNvPr id="0" name=""/>
        <dsp:cNvSpPr/>
      </dsp:nvSpPr>
      <dsp:spPr>
        <a:xfrm rot="10800000">
          <a:off x="0" y="711"/>
          <a:ext cx="9720262" cy="1528611"/>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Research has found that e-cigarette use reduces cravings to smoke and to vape, with mixed evidence regarding the role of nicotine per se (Dawkins, Turner, Hasna, &amp; Soar, 2012; Perkins, Karelitz, &amp; Michael, 2017). </a:t>
          </a:r>
          <a:endParaRPr lang="en-US" sz="1900" kern="1200"/>
        </a:p>
      </dsp:txBody>
      <dsp:txXfrm rot="10800000">
        <a:off x="0" y="711"/>
        <a:ext cx="9720262" cy="99324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B7E65D-FB09-481B-B069-2EDF57A9A41B}">
      <dsp:nvSpPr>
        <dsp:cNvPr id="0" name=""/>
        <dsp:cNvSpPr/>
      </dsp:nvSpPr>
      <dsp:spPr>
        <a:xfrm>
          <a:off x="0" y="2042"/>
          <a:ext cx="5641974" cy="10351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9F7DEE-0569-4DCF-9D3B-9E92B745E9AB}">
      <dsp:nvSpPr>
        <dsp:cNvPr id="0" name=""/>
        <dsp:cNvSpPr/>
      </dsp:nvSpPr>
      <dsp:spPr>
        <a:xfrm>
          <a:off x="313145" y="234960"/>
          <a:ext cx="569355" cy="569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B52EE3-253D-4E29-A789-1B5BBC8708BF}">
      <dsp:nvSpPr>
        <dsp:cNvPr id="0" name=""/>
        <dsp:cNvSpPr/>
      </dsp:nvSpPr>
      <dsp:spPr>
        <a:xfrm>
          <a:off x="1195647" y="2042"/>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933450">
            <a:lnSpc>
              <a:spcPct val="100000"/>
            </a:lnSpc>
            <a:spcBef>
              <a:spcPct val="0"/>
            </a:spcBef>
            <a:spcAft>
              <a:spcPct val="35000"/>
            </a:spcAft>
            <a:buNone/>
          </a:pPr>
          <a:r>
            <a:rPr lang="en-GB" sz="2100" b="1" kern="1200"/>
            <a:t>Have a look at the resources provided on Moodle / articles online. </a:t>
          </a:r>
          <a:endParaRPr lang="en-US" sz="2100" kern="1200"/>
        </a:p>
      </dsp:txBody>
      <dsp:txXfrm>
        <a:off x="1195647" y="2042"/>
        <a:ext cx="4446327" cy="1035192"/>
      </dsp:txXfrm>
    </dsp:sp>
    <dsp:sp modelId="{C68E53F9-EF98-47A8-AD84-90EDA909B74E}">
      <dsp:nvSpPr>
        <dsp:cNvPr id="0" name=""/>
        <dsp:cNvSpPr/>
      </dsp:nvSpPr>
      <dsp:spPr>
        <a:xfrm>
          <a:off x="0" y="1296033"/>
          <a:ext cx="5641974" cy="10351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F1272-0EB8-4057-843C-3C1F4A60794C}">
      <dsp:nvSpPr>
        <dsp:cNvPr id="0" name=""/>
        <dsp:cNvSpPr/>
      </dsp:nvSpPr>
      <dsp:spPr>
        <a:xfrm>
          <a:off x="313145" y="1528951"/>
          <a:ext cx="569355" cy="569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CD4E3C-6AA7-420B-A67E-66ADA1447806}">
      <dsp:nvSpPr>
        <dsp:cNvPr id="0" name=""/>
        <dsp:cNvSpPr/>
      </dsp:nvSpPr>
      <dsp:spPr>
        <a:xfrm>
          <a:off x="1195647" y="1296033"/>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933450">
            <a:lnSpc>
              <a:spcPct val="100000"/>
            </a:lnSpc>
            <a:spcBef>
              <a:spcPct val="0"/>
            </a:spcBef>
            <a:spcAft>
              <a:spcPct val="35000"/>
            </a:spcAft>
            <a:buNone/>
          </a:pPr>
          <a:r>
            <a:rPr lang="en-GB" sz="2100" kern="1200"/>
            <a:t>Summarise the key points in terms of the following:</a:t>
          </a:r>
          <a:endParaRPr lang="en-US" sz="2100" kern="1200"/>
        </a:p>
      </dsp:txBody>
      <dsp:txXfrm>
        <a:off x="1195647" y="1296033"/>
        <a:ext cx="4446327" cy="1035192"/>
      </dsp:txXfrm>
    </dsp:sp>
    <dsp:sp modelId="{FDA58E8F-F18C-4612-A311-0D086ED5D259}">
      <dsp:nvSpPr>
        <dsp:cNvPr id="0" name=""/>
        <dsp:cNvSpPr/>
      </dsp:nvSpPr>
      <dsp:spPr>
        <a:xfrm>
          <a:off x="0" y="2590024"/>
          <a:ext cx="5641974" cy="10351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319DE-FDC8-4D09-9939-D4F6D3B934DB}">
      <dsp:nvSpPr>
        <dsp:cNvPr id="0" name=""/>
        <dsp:cNvSpPr/>
      </dsp:nvSpPr>
      <dsp:spPr>
        <a:xfrm>
          <a:off x="313145" y="2822942"/>
          <a:ext cx="569355" cy="569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06A0ED-58BA-4EAF-880C-B5465552FE39}">
      <dsp:nvSpPr>
        <dsp:cNvPr id="0" name=""/>
        <dsp:cNvSpPr/>
      </dsp:nvSpPr>
      <dsp:spPr>
        <a:xfrm>
          <a:off x="1195647" y="259002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933450">
            <a:lnSpc>
              <a:spcPct val="100000"/>
            </a:lnSpc>
            <a:spcBef>
              <a:spcPct val="0"/>
            </a:spcBef>
            <a:spcAft>
              <a:spcPct val="35000"/>
            </a:spcAft>
            <a:buNone/>
          </a:pPr>
          <a:r>
            <a:rPr lang="en-GB" sz="2100" kern="1200"/>
            <a:t>1. Argument for retaining vapes </a:t>
          </a:r>
          <a:endParaRPr lang="en-US" sz="2100" kern="1200"/>
        </a:p>
      </dsp:txBody>
      <dsp:txXfrm>
        <a:off x="1195647" y="2590024"/>
        <a:ext cx="4446327" cy="1035192"/>
      </dsp:txXfrm>
    </dsp:sp>
    <dsp:sp modelId="{7B5CA69C-F74C-4ECA-B216-D71E55D64A2C}">
      <dsp:nvSpPr>
        <dsp:cNvPr id="0" name=""/>
        <dsp:cNvSpPr/>
      </dsp:nvSpPr>
      <dsp:spPr>
        <a:xfrm>
          <a:off x="0" y="3884014"/>
          <a:ext cx="5641974" cy="10351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4972B2-3BDF-4467-A479-EDB4953BDB7A}">
      <dsp:nvSpPr>
        <dsp:cNvPr id="0" name=""/>
        <dsp:cNvSpPr/>
      </dsp:nvSpPr>
      <dsp:spPr>
        <a:xfrm>
          <a:off x="313145" y="4116933"/>
          <a:ext cx="569355" cy="56935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78F0D8-30AE-4E17-A83D-5D2FD7A2FCA2}">
      <dsp:nvSpPr>
        <dsp:cNvPr id="0" name=""/>
        <dsp:cNvSpPr/>
      </dsp:nvSpPr>
      <dsp:spPr>
        <a:xfrm>
          <a:off x="1195647" y="3884014"/>
          <a:ext cx="4446327" cy="1035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8" tIns="109558" rIns="109558" bIns="109558" numCol="1" spcCol="1270" anchor="ctr" anchorCtr="0">
          <a:noAutofit/>
        </a:bodyPr>
        <a:lstStyle/>
        <a:p>
          <a:pPr marL="0" lvl="0" indent="0" algn="l" defTabSz="933450">
            <a:lnSpc>
              <a:spcPct val="100000"/>
            </a:lnSpc>
            <a:spcBef>
              <a:spcPct val="0"/>
            </a:spcBef>
            <a:spcAft>
              <a:spcPct val="35000"/>
            </a:spcAft>
            <a:buNone/>
          </a:pPr>
          <a:r>
            <a:rPr lang="en-GB" sz="2100" kern="1200"/>
            <a:t>2. Argument for banning vapes</a:t>
          </a:r>
          <a:endParaRPr lang="en-US" sz="2100" kern="1200"/>
        </a:p>
      </dsp:txBody>
      <dsp:txXfrm>
        <a:off x="1195647" y="3884014"/>
        <a:ext cx="4446327" cy="10351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602F6-FBAE-4D7E-B2F3-47C1F996E2E4}">
      <dsp:nvSpPr>
        <dsp:cNvPr id="0" name=""/>
        <dsp:cNvSpPr/>
      </dsp:nvSpPr>
      <dsp:spPr>
        <a:xfrm>
          <a:off x="77500" y="1378201"/>
          <a:ext cx="1266322" cy="126632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6A74F5-ECED-4188-85C5-99FB05E81C60}">
      <dsp:nvSpPr>
        <dsp:cNvPr id="0" name=""/>
        <dsp:cNvSpPr/>
      </dsp:nvSpPr>
      <dsp:spPr>
        <a:xfrm>
          <a:off x="343428" y="1644128"/>
          <a:ext cx="734467" cy="734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326969C-8C7F-41AC-BFD8-036D86D7B0A8}">
      <dsp:nvSpPr>
        <dsp:cNvPr id="0" name=""/>
        <dsp:cNvSpPr/>
      </dsp:nvSpPr>
      <dsp:spPr>
        <a:xfrm>
          <a:off x="1615178" y="1378201"/>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i="0" kern="1200"/>
            <a:t>Smoking, Drinking and Drug Use among Young People in England, 2021 (NHS Digital - Sept, 2022)</a:t>
          </a:r>
          <a:endParaRPr lang="en-US" sz="1300" kern="1200"/>
        </a:p>
      </dsp:txBody>
      <dsp:txXfrm>
        <a:off x="1615178" y="1378201"/>
        <a:ext cx="2984904" cy="1266322"/>
      </dsp:txXfrm>
    </dsp:sp>
    <dsp:sp modelId="{39C7BF23-2BDB-42B1-8043-C7D1290F79B8}">
      <dsp:nvSpPr>
        <dsp:cNvPr id="0" name=""/>
        <dsp:cNvSpPr/>
      </dsp:nvSpPr>
      <dsp:spPr>
        <a:xfrm>
          <a:off x="5120179" y="1378201"/>
          <a:ext cx="1266322" cy="126632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333DA-68D1-4776-879A-DEF99DC42404}">
      <dsp:nvSpPr>
        <dsp:cNvPr id="0" name=""/>
        <dsp:cNvSpPr/>
      </dsp:nvSpPr>
      <dsp:spPr>
        <a:xfrm>
          <a:off x="5386107" y="1644128"/>
          <a:ext cx="734467" cy="7344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BDC210-55CA-4AEE-843F-19C9328FA5C1}">
      <dsp:nvSpPr>
        <dsp:cNvPr id="0" name=""/>
        <dsp:cNvSpPr/>
      </dsp:nvSpPr>
      <dsp:spPr>
        <a:xfrm>
          <a:off x="6657857" y="1378201"/>
          <a:ext cx="2984904" cy="12663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i="0" kern="1200"/>
            <a:t>https://digital.nhs.uk/data-and-information/publications/statistical/smoking-drinking-and-drug-use-among-young-people-in-england/2021/part-1-smoking-prevalence-and-consumption</a:t>
          </a:r>
          <a:endParaRPr lang="en-US" sz="1300" kern="1200"/>
        </a:p>
      </dsp:txBody>
      <dsp:txXfrm>
        <a:off x="6657857" y="1378201"/>
        <a:ext cx="2984904" cy="12663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AD310-1345-9249-95B6-4CF8DA65DED3}">
      <dsp:nvSpPr>
        <dsp:cNvPr id="0" name=""/>
        <dsp:cNvSpPr/>
      </dsp:nvSpPr>
      <dsp:spPr>
        <a:xfrm>
          <a:off x="0" y="4225645"/>
          <a:ext cx="1410493" cy="693252"/>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Stage 5</a:t>
          </a:r>
        </a:p>
      </dsp:txBody>
      <dsp:txXfrm>
        <a:off x="0" y="4225645"/>
        <a:ext cx="1410493" cy="693252"/>
      </dsp:txXfrm>
    </dsp:sp>
    <dsp:sp modelId="{524469D9-C920-C941-91F1-70A2A20A993F}">
      <dsp:nvSpPr>
        <dsp:cNvPr id="0" name=""/>
        <dsp:cNvSpPr/>
      </dsp:nvSpPr>
      <dsp:spPr>
        <a:xfrm>
          <a:off x="1410493" y="4225645"/>
          <a:ext cx="4231481" cy="693252"/>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39700" rIns="85834" bIns="139700" numCol="1" spcCol="1270" anchor="t" anchorCtr="0">
          <a:noAutofit/>
        </a:bodyPr>
        <a:lstStyle/>
        <a:p>
          <a:pPr marL="0" lvl="0" indent="0" algn="l" defTabSz="488950">
            <a:lnSpc>
              <a:spcPct val="90000"/>
            </a:lnSpc>
            <a:spcBef>
              <a:spcPct val="0"/>
            </a:spcBef>
            <a:spcAft>
              <a:spcPct val="35000"/>
            </a:spcAft>
            <a:buNone/>
          </a:pPr>
          <a:r>
            <a:rPr lang="en-US" sz="1100" kern="1200"/>
            <a:t>Maintenance: Relapse prevention</a:t>
          </a:r>
        </a:p>
        <a:p>
          <a:pPr marL="57150" lvl="1" indent="-57150" algn="l" defTabSz="400050">
            <a:lnSpc>
              <a:spcPct val="90000"/>
            </a:lnSpc>
            <a:spcBef>
              <a:spcPct val="0"/>
            </a:spcBef>
            <a:spcAft>
              <a:spcPct val="15000"/>
            </a:spcAft>
            <a:buChar char="•"/>
          </a:pPr>
          <a:r>
            <a:rPr lang="en-US" sz="900" kern="1200"/>
            <a:t>Managing temptations </a:t>
          </a:r>
        </a:p>
        <a:p>
          <a:pPr marL="57150" lvl="1" indent="-57150" algn="l" defTabSz="400050">
            <a:lnSpc>
              <a:spcPct val="90000"/>
            </a:lnSpc>
            <a:spcBef>
              <a:spcPct val="0"/>
            </a:spcBef>
            <a:spcAft>
              <a:spcPct val="15000"/>
            </a:spcAft>
            <a:buChar char="•"/>
          </a:pPr>
          <a:r>
            <a:rPr lang="en-US" sz="900" kern="1200"/>
            <a:t>Social support </a:t>
          </a:r>
        </a:p>
        <a:p>
          <a:pPr marL="57150" lvl="1" indent="-57150" algn="l" defTabSz="400050">
            <a:lnSpc>
              <a:spcPct val="90000"/>
            </a:lnSpc>
            <a:spcBef>
              <a:spcPct val="0"/>
            </a:spcBef>
            <a:spcAft>
              <a:spcPct val="15000"/>
            </a:spcAft>
            <a:buChar char="•"/>
          </a:pPr>
          <a:r>
            <a:rPr lang="en-US" sz="900" kern="1200"/>
            <a:t>Stress management</a:t>
          </a:r>
        </a:p>
      </dsp:txBody>
      <dsp:txXfrm>
        <a:off x="1410493" y="4225645"/>
        <a:ext cx="4231481" cy="693252"/>
      </dsp:txXfrm>
    </dsp:sp>
    <dsp:sp modelId="{3E321F57-4891-8249-8D59-D37BF7DBE635}">
      <dsp:nvSpPr>
        <dsp:cNvPr id="0" name=""/>
        <dsp:cNvSpPr/>
      </dsp:nvSpPr>
      <dsp:spPr>
        <a:xfrm rot="10800000">
          <a:off x="0" y="3169822"/>
          <a:ext cx="1410493" cy="1066221"/>
        </a:xfrm>
        <a:prstGeom prst="upArrowCallout">
          <a:avLst>
            <a:gd name="adj1" fmla="val 5000"/>
            <a:gd name="adj2" fmla="val 10000"/>
            <a:gd name="adj3" fmla="val 15000"/>
            <a:gd name="adj4" fmla="val 64977"/>
          </a:avLst>
        </a:prstGeom>
        <a:solidFill>
          <a:schemeClr val="accent2">
            <a:hueOff val="-330843"/>
            <a:satOff val="373"/>
            <a:lumOff val="882"/>
            <a:alphaOff val="0"/>
          </a:schemeClr>
        </a:solidFill>
        <a:ln w="15875" cap="flat" cmpd="sng" algn="ctr">
          <a:solidFill>
            <a:schemeClr val="accent2">
              <a:hueOff val="-330843"/>
              <a:satOff val="373"/>
              <a:lumOff val="88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Stage 4</a:t>
          </a:r>
        </a:p>
      </dsp:txBody>
      <dsp:txXfrm rot="-10800000">
        <a:off x="0" y="3169822"/>
        <a:ext cx="1410493" cy="693044"/>
      </dsp:txXfrm>
    </dsp:sp>
    <dsp:sp modelId="{B5569279-89EF-5344-A20A-B518965658FE}">
      <dsp:nvSpPr>
        <dsp:cNvPr id="0" name=""/>
        <dsp:cNvSpPr/>
      </dsp:nvSpPr>
      <dsp:spPr>
        <a:xfrm>
          <a:off x="1410493" y="3169822"/>
          <a:ext cx="4231481" cy="693044"/>
        </a:xfrm>
        <a:prstGeom prst="rect">
          <a:avLst/>
        </a:prstGeom>
        <a:solidFill>
          <a:schemeClr val="accent2">
            <a:tint val="40000"/>
            <a:alpha val="90000"/>
            <a:hueOff val="-460466"/>
            <a:satOff val="3068"/>
            <a:lumOff val="280"/>
            <a:alphaOff val="0"/>
          </a:schemeClr>
        </a:solidFill>
        <a:ln w="15875" cap="flat" cmpd="sng" algn="ctr">
          <a:solidFill>
            <a:schemeClr val="accent2">
              <a:tint val="40000"/>
              <a:alpha val="90000"/>
              <a:hueOff val="-460466"/>
              <a:satOff val="3068"/>
              <a:lumOff val="28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39700" rIns="85834" bIns="139700" numCol="1" spcCol="1270" anchor="t" anchorCtr="0">
          <a:noAutofit/>
        </a:bodyPr>
        <a:lstStyle/>
        <a:p>
          <a:pPr marL="0" lvl="0" indent="0" algn="l" defTabSz="488950">
            <a:lnSpc>
              <a:spcPct val="90000"/>
            </a:lnSpc>
            <a:spcBef>
              <a:spcPct val="0"/>
            </a:spcBef>
            <a:spcAft>
              <a:spcPct val="35000"/>
            </a:spcAft>
            <a:buNone/>
          </a:pPr>
          <a:r>
            <a:rPr lang="en-US" sz="1100" kern="1200"/>
            <a:t>Action: Stopping</a:t>
          </a:r>
        </a:p>
        <a:p>
          <a:pPr marL="57150" lvl="1" indent="-57150" algn="l" defTabSz="400050">
            <a:lnSpc>
              <a:spcPct val="90000"/>
            </a:lnSpc>
            <a:spcBef>
              <a:spcPct val="0"/>
            </a:spcBef>
            <a:spcAft>
              <a:spcPct val="15000"/>
            </a:spcAft>
            <a:buChar char="•"/>
          </a:pPr>
          <a:r>
            <a:rPr lang="en-US" sz="900" kern="1200"/>
            <a:t>Self reward</a:t>
          </a:r>
        </a:p>
        <a:p>
          <a:pPr marL="57150" lvl="1" indent="-57150" algn="l" defTabSz="400050">
            <a:lnSpc>
              <a:spcPct val="90000"/>
            </a:lnSpc>
            <a:spcBef>
              <a:spcPct val="0"/>
            </a:spcBef>
            <a:spcAft>
              <a:spcPct val="15000"/>
            </a:spcAft>
            <a:buChar char="•"/>
          </a:pPr>
          <a:r>
            <a:rPr lang="en-US" sz="900" kern="1200"/>
            <a:t>Nicotine replacement</a:t>
          </a:r>
        </a:p>
        <a:p>
          <a:pPr marL="57150" lvl="1" indent="-57150" algn="l" defTabSz="400050">
            <a:lnSpc>
              <a:spcPct val="90000"/>
            </a:lnSpc>
            <a:spcBef>
              <a:spcPct val="0"/>
            </a:spcBef>
            <a:spcAft>
              <a:spcPct val="15000"/>
            </a:spcAft>
            <a:buChar char="•"/>
          </a:pPr>
          <a:r>
            <a:rPr lang="en-US" sz="900" kern="1200"/>
            <a:t>Change of environment</a:t>
          </a:r>
        </a:p>
      </dsp:txBody>
      <dsp:txXfrm>
        <a:off x="1410493" y="3169822"/>
        <a:ext cx="4231481" cy="693044"/>
      </dsp:txXfrm>
    </dsp:sp>
    <dsp:sp modelId="{C048146B-1A86-FF46-9546-A6EF024FD2D1}">
      <dsp:nvSpPr>
        <dsp:cNvPr id="0" name=""/>
        <dsp:cNvSpPr/>
      </dsp:nvSpPr>
      <dsp:spPr>
        <a:xfrm rot="10800000">
          <a:off x="0" y="2113998"/>
          <a:ext cx="1410493" cy="1066221"/>
        </a:xfrm>
        <a:prstGeom prst="upArrowCallout">
          <a:avLst>
            <a:gd name="adj1" fmla="val 5000"/>
            <a:gd name="adj2" fmla="val 10000"/>
            <a:gd name="adj3" fmla="val 15000"/>
            <a:gd name="adj4" fmla="val 64977"/>
          </a:avLst>
        </a:prstGeom>
        <a:solidFill>
          <a:schemeClr val="accent2">
            <a:hueOff val="-661686"/>
            <a:satOff val="746"/>
            <a:lumOff val="1765"/>
            <a:alphaOff val="0"/>
          </a:schemeClr>
        </a:solidFill>
        <a:ln w="15875" cap="flat" cmpd="sng" algn="ctr">
          <a:solidFill>
            <a:schemeClr val="accent2">
              <a:hueOff val="-661686"/>
              <a:satOff val="746"/>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Stage 3</a:t>
          </a:r>
        </a:p>
      </dsp:txBody>
      <dsp:txXfrm rot="-10800000">
        <a:off x="0" y="2113998"/>
        <a:ext cx="1410493" cy="693044"/>
      </dsp:txXfrm>
    </dsp:sp>
    <dsp:sp modelId="{BC9A6E8E-F8B8-A244-8C16-4E8B182D8984}">
      <dsp:nvSpPr>
        <dsp:cNvPr id="0" name=""/>
        <dsp:cNvSpPr/>
      </dsp:nvSpPr>
      <dsp:spPr>
        <a:xfrm>
          <a:off x="1410493" y="2113998"/>
          <a:ext cx="4231481" cy="693044"/>
        </a:xfrm>
        <a:prstGeom prst="rect">
          <a:avLst/>
        </a:prstGeom>
        <a:solidFill>
          <a:schemeClr val="accent2">
            <a:tint val="40000"/>
            <a:alpha val="90000"/>
            <a:hueOff val="-920933"/>
            <a:satOff val="6135"/>
            <a:lumOff val="561"/>
            <a:alphaOff val="0"/>
          </a:schemeClr>
        </a:solidFill>
        <a:ln w="15875" cap="flat" cmpd="sng" algn="ctr">
          <a:solidFill>
            <a:schemeClr val="accent2">
              <a:tint val="40000"/>
              <a:alpha val="90000"/>
              <a:hueOff val="-920933"/>
              <a:satOff val="6135"/>
              <a:lumOff val="56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39700" rIns="85834" bIns="139700" numCol="1" spcCol="1270" anchor="t" anchorCtr="0">
          <a:noAutofit/>
        </a:bodyPr>
        <a:lstStyle/>
        <a:p>
          <a:pPr marL="0" lvl="0" indent="0" algn="l" defTabSz="488950">
            <a:lnSpc>
              <a:spcPct val="90000"/>
            </a:lnSpc>
            <a:spcBef>
              <a:spcPct val="0"/>
            </a:spcBef>
            <a:spcAft>
              <a:spcPct val="35000"/>
            </a:spcAft>
            <a:buNone/>
          </a:pPr>
          <a:r>
            <a:rPr lang="en-US" sz="1100" kern="1200"/>
            <a:t>Preparation: Cutting down</a:t>
          </a:r>
        </a:p>
        <a:p>
          <a:pPr marL="57150" lvl="1" indent="-57150" algn="l" defTabSz="400050">
            <a:lnSpc>
              <a:spcPct val="90000"/>
            </a:lnSpc>
            <a:spcBef>
              <a:spcPct val="0"/>
            </a:spcBef>
            <a:spcAft>
              <a:spcPct val="15000"/>
            </a:spcAft>
            <a:buChar char="•"/>
          </a:pPr>
          <a:r>
            <a:rPr lang="en-US" sz="900" kern="1200"/>
            <a:t>Alternative activities</a:t>
          </a:r>
        </a:p>
        <a:p>
          <a:pPr marL="57150" lvl="1" indent="-57150" algn="l" defTabSz="400050">
            <a:lnSpc>
              <a:spcPct val="90000"/>
            </a:lnSpc>
            <a:spcBef>
              <a:spcPct val="0"/>
            </a:spcBef>
            <a:spcAft>
              <a:spcPct val="15000"/>
            </a:spcAft>
            <a:buChar char="•"/>
          </a:pPr>
          <a:r>
            <a:rPr lang="en-US" sz="900" kern="1200"/>
            <a:t>Timetable to quitting</a:t>
          </a:r>
        </a:p>
        <a:p>
          <a:pPr marL="57150" lvl="1" indent="-57150" algn="l" defTabSz="400050">
            <a:lnSpc>
              <a:spcPct val="90000"/>
            </a:lnSpc>
            <a:spcBef>
              <a:spcPct val="0"/>
            </a:spcBef>
            <a:spcAft>
              <a:spcPct val="15000"/>
            </a:spcAft>
            <a:buChar char="•"/>
          </a:pPr>
          <a:r>
            <a:rPr lang="en-US" sz="900" kern="1200"/>
            <a:t>Awareness of difficulties associated with stopping</a:t>
          </a:r>
        </a:p>
      </dsp:txBody>
      <dsp:txXfrm>
        <a:off x="1410493" y="2113998"/>
        <a:ext cx="4231481" cy="693044"/>
      </dsp:txXfrm>
    </dsp:sp>
    <dsp:sp modelId="{D2EBDB0C-4CDD-4F4D-9CA9-71332693C853}">
      <dsp:nvSpPr>
        <dsp:cNvPr id="0" name=""/>
        <dsp:cNvSpPr/>
      </dsp:nvSpPr>
      <dsp:spPr>
        <a:xfrm rot="10800000">
          <a:off x="0" y="1058175"/>
          <a:ext cx="1410493" cy="1066221"/>
        </a:xfrm>
        <a:prstGeom prst="upArrowCallout">
          <a:avLst>
            <a:gd name="adj1" fmla="val 5000"/>
            <a:gd name="adj2" fmla="val 10000"/>
            <a:gd name="adj3" fmla="val 15000"/>
            <a:gd name="adj4" fmla="val 64977"/>
          </a:avLst>
        </a:prstGeom>
        <a:solidFill>
          <a:schemeClr val="accent2">
            <a:hueOff val="-992530"/>
            <a:satOff val="1119"/>
            <a:lumOff val="2647"/>
            <a:alphaOff val="0"/>
          </a:schemeClr>
        </a:solidFill>
        <a:ln w="15875" cap="flat" cmpd="sng" algn="ctr">
          <a:solidFill>
            <a:schemeClr val="accent2">
              <a:hueOff val="-992530"/>
              <a:satOff val="1119"/>
              <a:lumOff val="264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Stage 2</a:t>
          </a:r>
        </a:p>
      </dsp:txBody>
      <dsp:txXfrm rot="-10800000">
        <a:off x="0" y="1058175"/>
        <a:ext cx="1410493" cy="693044"/>
      </dsp:txXfrm>
    </dsp:sp>
    <dsp:sp modelId="{1FE241CE-4B35-1246-A20A-CC0433A32A89}">
      <dsp:nvSpPr>
        <dsp:cNvPr id="0" name=""/>
        <dsp:cNvSpPr/>
      </dsp:nvSpPr>
      <dsp:spPr>
        <a:xfrm>
          <a:off x="1410493" y="1058175"/>
          <a:ext cx="4231481" cy="693044"/>
        </a:xfrm>
        <a:prstGeom prst="rect">
          <a:avLst/>
        </a:prstGeom>
        <a:solidFill>
          <a:schemeClr val="accent2">
            <a:tint val="40000"/>
            <a:alpha val="90000"/>
            <a:hueOff val="-1381399"/>
            <a:satOff val="9203"/>
            <a:lumOff val="841"/>
            <a:alphaOff val="0"/>
          </a:schemeClr>
        </a:solidFill>
        <a:ln w="15875" cap="flat" cmpd="sng" algn="ctr">
          <a:solidFill>
            <a:schemeClr val="accent2">
              <a:tint val="40000"/>
              <a:alpha val="90000"/>
              <a:hueOff val="-1381399"/>
              <a:satOff val="9203"/>
              <a:lumOff val="84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39700" rIns="85834" bIns="139700" numCol="1" spcCol="1270" anchor="t" anchorCtr="0">
          <a:noAutofit/>
        </a:bodyPr>
        <a:lstStyle/>
        <a:p>
          <a:pPr marL="0" lvl="0" indent="0" algn="l" defTabSz="488950">
            <a:lnSpc>
              <a:spcPct val="90000"/>
            </a:lnSpc>
            <a:spcBef>
              <a:spcPct val="0"/>
            </a:spcBef>
            <a:spcAft>
              <a:spcPct val="35000"/>
            </a:spcAft>
            <a:buNone/>
          </a:pPr>
          <a:r>
            <a:rPr lang="en-US" sz="1100" kern="1200"/>
            <a:t>Contemplation: Identifying smoking triggers</a:t>
          </a:r>
        </a:p>
        <a:p>
          <a:pPr marL="57150" lvl="1" indent="-57150" algn="l" defTabSz="400050">
            <a:lnSpc>
              <a:spcPct val="90000"/>
            </a:lnSpc>
            <a:spcBef>
              <a:spcPct val="0"/>
            </a:spcBef>
            <a:spcAft>
              <a:spcPct val="15000"/>
            </a:spcAft>
            <a:buChar char="•"/>
          </a:pPr>
          <a:r>
            <a:rPr lang="en-US" sz="900" kern="1200"/>
            <a:t>Self observation and monitoring – when it occurs</a:t>
          </a:r>
        </a:p>
        <a:p>
          <a:pPr marL="57150" lvl="1" indent="-57150" algn="l" defTabSz="400050">
            <a:lnSpc>
              <a:spcPct val="90000"/>
            </a:lnSpc>
            <a:spcBef>
              <a:spcPct val="0"/>
            </a:spcBef>
            <a:spcAft>
              <a:spcPct val="15000"/>
            </a:spcAft>
            <a:buChar char="•"/>
          </a:pPr>
          <a:r>
            <a:rPr lang="en-US" sz="900" kern="1200"/>
            <a:t>Certain times / people / places</a:t>
          </a:r>
        </a:p>
      </dsp:txBody>
      <dsp:txXfrm>
        <a:off x="1410493" y="1058175"/>
        <a:ext cx="4231481" cy="693044"/>
      </dsp:txXfrm>
    </dsp:sp>
    <dsp:sp modelId="{CD46F6F7-AA05-EB4F-84C8-A5734A18B378}">
      <dsp:nvSpPr>
        <dsp:cNvPr id="0" name=""/>
        <dsp:cNvSpPr/>
      </dsp:nvSpPr>
      <dsp:spPr>
        <a:xfrm rot="10800000">
          <a:off x="0" y="2352"/>
          <a:ext cx="1410493" cy="1066221"/>
        </a:xfrm>
        <a:prstGeom prst="upArrowCallout">
          <a:avLst>
            <a:gd name="adj1" fmla="val 5000"/>
            <a:gd name="adj2" fmla="val 10000"/>
            <a:gd name="adj3" fmla="val 15000"/>
            <a:gd name="adj4" fmla="val 64977"/>
          </a:avLst>
        </a:prstGeom>
        <a:solidFill>
          <a:schemeClr val="accent2">
            <a:hueOff val="-1323373"/>
            <a:satOff val="1492"/>
            <a:lumOff val="3530"/>
            <a:alphaOff val="0"/>
          </a:schemeClr>
        </a:solidFill>
        <a:ln w="15875" cap="flat" cmpd="sng" algn="ctr">
          <a:solidFill>
            <a:schemeClr val="accent2">
              <a:hueOff val="-1323373"/>
              <a:satOff val="1492"/>
              <a:lumOff val="353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314" tIns="177800" rIns="100314" bIns="177800" numCol="1" spcCol="1270" anchor="ctr" anchorCtr="0">
          <a:noAutofit/>
        </a:bodyPr>
        <a:lstStyle/>
        <a:p>
          <a:pPr marL="0" lvl="0" indent="0" algn="ctr" defTabSz="1111250">
            <a:lnSpc>
              <a:spcPct val="90000"/>
            </a:lnSpc>
            <a:spcBef>
              <a:spcPct val="0"/>
            </a:spcBef>
            <a:spcAft>
              <a:spcPct val="35000"/>
            </a:spcAft>
            <a:buNone/>
          </a:pPr>
          <a:r>
            <a:rPr lang="en-US" sz="2500" kern="1200"/>
            <a:t>Stage 1</a:t>
          </a:r>
        </a:p>
      </dsp:txBody>
      <dsp:txXfrm rot="-10800000">
        <a:off x="0" y="2352"/>
        <a:ext cx="1410493" cy="693044"/>
      </dsp:txXfrm>
    </dsp:sp>
    <dsp:sp modelId="{B907B1FA-4510-1846-AE67-5F27BC901FBC}">
      <dsp:nvSpPr>
        <dsp:cNvPr id="0" name=""/>
        <dsp:cNvSpPr/>
      </dsp:nvSpPr>
      <dsp:spPr>
        <a:xfrm>
          <a:off x="1410493" y="2352"/>
          <a:ext cx="4231481" cy="693044"/>
        </a:xfrm>
        <a:prstGeom prst="rect">
          <a:avLst/>
        </a:prstGeom>
        <a:solidFill>
          <a:schemeClr val="accent2">
            <a:tint val="40000"/>
            <a:alpha val="90000"/>
            <a:hueOff val="-1841865"/>
            <a:satOff val="12270"/>
            <a:lumOff val="1122"/>
            <a:alphaOff val="0"/>
          </a:schemeClr>
        </a:solidFill>
        <a:ln w="15875" cap="flat"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834" tIns="139700" rIns="85834" bIns="139700" numCol="1" spcCol="1270" anchor="t" anchorCtr="0">
          <a:noAutofit/>
        </a:bodyPr>
        <a:lstStyle/>
        <a:p>
          <a:pPr marL="0" lvl="0" indent="0" algn="l" defTabSz="488950">
            <a:lnSpc>
              <a:spcPct val="90000"/>
            </a:lnSpc>
            <a:spcBef>
              <a:spcPct val="0"/>
            </a:spcBef>
            <a:spcAft>
              <a:spcPct val="35000"/>
            </a:spcAft>
            <a:buNone/>
          </a:pPr>
          <a:r>
            <a:rPr lang="en-US" sz="1100" kern="1200"/>
            <a:t>Pre-Contemplation: Establishing motivation (e.g.)</a:t>
          </a:r>
        </a:p>
        <a:p>
          <a:pPr marL="57150" lvl="1" indent="-57150" algn="l" defTabSz="400050">
            <a:lnSpc>
              <a:spcPct val="90000"/>
            </a:lnSpc>
            <a:spcBef>
              <a:spcPct val="0"/>
            </a:spcBef>
            <a:spcAft>
              <a:spcPct val="15000"/>
            </a:spcAft>
            <a:buChar char="•"/>
          </a:pPr>
          <a:r>
            <a:rPr lang="en-US" sz="900" kern="1200"/>
            <a:t>Health / family / financial / appearance</a:t>
          </a:r>
        </a:p>
        <a:p>
          <a:pPr marL="57150" lvl="1" indent="-57150" algn="l" defTabSz="400050">
            <a:lnSpc>
              <a:spcPct val="90000"/>
            </a:lnSpc>
            <a:spcBef>
              <a:spcPct val="0"/>
            </a:spcBef>
            <a:spcAft>
              <a:spcPct val="15000"/>
            </a:spcAft>
            <a:buChar char="•"/>
          </a:pPr>
          <a:r>
            <a:rPr lang="en-US" sz="900" kern="1200"/>
            <a:t>Changing attitude towards smoking</a:t>
          </a:r>
        </a:p>
      </dsp:txBody>
      <dsp:txXfrm>
        <a:off x="1410493" y="2352"/>
        <a:ext cx="4231481" cy="69304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9F438-967F-C244-B44C-0AC1327907CA}">
      <dsp:nvSpPr>
        <dsp:cNvPr id="0" name=""/>
        <dsp:cNvSpPr/>
      </dsp:nvSpPr>
      <dsp:spPr>
        <a:xfrm>
          <a:off x="0" y="33159"/>
          <a:ext cx="5641974" cy="2374185"/>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Task:</a:t>
          </a:r>
          <a:endParaRPr lang="en-US" sz="3700" kern="1200"/>
        </a:p>
      </dsp:txBody>
      <dsp:txXfrm>
        <a:off x="115898" y="149057"/>
        <a:ext cx="5410178" cy="2142389"/>
      </dsp:txXfrm>
    </dsp:sp>
    <dsp:sp modelId="{8870F9C4-BBD5-0F4F-ABE1-FDC1D0A4394E}">
      <dsp:nvSpPr>
        <dsp:cNvPr id="0" name=""/>
        <dsp:cNvSpPr/>
      </dsp:nvSpPr>
      <dsp:spPr>
        <a:xfrm>
          <a:off x="0" y="2513904"/>
          <a:ext cx="5641974" cy="2374185"/>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are the different ways in which PA may help smokers to reduce or quit smoking?</a:t>
          </a:r>
          <a:endParaRPr lang="en-US" sz="3700" kern="1200"/>
        </a:p>
      </dsp:txBody>
      <dsp:txXfrm>
        <a:off x="115898" y="2629802"/>
        <a:ext cx="5410178" cy="214238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0162CC-80F9-F148-8E5A-154B6E16D878}">
      <dsp:nvSpPr>
        <dsp:cNvPr id="0" name=""/>
        <dsp:cNvSpPr/>
      </dsp:nvSpPr>
      <dsp:spPr>
        <a:xfrm>
          <a:off x="0" y="242619"/>
          <a:ext cx="5641974" cy="83421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Exercise may increase smoking cessation when used as an adjunctive treatment to usual care.</a:t>
          </a:r>
          <a:endParaRPr lang="en-US" sz="2300" kern="1200"/>
        </a:p>
      </dsp:txBody>
      <dsp:txXfrm>
        <a:off x="40723" y="283342"/>
        <a:ext cx="5560528" cy="752764"/>
      </dsp:txXfrm>
    </dsp:sp>
    <dsp:sp modelId="{968C97F3-0819-A14B-BB1A-46FD086AC88C}">
      <dsp:nvSpPr>
        <dsp:cNvPr id="0" name=""/>
        <dsp:cNvSpPr/>
      </dsp:nvSpPr>
      <dsp:spPr>
        <a:xfrm>
          <a:off x="0" y="1143069"/>
          <a:ext cx="5641974" cy="834210"/>
        </a:xfrm>
        <a:prstGeom prst="roundRect">
          <a:avLst/>
        </a:prstGeom>
        <a:solidFill>
          <a:schemeClr val="accent2">
            <a:hueOff val="-330843"/>
            <a:satOff val="373"/>
            <a:lumOff val="88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Limitations with studies, some small scale</a:t>
          </a:r>
          <a:endParaRPr lang="en-US" sz="2300" kern="1200"/>
        </a:p>
      </dsp:txBody>
      <dsp:txXfrm>
        <a:off x="40723" y="1183792"/>
        <a:ext cx="5560528" cy="752764"/>
      </dsp:txXfrm>
    </dsp:sp>
    <dsp:sp modelId="{3CA45E83-4D27-8E4B-A9D1-D46F4D2F5CB9}">
      <dsp:nvSpPr>
        <dsp:cNvPr id="0" name=""/>
        <dsp:cNvSpPr/>
      </dsp:nvSpPr>
      <dsp:spPr>
        <a:xfrm>
          <a:off x="0" y="2043520"/>
          <a:ext cx="5641974" cy="834210"/>
        </a:xfrm>
        <a:prstGeom prst="roundRect">
          <a:avLst/>
        </a:prstGeom>
        <a:solidFill>
          <a:schemeClr val="accent2">
            <a:hueOff val="-661686"/>
            <a:satOff val="746"/>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Some populations under researched (adolescents / mental illness / pregnancy)</a:t>
          </a:r>
          <a:endParaRPr lang="en-US" sz="2300" kern="1200"/>
        </a:p>
      </dsp:txBody>
      <dsp:txXfrm>
        <a:off x="40723" y="2084243"/>
        <a:ext cx="5560528" cy="752764"/>
      </dsp:txXfrm>
    </dsp:sp>
    <dsp:sp modelId="{782684A4-CB24-9443-B536-69DB075A7E2D}">
      <dsp:nvSpPr>
        <dsp:cNvPr id="0" name=""/>
        <dsp:cNvSpPr/>
      </dsp:nvSpPr>
      <dsp:spPr>
        <a:xfrm>
          <a:off x="0" y="2943969"/>
          <a:ext cx="5641974" cy="834210"/>
        </a:xfrm>
        <a:prstGeom prst="roundRect">
          <a:avLst/>
        </a:prstGeom>
        <a:solidFill>
          <a:schemeClr val="accent2">
            <a:hueOff val="-992530"/>
            <a:satOff val="1119"/>
            <a:lumOff val="264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Chronically, exercise may reduce weight gain and provide a coping strategy.</a:t>
          </a:r>
          <a:endParaRPr lang="en-US" sz="2300" kern="1200"/>
        </a:p>
      </dsp:txBody>
      <dsp:txXfrm>
        <a:off x="40723" y="2984692"/>
        <a:ext cx="5560528" cy="752764"/>
      </dsp:txXfrm>
    </dsp:sp>
    <dsp:sp modelId="{7334427F-94BC-984F-8014-663A194FE003}">
      <dsp:nvSpPr>
        <dsp:cNvPr id="0" name=""/>
        <dsp:cNvSpPr/>
      </dsp:nvSpPr>
      <dsp:spPr>
        <a:xfrm>
          <a:off x="0" y="3844420"/>
          <a:ext cx="5641974" cy="834210"/>
        </a:xfrm>
        <a:prstGeom prst="roundRect">
          <a:avLst/>
        </a:prstGeom>
        <a:solidFill>
          <a:schemeClr val="accent2">
            <a:hueOff val="-1323373"/>
            <a:satOff val="1492"/>
            <a:lumOff val="353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range of physical activities and types of exercise need to be considered</a:t>
          </a:r>
          <a:endParaRPr lang="en-US" sz="2300" kern="1200"/>
        </a:p>
      </dsp:txBody>
      <dsp:txXfrm>
        <a:off x="40723" y="3885143"/>
        <a:ext cx="5560528" cy="7527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3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3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3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40">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4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655B7-B71F-2848-AB7E-A08B8F86480B}" type="datetimeFigureOut">
              <a:rPr lang="en-US" smtClean="0"/>
              <a:t>9/15/26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D30CAF-3D5E-B149-B7A8-4A4886F9FA8E}" type="slidenum">
              <a:rPr lang="en-US" smtClean="0"/>
              <a:t>‹#›</a:t>
            </a:fld>
            <a:endParaRPr lang="en-US"/>
          </a:p>
        </p:txBody>
      </p:sp>
    </p:spTree>
    <p:extLst>
      <p:ext uri="{BB962C8B-B14F-4D97-AF65-F5344CB8AC3E}">
        <p14:creationId xmlns:p14="http://schemas.microsoft.com/office/powerpoint/2010/main" val="806922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E791F6AB-8F82-47AA-B65B-57BF9D632084}" type="slidenum">
              <a:rPr lang="en-GB" sz="1200">
                <a:latin typeface="Arial" pitchFamily="34" charset="0"/>
              </a:rPr>
              <a:pPr eaLnBrk="1" hangingPunct="1"/>
              <a:t>11</a:t>
            </a:fld>
            <a:endParaRPr lang="en-GB" sz="1200">
              <a:latin typeface="Arial" pitchFamily="34" charset="0"/>
            </a:endParaRPr>
          </a:p>
        </p:txBody>
      </p:sp>
      <p:sp>
        <p:nvSpPr>
          <p:cNvPr id="54274" name="Rectangle 2"/>
          <p:cNvSpPr>
            <a:spLocks noGrp="1" noRot="1" noChangeAspect="1" noChangeArrowheads="1" noTextEdit="1"/>
          </p:cNvSpPr>
          <p:nvPr>
            <p:ph type="sldImg"/>
          </p:nvPr>
        </p:nvSpPr>
        <p:spPr>
          <a:xfrm>
            <a:off x="381000" y="684213"/>
            <a:ext cx="6097588" cy="3430587"/>
          </a:xfrm>
          <a:ln/>
        </p:spPr>
      </p:sp>
      <p:sp>
        <p:nvSpPr>
          <p:cNvPr id="54275"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3100309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E0CC09A8-B062-4C01-81EE-0E1BD77C1245}" type="slidenum">
              <a:rPr lang="en-GB" sz="1200">
                <a:latin typeface="Arial" pitchFamily="34" charset="0"/>
              </a:rPr>
              <a:pPr eaLnBrk="1" hangingPunct="1"/>
              <a:t>12</a:t>
            </a:fld>
            <a:endParaRPr lang="en-GB" sz="1200">
              <a:latin typeface="Arial" pitchFamily="34" charset="0"/>
            </a:endParaRPr>
          </a:p>
        </p:txBody>
      </p:sp>
      <p:sp>
        <p:nvSpPr>
          <p:cNvPr id="56322" name="Rectangle 2"/>
          <p:cNvSpPr>
            <a:spLocks noGrp="1" noRot="1" noChangeAspect="1" noChangeArrowheads="1" noTextEdit="1"/>
          </p:cNvSpPr>
          <p:nvPr>
            <p:ph type="sldImg"/>
          </p:nvPr>
        </p:nvSpPr>
        <p:spPr>
          <a:xfrm>
            <a:off x="381000" y="684213"/>
            <a:ext cx="6097588" cy="3430587"/>
          </a:xfrm>
          <a:ln/>
        </p:spPr>
      </p:sp>
      <p:sp>
        <p:nvSpPr>
          <p:cNvPr id="56323"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1637458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62615F1C-70B4-4B75-9001-D3DD9A7EB09D}" type="slidenum">
              <a:rPr lang="en-GB" sz="1200">
                <a:latin typeface="Arial" pitchFamily="34" charset="0"/>
              </a:rPr>
              <a:pPr eaLnBrk="1" hangingPunct="1"/>
              <a:t>38</a:t>
            </a:fld>
            <a:endParaRPr lang="en-GB" sz="1200">
              <a:latin typeface="Arial" pitchFamily="34" charset="0"/>
            </a:endParaRPr>
          </a:p>
        </p:txBody>
      </p:sp>
      <p:sp>
        <p:nvSpPr>
          <p:cNvPr id="58370" name="Rectangle 2"/>
          <p:cNvSpPr>
            <a:spLocks noGrp="1" noRot="1" noChangeAspect="1" noChangeArrowheads="1" noTextEdit="1"/>
          </p:cNvSpPr>
          <p:nvPr>
            <p:ph type="sldImg"/>
          </p:nvPr>
        </p:nvSpPr>
        <p:spPr>
          <a:xfrm>
            <a:off x="381000" y="684213"/>
            <a:ext cx="6097588" cy="3430587"/>
          </a:xfrm>
          <a:ln/>
        </p:spPr>
      </p:sp>
      <p:sp>
        <p:nvSpPr>
          <p:cNvPr id="58371"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4058204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DF13AAD5-A8F8-4895-AD55-D8290B95F58C}" type="slidenum">
              <a:rPr lang="en-GB" sz="1200">
                <a:latin typeface="Arial" pitchFamily="34" charset="0"/>
              </a:rPr>
              <a:pPr eaLnBrk="1" hangingPunct="1"/>
              <a:t>39</a:t>
            </a:fld>
            <a:endParaRPr lang="en-GB" sz="1200">
              <a:latin typeface="Arial" pitchFamily="34" charset="0"/>
            </a:endParaRPr>
          </a:p>
        </p:txBody>
      </p:sp>
      <p:sp>
        <p:nvSpPr>
          <p:cNvPr id="60418" name="Rectangle 2"/>
          <p:cNvSpPr>
            <a:spLocks noGrp="1" noRot="1" noChangeAspect="1" noChangeArrowheads="1" noTextEdit="1"/>
          </p:cNvSpPr>
          <p:nvPr>
            <p:ph type="sldImg"/>
          </p:nvPr>
        </p:nvSpPr>
        <p:spPr>
          <a:xfrm>
            <a:off x="381000" y="684213"/>
            <a:ext cx="6097588" cy="3430587"/>
          </a:xfrm>
          <a:ln/>
        </p:spPr>
      </p:sp>
      <p:sp>
        <p:nvSpPr>
          <p:cNvPr id="60419"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115625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DF13AAD5-A8F8-4895-AD55-D8290B95F58C}" type="slidenum">
              <a:rPr lang="en-GB" sz="1200">
                <a:latin typeface="Arial" pitchFamily="34" charset="0"/>
              </a:rPr>
              <a:pPr eaLnBrk="1" hangingPunct="1"/>
              <a:t>40</a:t>
            </a:fld>
            <a:endParaRPr lang="en-GB" sz="1200">
              <a:latin typeface="Arial" pitchFamily="34" charset="0"/>
            </a:endParaRPr>
          </a:p>
        </p:txBody>
      </p:sp>
      <p:sp>
        <p:nvSpPr>
          <p:cNvPr id="60418" name="Rectangle 2"/>
          <p:cNvSpPr>
            <a:spLocks noGrp="1" noRot="1" noChangeAspect="1" noChangeArrowheads="1" noTextEdit="1"/>
          </p:cNvSpPr>
          <p:nvPr>
            <p:ph type="sldImg"/>
          </p:nvPr>
        </p:nvSpPr>
        <p:spPr>
          <a:xfrm>
            <a:off x="381000" y="684213"/>
            <a:ext cx="6097588" cy="3430587"/>
          </a:xfrm>
          <a:ln/>
        </p:spPr>
      </p:sp>
      <p:sp>
        <p:nvSpPr>
          <p:cNvPr id="60419"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atin typeface="Arial" pitchFamily="34" charset="0"/>
            </a:endParaRPr>
          </a:p>
        </p:txBody>
      </p:sp>
    </p:spTree>
    <p:extLst>
      <p:ext uri="{BB962C8B-B14F-4D97-AF65-F5344CB8AC3E}">
        <p14:creationId xmlns:p14="http://schemas.microsoft.com/office/powerpoint/2010/main" val="36291146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Verdana" pitchFamily="34" charset="0"/>
                <a:ea typeface="MS PGothic" pitchFamily="34" charset="-128"/>
              </a:defRPr>
            </a:lvl1pPr>
            <a:lvl2pPr marL="742950" indent="-285750" eaLnBrk="0" hangingPunct="0">
              <a:defRPr sz="2400">
                <a:solidFill>
                  <a:schemeClr val="tx1"/>
                </a:solidFill>
                <a:latin typeface="Verdana" pitchFamily="34" charset="0"/>
                <a:ea typeface="MS PGothic" pitchFamily="34" charset="-128"/>
              </a:defRPr>
            </a:lvl2pPr>
            <a:lvl3pPr marL="1143000" indent="-228600" eaLnBrk="0" hangingPunct="0">
              <a:defRPr sz="2400">
                <a:solidFill>
                  <a:schemeClr val="tx1"/>
                </a:solidFill>
                <a:latin typeface="Verdana" pitchFamily="34" charset="0"/>
                <a:ea typeface="MS PGothic" pitchFamily="34" charset="-128"/>
              </a:defRPr>
            </a:lvl3pPr>
            <a:lvl4pPr marL="1600200" indent="-228600" eaLnBrk="0" hangingPunct="0">
              <a:defRPr sz="2400">
                <a:solidFill>
                  <a:schemeClr val="tx1"/>
                </a:solidFill>
                <a:latin typeface="Verdana" pitchFamily="34" charset="0"/>
                <a:ea typeface="MS PGothic" pitchFamily="34" charset="-128"/>
              </a:defRPr>
            </a:lvl4pPr>
            <a:lvl5pPr marL="2057400" indent="-228600" eaLnBrk="0" hangingPunct="0">
              <a:defRPr sz="2400">
                <a:solidFill>
                  <a:schemeClr val="tx1"/>
                </a:solidFill>
                <a:latin typeface="Verdana"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Verdana"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Verdana"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Verdana"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Verdana" pitchFamily="34" charset="0"/>
                <a:ea typeface="MS PGothic" pitchFamily="34" charset="-128"/>
              </a:defRPr>
            </a:lvl9pPr>
          </a:lstStyle>
          <a:p>
            <a:pPr eaLnBrk="1" hangingPunct="1"/>
            <a:fld id="{FB4D8DA9-9ADF-4927-848E-CF30AE49287A}" type="slidenum">
              <a:rPr lang="en-GB" sz="1200">
                <a:latin typeface="Arial" pitchFamily="34" charset="0"/>
              </a:rPr>
              <a:pPr eaLnBrk="1" hangingPunct="1"/>
              <a:t>52</a:t>
            </a:fld>
            <a:endParaRPr lang="en-GB" sz="1200">
              <a:latin typeface="Arial" pitchFamily="34" charset="0"/>
            </a:endParaRPr>
          </a:p>
        </p:txBody>
      </p:sp>
      <p:sp>
        <p:nvSpPr>
          <p:cNvPr id="64514" name="Rectangle 2"/>
          <p:cNvSpPr>
            <a:spLocks noGrp="1" noRot="1" noChangeAspect="1" noChangeArrowheads="1" noTextEdit="1"/>
          </p:cNvSpPr>
          <p:nvPr>
            <p:ph type="sldImg"/>
          </p:nvPr>
        </p:nvSpPr>
        <p:spPr>
          <a:xfrm>
            <a:off x="381000" y="684213"/>
            <a:ext cx="6097588" cy="3430587"/>
          </a:xfrm>
          <a:ln/>
        </p:spPr>
      </p:sp>
      <p:sp>
        <p:nvSpPr>
          <p:cNvPr id="64515" name="Rectangle 3"/>
          <p:cNvSpPr>
            <a:spLocks noGrp="1" noChangeArrowheads="1"/>
          </p:cNvSpPr>
          <p:nvPr>
            <p:ph type="body" idx="1"/>
          </p:nvPr>
        </p:nvSpPr>
        <p:spPr>
          <a:xfrm>
            <a:off x="685800" y="4343400"/>
            <a:ext cx="5486400" cy="41163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latin typeface="Arial" pitchFamily="34" charset="0"/>
            </a:endParaRPr>
          </a:p>
        </p:txBody>
      </p:sp>
    </p:spTree>
    <p:extLst>
      <p:ext uri="{BB962C8B-B14F-4D97-AF65-F5344CB8AC3E}">
        <p14:creationId xmlns:p14="http://schemas.microsoft.com/office/powerpoint/2010/main" val="2372252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E3D7C1D-E333-44F6-BC67-8B947A799F48}"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02FB7A-F5B8-4CFB-9D75-46318800D4F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5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3D7C1D-E333-44F6-BC67-8B947A799F48}"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1105166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3D7C1D-E333-44F6-BC67-8B947A799F48}"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02FB7A-F5B8-4CFB-9D75-46318800D4F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6361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3D7C1D-E333-44F6-BC67-8B947A799F48}"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111359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3D7C1D-E333-44F6-BC67-8B947A799F48}" type="datetimeFigureOut">
              <a:rPr lang="en-GB" smtClean="0"/>
              <a:t>15/09/2026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2914455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3D7C1D-E333-44F6-BC67-8B947A799F48}" type="datetimeFigureOut">
              <a:rPr lang="en-GB" smtClean="0"/>
              <a:t>15/09/2026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253366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3D7C1D-E333-44F6-BC67-8B947A799F48}" type="datetimeFigureOut">
              <a:rPr lang="en-GB" smtClean="0"/>
              <a:t>15/09/2026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2608558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E3D7C1D-E333-44F6-BC67-8B947A799F48}"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496577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3D7C1D-E333-44F6-BC67-8B947A799F48}" type="datetimeFigureOut">
              <a:rPr lang="en-GB" smtClean="0"/>
              <a:t>15/09/2026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102FB7A-F5B8-4CFB-9D75-46318800D4FE}"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7377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3D7C1D-E333-44F6-BC67-8B947A799F48}"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02FB7A-F5B8-4CFB-9D75-46318800D4FE}" type="slidenum">
              <a:rPr lang="en-GB" smtClean="0"/>
              <a:t>‹#›</a:t>
            </a:fld>
            <a:endParaRPr lang="en-GB"/>
          </a:p>
        </p:txBody>
      </p:sp>
    </p:spTree>
    <p:extLst>
      <p:ext uri="{BB962C8B-B14F-4D97-AF65-F5344CB8AC3E}">
        <p14:creationId xmlns:p14="http://schemas.microsoft.com/office/powerpoint/2010/main" val="1524077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3D7C1D-E333-44F6-BC67-8B947A799F48}" type="datetimeFigureOut">
              <a:rPr lang="en-GB" smtClean="0"/>
              <a:t>15/09/2026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102FB7A-F5B8-4CFB-9D75-46318800D4FE}"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0524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4C32BE3-BE19-4860-8F84-2583EC2F5E2F}" type="datetimeFigureOut">
              <a:rPr lang="en-US" smtClean="0"/>
              <a:t>9/15/26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FC4D0DB-F7A3-4A92-8693-BF2E0D784952}"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48907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E3D7C1D-E333-44F6-BC67-8B947A799F48}" type="datetimeFigureOut">
              <a:rPr lang="en-GB" smtClean="0"/>
              <a:t>15/09/2026</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102FB7A-F5B8-4CFB-9D75-46318800D4FE}"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468635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ash.org.uk/uploads/Smoking-Statistics-Fact-Sheet.pdf?v=1697728811" TargetMode="External"/><Relationship Id="rId2" Type="http://schemas.openxmlformats.org/officeDocument/2006/relationships/hyperlink" Target="https://doi.org/10.1111/add.1673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93/ntr/ntt112"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093/eurpub/ckaf194" TargetMode="External"/><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ublications/nicotine-vaping-in-england-2022-evidence-update/nicotine-vaping-in-england-2022-evidence-update-summar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bbc.co.uk/sounds/play/p0chv3p0"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ygxMr2AE_bc?start=139&amp;feature=oembed"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bc.co.uk/sounds/play/p0cj36p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hyperlink" Target="https://doi.org/10.1016/j.pec.2009.05.004" TargetMode="Externa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Semester 2 – Week 1 </a:t>
            </a:r>
            <a:br>
              <a:rPr lang="en-GB" dirty="0"/>
            </a:br>
            <a:r>
              <a:rPr lang="en-GB" dirty="0"/>
              <a:t>Introduction to Health Psychology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251497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Psychology…</a:t>
            </a:r>
          </a:p>
        </p:txBody>
      </p:sp>
      <p:sp>
        <p:nvSpPr>
          <p:cNvPr id="3" name="Content Placeholder 2"/>
          <p:cNvSpPr>
            <a:spLocks noGrp="1"/>
          </p:cNvSpPr>
          <p:nvPr>
            <p:ph idx="1"/>
          </p:nvPr>
        </p:nvSpPr>
        <p:spPr/>
        <p:txBody>
          <a:bodyPr>
            <a:normAutofit fontScale="70000" lnSpcReduction="20000"/>
          </a:bodyPr>
          <a:lstStyle/>
          <a:p>
            <a:r>
              <a:rPr lang="en-GB" dirty="0"/>
              <a:t>Emphasis on the ‘health psychology’ elements this semester – follows from Exercise Psychology S1</a:t>
            </a:r>
          </a:p>
          <a:p>
            <a:r>
              <a:rPr lang="en-GB" dirty="0"/>
              <a:t>CW1 – Presentation – Copy due 23</a:t>
            </a:r>
            <a:r>
              <a:rPr lang="en-GB" baseline="30000" dirty="0"/>
              <a:t>rd</a:t>
            </a:r>
            <a:r>
              <a:rPr lang="en-GB" dirty="0"/>
              <a:t> April 2027 </a:t>
            </a:r>
          </a:p>
          <a:p>
            <a:r>
              <a:rPr lang="en-GB" b="1" dirty="0"/>
              <a:t>Topics: </a:t>
            </a:r>
          </a:p>
          <a:p>
            <a:r>
              <a:rPr lang="en-GB" b="1" dirty="0"/>
              <a:t>Presentation: </a:t>
            </a:r>
            <a:endParaRPr lang="en-GB" dirty="0"/>
          </a:p>
          <a:p>
            <a:r>
              <a:rPr lang="en-GB" dirty="0"/>
              <a:t>Using current literature, create a 10 minute presentation relating to </a:t>
            </a:r>
            <a:r>
              <a:rPr lang="en-GB" b="1" u="sng" dirty="0"/>
              <a:t>ONE</a:t>
            </a:r>
            <a:r>
              <a:rPr lang="en-GB" dirty="0"/>
              <a:t> of the following topics. </a:t>
            </a:r>
          </a:p>
          <a:p>
            <a:pPr lvl="0"/>
            <a:r>
              <a:rPr lang="en-GB" dirty="0"/>
              <a:t>Smoking or vaping </a:t>
            </a:r>
          </a:p>
          <a:p>
            <a:pPr lvl="0"/>
            <a:r>
              <a:rPr lang="en-GB" dirty="0"/>
              <a:t>Social media use</a:t>
            </a:r>
          </a:p>
          <a:p>
            <a:pPr lvl="0"/>
            <a:r>
              <a:rPr lang="en-GB" dirty="0"/>
              <a:t>Stress (e.g. occupational)</a:t>
            </a:r>
          </a:p>
          <a:p>
            <a:pPr lvl="0"/>
            <a:r>
              <a:rPr lang="en-GB" dirty="0"/>
              <a:t>Drinking alcohol above the recommended guidelines </a:t>
            </a:r>
          </a:p>
          <a:p>
            <a:pPr lvl="0"/>
            <a:r>
              <a:rPr lang="en-GB" dirty="0"/>
              <a:t>Being insufficiently physically active.</a:t>
            </a:r>
          </a:p>
          <a:p>
            <a:pPr lvl="0"/>
            <a:r>
              <a:rPr lang="en-GB" dirty="0"/>
              <a:t>Adhering to a healthy and balanced diet.</a:t>
            </a:r>
          </a:p>
          <a:p>
            <a:r>
              <a:rPr lang="en-GB" dirty="0"/>
              <a:t> </a:t>
            </a:r>
          </a:p>
          <a:p>
            <a:endParaRPr lang="en-GB" dirty="0"/>
          </a:p>
        </p:txBody>
      </p:sp>
    </p:spTree>
    <p:extLst>
      <p:ext uri="{BB962C8B-B14F-4D97-AF65-F5344CB8AC3E}">
        <p14:creationId xmlns:p14="http://schemas.microsoft.com/office/powerpoint/2010/main" val="557540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67586-539A-EA95-AE3C-705EAABF3403}"/>
              </a:ext>
            </a:extLst>
          </p:cNvPr>
          <p:cNvSpPr>
            <a:spLocks noGrp="1"/>
          </p:cNvSpPr>
          <p:nvPr>
            <p:ph type="title"/>
          </p:nvPr>
        </p:nvSpPr>
        <p:spPr/>
        <p:txBody>
          <a:bodyPr/>
          <a:lstStyle/>
          <a:p>
            <a:r>
              <a:rPr lang="en-US" dirty="0"/>
              <a:t>Presentation information continued:</a:t>
            </a:r>
          </a:p>
        </p:txBody>
      </p:sp>
      <p:sp>
        <p:nvSpPr>
          <p:cNvPr id="3" name="Content Placeholder 2">
            <a:extLst>
              <a:ext uri="{FF2B5EF4-FFF2-40B4-BE49-F238E27FC236}">
                <a16:creationId xmlns:a16="http://schemas.microsoft.com/office/drawing/2014/main" id="{FB853A5A-4617-A62E-1958-74E7FE5F6DDD}"/>
              </a:ext>
            </a:extLst>
          </p:cNvPr>
          <p:cNvSpPr>
            <a:spLocks noGrp="1"/>
          </p:cNvSpPr>
          <p:nvPr>
            <p:ph idx="1"/>
          </p:nvPr>
        </p:nvSpPr>
        <p:spPr/>
        <p:txBody>
          <a:bodyPr>
            <a:normAutofit fontScale="85000" lnSpcReduction="20000"/>
          </a:bodyPr>
          <a:lstStyle/>
          <a:p>
            <a:r>
              <a:rPr lang="en-GB" dirty="0"/>
              <a:t>Introduce your chosen topic and outline (using published resources), the current situation in relation to this in the UK (2025). </a:t>
            </a:r>
          </a:p>
          <a:p>
            <a:r>
              <a:rPr lang="en-GB" dirty="0"/>
              <a:t> </a:t>
            </a:r>
          </a:p>
          <a:p>
            <a:r>
              <a:rPr lang="en-GB" dirty="0"/>
              <a:t>You should discuss your chosen topic in the context of the potential implications for mental health for </a:t>
            </a:r>
            <a:r>
              <a:rPr lang="en-GB" b="1" dirty="0"/>
              <a:t>an age-group of your choice</a:t>
            </a:r>
            <a:r>
              <a:rPr lang="en-GB" dirty="0"/>
              <a:t>. </a:t>
            </a:r>
          </a:p>
          <a:p>
            <a:r>
              <a:rPr lang="en-GB" dirty="0"/>
              <a:t> </a:t>
            </a:r>
          </a:p>
          <a:p>
            <a:r>
              <a:rPr lang="en-GB" dirty="0"/>
              <a:t>Using relevant research resources to support your answer, identify and explain </a:t>
            </a:r>
            <a:r>
              <a:rPr lang="en-GB" b="1" dirty="0"/>
              <a:t>THREE</a:t>
            </a:r>
            <a:r>
              <a:rPr lang="en-GB" dirty="0"/>
              <a:t> approaches or strategies that could be used to alter the situation in a positive way.  </a:t>
            </a:r>
          </a:p>
          <a:p>
            <a:r>
              <a:rPr lang="en-GB" dirty="0"/>
              <a:t> </a:t>
            </a:r>
            <a:endParaRPr lang="en-GB" b="1" dirty="0"/>
          </a:p>
          <a:p>
            <a:r>
              <a:rPr lang="en-GB" dirty="0"/>
              <a:t>When forming your presentation, you should aim to use </a:t>
            </a:r>
            <a:r>
              <a:rPr lang="en-GB" b="1" dirty="0"/>
              <a:t>at least 8 </a:t>
            </a:r>
            <a:r>
              <a:rPr lang="en-GB" dirty="0"/>
              <a:t>different good quality recent resources (published 2020 onwards) to support your ideas. The task of identifying good quality resources and identifying suitable populations will be discussed during the lectures. You should also refer to any relevant BMSS4008 Learning in the Digital Era lecture notes and additionally the UWTSD referencing guide.                                             </a:t>
            </a:r>
            <a:endParaRPr lang="en-GB" b="1" dirty="0"/>
          </a:p>
          <a:p>
            <a:endParaRPr lang="en-US" dirty="0"/>
          </a:p>
        </p:txBody>
      </p:sp>
    </p:spTree>
    <p:extLst>
      <p:ext uri="{BB962C8B-B14F-4D97-AF65-F5344CB8AC3E}">
        <p14:creationId xmlns:p14="http://schemas.microsoft.com/office/powerpoint/2010/main" val="1944076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Introduction to Health Psychology</a:t>
            </a:r>
            <a:br>
              <a:rPr lang="en-GB" dirty="0"/>
            </a:br>
            <a:r>
              <a:rPr lang="en-GB" dirty="0"/>
              <a:t> Smoking and e-cigarette use</a:t>
            </a:r>
          </a:p>
        </p:txBody>
      </p:sp>
      <p:sp>
        <p:nvSpPr>
          <p:cNvPr id="3" name="Subtitle 2"/>
          <p:cNvSpPr>
            <a:spLocks noGrp="1"/>
          </p:cNvSpPr>
          <p:nvPr>
            <p:ph type="subTitle" idx="1"/>
          </p:nvPr>
        </p:nvSpPr>
        <p:spPr/>
        <p:txBody>
          <a:bodyPr/>
          <a:lstStyle/>
          <a:p>
            <a:r>
              <a:rPr lang="en-GB" dirty="0"/>
              <a:t>Week 1 -  January 28</a:t>
            </a:r>
            <a:r>
              <a:rPr lang="en-GB" baseline="30000" dirty="0"/>
              <a:t>th</a:t>
            </a:r>
            <a:r>
              <a:rPr lang="en-GB" dirty="0"/>
              <a:t>, 2027</a:t>
            </a:r>
          </a:p>
        </p:txBody>
      </p:sp>
    </p:spTree>
    <p:extLst>
      <p:ext uri="{BB962C8B-B14F-4D97-AF65-F5344CB8AC3E}">
        <p14:creationId xmlns:p14="http://schemas.microsoft.com/office/powerpoint/2010/main" val="8637473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4928" y="961136"/>
            <a:ext cx="10375392" cy="1499616"/>
          </a:xfrm>
        </p:spPr>
        <p:txBody>
          <a:bodyPr>
            <a:normAutofit fontScale="90000"/>
          </a:bodyPr>
          <a:lstStyle/>
          <a:p>
            <a:r>
              <a:rPr lang="en-GB" dirty="0"/>
              <a:t>National survey for wales (20/21) </a:t>
            </a:r>
            <a:br>
              <a:rPr lang="en-GB" dirty="0"/>
            </a:br>
            <a:r>
              <a:rPr lang="en-GB" b="1" dirty="0"/>
              <a:t>Adult lifestyles by area deprivation, 2020-21 onwards</a:t>
            </a:r>
            <a:br>
              <a:rPr lang="en-GB" b="1" dirty="0"/>
            </a:br>
            <a:r>
              <a:rPr lang="en-GB" i="1" dirty="0"/>
              <a:t>What is going on in the table below?</a:t>
            </a:r>
            <a:br>
              <a:rPr lang="en-GB" i="1" dirty="0"/>
            </a:br>
            <a:br>
              <a:rPr lang="en-GB" i="1" dirty="0"/>
            </a:br>
            <a:endParaRPr lang="en-GB" i="1" dirty="0"/>
          </a:p>
        </p:txBody>
      </p:sp>
      <p:pic>
        <p:nvPicPr>
          <p:cNvPr id="4" name="Content Placeholder 3"/>
          <p:cNvPicPr>
            <a:picLocks noGrp="1" noChangeAspect="1"/>
          </p:cNvPicPr>
          <p:nvPr>
            <p:ph idx="1"/>
          </p:nvPr>
        </p:nvPicPr>
        <p:blipFill>
          <a:blip r:embed="rId2"/>
          <a:stretch>
            <a:fillRect/>
          </a:stretch>
        </p:blipFill>
        <p:spPr>
          <a:xfrm>
            <a:off x="294640" y="2265680"/>
            <a:ext cx="11023600" cy="4206240"/>
          </a:xfrm>
          <a:prstGeom prst="rect">
            <a:avLst/>
          </a:prstGeom>
        </p:spPr>
      </p:pic>
    </p:spTree>
    <p:extLst>
      <p:ext uri="{BB962C8B-B14F-4D97-AF65-F5344CB8AC3E}">
        <p14:creationId xmlns:p14="http://schemas.microsoft.com/office/powerpoint/2010/main" val="3081756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Smoking and vaping prevalence 21/22: Adults</a:t>
            </a:r>
          </a:p>
        </p:txBody>
      </p:sp>
      <p:sp>
        <p:nvSpPr>
          <p:cNvPr id="3" name="Content Placeholder 2"/>
          <p:cNvSpPr>
            <a:spLocks noGrp="1"/>
          </p:cNvSpPr>
          <p:nvPr>
            <p:ph idx="1"/>
          </p:nvPr>
        </p:nvSpPr>
        <p:spPr>
          <a:xfrm>
            <a:off x="518160" y="2286000"/>
            <a:ext cx="11023600" cy="4480560"/>
          </a:xfrm>
        </p:spPr>
        <p:txBody>
          <a:bodyPr/>
          <a:lstStyle/>
          <a:p>
            <a:r>
              <a:rPr lang="en-GB" dirty="0"/>
              <a:t>Data from several national studies of adults in England shows that:</a:t>
            </a:r>
          </a:p>
          <a:p>
            <a:pPr>
              <a:buFont typeface="Arial" panose="020B0604020202020204" pitchFamily="34" charset="0"/>
              <a:buChar char="•"/>
            </a:pPr>
            <a:r>
              <a:rPr lang="en-GB" dirty="0"/>
              <a:t>smoking prevalence in England in 2021 was between 12.7% and 14.9% depending on the survey, which equates to between 5.6 and 6.6 million adults who smoke  </a:t>
            </a:r>
          </a:p>
          <a:p>
            <a:pPr>
              <a:buFont typeface="Arial" panose="020B0604020202020204" pitchFamily="34" charset="0"/>
              <a:buChar char="•"/>
            </a:pPr>
            <a:r>
              <a:rPr lang="en-GB" dirty="0"/>
              <a:t>vaping prevalence in England in 2021 was between 6.9% and 7.1%, depending on the survey, which equates to between 3.1 and 3.2 million adults who vape</a:t>
            </a:r>
          </a:p>
          <a:p>
            <a:pPr>
              <a:buFont typeface="Arial" panose="020B0604020202020204" pitchFamily="34" charset="0"/>
              <a:buChar char="•"/>
            </a:pPr>
            <a:r>
              <a:rPr lang="en-GB" dirty="0"/>
              <a:t>vaping prevalence among adults who have never smoked remained very low, at between 0.6% and 0.7% in 2021</a:t>
            </a:r>
          </a:p>
          <a:p>
            <a:pPr>
              <a:buFont typeface="Arial" panose="020B0604020202020204" pitchFamily="34" charset="0"/>
              <a:buChar char="•"/>
            </a:pPr>
            <a:r>
              <a:rPr lang="en-GB" dirty="0"/>
              <a:t>the popularity of disposable vaping products has increased among adults who vape, with 15.2% using them in 2022 compared with 2.2% in 2021</a:t>
            </a:r>
          </a:p>
          <a:p>
            <a:endParaRPr lang="en-GB" dirty="0"/>
          </a:p>
        </p:txBody>
      </p:sp>
    </p:spTree>
    <p:extLst>
      <p:ext uri="{BB962C8B-B14F-4D97-AF65-F5344CB8AC3E}">
        <p14:creationId xmlns:p14="http://schemas.microsoft.com/office/powerpoint/2010/main" val="3522103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C01FE-70C8-36ED-77B9-9D33D19FEA29}"/>
              </a:ext>
            </a:extLst>
          </p:cNvPr>
          <p:cNvSpPr>
            <a:spLocks noGrp="1"/>
          </p:cNvSpPr>
          <p:nvPr>
            <p:ph type="title"/>
          </p:nvPr>
        </p:nvSpPr>
        <p:spPr/>
        <p:txBody>
          <a:bodyPr/>
          <a:lstStyle/>
          <a:p>
            <a:r>
              <a:rPr lang="en-US" dirty="0"/>
              <a:t>Smoking and Vaping prevalence 24/25</a:t>
            </a:r>
          </a:p>
        </p:txBody>
      </p:sp>
      <p:sp>
        <p:nvSpPr>
          <p:cNvPr id="3" name="Content Placeholder 2">
            <a:extLst>
              <a:ext uri="{FF2B5EF4-FFF2-40B4-BE49-F238E27FC236}">
                <a16:creationId xmlns:a16="http://schemas.microsoft.com/office/drawing/2014/main" id="{59F20E4F-2966-02B4-6149-787D9FCF9B0A}"/>
              </a:ext>
            </a:extLst>
          </p:cNvPr>
          <p:cNvSpPr>
            <a:spLocks noGrp="1"/>
          </p:cNvSpPr>
          <p:nvPr>
            <p:ph idx="1"/>
          </p:nvPr>
        </p:nvSpPr>
        <p:spPr/>
        <p:txBody>
          <a:bodyPr>
            <a:normAutofit fontScale="70000" lnSpcReduction="20000"/>
          </a:bodyPr>
          <a:lstStyle/>
          <a:p>
            <a:r>
              <a:rPr lang="en-GB" dirty="0"/>
              <a:t>Adult smoking rates fell to 10.4% in England in 2024 (from 10.9% in 2023), with men at 12.2% and women at 8.7%. </a:t>
            </a:r>
          </a:p>
          <a:p>
            <a:r>
              <a:rPr lang="en-GB" dirty="0"/>
              <a:t>Across the UK, rates were about 11.9% in 2023, highest among 25-34-year-olds at 14.0%. </a:t>
            </a:r>
          </a:p>
          <a:p>
            <a:r>
              <a:rPr lang="en-GB" dirty="0"/>
              <a:t>Older adults (65+) have the lowest rates at 8.2%, and young adults (18-24) saw the biggest drop since 2011.</a:t>
            </a:r>
          </a:p>
          <a:p>
            <a:endParaRPr lang="en-GB" dirty="0"/>
          </a:p>
          <a:p>
            <a:r>
              <a:rPr lang="en-GB" dirty="0"/>
              <a:t>In 2025, 10.4% of GB adults (5.5 million) vape, down slightly from 10.7% in 2024.</a:t>
            </a:r>
          </a:p>
          <a:p>
            <a:r>
              <a:rPr lang="en-GB" dirty="0"/>
              <a:t>Highest rates in 18-24 (16%) and 25-34 (13-16%). </a:t>
            </a:r>
          </a:p>
          <a:p>
            <a:r>
              <a:rPr lang="en-GB" dirty="0"/>
              <a:t>Among smokers, 33% also vape (dual use); ex-smokers 18%; never-smokers &lt;1%. Daily vaping rose to 7.6%.</a:t>
            </a:r>
          </a:p>
          <a:p>
            <a:pPr marL="0" indent="0">
              <a:buNone/>
            </a:pPr>
            <a:endParaRPr lang="en-GB" dirty="0"/>
          </a:p>
          <a:p>
            <a:r>
              <a:rPr lang="en-GB" dirty="0"/>
              <a:t>Resources:</a:t>
            </a:r>
          </a:p>
          <a:p>
            <a:r>
              <a:rPr lang="en-GB" dirty="0"/>
              <a:t>Jackson, S. E., Cox, S., Shahab, L., &amp; Brown, J. (2025). Trends and patterns of dual use of combustible tobacco and e-cigarettes among adults in England: A population study, 2016-2024. </a:t>
            </a:r>
            <a:r>
              <a:rPr lang="en-GB" i="1" dirty="0"/>
              <a:t>Addiction (Abingdon, England)</a:t>
            </a:r>
            <a:r>
              <a:rPr lang="en-GB" dirty="0"/>
              <a:t>, </a:t>
            </a:r>
            <a:r>
              <a:rPr lang="en-GB" i="1" dirty="0"/>
              <a:t>120</a:t>
            </a:r>
            <a:r>
              <a:rPr lang="en-GB" dirty="0"/>
              <a:t>(4), 608–619. </a:t>
            </a:r>
            <a:r>
              <a:rPr lang="en-GB" dirty="0">
                <a:hlinkClick r:id="rId2"/>
              </a:rPr>
              <a:t>https://doi.org/10.1111/add.16734</a:t>
            </a:r>
            <a:endParaRPr lang="en-GB" dirty="0"/>
          </a:p>
          <a:p>
            <a:r>
              <a:rPr lang="en-GB" dirty="0">
                <a:hlinkClick r:id="rId3"/>
              </a:rPr>
              <a:t>https://ash.org.uk/uploads/Smoking-Statistics-Fact-Sheet.pdf?v=1697728811</a:t>
            </a:r>
            <a:endParaRPr lang="en-GB" dirty="0"/>
          </a:p>
          <a:p>
            <a:endParaRPr lang="en-GB" dirty="0"/>
          </a:p>
          <a:p>
            <a:endParaRPr lang="en-US" dirty="0"/>
          </a:p>
        </p:txBody>
      </p:sp>
    </p:spTree>
    <p:extLst>
      <p:ext uri="{BB962C8B-B14F-4D97-AF65-F5344CB8AC3E}">
        <p14:creationId xmlns:p14="http://schemas.microsoft.com/office/powerpoint/2010/main" val="960528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Smoking and vaping prevalence: Young people under 18 (2021/2022)</a:t>
            </a:r>
          </a:p>
        </p:txBody>
      </p:sp>
      <p:sp>
        <p:nvSpPr>
          <p:cNvPr id="3" name="Content Placeholder 2"/>
          <p:cNvSpPr>
            <a:spLocks noGrp="1"/>
          </p:cNvSpPr>
          <p:nvPr>
            <p:ph idx="1"/>
          </p:nvPr>
        </p:nvSpPr>
        <p:spPr>
          <a:xfrm>
            <a:off x="558800" y="2286000"/>
            <a:ext cx="10982960" cy="4318000"/>
          </a:xfrm>
        </p:spPr>
        <p:txBody>
          <a:bodyPr/>
          <a:lstStyle/>
          <a:p>
            <a:r>
              <a:rPr lang="en-GB" dirty="0"/>
              <a:t>The latest data from the ASH-Youth 2022 survey of 11 to 18 year olds in England show that:</a:t>
            </a:r>
          </a:p>
          <a:p>
            <a:pPr>
              <a:buFont typeface="Arial" panose="020B0604020202020204" pitchFamily="34" charset="0"/>
              <a:buChar char="•"/>
            </a:pPr>
            <a:r>
              <a:rPr lang="en-GB" dirty="0"/>
              <a:t>current smoking prevalence (including occasional and regular smoking) is 6% in 2022, compared with 4.1% in 2021 and 6.7% in 2020</a:t>
            </a:r>
          </a:p>
          <a:p>
            <a:pPr>
              <a:buFont typeface="Arial" panose="020B0604020202020204" pitchFamily="34" charset="0"/>
              <a:buChar char="•"/>
            </a:pPr>
            <a:r>
              <a:rPr lang="en-GB" dirty="0"/>
              <a:t>current vaping prevalence (including occasional and regular vaping) is 8.6% in 2022, compared with 4% in 2021 and 4.8% in 2020</a:t>
            </a:r>
          </a:p>
          <a:p>
            <a:pPr>
              <a:buFont typeface="Arial" panose="020B0604020202020204" pitchFamily="34" charset="0"/>
              <a:buChar char="•"/>
            </a:pPr>
            <a:r>
              <a:rPr lang="en-GB" dirty="0"/>
              <a:t>most young people who have never smoked are also not currently vaping (98.3%)</a:t>
            </a:r>
          </a:p>
          <a:p>
            <a:pPr>
              <a:buFont typeface="Arial" panose="020B0604020202020204" pitchFamily="34" charset="0"/>
              <a:buChar char="•"/>
            </a:pPr>
            <a:r>
              <a:rPr lang="en-GB" dirty="0"/>
              <a:t>use of disposable vaping products has increased substantially, with 52.8% of current </a:t>
            </a:r>
            <a:r>
              <a:rPr lang="en-GB" dirty="0" err="1"/>
              <a:t>vapers</a:t>
            </a:r>
            <a:r>
              <a:rPr lang="en-GB" dirty="0"/>
              <a:t> using them in 2022, compared with 7.8% in 2021 and 5.3% in 2020</a:t>
            </a:r>
          </a:p>
          <a:p>
            <a:endParaRPr lang="en-GB" dirty="0"/>
          </a:p>
        </p:txBody>
      </p:sp>
    </p:spTree>
    <p:extLst>
      <p:ext uri="{BB962C8B-B14F-4D97-AF65-F5344CB8AC3E}">
        <p14:creationId xmlns:p14="http://schemas.microsoft.com/office/powerpoint/2010/main" val="3091658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62C5A-8FAF-06E4-5040-3F6DC43D2E91}"/>
              </a:ext>
            </a:extLst>
          </p:cNvPr>
          <p:cNvSpPr>
            <a:spLocks noGrp="1"/>
          </p:cNvSpPr>
          <p:nvPr>
            <p:ph type="title"/>
          </p:nvPr>
        </p:nvSpPr>
        <p:spPr/>
        <p:txBody>
          <a:bodyPr/>
          <a:lstStyle/>
          <a:p>
            <a:r>
              <a:rPr lang="en-US" dirty="0"/>
              <a:t>Anecdotally – what have you seen?</a:t>
            </a:r>
          </a:p>
        </p:txBody>
      </p:sp>
      <p:sp>
        <p:nvSpPr>
          <p:cNvPr id="3" name="Content Placeholder 2">
            <a:extLst>
              <a:ext uri="{FF2B5EF4-FFF2-40B4-BE49-F238E27FC236}">
                <a16:creationId xmlns:a16="http://schemas.microsoft.com/office/drawing/2014/main" id="{B11BD8BB-2E1A-F170-6F08-228C12B68FB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915645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603D-06E8-01B8-093D-ECF748CFB8DF}"/>
              </a:ext>
            </a:extLst>
          </p:cNvPr>
          <p:cNvSpPr>
            <a:spLocks noGrp="1"/>
          </p:cNvSpPr>
          <p:nvPr>
            <p:ph type="title"/>
          </p:nvPr>
        </p:nvSpPr>
        <p:spPr/>
        <p:txBody>
          <a:bodyPr/>
          <a:lstStyle/>
          <a:p>
            <a:r>
              <a:rPr lang="en-US" dirty="0"/>
              <a:t>Legal situation…</a:t>
            </a:r>
          </a:p>
        </p:txBody>
      </p:sp>
      <p:sp>
        <p:nvSpPr>
          <p:cNvPr id="3" name="Content Placeholder 2">
            <a:extLst>
              <a:ext uri="{FF2B5EF4-FFF2-40B4-BE49-F238E27FC236}">
                <a16:creationId xmlns:a16="http://schemas.microsoft.com/office/drawing/2014/main" id="{22E1F4E9-E33D-15F6-3081-BFF73BBD5B41}"/>
              </a:ext>
            </a:extLst>
          </p:cNvPr>
          <p:cNvSpPr>
            <a:spLocks noGrp="1"/>
          </p:cNvSpPr>
          <p:nvPr>
            <p:ph idx="1"/>
          </p:nvPr>
        </p:nvSpPr>
        <p:spPr>
          <a:xfrm>
            <a:off x="1024128" y="1988288"/>
            <a:ext cx="9720073" cy="4321072"/>
          </a:xfrm>
        </p:spPr>
        <p:txBody>
          <a:bodyPr>
            <a:normAutofit/>
          </a:bodyPr>
          <a:lstStyle/>
          <a:p>
            <a:r>
              <a:rPr lang="en-GB" dirty="0"/>
              <a:t>The legal age to purchase tobacco products, including cigarettes and e-cigarettes (vapes), is 18 across the UK. This applies to all nicotine-containing products and even non-nicotine vapes in practice, enforced under the Tobacco and Related Products.</a:t>
            </a:r>
          </a:p>
          <a:p>
            <a:r>
              <a:rPr lang="en-GB" u="sng" dirty="0"/>
              <a:t>Key Legislation</a:t>
            </a:r>
          </a:p>
          <a:p>
            <a:r>
              <a:rPr lang="en-GB" dirty="0"/>
              <a:t>The Tobacco and Vapes Bill (introduced 2024, progressing into 2025-2026) introduces a generational tobacco ban: the purchase age rises annually from 2027, so those born after 2009 cannot buy cigarettes.</a:t>
            </a:r>
          </a:p>
          <a:p>
            <a:r>
              <a:rPr lang="en-GB" dirty="0"/>
              <a:t>Single-use disposable vapes were banned from June 1, 2025; only rechargeable, refillable vapes with replaceable coils are legal.</a:t>
            </a:r>
          </a:p>
          <a:p>
            <a:r>
              <a:rPr lang="en-GB" dirty="0"/>
              <a:t>Consultations in place regarding packaging and flavours of vapes – to deter younger users. </a:t>
            </a:r>
            <a:endParaRPr lang="en-US" dirty="0"/>
          </a:p>
        </p:txBody>
      </p:sp>
    </p:spTree>
    <p:extLst>
      <p:ext uri="{BB962C8B-B14F-4D97-AF65-F5344CB8AC3E}">
        <p14:creationId xmlns:p14="http://schemas.microsoft.com/office/powerpoint/2010/main" val="167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49" name="Rectangle 2"/>
          <p:cNvSpPr>
            <a:spLocks noGrp="1" noChangeArrowheads="1"/>
          </p:cNvSpPr>
          <p:nvPr>
            <p:ph type="title"/>
          </p:nvPr>
        </p:nvSpPr>
        <p:spPr>
          <a:xfrm>
            <a:off x="1024128" y="325601"/>
            <a:ext cx="8018272" cy="1499616"/>
          </a:xfrm>
        </p:spPr>
        <p:txBody>
          <a:bodyPr>
            <a:normAutofit/>
          </a:bodyPr>
          <a:lstStyle/>
          <a:p>
            <a:pPr eaLnBrk="1" hangingPunct="1"/>
            <a:r>
              <a:rPr lang="en-GB" dirty="0"/>
              <a:t>Why Do People Smoke?</a:t>
            </a:r>
            <a:br>
              <a:rPr lang="en-GB" dirty="0"/>
            </a:br>
            <a:endParaRPr lang="en-GB" dirty="0"/>
          </a:p>
        </p:txBody>
      </p:sp>
      <p:sp>
        <p:nvSpPr>
          <p:cNvPr id="53258" name="Rectangle 3"/>
          <p:cNvSpPr>
            <a:spLocks noGrp="1" noChangeArrowheads="1"/>
          </p:cNvSpPr>
          <p:nvPr>
            <p:ph sz="quarter" idx="13"/>
          </p:nvPr>
        </p:nvSpPr>
        <p:spPr>
          <a:xfrm>
            <a:off x="839972" y="1073888"/>
            <a:ext cx="8202428" cy="5784112"/>
          </a:xfrm>
          <a:prstGeom prst="rect">
            <a:avLst/>
          </a:prstGeom>
        </p:spPr>
        <p:txBody>
          <a:bodyPr>
            <a:normAutofit fontScale="92500" lnSpcReduction="20000"/>
          </a:bodyPr>
          <a:lstStyle/>
          <a:p>
            <a:pPr eaLnBrk="1" hangingPunct="1"/>
            <a:endParaRPr lang="en-GB" sz="1000" dirty="0"/>
          </a:p>
          <a:p>
            <a:pPr marL="0" indent="0" eaLnBrk="1" hangingPunct="1">
              <a:buNone/>
            </a:pPr>
            <a:r>
              <a:rPr lang="en-GB" sz="1800" dirty="0"/>
              <a:t>Smoking difficult to modify due to the range of reasons - physiological, psychological, and social factors (Lichtenstein and Glasgow, 1992).</a:t>
            </a:r>
          </a:p>
          <a:p>
            <a:pPr marL="0" indent="0" eaLnBrk="1" hangingPunct="1">
              <a:buNone/>
            </a:pPr>
            <a:r>
              <a:rPr lang="en-GB" sz="1800" dirty="0"/>
              <a:t>Smoking is found running in families</a:t>
            </a:r>
          </a:p>
          <a:p>
            <a:pPr marL="0" indent="0" eaLnBrk="1" hangingPunct="1">
              <a:buNone/>
            </a:pPr>
            <a:r>
              <a:rPr lang="en-GB" sz="1800" dirty="0"/>
              <a:t>Genetic influences on smoking – twin / adoption studies (Heath &amp; Madden, 1995). </a:t>
            </a:r>
          </a:p>
          <a:p>
            <a:pPr marL="0" indent="0">
              <a:buNone/>
            </a:pPr>
            <a:r>
              <a:rPr lang="en-GB" sz="1800" dirty="0"/>
              <a:t>Genes that regulate dopamine functioning are implicated as reasons for inheritable influences on cigarette smoking    (Sabol et al., 1999).</a:t>
            </a:r>
          </a:p>
          <a:p>
            <a:pPr marL="0" indent="0">
              <a:buNone/>
            </a:pPr>
            <a:r>
              <a:rPr lang="en-GB" sz="1800" dirty="0"/>
              <a:t>Effects of nicotine vary (stimulated, calmed, depressed) Pomerleau and Pomerleau (1984).</a:t>
            </a:r>
          </a:p>
          <a:p>
            <a:pPr marL="0" indent="0">
              <a:buNone/>
            </a:pPr>
            <a:endParaRPr lang="en-GB" sz="1800" dirty="0"/>
          </a:p>
          <a:p>
            <a:pPr marL="0" indent="0">
              <a:buNone/>
            </a:pPr>
            <a:r>
              <a:rPr lang="en-GB" sz="1800" dirty="0"/>
              <a:t>Vandewater (2014) - Longitudinal studies show parent ever-smoking raises young adult odds of smoking by 2.9x (95% CI 1.6-5.3), with grandparent smoking mediated through parents (Sobel t=2.85, p&lt;0.01). </a:t>
            </a:r>
          </a:p>
          <a:p>
            <a:pPr marL="0" indent="0">
              <a:buNone/>
            </a:pPr>
            <a:r>
              <a:rPr lang="en-GB" sz="1800" dirty="0"/>
              <a:t>UK Millennium Cohort data link caregiver/peer smoking to 2-3x higher adolescent uptake (13.6% vs 5% without caregiver smoker). </a:t>
            </a:r>
          </a:p>
          <a:p>
            <a:pPr marL="0" indent="0">
              <a:buNone/>
            </a:pPr>
            <a:r>
              <a:rPr lang="en-GB" sz="1800" dirty="0"/>
              <a:t>Mechanisms include modelling, normalisation, genetics, and shared disadvantage; effects persist despite declining prevalence.</a:t>
            </a:r>
          </a:p>
          <a:p>
            <a:pPr marL="0" indent="0" eaLnBrk="1" hangingPunct="1">
              <a:buNone/>
            </a:pPr>
            <a:endParaRPr lang="en-GB" sz="1800" dirty="0"/>
          </a:p>
          <a:p>
            <a:endParaRPr lang="en-GB" sz="1000" dirty="0"/>
          </a:p>
          <a:p>
            <a:r>
              <a:rPr lang="en-GB" sz="1000" dirty="0"/>
              <a:t>Resource: Vandewater, E. A., Park, S. E., Carey, F. R., &amp; Wilkinson, A. V. (2014). Intergenerational transfer of smoking across three generations and forty-five years. </a:t>
            </a:r>
            <a:r>
              <a:rPr lang="en-GB" sz="1000" i="1" dirty="0"/>
              <a:t>Nicotine &amp; tobacco research : official journal of the Society for Research on Nicotine and Tobacco</a:t>
            </a:r>
            <a:r>
              <a:rPr lang="en-GB" sz="1000" dirty="0"/>
              <a:t>, </a:t>
            </a:r>
            <a:r>
              <a:rPr lang="en-GB" sz="1000" i="1" dirty="0"/>
              <a:t>16</a:t>
            </a:r>
            <a:r>
              <a:rPr lang="en-GB" sz="1000" dirty="0"/>
              <a:t>(1), 11–17. </a:t>
            </a:r>
            <a:r>
              <a:rPr lang="en-GB" sz="1000" dirty="0">
                <a:hlinkClick r:id="rId3"/>
              </a:rPr>
              <a:t>https://doi.org/10.1093/ntr/ntt112</a:t>
            </a:r>
            <a:endParaRPr lang="en-GB" sz="1000" dirty="0"/>
          </a:p>
          <a:p>
            <a:endParaRPr lang="en-GB" sz="1000" dirty="0"/>
          </a:p>
        </p:txBody>
      </p:sp>
      <p:sp>
        <p:nvSpPr>
          <p:cNvPr id="53255" name="Rectangle 5325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257" name="Rectangle 5325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057705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2"/>
          <p:cNvSpPr>
            <a:spLocks noGrp="1" noChangeArrowheads="1"/>
          </p:cNvSpPr>
          <p:nvPr>
            <p:ph type="title"/>
          </p:nvPr>
        </p:nvSpPr>
        <p:spPr>
          <a:xfrm>
            <a:off x="3246475" y="138223"/>
            <a:ext cx="6512511" cy="1143000"/>
          </a:xfrm>
        </p:spPr>
        <p:txBody>
          <a:bodyPr/>
          <a:lstStyle/>
          <a:p>
            <a:pPr eaLnBrk="1" hangingPunct="1"/>
            <a:r>
              <a:rPr lang="en-GB" dirty="0"/>
              <a:t>Smoking and Health</a:t>
            </a:r>
          </a:p>
        </p:txBody>
      </p:sp>
      <p:sp>
        <p:nvSpPr>
          <p:cNvPr id="55298" name="Rectangle 3"/>
          <p:cNvSpPr>
            <a:spLocks noGrp="1" noChangeArrowheads="1"/>
          </p:cNvSpPr>
          <p:nvPr>
            <p:ph sz="quarter" idx="13"/>
          </p:nvPr>
        </p:nvSpPr>
        <p:spPr>
          <a:xfrm>
            <a:off x="914400" y="1143000"/>
            <a:ext cx="10032883" cy="5566144"/>
          </a:xfrm>
          <a:prstGeom prst="rect">
            <a:avLst/>
          </a:prstGeom>
        </p:spPr>
        <p:txBody>
          <a:bodyPr>
            <a:normAutofit fontScale="77500" lnSpcReduction="20000"/>
          </a:bodyPr>
          <a:lstStyle/>
          <a:p>
            <a:pPr eaLnBrk="1" hangingPunct="1">
              <a:lnSpc>
                <a:spcPct val="80000"/>
              </a:lnSpc>
            </a:pPr>
            <a:r>
              <a:rPr lang="en-GB" sz="2500" dirty="0"/>
              <a:t>Vallée (2025): </a:t>
            </a:r>
          </a:p>
          <a:p>
            <a:pPr eaLnBrk="1" hangingPunct="1">
              <a:lnSpc>
                <a:spcPct val="80000"/>
              </a:lnSpc>
            </a:pPr>
            <a:r>
              <a:rPr lang="en-GB" dirty="0"/>
              <a:t>Lung cancer risk rises 107%, </a:t>
            </a:r>
          </a:p>
          <a:p>
            <a:pPr eaLnBrk="1" hangingPunct="1">
              <a:lnSpc>
                <a:spcPct val="80000"/>
              </a:lnSpc>
            </a:pPr>
            <a:r>
              <a:rPr lang="en-GB" dirty="0"/>
              <a:t>Laryngeal 375%, </a:t>
            </a:r>
          </a:p>
          <a:p>
            <a:pPr eaLnBrk="1" hangingPunct="1">
              <a:lnSpc>
                <a:spcPct val="80000"/>
              </a:lnSpc>
            </a:pPr>
            <a:r>
              <a:rPr lang="en-GB" dirty="0"/>
              <a:t>Pharyngeal 92%, </a:t>
            </a:r>
          </a:p>
          <a:p>
            <a:pPr eaLnBrk="1" hangingPunct="1">
              <a:lnSpc>
                <a:spcPct val="80000"/>
              </a:lnSpc>
            </a:pPr>
            <a:r>
              <a:rPr lang="en-GB" dirty="0"/>
              <a:t>Pancreatic 52%; </a:t>
            </a:r>
          </a:p>
          <a:p>
            <a:pPr eaLnBrk="1" hangingPunct="1">
              <a:lnSpc>
                <a:spcPct val="80000"/>
              </a:lnSpc>
            </a:pPr>
            <a:r>
              <a:rPr lang="en-GB" dirty="0"/>
              <a:t>Overall cancer mortality 2.46-2.47x. </a:t>
            </a:r>
            <a:endParaRPr lang="en-GB" sz="2500" dirty="0"/>
          </a:p>
          <a:p>
            <a:pPr eaLnBrk="1" hangingPunct="1">
              <a:lnSpc>
                <a:spcPct val="80000"/>
              </a:lnSpc>
            </a:pPr>
            <a:endParaRPr lang="en-GB" sz="2500" dirty="0"/>
          </a:p>
          <a:p>
            <a:pPr eaLnBrk="1" hangingPunct="1">
              <a:lnSpc>
                <a:spcPct val="80000"/>
              </a:lnSpc>
            </a:pPr>
            <a:r>
              <a:rPr lang="en-GB" sz="2500" dirty="0"/>
              <a:t>Susceptibility to cold viruses – impaired immune system (Cohen et al., 1993).</a:t>
            </a:r>
          </a:p>
          <a:p>
            <a:pPr eaLnBrk="1" hangingPunct="1">
              <a:lnSpc>
                <a:spcPct val="80000"/>
              </a:lnSpc>
            </a:pPr>
            <a:endParaRPr lang="en-GB" sz="2500" dirty="0"/>
          </a:p>
          <a:p>
            <a:pPr eaLnBrk="1" hangingPunct="1">
              <a:lnSpc>
                <a:spcPct val="80000"/>
              </a:lnSpc>
            </a:pPr>
            <a:r>
              <a:rPr lang="en-GB" sz="2500" dirty="0"/>
              <a:t>Worsens Covid-19 severity. </a:t>
            </a:r>
          </a:p>
          <a:p>
            <a:pPr eaLnBrk="1" hangingPunct="1">
              <a:lnSpc>
                <a:spcPct val="80000"/>
              </a:lnSpc>
            </a:pPr>
            <a:endParaRPr lang="en-GB" sz="2500" dirty="0"/>
          </a:p>
          <a:p>
            <a:pPr eaLnBrk="1" hangingPunct="1">
              <a:lnSpc>
                <a:spcPct val="80000"/>
              </a:lnSpc>
            </a:pPr>
            <a:r>
              <a:rPr lang="en-GB" sz="2500" dirty="0"/>
              <a:t>Resources:</a:t>
            </a:r>
          </a:p>
          <a:p>
            <a:pPr>
              <a:lnSpc>
                <a:spcPct val="80000"/>
              </a:lnSpc>
            </a:pPr>
            <a:r>
              <a:rPr lang="en-GB" dirty="0"/>
              <a:t>Vallée A. (2025). Associations between tobacco smoking and mortality: a sex-stratified cohort analysis. </a:t>
            </a:r>
            <a:r>
              <a:rPr lang="en-GB" i="1" dirty="0"/>
              <a:t>European journal of public health</a:t>
            </a:r>
            <a:r>
              <a:rPr lang="en-GB" dirty="0"/>
              <a:t>, </a:t>
            </a:r>
            <a:r>
              <a:rPr lang="en-GB" i="1" dirty="0"/>
              <a:t>35</a:t>
            </a:r>
            <a:r>
              <a:rPr lang="en-GB" dirty="0"/>
              <a:t>(6), 1212–1218. </a:t>
            </a:r>
            <a:r>
              <a:rPr lang="en-GB" dirty="0">
                <a:hlinkClick r:id="rId3"/>
              </a:rPr>
              <a:t>https://doi.org/10.1093/eurpub/ckaf194</a:t>
            </a:r>
            <a:endParaRPr lang="en-GB" dirty="0"/>
          </a:p>
          <a:p>
            <a:pPr>
              <a:lnSpc>
                <a:spcPct val="80000"/>
              </a:lnSpc>
            </a:pPr>
            <a:endParaRPr lang="en-GB" sz="2500" dirty="0"/>
          </a:p>
          <a:p>
            <a:pPr>
              <a:lnSpc>
                <a:spcPct val="80000"/>
              </a:lnSpc>
            </a:pPr>
            <a:r>
              <a:rPr lang="en-GB" dirty="0" err="1"/>
              <a:t>Umnuaypornlert</a:t>
            </a:r>
            <a:r>
              <a:rPr lang="en-GB" dirty="0"/>
              <a:t>, A., </a:t>
            </a:r>
            <a:r>
              <a:rPr lang="en-GB" dirty="0" err="1"/>
              <a:t>Kanchanasurakit</a:t>
            </a:r>
            <a:r>
              <a:rPr lang="en-GB" dirty="0"/>
              <a:t>, S., Lucero-</a:t>
            </a:r>
            <a:r>
              <a:rPr lang="en-GB" dirty="0" err="1"/>
              <a:t>Prisno</a:t>
            </a:r>
            <a:r>
              <a:rPr lang="en-GB" dirty="0"/>
              <a:t>, D. E. I. &amp; </a:t>
            </a:r>
            <a:r>
              <a:rPr lang="en-GB" dirty="0" err="1"/>
              <a:t>Saokaew</a:t>
            </a:r>
            <a:r>
              <a:rPr lang="en-GB" dirty="0"/>
              <a:t>, S. (2021). Smoking and risk of negative outcomes among COVID-19 patients: A systematic review and meta-analysis. Tobacco Induced Diseases, 19(February), 9. https://</a:t>
            </a:r>
            <a:r>
              <a:rPr lang="en-GB" dirty="0" err="1"/>
              <a:t>doi.org</a:t>
            </a:r>
            <a:r>
              <a:rPr lang="en-GB" dirty="0"/>
              <a:t>/10.18332/</a:t>
            </a:r>
            <a:r>
              <a:rPr lang="en-GB" dirty="0" err="1"/>
              <a:t>tid</a:t>
            </a:r>
            <a:r>
              <a:rPr lang="en-GB" dirty="0"/>
              <a:t>/132411</a:t>
            </a:r>
            <a:endParaRPr lang="en-GB" sz="2500" dirty="0"/>
          </a:p>
        </p:txBody>
      </p:sp>
    </p:spTree>
    <p:extLst>
      <p:ext uri="{BB962C8B-B14F-4D97-AF65-F5344CB8AC3E}">
        <p14:creationId xmlns:p14="http://schemas.microsoft.com/office/powerpoint/2010/main" val="1395140787"/>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001382" y="2572645"/>
            <a:ext cx="6353967" cy="3023981"/>
          </a:xfrm>
        </p:spPr>
        <p:txBody>
          <a:bodyPr anchor="b">
            <a:normAutofit/>
          </a:bodyPr>
          <a:lstStyle/>
          <a:p>
            <a:pPr algn="l"/>
            <a:br>
              <a:rPr lang="en-GB" sz="4800" dirty="0">
                <a:solidFill>
                  <a:schemeClr val="tx1"/>
                </a:solidFill>
              </a:rPr>
            </a:br>
            <a:r>
              <a:rPr lang="en-GB" sz="4800" dirty="0">
                <a:solidFill>
                  <a:schemeClr val="tx1"/>
                </a:solidFill>
              </a:rPr>
              <a:t>e-cigarette use</a:t>
            </a:r>
          </a:p>
        </p:txBody>
      </p:sp>
      <p:sp>
        <p:nvSpPr>
          <p:cNvPr id="3" name="Subtitle 2"/>
          <p:cNvSpPr>
            <a:spLocks noGrp="1"/>
          </p:cNvSpPr>
          <p:nvPr>
            <p:ph type="subTitle" idx="1"/>
          </p:nvPr>
        </p:nvSpPr>
        <p:spPr>
          <a:xfrm>
            <a:off x="3607438" y="5752649"/>
            <a:ext cx="6353968" cy="1433391"/>
          </a:xfrm>
        </p:spPr>
        <p:txBody>
          <a:bodyPr anchor="t">
            <a:normAutofit/>
          </a:bodyPr>
          <a:lstStyle/>
          <a:p>
            <a:r>
              <a:rPr lang="en-GB" dirty="0">
                <a:solidFill>
                  <a:schemeClr val="tx1"/>
                </a:solidFill>
              </a:rPr>
              <a:t>Week 1 -  2027</a:t>
            </a:r>
          </a:p>
        </p:txBody>
      </p:sp>
    </p:spTree>
    <p:extLst>
      <p:ext uri="{BB962C8B-B14F-4D97-AF65-F5344CB8AC3E}">
        <p14:creationId xmlns:p14="http://schemas.microsoft.com/office/powerpoint/2010/main" val="3190953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6E087-9CCB-08F8-EE56-84EB63481749}"/>
              </a:ext>
            </a:extLst>
          </p:cNvPr>
          <p:cNvSpPr>
            <a:spLocks noGrp="1"/>
          </p:cNvSpPr>
          <p:nvPr>
            <p:ph type="title"/>
          </p:nvPr>
        </p:nvSpPr>
        <p:spPr>
          <a:xfrm>
            <a:off x="1024128" y="585216"/>
            <a:ext cx="8018272" cy="1499616"/>
          </a:xfrm>
        </p:spPr>
        <p:txBody>
          <a:bodyPr>
            <a:normAutofit/>
          </a:bodyPr>
          <a:lstStyle/>
          <a:p>
            <a:r>
              <a:rPr lang="en-GB" dirty="0">
                <a:latin typeface="Libre Franklin" panose="020F0502020204030204" pitchFamily="34" charset="0"/>
              </a:rPr>
              <a:t>What is vaping?</a:t>
            </a:r>
            <a:endParaRPr lang="en-US" dirty="0"/>
          </a:p>
        </p:txBody>
      </p:sp>
      <p:sp>
        <p:nvSpPr>
          <p:cNvPr id="3" name="Content Placeholder 2">
            <a:extLst>
              <a:ext uri="{FF2B5EF4-FFF2-40B4-BE49-F238E27FC236}">
                <a16:creationId xmlns:a16="http://schemas.microsoft.com/office/drawing/2014/main" id="{4426F20A-740D-BA96-0FBE-678904114488}"/>
              </a:ext>
            </a:extLst>
          </p:cNvPr>
          <p:cNvSpPr>
            <a:spLocks noGrp="1"/>
          </p:cNvSpPr>
          <p:nvPr>
            <p:ph idx="1"/>
          </p:nvPr>
        </p:nvSpPr>
        <p:spPr>
          <a:xfrm>
            <a:off x="1024128" y="2286000"/>
            <a:ext cx="8018271" cy="4023360"/>
          </a:xfrm>
        </p:spPr>
        <p:txBody>
          <a:bodyPr>
            <a:normAutofit fontScale="92500" lnSpcReduction="10000"/>
          </a:bodyPr>
          <a:lstStyle/>
          <a:p>
            <a:r>
              <a:rPr lang="en-GB" sz="2000" dirty="0"/>
              <a:t>Chinese pharmacist Hon </a:t>
            </a:r>
            <a:r>
              <a:rPr lang="en-GB" sz="2000" dirty="0" err="1"/>
              <a:t>Lik</a:t>
            </a:r>
            <a:r>
              <a:rPr lang="en-GB" sz="2000" dirty="0"/>
              <a:t> first developed an electronic alternative to traditional cigarettes in 2003 (E-cigarettes entered the U.S. market in 2007).</a:t>
            </a:r>
            <a:endParaRPr lang="en-GB" sz="2000" b="0" i="0" dirty="0">
              <a:effectLst/>
            </a:endParaRPr>
          </a:p>
          <a:p>
            <a:r>
              <a:rPr lang="en-GB" sz="2000" b="0" i="0" dirty="0">
                <a:effectLst/>
              </a:rPr>
              <a:t>Vaping involves heating a liquid and inhaling the aerosol into the lungs. </a:t>
            </a:r>
          </a:p>
          <a:p>
            <a:r>
              <a:rPr lang="en-GB" sz="2000" b="0" i="0" dirty="0">
                <a:effectLst/>
              </a:rPr>
              <a:t>With vaping, a device such as an e-cigarette is used that heats up a liquid (called vape juice or e-liquid) until it turns into a vapor that is inhaled. </a:t>
            </a:r>
          </a:p>
          <a:p>
            <a:r>
              <a:rPr lang="en-GB" sz="2000" b="0" i="0" dirty="0">
                <a:effectLst/>
              </a:rPr>
              <a:t>These devices are commonly called vapes, e-hookahs, tank systems, and vape pens. </a:t>
            </a:r>
          </a:p>
          <a:p>
            <a:r>
              <a:rPr lang="en-GB" sz="2000" b="0" i="0" dirty="0">
                <a:effectLst/>
              </a:rPr>
              <a:t>They may all look a bit different, but work in similar ways.</a:t>
            </a:r>
          </a:p>
          <a:p>
            <a:r>
              <a:rPr lang="en-GB" sz="2000" b="0" i="0" dirty="0">
                <a:effectLst/>
              </a:rPr>
              <a:t>These devices heat up various </a:t>
            </a:r>
            <a:r>
              <a:rPr lang="en-GB" sz="2000" b="0" i="0" dirty="0" err="1">
                <a:effectLst/>
              </a:rPr>
              <a:t>flavorings</a:t>
            </a:r>
            <a:r>
              <a:rPr lang="en-GB" sz="2000" b="0" i="0" dirty="0">
                <a:effectLst/>
              </a:rPr>
              <a:t>, nicotine, marijuana, or other potentially harmful substances. </a:t>
            </a:r>
          </a:p>
          <a:p>
            <a:r>
              <a:rPr lang="en-GB" sz="2000" b="0" i="0" dirty="0">
                <a:effectLst/>
              </a:rPr>
              <a:t>A CDC study found that 99% of the e-cigarettes sold in assessed venues in the United States contained nicotine.</a:t>
            </a:r>
          </a:p>
          <a:p>
            <a:endParaRPr lang="en-US" sz="2000" dirty="0"/>
          </a:p>
        </p:txBody>
      </p:sp>
    </p:spTree>
    <p:extLst>
      <p:ext uri="{BB962C8B-B14F-4D97-AF65-F5344CB8AC3E}">
        <p14:creationId xmlns:p14="http://schemas.microsoft.com/office/powerpoint/2010/main" val="906548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536980" y="804333"/>
            <a:ext cx="9720071" cy="5249334"/>
          </a:xfrm>
        </p:spPr>
        <p:txBody>
          <a:bodyPr anchor="ctr">
            <a:normAutofit/>
          </a:bodyPr>
          <a:lstStyle/>
          <a:p>
            <a:r>
              <a:rPr lang="en-GB" sz="2000" dirty="0"/>
              <a:t>Flavours – young people</a:t>
            </a:r>
          </a:p>
          <a:p>
            <a:r>
              <a:rPr lang="en-GB" sz="2000" dirty="0"/>
              <a:t>Encouraging people who haven’t smoked to vape – progress to smoking?</a:t>
            </a:r>
          </a:p>
          <a:p>
            <a:pPr lvl="1"/>
            <a:r>
              <a:rPr lang="en-GB" sz="2000" dirty="0"/>
              <a:t>Normalising smoking?</a:t>
            </a:r>
          </a:p>
          <a:p>
            <a:r>
              <a:rPr lang="en-GB" sz="2000" dirty="0"/>
              <a:t>Lung conditions – USA – shortness of breath / vomiting / diarrhoea / fever (450 ill / 6 died)</a:t>
            </a:r>
          </a:p>
          <a:p>
            <a:pPr lvl="1"/>
            <a:r>
              <a:rPr lang="en-GB" sz="2000" dirty="0"/>
              <a:t>Younger population – late teens.   </a:t>
            </a:r>
          </a:p>
          <a:p>
            <a:pPr lvl="1"/>
            <a:r>
              <a:rPr lang="en-GB" sz="2000" dirty="0"/>
              <a:t>Chemical exposure</a:t>
            </a:r>
          </a:p>
          <a:p>
            <a:pPr lvl="1"/>
            <a:r>
              <a:rPr lang="en-GB" sz="2000" dirty="0"/>
              <a:t>Modified to include THC / mimicking vaping cannabis</a:t>
            </a:r>
          </a:p>
          <a:p>
            <a:pPr lvl="1"/>
            <a:r>
              <a:rPr lang="en-GB" sz="2000" dirty="0"/>
              <a:t>Oily substance in the lungs</a:t>
            </a:r>
          </a:p>
          <a:p>
            <a:pPr lvl="1"/>
            <a:endParaRPr lang="en-GB" sz="2000" dirty="0"/>
          </a:p>
          <a:p>
            <a:pPr marL="128016" lvl="1" indent="0">
              <a:buNone/>
            </a:pPr>
            <a:r>
              <a:rPr lang="en-GB" sz="2000" dirty="0"/>
              <a:t>Different to vaping nicotine conventionally </a:t>
            </a:r>
          </a:p>
        </p:txBody>
      </p:sp>
      <p:sp>
        <p:nvSpPr>
          <p:cNvPr id="5" name="Title 4">
            <a:extLst>
              <a:ext uri="{FF2B5EF4-FFF2-40B4-BE49-F238E27FC236}">
                <a16:creationId xmlns:a16="http://schemas.microsoft.com/office/drawing/2014/main" id="{840DFAA8-602E-4D4C-96C9-F59CE4A81B97}"/>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40041352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dirty="0"/>
              <a:t>KCL report 2022</a:t>
            </a:r>
          </a:p>
        </p:txBody>
      </p:sp>
      <p:sp>
        <p:nvSpPr>
          <p:cNvPr id="3" name="Content Placeholder 2"/>
          <p:cNvSpPr>
            <a:spLocks noGrp="1"/>
          </p:cNvSpPr>
          <p:nvPr>
            <p:ph idx="1"/>
          </p:nvPr>
        </p:nvSpPr>
        <p:spPr>
          <a:xfrm>
            <a:off x="1024128" y="2286000"/>
            <a:ext cx="8018271" cy="4023360"/>
          </a:xfrm>
        </p:spPr>
        <p:txBody>
          <a:bodyPr>
            <a:normAutofit/>
          </a:bodyPr>
          <a:lstStyle/>
          <a:p>
            <a:pPr marL="0" indent="0">
              <a:buNone/>
            </a:pPr>
            <a:endParaRPr lang="en-GB" dirty="0">
              <a:hlinkClick r:id="rId2"/>
            </a:endParaRPr>
          </a:p>
          <a:p>
            <a:r>
              <a:rPr lang="en-GB" dirty="0">
                <a:hlinkClick r:id="rId2"/>
              </a:rPr>
              <a:t>https://www.gov.uk/government/publications/nicotine-vaping-in-england-2022-evidence-update/nicotine-vaping-in-england-2022-evidence-update-summary</a:t>
            </a:r>
            <a:endParaRPr lang="en-GB" dirty="0"/>
          </a:p>
          <a:p>
            <a:endParaRPr lang="en-GB" dirty="0"/>
          </a:p>
        </p:txBody>
      </p:sp>
      <p:sp>
        <p:nvSpPr>
          <p:cNvPr id="5" name="AutoShape 4">
            <a:extLst>
              <a:ext uri="{FF2B5EF4-FFF2-40B4-BE49-F238E27FC236}">
                <a16:creationId xmlns:a16="http://schemas.microsoft.com/office/drawing/2014/main" id="{A4E338E0-60A1-B6B5-B9B1-405630BD0AE2}"/>
              </a:ext>
            </a:extLst>
          </p:cNvPr>
          <p:cNvSpPr>
            <a:spLocks noChangeAspect="1" noChangeArrowheads="1"/>
          </p:cNvSpPr>
          <p:nvPr/>
        </p:nvSpPr>
        <p:spPr bwMode="auto">
          <a:xfrm>
            <a:off x="5943600" y="3276600"/>
            <a:ext cx="2183130" cy="218313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6926376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788" y="804333"/>
            <a:ext cx="3391900" cy="5249334"/>
          </a:xfrm>
        </p:spPr>
        <p:txBody>
          <a:bodyPr>
            <a:normAutofit/>
          </a:bodyPr>
          <a:lstStyle/>
          <a:p>
            <a:pPr algn="r"/>
            <a:r>
              <a:rPr lang="en-GB" dirty="0"/>
              <a:t>E-cigarettes / vaping</a:t>
            </a:r>
            <a:endParaRPr lang="en-GB"/>
          </a:p>
        </p:txBody>
      </p:sp>
      <p:sp>
        <p:nvSpPr>
          <p:cNvPr id="3" name="Content Placeholder 2"/>
          <p:cNvSpPr>
            <a:spLocks noGrp="1"/>
          </p:cNvSpPr>
          <p:nvPr>
            <p:ph idx="1"/>
          </p:nvPr>
        </p:nvSpPr>
        <p:spPr>
          <a:xfrm>
            <a:off x="4999330" y="804333"/>
            <a:ext cx="6257721" cy="5249334"/>
          </a:xfrm>
        </p:spPr>
        <p:txBody>
          <a:bodyPr anchor="ctr">
            <a:normAutofit/>
          </a:bodyPr>
          <a:lstStyle/>
          <a:p>
            <a:r>
              <a:rPr lang="en-GB" dirty="0"/>
              <a:t>What is it and what are the issues with it? </a:t>
            </a:r>
          </a:p>
          <a:p>
            <a:r>
              <a:rPr lang="en-GB" dirty="0"/>
              <a:t>Attractive habit?  </a:t>
            </a:r>
          </a:p>
          <a:p>
            <a:endParaRPr lang="en-GB" dirty="0"/>
          </a:p>
          <a:p>
            <a:r>
              <a:rPr lang="en-GB" dirty="0"/>
              <a:t>Initial thoughts…</a:t>
            </a:r>
          </a:p>
          <a:p>
            <a:endParaRPr lang="en-GB" dirty="0"/>
          </a:p>
          <a:p>
            <a:r>
              <a:rPr lang="en-GB" dirty="0"/>
              <a:t>Q. </a:t>
            </a:r>
          </a:p>
          <a:p>
            <a:r>
              <a:rPr lang="en-GB" dirty="0"/>
              <a:t>What is good about it?</a:t>
            </a:r>
          </a:p>
          <a:p>
            <a:r>
              <a:rPr lang="en-GB" dirty="0"/>
              <a:t>Negative issues?</a:t>
            </a:r>
          </a:p>
        </p:txBody>
      </p:sp>
    </p:spTree>
    <p:extLst>
      <p:ext uri="{BB962C8B-B14F-4D97-AF65-F5344CB8AC3E}">
        <p14:creationId xmlns:p14="http://schemas.microsoft.com/office/powerpoint/2010/main" val="12998388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788" y="804333"/>
            <a:ext cx="3391900" cy="5249334"/>
          </a:xfrm>
        </p:spPr>
        <p:txBody>
          <a:bodyPr>
            <a:normAutofit/>
          </a:bodyPr>
          <a:lstStyle/>
          <a:p>
            <a:pPr algn="r"/>
            <a:r>
              <a:rPr lang="en-GB" dirty="0">
                <a:solidFill>
                  <a:schemeClr val="tx1"/>
                </a:solidFill>
              </a:rPr>
              <a:t>Are social media apps a 'gateway' to underage vaping?</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dirty="0">
                <a:hlinkClick r:id="rId2"/>
              </a:rPr>
              <a:t>https://www.bbc.co.uk/sounds/play/p0chv3p0</a:t>
            </a:r>
            <a:endParaRPr lang="en-GB" dirty="0"/>
          </a:p>
          <a:p>
            <a:endParaRPr lang="en-GB" dirty="0"/>
          </a:p>
          <a:p>
            <a:endParaRPr lang="en-GB" dirty="0"/>
          </a:p>
          <a:p>
            <a:r>
              <a:rPr lang="en-GB" dirty="0"/>
              <a:t>First 5 minutes</a:t>
            </a:r>
          </a:p>
          <a:p>
            <a:endParaRPr lang="en-GB" dirty="0"/>
          </a:p>
        </p:txBody>
      </p:sp>
    </p:spTree>
    <p:extLst>
      <p:ext uri="{BB962C8B-B14F-4D97-AF65-F5344CB8AC3E}">
        <p14:creationId xmlns:p14="http://schemas.microsoft.com/office/powerpoint/2010/main" val="2969255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788" y="804333"/>
            <a:ext cx="3391900" cy="5249334"/>
          </a:xfrm>
        </p:spPr>
        <p:txBody>
          <a:bodyPr>
            <a:normAutofit/>
          </a:bodyPr>
          <a:lstStyle/>
          <a:p>
            <a:pPr algn="r"/>
            <a:r>
              <a:rPr lang="en-GB" dirty="0">
                <a:solidFill>
                  <a:schemeClr val="tx1"/>
                </a:solidFill>
              </a:rPr>
              <a:t>Trends</a:t>
            </a:r>
          </a:p>
        </p:txBody>
      </p:sp>
      <p:sp>
        <p:nvSpPr>
          <p:cNvPr id="3" name="Content Placeholder 2"/>
          <p:cNvSpPr>
            <a:spLocks noGrp="1"/>
          </p:cNvSpPr>
          <p:nvPr>
            <p:ph idx="1"/>
          </p:nvPr>
        </p:nvSpPr>
        <p:spPr>
          <a:xfrm>
            <a:off x="4951048" y="804333"/>
            <a:ext cx="6306003" cy="5249334"/>
          </a:xfrm>
        </p:spPr>
        <p:txBody>
          <a:bodyPr anchor="ctr">
            <a:normAutofit/>
          </a:bodyPr>
          <a:lstStyle/>
          <a:p>
            <a:pPr marL="0" indent="0">
              <a:buNone/>
            </a:pPr>
            <a:r>
              <a:rPr lang="en-GB" sz="2000" b="1"/>
              <a:t>Vaping is seeing increasing popularity among adults. </a:t>
            </a:r>
          </a:p>
          <a:p>
            <a:pPr marL="0" indent="0">
              <a:buNone/>
            </a:pPr>
            <a:r>
              <a:rPr lang="en-GB" sz="2000"/>
              <a:t>According to the latest data from the Action on Smoking and Health (ASH) </a:t>
            </a:r>
            <a:r>
              <a:rPr lang="en-GB" sz="2000" err="1"/>
              <a:t>Smokefree</a:t>
            </a:r>
            <a:r>
              <a:rPr lang="en-GB" sz="2000"/>
              <a:t> GB Adult survey, current vaping prevalence is 8.3% in 2022, compared with 7.1% in 2021 and 6.3% in 2020.</a:t>
            </a:r>
          </a:p>
          <a:p>
            <a:pPr marL="0" indent="0">
              <a:buNone/>
            </a:pPr>
            <a:endParaRPr lang="en-GB" sz="2000"/>
          </a:p>
          <a:p>
            <a:pPr marL="0" indent="0">
              <a:buNone/>
            </a:pPr>
            <a:r>
              <a:rPr lang="en-GB" sz="2000" b="1"/>
              <a:t>Vaping has also increased among young people. </a:t>
            </a:r>
          </a:p>
          <a:p>
            <a:pPr marL="0" indent="0">
              <a:buNone/>
            </a:pPr>
            <a:r>
              <a:rPr lang="en-GB" sz="2000"/>
              <a:t>Data from the ASH </a:t>
            </a:r>
            <a:r>
              <a:rPr lang="en-GB" sz="2000" err="1"/>
              <a:t>Smokefree</a:t>
            </a:r>
            <a:r>
              <a:rPr lang="en-GB" sz="2000"/>
              <a:t> GB Youth survey of 11-to 18-year-olds in England show that current vaping prevalence (including occasional and regular) is 8.6% in 2022, compared with 4.0% in 2021 and 4.8% in 2020. </a:t>
            </a:r>
          </a:p>
          <a:p>
            <a:pPr marL="0" indent="0">
              <a:buNone/>
            </a:pPr>
            <a:r>
              <a:rPr lang="en-GB" sz="2000"/>
              <a:t>Use of disposable vaping products has increased substantially over the last year. Vaping among young people who have never smoked remains very low at 1.7%.</a:t>
            </a:r>
          </a:p>
        </p:txBody>
      </p:sp>
    </p:spTree>
    <p:extLst>
      <p:ext uri="{BB962C8B-B14F-4D97-AF65-F5344CB8AC3E}">
        <p14:creationId xmlns:p14="http://schemas.microsoft.com/office/powerpoint/2010/main" val="1559649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BCBB8-FA15-C077-2460-861B6394A1F9}"/>
              </a:ext>
            </a:extLst>
          </p:cNvPr>
          <p:cNvSpPr>
            <a:spLocks noGrp="1"/>
          </p:cNvSpPr>
          <p:nvPr>
            <p:ph type="title"/>
          </p:nvPr>
        </p:nvSpPr>
        <p:spPr>
          <a:xfrm>
            <a:off x="643468" y="643467"/>
            <a:ext cx="3415612" cy="5571066"/>
          </a:xfrm>
        </p:spPr>
        <p:txBody>
          <a:bodyPr>
            <a:normAutofit/>
          </a:bodyPr>
          <a:lstStyle/>
          <a:p>
            <a:r>
              <a:rPr lang="en-US" dirty="0">
                <a:solidFill>
                  <a:schemeClr val="tx1"/>
                </a:solidFill>
              </a:rPr>
              <a:t>Vaping on the rise – ban on disposables?</a:t>
            </a:r>
          </a:p>
        </p:txBody>
      </p:sp>
      <p:graphicFrame>
        <p:nvGraphicFramePr>
          <p:cNvPr id="5" name="Content Placeholder 2">
            <a:extLst>
              <a:ext uri="{FF2B5EF4-FFF2-40B4-BE49-F238E27FC236}">
                <a16:creationId xmlns:a16="http://schemas.microsoft.com/office/drawing/2014/main" id="{89341CCB-12DE-7110-1450-44D122C9579A}"/>
              </a:ext>
            </a:extLst>
          </p:cNvPr>
          <p:cNvGraphicFramePr>
            <a:graphicFrameLocks noGrp="1"/>
          </p:cNvGraphicFramePr>
          <p:nvPr>
            <p:ph idx="1"/>
            <p:extLst>
              <p:ext uri="{D42A27DB-BD31-4B8C-83A1-F6EECF244321}">
                <p14:modId xmlns:p14="http://schemas.microsoft.com/office/powerpoint/2010/main" val="1969196523"/>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2326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4A083-5F19-FB17-80EE-CC738A577F47}"/>
              </a:ext>
            </a:extLst>
          </p:cNvPr>
          <p:cNvSpPr>
            <a:spLocks noGrp="1"/>
          </p:cNvSpPr>
          <p:nvPr>
            <p:ph type="title"/>
          </p:nvPr>
        </p:nvSpPr>
        <p:spPr>
          <a:xfrm>
            <a:off x="8505249" y="381762"/>
            <a:ext cx="4023360" cy="1499616"/>
          </a:xfrm>
        </p:spPr>
        <p:txBody>
          <a:bodyPr>
            <a:normAutofit fontScale="90000"/>
          </a:bodyPr>
          <a:lstStyle/>
          <a:p>
            <a:r>
              <a:rPr lang="en-US" dirty="0"/>
              <a:t>Conservative Conference announcement </a:t>
            </a:r>
          </a:p>
        </p:txBody>
      </p:sp>
      <p:pic>
        <p:nvPicPr>
          <p:cNvPr id="4" name="Content Placeholder 3" descr="A screenshot of a social media post&#10;&#10;Description automatically generated">
            <a:extLst>
              <a:ext uri="{FF2B5EF4-FFF2-40B4-BE49-F238E27FC236}">
                <a16:creationId xmlns:a16="http://schemas.microsoft.com/office/drawing/2014/main" id="{5BB80EC1-9E4A-97F9-01B5-6BBC151FDCC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7836" y="1131570"/>
            <a:ext cx="7437413" cy="5494312"/>
          </a:xfrm>
          <a:prstGeom prst="rect">
            <a:avLst/>
          </a:prstGeom>
        </p:spPr>
      </p:pic>
    </p:spTree>
    <p:extLst>
      <p:ext uri="{BB962C8B-B14F-4D97-AF65-F5344CB8AC3E}">
        <p14:creationId xmlns:p14="http://schemas.microsoft.com/office/powerpoint/2010/main" val="39920992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390C1-3601-946C-CF77-04CC6AC5E271}"/>
              </a:ext>
            </a:extLst>
          </p:cNvPr>
          <p:cNvSpPr>
            <a:spLocks noGrp="1"/>
          </p:cNvSpPr>
          <p:nvPr>
            <p:ph type="title"/>
          </p:nvPr>
        </p:nvSpPr>
        <p:spPr>
          <a:xfrm>
            <a:off x="1024127" y="0"/>
            <a:ext cx="8018272" cy="1499616"/>
          </a:xfrm>
        </p:spPr>
        <p:txBody>
          <a:bodyPr>
            <a:normAutofit/>
          </a:bodyPr>
          <a:lstStyle/>
          <a:p>
            <a:r>
              <a:rPr lang="en-GB" sz="3500" b="1" i="0" dirty="0">
                <a:effectLst/>
                <a:latin typeface="Roboto" panose="02000000000000000000" pitchFamily="2" charset="0"/>
              </a:rPr>
              <a:t>Vaping: What are the medical impacts? - BBC News</a:t>
            </a:r>
            <a:endParaRPr lang="en-US" sz="3500" dirty="0"/>
          </a:p>
        </p:txBody>
      </p:sp>
      <p:sp>
        <p:nvSpPr>
          <p:cNvPr id="3" name="Content Placeholder 2">
            <a:extLst>
              <a:ext uri="{FF2B5EF4-FFF2-40B4-BE49-F238E27FC236}">
                <a16:creationId xmlns:a16="http://schemas.microsoft.com/office/drawing/2014/main" id="{B1B55CA9-4271-6A39-A712-7C47213FD58C}"/>
              </a:ext>
            </a:extLst>
          </p:cNvPr>
          <p:cNvSpPr>
            <a:spLocks noGrp="1"/>
          </p:cNvSpPr>
          <p:nvPr>
            <p:ph idx="1"/>
          </p:nvPr>
        </p:nvSpPr>
        <p:spPr>
          <a:xfrm>
            <a:off x="1024127" y="1271587"/>
            <a:ext cx="8018271" cy="4023360"/>
          </a:xfrm>
        </p:spPr>
        <p:txBody>
          <a:bodyPr>
            <a:normAutofit/>
          </a:bodyPr>
          <a:lstStyle/>
          <a:p>
            <a:r>
              <a:rPr lang="en-US" dirty="0"/>
              <a:t>Marketing of vapes to under 18’s</a:t>
            </a:r>
          </a:p>
          <a:p>
            <a:pPr marL="0" indent="0">
              <a:buNone/>
            </a:pPr>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Vaping: What are the medical impacts? - BBC News">
            <a:hlinkClick r:id="" action="ppaction://media"/>
            <a:extLst>
              <a:ext uri="{FF2B5EF4-FFF2-40B4-BE49-F238E27FC236}">
                <a16:creationId xmlns:a16="http://schemas.microsoft.com/office/drawing/2014/main" id="{227600F0-4FA6-2809-80A8-8802987A54B0}"/>
              </a:ext>
            </a:extLst>
          </p:cNvPr>
          <p:cNvPicPr>
            <a:picLocks noRot="1" noChangeAspect="1"/>
          </p:cNvPicPr>
          <p:nvPr>
            <a:videoFile r:link="rId1"/>
          </p:nvPr>
        </p:nvPicPr>
        <p:blipFill>
          <a:blip r:embed="rId3"/>
          <a:stretch>
            <a:fillRect/>
          </a:stretch>
        </p:blipFill>
        <p:spPr>
          <a:xfrm>
            <a:off x="1024128" y="1728788"/>
            <a:ext cx="8018270" cy="4867465"/>
          </a:xfrm>
          <a:prstGeom prst="rect">
            <a:avLst/>
          </a:prstGeom>
        </p:spPr>
      </p:pic>
    </p:spTree>
    <p:extLst>
      <p:ext uri="{BB962C8B-B14F-4D97-AF65-F5344CB8AC3E}">
        <p14:creationId xmlns:p14="http://schemas.microsoft.com/office/powerpoint/2010/main" val="2627409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54EB-398F-33FC-0BD6-6B10324C1A4F}"/>
              </a:ext>
            </a:extLst>
          </p:cNvPr>
          <p:cNvSpPr>
            <a:spLocks noGrp="1"/>
          </p:cNvSpPr>
          <p:nvPr>
            <p:ph type="title"/>
          </p:nvPr>
        </p:nvSpPr>
        <p:spPr>
          <a:xfrm>
            <a:off x="1024127" y="922841"/>
            <a:ext cx="9720072" cy="1499616"/>
          </a:xfrm>
        </p:spPr>
        <p:txBody>
          <a:bodyPr>
            <a:normAutofit/>
          </a:bodyPr>
          <a:lstStyle/>
          <a:p>
            <a:pPr fontAlgn="base"/>
            <a:r>
              <a:rPr lang="en-GB" sz="2800" b="1" dirty="0">
                <a:solidFill>
                  <a:srgbClr val="000000"/>
                </a:solidFill>
                <a:latin typeface="Roboto" panose="02000000000000000000" pitchFamily="2" charset="0"/>
              </a:rPr>
              <a:t>2023 - </a:t>
            </a:r>
            <a:r>
              <a:rPr lang="en-GB" sz="2800" dirty="0">
                <a:solidFill>
                  <a:srgbClr val="000000"/>
                </a:solidFill>
                <a:latin typeface="-apple-system"/>
              </a:rPr>
              <a:t>Disposable vapes were banned in the following countries:</a:t>
            </a:r>
            <a:br>
              <a:rPr lang="en-GB" dirty="0">
                <a:solidFill>
                  <a:srgbClr val="000000"/>
                </a:solidFill>
                <a:latin typeface="-apple-system"/>
              </a:rPr>
            </a:br>
            <a:endParaRPr lang="en-US" dirty="0"/>
          </a:p>
        </p:txBody>
      </p:sp>
      <p:sp>
        <p:nvSpPr>
          <p:cNvPr id="3" name="Content Placeholder 2">
            <a:extLst>
              <a:ext uri="{FF2B5EF4-FFF2-40B4-BE49-F238E27FC236}">
                <a16:creationId xmlns:a16="http://schemas.microsoft.com/office/drawing/2014/main" id="{30401AB0-86C1-341B-B79A-06D8C54C10D3}"/>
              </a:ext>
            </a:extLst>
          </p:cNvPr>
          <p:cNvSpPr>
            <a:spLocks noGrp="1"/>
          </p:cNvSpPr>
          <p:nvPr>
            <p:ph sz="half" idx="1"/>
          </p:nvPr>
        </p:nvSpPr>
        <p:spPr/>
        <p:txBody>
          <a:bodyPr>
            <a:normAutofit fontScale="32500" lnSpcReduction="20000"/>
          </a:bodyPr>
          <a:lstStyle/>
          <a:p>
            <a:pPr algn="l" fontAlgn="base">
              <a:buFont typeface="Arial" panose="020B0604020202020204" pitchFamily="34" charset="0"/>
              <a:buChar char="•"/>
            </a:pPr>
            <a:r>
              <a:rPr lang="en-GB" sz="6200" b="0" i="0" dirty="0">
                <a:solidFill>
                  <a:srgbClr val="000000"/>
                </a:solidFill>
                <a:effectLst/>
                <a:latin typeface="inherit"/>
              </a:rPr>
              <a:t> Antigua and Barbuda    </a:t>
            </a:r>
          </a:p>
          <a:p>
            <a:pPr algn="l" fontAlgn="base">
              <a:buFont typeface="Arial" panose="020B0604020202020204" pitchFamily="34" charset="0"/>
              <a:buChar char="•"/>
            </a:pPr>
            <a:r>
              <a:rPr lang="en-GB" sz="6200" b="0" i="0" dirty="0">
                <a:solidFill>
                  <a:srgbClr val="000000"/>
                </a:solidFill>
                <a:effectLst/>
                <a:latin typeface="inherit"/>
              </a:rPr>
              <a:t> Argentina</a:t>
            </a:r>
            <a:r>
              <a:rPr lang="en-GB" sz="6200" dirty="0">
                <a:solidFill>
                  <a:srgbClr val="000000"/>
                </a:solidFill>
                <a:latin typeface="inherit"/>
              </a:rPr>
              <a:t>         </a:t>
            </a:r>
            <a:r>
              <a:rPr lang="en-GB" sz="6200" b="0" i="0" dirty="0">
                <a:solidFill>
                  <a:srgbClr val="000000"/>
                </a:solidFill>
                <a:effectLst/>
                <a:latin typeface="inherit"/>
              </a:rPr>
              <a:t>Bhutan</a:t>
            </a:r>
          </a:p>
          <a:p>
            <a:pPr algn="l" fontAlgn="base">
              <a:buFont typeface="Arial" panose="020B0604020202020204" pitchFamily="34" charset="0"/>
              <a:buChar char="•"/>
            </a:pPr>
            <a:r>
              <a:rPr lang="en-GB" sz="6200" b="0" i="0" dirty="0">
                <a:solidFill>
                  <a:srgbClr val="000000"/>
                </a:solidFill>
                <a:effectLst/>
                <a:latin typeface="inherit"/>
              </a:rPr>
              <a:t> Brazil        Brunei        </a:t>
            </a:r>
          </a:p>
          <a:p>
            <a:pPr algn="l" fontAlgn="base">
              <a:buFont typeface="Arial" panose="020B0604020202020204" pitchFamily="34" charset="0"/>
              <a:buChar char="•"/>
            </a:pPr>
            <a:r>
              <a:rPr lang="en-GB" sz="6200" b="0" i="0" dirty="0">
                <a:solidFill>
                  <a:srgbClr val="000000"/>
                </a:solidFill>
                <a:effectLst/>
                <a:latin typeface="inherit"/>
              </a:rPr>
              <a:t> Cambodia     China      </a:t>
            </a:r>
          </a:p>
          <a:p>
            <a:pPr algn="l" fontAlgn="base">
              <a:buFont typeface="Arial" panose="020B0604020202020204" pitchFamily="34" charset="0"/>
              <a:buChar char="•"/>
            </a:pPr>
            <a:r>
              <a:rPr lang="en-GB" sz="6200" b="0" i="0" dirty="0">
                <a:solidFill>
                  <a:srgbClr val="000000"/>
                </a:solidFill>
                <a:effectLst/>
                <a:latin typeface="inherit"/>
              </a:rPr>
              <a:t> East Timor        Ethiopia</a:t>
            </a:r>
          </a:p>
          <a:p>
            <a:pPr algn="l" fontAlgn="base">
              <a:buFont typeface="Arial" panose="020B0604020202020204" pitchFamily="34" charset="0"/>
              <a:buChar char="•"/>
            </a:pPr>
            <a:r>
              <a:rPr lang="en-GB" sz="6200" b="0" i="0" dirty="0">
                <a:solidFill>
                  <a:srgbClr val="000000"/>
                </a:solidFill>
                <a:effectLst/>
                <a:latin typeface="inherit"/>
              </a:rPr>
              <a:t> Gambia        Hong Kong       </a:t>
            </a:r>
          </a:p>
          <a:p>
            <a:pPr algn="l" fontAlgn="base">
              <a:buFont typeface="Arial" panose="020B0604020202020204" pitchFamily="34" charset="0"/>
              <a:buChar char="•"/>
            </a:pPr>
            <a:r>
              <a:rPr lang="en-GB" sz="6200" b="0" i="0" dirty="0">
                <a:solidFill>
                  <a:srgbClr val="000000"/>
                </a:solidFill>
                <a:effectLst/>
                <a:latin typeface="inherit"/>
              </a:rPr>
              <a:t> India</a:t>
            </a:r>
            <a:r>
              <a:rPr lang="en-GB" sz="6200" dirty="0">
                <a:solidFill>
                  <a:srgbClr val="000000"/>
                </a:solidFill>
                <a:latin typeface="inherit"/>
              </a:rPr>
              <a:t>     </a:t>
            </a:r>
            <a:r>
              <a:rPr lang="en-GB" sz="6200" b="0" i="0" dirty="0">
                <a:solidFill>
                  <a:srgbClr val="000000"/>
                </a:solidFill>
                <a:effectLst/>
                <a:latin typeface="inherit"/>
              </a:rPr>
              <a:t>Iran     </a:t>
            </a:r>
          </a:p>
          <a:p>
            <a:pPr algn="l" fontAlgn="base">
              <a:buFont typeface="Arial" panose="020B0604020202020204" pitchFamily="34" charset="0"/>
              <a:buChar char="•"/>
            </a:pPr>
            <a:r>
              <a:rPr lang="en-GB" sz="6200" b="0" i="0" dirty="0">
                <a:solidFill>
                  <a:srgbClr val="000000"/>
                </a:solidFill>
                <a:effectLst/>
                <a:latin typeface="inherit"/>
              </a:rPr>
              <a:t> Iraq           Lebanon</a:t>
            </a:r>
          </a:p>
          <a:p>
            <a:endParaRPr lang="en-US" dirty="0"/>
          </a:p>
        </p:txBody>
      </p:sp>
      <p:sp>
        <p:nvSpPr>
          <p:cNvPr id="4" name="Content Placeholder 3">
            <a:extLst>
              <a:ext uri="{FF2B5EF4-FFF2-40B4-BE49-F238E27FC236}">
                <a16:creationId xmlns:a16="http://schemas.microsoft.com/office/drawing/2014/main" id="{E08B2F01-681B-AAE6-8016-36058FFBB8C3}"/>
              </a:ext>
            </a:extLst>
          </p:cNvPr>
          <p:cNvSpPr>
            <a:spLocks noGrp="1"/>
          </p:cNvSpPr>
          <p:nvPr>
            <p:ph sz="half" idx="2"/>
          </p:nvPr>
        </p:nvSpPr>
        <p:spPr>
          <a:xfrm>
            <a:off x="5989320" y="2286000"/>
            <a:ext cx="4674870" cy="4023360"/>
          </a:xfrm>
        </p:spPr>
        <p:txBody>
          <a:bodyPr>
            <a:normAutofit fontScale="32500" lnSpcReduction="20000"/>
          </a:bodyPr>
          <a:lstStyle/>
          <a:p>
            <a:pPr algn="l" fontAlgn="base">
              <a:buFont typeface="Arial" panose="020B0604020202020204" pitchFamily="34" charset="0"/>
              <a:buChar char="•"/>
            </a:pPr>
            <a:r>
              <a:rPr lang="en-GB" sz="6200" b="0" i="0" dirty="0">
                <a:solidFill>
                  <a:srgbClr val="000000"/>
                </a:solidFill>
                <a:effectLst/>
                <a:latin typeface="inherit"/>
              </a:rPr>
              <a:t> Malaysia (four states: Penang, </a:t>
            </a:r>
            <a:r>
              <a:rPr lang="en-GB" sz="6200" b="0" i="0" dirty="0" err="1">
                <a:solidFill>
                  <a:srgbClr val="000000"/>
                </a:solidFill>
                <a:effectLst/>
                <a:latin typeface="inherit"/>
              </a:rPr>
              <a:t>Jodoh</a:t>
            </a:r>
            <a:r>
              <a:rPr lang="en-GB" sz="6200" b="0" i="0" dirty="0">
                <a:solidFill>
                  <a:srgbClr val="000000"/>
                </a:solidFill>
                <a:effectLst/>
                <a:latin typeface="inherit"/>
              </a:rPr>
              <a:t>, Kedah and Kelantan)</a:t>
            </a:r>
          </a:p>
          <a:p>
            <a:pPr algn="l" fontAlgn="base">
              <a:buFont typeface="Arial" panose="020B0604020202020204" pitchFamily="34" charset="0"/>
              <a:buChar char="•"/>
            </a:pPr>
            <a:r>
              <a:rPr lang="en-GB" sz="6200" b="0" i="0" dirty="0">
                <a:solidFill>
                  <a:srgbClr val="000000"/>
                </a:solidFill>
                <a:effectLst/>
                <a:latin typeface="inherit"/>
              </a:rPr>
              <a:t> Mauritius       Mexico</a:t>
            </a:r>
            <a:r>
              <a:rPr lang="en-GB" sz="6200" dirty="0">
                <a:solidFill>
                  <a:srgbClr val="000000"/>
                </a:solidFill>
                <a:latin typeface="inherit"/>
              </a:rPr>
              <a:t>         </a:t>
            </a:r>
          </a:p>
          <a:p>
            <a:pPr algn="l" fontAlgn="base">
              <a:buFont typeface="Arial" panose="020B0604020202020204" pitchFamily="34" charset="0"/>
              <a:buChar char="•"/>
            </a:pPr>
            <a:r>
              <a:rPr lang="en-GB" sz="6200" b="0" i="0" dirty="0">
                <a:solidFill>
                  <a:srgbClr val="000000"/>
                </a:solidFill>
                <a:effectLst/>
                <a:latin typeface="inherit"/>
              </a:rPr>
              <a:t> Nepal</a:t>
            </a:r>
            <a:r>
              <a:rPr lang="en-GB" sz="6200" dirty="0">
                <a:solidFill>
                  <a:srgbClr val="000000"/>
                </a:solidFill>
                <a:latin typeface="inherit"/>
              </a:rPr>
              <a:t>    </a:t>
            </a:r>
            <a:r>
              <a:rPr lang="en-GB" sz="6200" b="0" i="0" dirty="0">
                <a:solidFill>
                  <a:srgbClr val="000000"/>
                </a:solidFill>
                <a:effectLst/>
                <a:latin typeface="inherit"/>
              </a:rPr>
              <a:t>Nicaragua       </a:t>
            </a:r>
          </a:p>
          <a:p>
            <a:pPr algn="l" fontAlgn="base">
              <a:buFont typeface="Arial" panose="020B0604020202020204" pitchFamily="34" charset="0"/>
              <a:buChar char="•"/>
            </a:pPr>
            <a:r>
              <a:rPr lang="en-GB" sz="6200" b="0" i="0" dirty="0">
                <a:solidFill>
                  <a:srgbClr val="000000"/>
                </a:solidFill>
                <a:effectLst/>
                <a:latin typeface="inherit"/>
              </a:rPr>
              <a:t> North Korea         Palestine</a:t>
            </a:r>
          </a:p>
          <a:p>
            <a:pPr algn="l" fontAlgn="base">
              <a:buFont typeface="Arial" panose="020B0604020202020204" pitchFamily="34" charset="0"/>
              <a:buChar char="•"/>
            </a:pPr>
            <a:r>
              <a:rPr lang="en-GB" sz="6200" b="0" i="0" dirty="0">
                <a:solidFill>
                  <a:srgbClr val="000000"/>
                </a:solidFill>
                <a:effectLst/>
                <a:latin typeface="inherit"/>
              </a:rPr>
              <a:t> Qatar        Seychelles</a:t>
            </a:r>
            <a:r>
              <a:rPr lang="en-GB" sz="6200" dirty="0">
                <a:solidFill>
                  <a:srgbClr val="000000"/>
                </a:solidFill>
                <a:latin typeface="inherit"/>
              </a:rPr>
              <a:t>       </a:t>
            </a:r>
          </a:p>
          <a:p>
            <a:pPr algn="l" fontAlgn="base">
              <a:buFont typeface="Arial" panose="020B0604020202020204" pitchFamily="34" charset="0"/>
              <a:buChar char="•"/>
            </a:pPr>
            <a:r>
              <a:rPr lang="en-GB" sz="6200" b="0" i="0" dirty="0">
                <a:solidFill>
                  <a:srgbClr val="000000"/>
                </a:solidFill>
                <a:effectLst/>
                <a:latin typeface="inherit"/>
              </a:rPr>
              <a:t> Singapore     Sri Lanka      </a:t>
            </a:r>
          </a:p>
          <a:p>
            <a:pPr algn="l" fontAlgn="base">
              <a:buFont typeface="Arial" panose="020B0604020202020204" pitchFamily="34" charset="0"/>
              <a:buChar char="•"/>
            </a:pPr>
            <a:r>
              <a:rPr lang="en-GB" sz="6200" b="0" i="0" dirty="0">
                <a:solidFill>
                  <a:srgbClr val="000000"/>
                </a:solidFill>
                <a:effectLst/>
                <a:latin typeface="inherit"/>
              </a:rPr>
              <a:t> Syria</a:t>
            </a:r>
            <a:r>
              <a:rPr lang="en-GB" sz="6200" dirty="0">
                <a:solidFill>
                  <a:srgbClr val="000000"/>
                </a:solidFill>
                <a:latin typeface="inherit"/>
              </a:rPr>
              <a:t>       </a:t>
            </a:r>
            <a:r>
              <a:rPr lang="en-GB" sz="6200" b="0" i="0" dirty="0">
                <a:solidFill>
                  <a:srgbClr val="000000"/>
                </a:solidFill>
                <a:effectLst/>
                <a:latin typeface="inherit"/>
              </a:rPr>
              <a:t>Thailand</a:t>
            </a:r>
          </a:p>
          <a:p>
            <a:pPr algn="l" fontAlgn="base">
              <a:buFont typeface="Arial" panose="020B0604020202020204" pitchFamily="34" charset="0"/>
              <a:buChar char="•"/>
            </a:pPr>
            <a:r>
              <a:rPr lang="en-GB" sz="6200" b="0" i="0" dirty="0">
                <a:solidFill>
                  <a:srgbClr val="000000"/>
                </a:solidFill>
                <a:effectLst/>
                <a:latin typeface="inherit"/>
              </a:rPr>
              <a:t> Turkmenistan        Ugand</a:t>
            </a:r>
            <a:r>
              <a:rPr lang="en-GB" sz="6200" dirty="0">
                <a:solidFill>
                  <a:srgbClr val="000000"/>
                </a:solidFill>
                <a:latin typeface="inherit"/>
              </a:rPr>
              <a:t>a        </a:t>
            </a:r>
          </a:p>
          <a:p>
            <a:pPr algn="l" fontAlgn="base">
              <a:buFont typeface="Arial" panose="020B0604020202020204" pitchFamily="34" charset="0"/>
              <a:buChar char="•"/>
            </a:pPr>
            <a:r>
              <a:rPr lang="en-GB" sz="6200" dirty="0">
                <a:solidFill>
                  <a:srgbClr val="000000"/>
                </a:solidFill>
                <a:latin typeface="inherit"/>
              </a:rPr>
              <a:t> </a:t>
            </a:r>
            <a:r>
              <a:rPr lang="en-GB" sz="6200" b="0" i="0" dirty="0">
                <a:solidFill>
                  <a:srgbClr val="000000"/>
                </a:solidFill>
                <a:effectLst/>
                <a:latin typeface="inherit"/>
              </a:rPr>
              <a:t>Uruguay</a:t>
            </a:r>
          </a:p>
          <a:p>
            <a:endParaRPr lang="en-US" dirty="0"/>
          </a:p>
        </p:txBody>
      </p:sp>
    </p:spTree>
    <p:extLst>
      <p:ext uri="{BB962C8B-B14F-4D97-AF65-F5344CB8AC3E}">
        <p14:creationId xmlns:p14="http://schemas.microsoft.com/office/powerpoint/2010/main" val="9126055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62169-5ABD-91E2-D49F-94E98F1BB505}"/>
              </a:ext>
            </a:extLst>
          </p:cNvPr>
          <p:cNvSpPr>
            <a:spLocks noGrp="1"/>
          </p:cNvSpPr>
          <p:nvPr>
            <p:ph type="title"/>
          </p:nvPr>
        </p:nvSpPr>
        <p:spPr/>
        <p:txBody>
          <a:bodyPr/>
          <a:lstStyle/>
          <a:p>
            <a:r>
              <a:rPr lang="en-US" dirty="0"/>
              <a:t>Additional disposable vape bans:</a:t>
            </a:r>
          </a:p>
        </p:txBody>
      </p:sp>
      <p:sp>
        <p:nvSpPr>
          <p:cNvPr id="3" name="Content Placeholder 2">
            <a:extLst>
              <a:ext uri="{FF2B5EF4-FFF2-40B4-BE49-F238E27FC236}">
                <a16:creationId xmlns:a16="http://schemas.microsoft.com/office/drawing/2014/main" id="{4DE58B4B-9B9A-EE16-2166-75628B524357}"/>
              </a:ext>
            </a:extLst>
          </p:cNvPr>
          <p:cNvSpPr>
            <a:spLocks noGrp="1"/>
          </p:cNvSpPr>
          <p:nvPr>
            <p:ph sz="half" idx="1"/>
          </p:nvPr>
        </p:nvSpPr>
        <p:spPr/>
        <p:txBody>
          <a:bodyPr/>
          <a:lstStyle/>
          <a:p>
            <a:r>
              <a:rPr lang="en-US" dirty="0"/>
              <a:t>UK all nations June 1</a:t>
            </a:r>
            <a:r>
              <a:rPr lang="en-US" baseline="30000" dirty="0"/>
              <a:t>st</a:t>
            </a:r>
            <a:r>
              <a:rPr lang="en-US" dirty="0"/>
              <a:t> 2025</a:t>
            </a:r>
          </a:p>
          <a:p>
            <a:r>
              <a:rPr lang="en-US" dirty="0"/>
              <a:t>Australia, NZ, Belgium, France, Kyrgyzstan – all also 2025</a:t>
            </a:r>
          </a:p>
        </p:txBody>
      </p:sp>
      <p:sp>
        <p:nvSpPr>
          <p:cNvPr id="4" name="Content Placeholder 3">
            <a:extLst>
              <a:ext uri="{FF2B5EF4-FFF2-40B4-BE49-F238E27FC236}">
                <a16:creationId xmlns:a16="http://schemas.microsoft.com/office/drawing/2014/main" id="{4E208060-A6BC-B17B-8FF5-1C4FDCD6FB83}"/>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3251829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468" y="643467"/>
            <a:ext cx="3415612" cy="5571066"/>
          </a:xfrm>
        </p:spPr>
        <p:txBody>
          <a:bodyPr>
            <a:normAutofit/>
          </a:bodyPr>
          <a:lstStyle/>
          <a:p>
            <a:r>
              <a:rPr lang="en-GB" dirty="0">
                <a:solidFill>
                  <a:schemeClr val="tx1"/>
                </a:solidFill>
              </a:rPr>
              <a:t>Animal studies…</a:t>
            </a:r>
          </a:p>
        </p:txBody>
      </p:sp>
      <p:graphicFrame>
        <p:nvGraphicFramePr>
          <p:cNvPr id="5" name="Content Placeholder 2">
            <a:extLst>
              <a:ext uri="{FF2B5EF4-FFF2-40B4-BE49-F238E27FC236}">
                <a16:creationId xmlns:a16="http://schemas.microsoft.com/office/drawing/2014/main" id="{63DBBF50-28C5-2D68-57C2-0D5F1EAEFA19}"/>
              </a:ext>
            </a:extLst>
          </p:cNvPr>
          <p:cNvGraphicFramePr>
            <a:graphicFrameLocks noGrp="1"/>
          </p:cNvGraphicFramePr>
          <p:nvPr>
            <p:ph idx="1"/>
            <p:extLst>
              <p:ext uri="{D42A27DB-BD31-4B8C-83A1-F6EECF244321}">
                <p14:modId xmlns:p14="http://schemas.microsoft.com/office/powerpoint/2010/main" val="214103138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3380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788" y="804333"/>
            <a:ext cx="3391900" cy="5249334"/>
          </a:xfrm>
        </p:spPr>
        <p:txBody>
          <a:bodyPr>
            <a:normAutofit/>
          </a:bodyPr>
          <a:lstStyle/>
          <a:p>
            <a:pPr algn="r"/>
            <a:r>
              <a:rPr lang="en-GB" dirty="0"/>
              <a:t>Vaping is 'easily accessible', say sixth form students</a:t>
            </a:r>
            <a:endParaRPr lang="en-GB"/>
          </a:p>
        </p:txBody>
      </p:sp>
      <p:sp>
        <p:nvSpPr>
          <p:cNvPr id="3" name="Content Placeholder 2"/>
          <p:cNvSpPr>
            <a:spLocks noGrp="1"/>
          </p:cNvSpPr>
          <p:nvPr>
            <p:ph idx="1"/>
          </p:nvPr>
        </p:nvSpPr>
        <p:spPr>
          <a:xfrm>
            <a:off x="4999330" y="804333"/>
            <a:ext cx="6257721" cy="5249334"/>
          </a:xfrm>
        </p:spPr>
        <p:txBody>
          <a:bodyPr anchor="ctr">
            <a:normAutofit/>
          </a:bodyPr>
          <a:lstStyle/>
          <a:p>
            <a:endParaRPr lang="en-GB" dirty="0"/>
          </a:p>
          <a:p>
            <a:r>
              <a:rPr lang="en-GB" dirty="0">
                <a:hlinkClick r:id="rId2"/>
              </a:rPr>
              <a:t>https://www.bbc.co.uk/sounds/play/p0cj36pm</a:t>
            </a:r>
            <a:r>
              <a:rPr lang="en-GB" dirty="0"/>
              <a:t> - first 5 minutes.</a:t>
            </a:r>
          </a:p>
          <a:p>
            <a:endParaRPr lang="en-GB" dirty="0"/>
          </a:p>
          <a:p>
            <a:r>
              <a:rPr lang="en-GB" dirty="0"/>
              <a:t>List the reasons given for vaping…</a:t>
            </a:r>
          </a:p>
          <a:p>
            <a:endParaRPr lang="en-GB" dirty="0"/>
          </a:p>
          <a:p>
            <a:r>
              <a:rPr lang="en-GB" dirty="0"/>
              <a:t>1 elf bar – 45 cigarettes</a:t>
            </a:r>
          </a:p>
        </p:txBody>
      </p:sp>
    </p:spTree>
    <p:extLst>
      <p:ext uri="{BB962C8B-B14F-4D97-AF65-F5344CB8AC3E}">
        <p14:creationId xmlns:p14="http://schemas.microsoft.com/office/powerpoint/2010/main" val="1481270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19803" y="4735775"/>
            <a:ext cx="7006998" cy="1245732"/>
          </a:xfrm>
        </p:spPr>
        <p:txBody>
          <a:bodyPr anchor="t">
            <a:normAutofit/>
          </a:bodyPr>
          <a:lstStyle/>
          <a:p>
            <a:r>
              <a:rPr lang="en-GB">
                <a:solidFill>
                  <a:srgbClr val="FFFFFF"/>
                </a:solidFill>
              </a:rPr>
              <a:t>Reasons for e-cigarette use?</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4219802" y="965864"/>
            <a:ext cx="7006998" cy="3450370"/>
          </a:xfrm>
        </p:spPr>
        <p:txBody>
          <a:bodyPr anchor="b">
            <a:normAutofit/>
          </a:bodyPr>
          <a:lstStyle/>
          <a:p>
            <a:endParaRPr lang="en-GB" sz="200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097269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Reasons for e-cigarette use?</a:t>
            </a:r>
          </a:p>
        </p:txBody>
      </p:sp>
      <p:pic>
        <p:nvPicPr>
          <p:cNvPr id="4" name="Content Placeholder 3"/>
          <p:cNvPicPr>
            <a:picLocks noGrp="1" noChangeAspect="1"/>
          </p:cNvPicPr>
          <p:nvPr>
            <p:ph idx="1"/>
          </p:nvPr>
        </p:nvPicPr>
        <p:blipFill>
          <a:blip r:embed="rId2"/>
          <a:stretch>
            <a:fillRect/>
          </a:stretch>
        </p:blipFill>
        <p:spPr>
          <a:xfrm>
            <a:off x="1210492" y="2084832"/>
            <a:ext cx="9091748" cy="4083594"/>
          </a:xfrm>
          <a:prstGeom prst="rect">
            <a:avLst/>
          </a:prstGeom>
        </p:spPr>
      </p:pic>
    </p:spTree>
    <p:extLst>
      <p:ext uri="{BB962C8B-B14F-4D97-AF65-F5344CB8AC3E}">
        <p14:creationId xmlns:p14="http://schemas.microsoft.com/office/powerpoint/2010/main" val="21203321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4788" y="804333"/>
            <a:ext cx="3391900" cy="5249334"/>
          </a:xfrm>
        </p:spPr>
        <p:txBody>
          <a:bodyPr>
            <a:normAutofit/>
          </a:bodyPr>
          <a:lstStyle/>
          <a:p>
            <a:pPr algn="r"/>
            <a:r>
              <a:rPr lang="en-GB" sz="3900" dirty="0">
                <a:solidFill>
                  <a:schemeClr val="tx1"/>
                </a:solidFill>
              </a:rPr>
              <a:t>Reasons for Electronic Cigarette Use Among Middle and High School Students — National Youth Tobacco Survey, United States, 2016</a:t>
            </a:r>
          </a:p>
        </p:txBody>
      </p:sp>
      <p:sp>
        <p:nvSpPr>
          <p:cNvPr id="3" name="Content Placeholder 2"/>
          <p:cNvSpPr>
            <a:spLocks noGrp="1"/>
          </p:cNvSpPr>
          <p:nvPr>
            <p:ph idx="1"/>
          </p:nvPr>
        </p:nvSpPr>
        <p:spPr>
          <a:xfrm>
            <a:off x="4951048" y="804333"/>
            <a:ext cx="6306003" cy="5249334"/>
          </a:xfrm>
        </p:spPr>
        <p:txBody>
          <a:bodyPr anchor="ctr">
            <a:normAutofit/>
          </a:bodyPr>
          <a:lstStyle/>
          <a:p>
            <a:r>
              <a:rPr lang="en-GB" sz="2000"/>
              <a:t>Among students who reported ever using e-cigarettes in 2016, the most commonly selected reasons for use were </a:t>
            </a:r>
          </a:p>
          <a:p>
            <a:r>
              <a:rPr lang="en-GB" sz="2000"/>
              <a:t>1) use by “friend or family member” (39.0%)</a:t>
            </a:r>
          </a:p>
          <a:p>
            <a:r>
              <a:rPr lang="en-GB" sz="2000"/>
              <a:t>2) availability of “flavours such as mint, candy, fruit, or chocolate” (31.0%)</a:t>
            </a:r>
          </a:p>
          <a:p>
            <a:r>
              <a:rPr lang="en-GB" sz="2000"/>
              <a:t>3) the belief that “they are less harmful than other forms of tobacco such as cigarettes” (17.1%)</a:t>
            </a:r>
          </a:p>
          <a:p>
            <a:r>
              <a:rPr lang="en-GB" sz="2000"/>
              <a:t>The least commonly selected reasons were </a:t>
            </a:r>
          </a:p>
          <a:p>
            <a:r>
              <a:rPr lang="en-GB" sz="2000"/>
              <a:t>1) “they are easier to get than other tobacco products, such as cigarettes” (4.8%)</a:t>
            </a:r>
          </a:p>
          <a:p>
            <a:r>
              <a:rPr lang="en-GB" sz="2000"/>
              <a:t>2) “they cost less than other tobacco products such as cigarettes” (3.2%) </a:t>
            </a:r>
          </a:p>
          <a:p>
            <a:r>
              <a:rPr lang="en-GB" sz="2000"/>
              <a:t>3) “famous people on TV or in movies use them” (1.5%)</a:t>
            </a:r>
          </a:p>
        </p:txBody>
      </p:sp>
    </p:spTree>
    <p:extLst>
      <p:ext uri="{BB962C8B-B14F-4D97-AF65-F5344CB8AC3E}">
        <p14:creationId xmlns:p14="http://schemas.microsoft.com/office/powerpoint/2010/main" val="37655953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6066818" cy="1499616"/>
          </a:xfrm>
        </p:spPr>
        <p:txBody>
          <a:bodyPr>
            <a:normAutofit/>
          </a:bodyPr>
          <a:lstStyle/>
          <a:p>
            <a:r>
              <a:rPr lang="en-GB"/>
              <a:t>Attractiveness of vaping / use of flavours?</a:t>
            </a:r>
            <a:endParaRPr lang="en-GB" dirty="0"/>
          </a:p>
        </p:txBody>
      </p:sp>
      <p:sp>
        <p:nvSpPr>
          <p:cNvPr id="3" name="Content Placeholder 2"/>
          <p:cNvSpPr>
            <a:spLocks noGrp="1"/>
          </p:cNvSpPr>
          <p:nvPr>
            <p:ph idx="1"/>
          </p:nvPr>
        </p:nvSpPr>
        <p:spPr>
          <a:xfrm>
            <a:off x="1024128" y="2286000"/>
            <a:ext cx="6066818" cy="4023360"/>
          </a:xfrm>
        </p:spPr>
        <p:txBody>
          <a:bodyPr>
            <a:normAutofit/>
          </a:bodyPr>
          <a:lstStyle/>
          <a:p>
            <a:r>
              <a:rPr lang="en-GB" sz="1700"/>
              <a:t>Teenagers? Initially unregulated (see photo – 2014)</a:t>
            </a:r>
          </a:p>
          <a:p>
            <a:r>
              <a:rPr lang="en-GB" sz="1700"/>
              <a:t>Social media – influencers </a:t>
            </a:r>
          </a:p>
          <a:p>
            <a:endParaRPr lang="en-GB" sz="1700"/>
          </a:p>
          <a:p>
            <a:r>
              <a:rPr lang="en-GB" sz="1700"/>
              <a:t>You must be </a:t>
            </a:r>
            <a:r>
              <a:rPr lang="en-GB" sz="1700" b="1"/>
              <a:t>18 or over</a:t>
            </a:r>
            <a:r>
              <a:rPr lang="en-GB" sz="1700"/>
              <a:t> to buy e-cigarettes or e-liquids in the UK. </a:t>
            </a:r>
          </a:p>
          <a:p>
            <a:r>
              <a:rPr lang="en-GB" sz="1700"/>
              <a:t>It is also illegal for vape adverts to include models who appear to be under the age of 25. </a:t>
            </a:r>
          </a:p>
          <a:p>
            <a:endParaRPr lang="en-GB" sz="1700"/>
          </a:p>
          <a:p>
            <a:r>
              <a:rPr lang="en-GB" sz="1700"/>
              <a:t>A federal law enacted on December 20, 2019, raised the federal minimum legal sales age for all tobacco products, including e-cigarettes, from 18 to </a:t>
            </a:r>
            <a:r>
              <a:rPr lang="en-GB" sz="1700" b="1"/>
              <a:t>21</a:t>
            </a:r>
            <a:r>
              <a:rPr lang="en-GB" sz="1700"/>
              <a:t> across the United States.</a:t>
            </a:r>
          </a:p>
        </p:txBody>
      </p:sp>
      <p:pic>
        <p:nvPicPr>
          <p:cNvPr id="4" name="Picture 3"/>
          <p:cNvPicPr>
            <a:picLocks noChangeAspect="1"/>
          </p:cNvPicPr>
          <p:nvPr/>
        </p:nvPicPr>
        <p:blipFill>
          <a:blip r:embed="rId2"/>
          <a:srcRect l="10739" r="27866" b="2"/>
          <a:stretch/>
        </p:blipFill>
        <p:spPr>
          <a:xfrm>
            <a:off x="7552266" y="10"/>
            <a:ext cx="4639733" cy="6857990"/>
          </a:xfrm>
          <a:prstGeom prst="rect">
            <a:avLst/>
          </a:prstGeom>
        </p:spPr>
      </p:pic>
    </p:spTree>
    <p:extLst>
      <p:ext uri="{BB962C8B-B14F-4D97-AF65-F5344CB8AC3E}">
        <p14:creationId xmlns:p14="http://schemas.microsoft.com/office/powerpoint/2010/main" val="3663839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1499616"/>
          </a:xfrm>
        </p:spPr>
        <p:txBody>
          <a:bodyPr>
            <a:normAutofit/>
          </a:bodyPr>
          <a:lstStyle/>
          <a:p>
            <a:r>
              <a:rPr lang="en-GB"/>
              <a:t>Positives of e-cigarettes?</a:t>
            </a:r>
          </a:p>
        </p:txBody>
      </p:sp>
      <p:sp>
        <p:nvSpPr>
          <p:cNvPr id="3" name="Content Placeholder 2"/>
          <p:cNvSpPr>
            <a:spLocks noGrp="1"/>
          </p:cNvSpPr>
          <p:nvPr>
            <p:ph idx="1"/>
          </p:nvPr>
        </p:nvSpPr>
        <p:spPr>
          <a:xfrm>
            <a:off x="1024128" y="2286000"/>
            <a:ext cx="8018271" cy="4023360"/>
          </a:xfrm>
        </p:spPr>
        <p:txBody>
          <a:bodyPr>
            <a:normAutofit/>
          </a:bodyPr>
          <a:lstStyle/>
          <a:p>
            <a:endParaRPr lang="en-GB" dirty="0"/>
          </a:p>
        </p:txBody>
      </p:sp>
      <p:sp>
        <p:nvSpPr>
          <p:cNvPr id="16" name="Rectangle 15">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75393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3468" y="643467"/>
            <a:ext cx="3415612" cy="5571066"/>
          </a:xfrm>
        </p:spPr>
        <p:txBody>
          <a:bodyPr>
            <a:normAutofit/>
          </a:bodyPr>
          <a:lstStyle/>
          <a:p>
            <a:r>
              <a:rPr lang="en-GB" dirty="0">
                <a:solidFill>
                  <a:schemeClr val="tx1"/>
                </a:solidFill>
              </a:rPr>
              <a:t>Role in society – why do people use e-cigarettes?</a:t>
            </a:r>
          </a:p>
        </p:txBody>
      </p:sp>
      <p:graphicFrame>
        <p:nvGraphicFramePr>
          <p:cNvPr id="5" name="Content Placeholder 2">
            <a:extLst>
              <a:ext uri="{FF2B5EF4-FFF2-40B4-BE49-F238E27FC236}">
                <a16:creationId xmlns:a16="http://schemas.microsoft.com/office/drawing/2014/main" id="{DA722A27-3370-8F19-B450-CD33985D8EDE}"/>
              </a:ext>
            </a:extLst>
          </p:cNvPr>
          <p:cNvGraphicFramePr>
            <a:graphicFrameLocks noGrp="1"/>
          </p:cNvGraphicFramePr>
          <p:nvPr>
            <p:ph idx="1"/>
            <p:extLst>
              <p:ext uri="{D42A27DB-BD31-4B8C-83A1-F6EECF244321}">
                <p14:modId xmlns:p14="http://schemas.microsoft.com/office/powerpoint/2010/main" val="2334997680"/>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80751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018272" cy="534924"/>
          </a:xfrm>
        </p:spPr>
        <p:txBody>
          <a:bodyPr>
            <a:normAutofit fontScale="90000"/>
          </a:bodyPr>
          <a:lstStyle/>
          <a:p>
            <a:r>
              <a:rPr lang="en-GB" dirty="0"/>
              <a:t>Intended for those who already smoke</a:t>
            </a:r>
          </a:p>
        </p:txBody>
      </p:sp>
      <p:sp>
        <p:nvSpPr>
          <p:cNvPr id="3" name="Content Placeholder 2"/>
          <p:cNvSpPr>
            <a:spLocks noGrp="1"/>
          </p:cNvSpPr>
          <p:nvPr>
            <p:ph idx="1"/>
          </p:nvPr>
        </p:nvSpPr>
        <p:spPr>
          <a:xfrm>
            <a:off x="1108710" y="1360170"/>
            <a:ext cx="8378190" cy="5349240"/>
          </a:xfrm>
        </p:spPr>
        <p:txBody>
          <a:bodyPr>
            <a:normAutofit fontScale="92500" lnSpcReduction="20000"/>
          </a:bodyPr>
          <a:lstStyle/>
          <a:p>
            <a:r>
              <a:rPr lang="en-GB" sz="2000" dirty="0"/>
              <a:t>Marketing rules changed – from using social media and influencers (glamourous)</a:t>
            </a:r>
          </a:p>
          <a:p>
            <a:r>
              <a:rPr lang="en-GB" sz="2000" dirty="0"/>
              <a:t>Now aimed at current smokers – testimonials about using it to quit. </a:t>
            </a:r>
          </a:p>
          <a:p>
            <a:endParaRPr lang="en-GB" sz="2000" dirty="0"/>
          </a:p>
          <a:p>
            <a:r>
              <a:rPr lang="en-GB" sz="2000" dirty="0"/>
              <a:t>UK?</a:t>
            </a:r>
          </a:p>
          <a:p>
            <a:r>
              <a:rPr lang="en-GB" sz="2000" dirty="0"/>
              <a:t>3 million in UK (2019). Minimal cases of lung issues in the UK. </a:t>
            </a:r>
          </a:p>
          <a:p>
            <a:r>
              <a:rPr lang="en-GB" sz="2000" dirty="0"/>
              <a:t>If a major problem would we have seen more?</a:t>
            </a:r>
          </a:p>
          <a:p>
            <a:r>
              <a:rPr lang="en-GB" sz="2000" dirty="0"/>
              <a:t>95% safer than traditional cigarettes</a:t>
            </a:r>
          </a:p>
          <a:p>
            <a:r>
              <a:rPr lang="en-GB" sz="2000" dirty="0"/>
              <a:t>Insufficient evidence on the extent of the risk.</a:t>
            </a:r>
          </a:p>
          <a:p>
            <a:r>
              <a:rPr lang="en-GB" sz="2000" dirty="0"/>
              <a:t>WHO emphasising that they are not safe products to use. </a:t>
            </a:r>
          </a:p>
          <a:p>
            <a:endParaRPr lang="en-GB" sz="2000" dirty="0"/>
          </a:p>
          <a:p>
            <a:r>
              <a:rPr lang="en-GB" sz="2000" dirty="0"/>
              <a:t>Public health advice – if you smoke – vape instead. </a:t>
            </a:r>
          </a:p>
          <a:p>
            <a:r>
              <a:rPr lang="en-GB" sz="2000" dirty="0"/>
              <a:t>Debate: some suggesting they shouldn’t be used for smoking cessation. </a:t>
            </a:r>
          </a:p>
          <a:p>
            <a:r>
              <a:rPr lang="en-GB" sz="2000" dirty="0"/>
              <a:t>Should we be discouraging anyone who wants to give up traditional smoking by saying to avoid vaping?</a:t>
            </a:r>
          </a:p>
          <a:p>
            <a:endParaRPr lang="en-GB" sz="900" dirty="0"/>
          </a:p>
          <a:p>
            <a:endParaRPr lang="en-GB" sz="900" dirty="0"/>
          </a:p>
        </p:txBody>
      </p:sp>
    </p:spTree>
    <p:extLst>
      <p:ext uri="{BB962C8B-B14F-4D97-AF65-F5344CB8AC3E}">
        <p14:creationId xmlns:p14="http://schemas.microsoft.com/office/powerpoint/2010/main" val="10301479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Reduction of cravings to smoke</a:t>
            </a:r>
          </a:p>
        </p:txBody>
      </p:sp>
      <p:graphicFrame>
        <p:nvGraphicFramePr>
          <p:cNvPr id="5" name="Content Placeholder 2">
            <a:extLst>
              <a:ext uri="{FF2B5EF4-FFF2-40B4-BE49-F238E27FC236}">
                <a16:creationId xmlns:a16="http://schemas.microsoft.com/office/drawing/2014/main" id="{0007BF81-EF37-6421-75B2-6058FD61861B}"/>
              </a:ext>
            </a:extLst>
          </p:cNvPr>
          <p:cNvGraphicFramePr>
            <a:graphicFrameLocks noGrp="1"/>
          </p:cNvGraphicFramePr>
          <p:nvPr>
            <p:ph idx="1"/>
            <p:extLst>
              <p:ext uri="{D42A27DB-BD31-4B8C-83A1-F6EECF244321}">
                <p14:modId xmlns:p14="http://schemas.microsoft.com/office/powerpoint/2010/main" val="2012778083"/>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11015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r>
              <a:rPr lang="en-GB" dirty="0">
                <a:solidFill>
                  <a:srgbClr val="FFFFFF"/>
                </a:solidFill>
              </a:rPr>
              <a:t>Opinions?</a:t>
            </a:r>
          </a:p>
        </p:txBody>
      </p:sp>
      <p:graphicFrame>
        <p:nvGraphicFramePr>
          <p:cNvPr id="5" name="Content Placeholder 2">
            <a:extLst>
              <a:ext uri="{FF2B5EF4-FFF2-40B4-BE49-F238E27FC236}">
                <a16:creationId xmlns:a16="http://schemas.microsoft.com/office/drawing/2014/main" id="{EE801358-E0B7-5DAA-2364-AB6085F9F3A1}"/>
              </a:ext>
            </a:extLst>
          </p:cNvPr>
          <p:cNvGraphicFramePr>
            <a:graphicFrameLocks noGrp="1"/>
          </p:cNvGraphicFramePr>
          <p:nvPr>
            <p:ph idx="1"/>
            <p:extLst>
              <p:ext uri="{D42A27DB-BD31-4B8C-83A1-F6EECF244321}">
                <p14:modId xmlns:p14="http://schemas.microsoft.com/office/powerpoint/2010/main" val="441469255"/>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41519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46EC5-94A5-C09A-3D19-D0131D1AA775}"/>
              </a:ext>
            </a:extLst>
          </p:cNvPr>
          <p:cNvSpPr>
            <a:spLocks noGrp="1"/>
          </p:cNvSpPr>
          <p:nvPr>
            <p:ph type="title"/>
          </p:nvPr>
        </p:nvSpPr>
        <p:spPr/>
        <p:txBody>
          <a:bodyPr>
            <a:normAutofit/>
          </a:bodyPr>
          <a:lstStyle/>
          <a:p>
            <a:r>
              <a:rPr lang="en-US" dirty="0"/>
              <a:t>Additional resource </a:t>
            </a:r>
          </a:p>
        </p:txBody>
      </p:sp>
      <p:graphicFrame>
        <p:nvGraphicFramePr>
          <p:cNvPr id="5" name="Content Placeholder 2">
            <a:extLst>
              <a:ext uri="{FF2B5EF4-FFF2-40B4-BE49-F238E27FC236}">
                <a16:creationId xmlns:a16="http://schemas.microsoft.com/office/drawing/2014/main" id="{D2E21E3A-E748-F660-2529-E748C8FFED3B}"/>
              </a:ext>
            </a:extLst>
          </p:cNvPr>
          <p:cNvGraphicFramePr>
            <a:graphicFrameLocks noGrp="1"/>
          </p:cNvGraphicFramePr>
          <p:nvPr>
            <p:ph idx="1"/>
            <p:extLst>
              <p:ext uri="{D42A27DB-BD31-4B8C-83A1-F6EECF244321}">
                <p14:modId xmlns:p14="http://schemas.microsoft.com/office/powerpoint/2010/main" val="3083828449"/>
              </p:ext>
            </p:extLst>
          </p:nvPr>
        </p:nvGraphicFramePr>
        <p:xfrm>
          <a:off x="1023938" y="2286000"/>
          <a:ext cx="972026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95723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C7A5F6-E55E-1A24-AB2E-4497E8104664}"/>
            </a:ext>
          </a:extLst>
        </p:cNvPr>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E03019-B604-7A59-F128-4E3F75694F03}"/>
              </a:ext>
            </a:extLst>
          </p:cNvPr>
          <p:cNvSpPr>
            <a:spLocks noGrp="1"/>
          </p:cNvSpPr>
          <p:nvPr>
            <p:ph type="title"/>
          </p:nvPr>
        </p:nvSpPr>
        <p:spPr>
          <a:xfrm>
            <a:off x="4219803" y="4735775"/>
            <a:ext cx="7006998" cy="1245732"/>
          </a:xfrm>
        </p:spPr>
        <p:txBody>
          <a:bodyPr anchor="t">
            <a:normAutofit/>
          </a:bodyPr>
          <a:lstStyle/>
          <a:p>
            <a:r>
              <a:rPr lang="en-GB" dirty="0">
                <a:solidFill>
                  <a:srgbClr val="FFFFFF"/>
                </a:solidFill>
              </a:rPr>
              <a:t>Altering smoking behaviour</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F474015-CB50-9008-E8B4-6AB77BBB1144}"/>
              </a:ext>
            </a:extLst>
          </p:cNvPr>
          <p:cNvSpPr>
            <a:spLocks noGrp="1"/>
          </p:cNvSpPr>
          <p:nvPr>
            <p:ph idx="1"/>
          </p:nvPr>
        </p:nvSpPr>
        <p:spPr>
          <a:xfrm>
            <a:off x="4219802" y="965864"/>
            <a:ext cx="7006998" cy="3450370"/>
          </a:xfrm>
        </p:spPr>
        <p:txBody>
          <a:bodyPr anchor="b">
            <a:normAutofit/>
          </a:bodyPr>
          <a:lstStyle/>
          <a:p>
            <a:endParaRPr lang="en-GB" sz="200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652413"/>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5" name="Rectangle 2"/>
          <p:cNvSpPr>
            <a:spLocks noGrp="1" noChangeArrowheads="1"/>
          </p:cNvSpPr>
          <p:nvPr>
            <p:ph type="title"/>
          </p:nvPr>
        </p:nvSpPr>
        <p:spPr>
          <a:xfrm>
            <a:off x="1024128" y="585216"/>
            <a:ext cx="8018272" cy="1499616"/>
          </a:xfrm>
        </p:spPr>
        <p:txBody>
          <a:bodyPr>
            <a:normAutofit/>
          </a:bodyPr>
          <a:lstStyle/>
          <a:p>
            <a:pPr eaLnBrk="1" hangingPunct="1"/>
            <a:r>
              <a:rPr lang="en-GB" dirty="0"/>
              <a:t>Task:</a:t>
            </a:r>
            <a:endParaRPr lang="en-GB"/>
          </a:p>
        </p:txBody>
      </p:sp>
      <p:sp>
        <p:nvSpPr>
          <p:cNvPr id="57346" name="Rectangle 3"/>
          <p:cNvSpPr>
            <a:spLocks noGrp="1" noChangeArrowheads="1"/>
          </p:cNvSpPr>
          <p:nvPr>
            <p:ph sz="quarter" idx="13"/>
          </p:nvPr>
        </p:nvSpPr>
        <p:spPr>
          <a:xfrm>
            <a:off x="1024128" y="2286000"/>
            <a:ext cx="8018271" cy="4023360"/>
          </a:xfrm>
          <a:prstGeom prst="rect">
            <a:avLst/>
          </a:prstGeom>
        </p:spPr>
        <p:txBody>
          <a:bodyPr>
            <a:normAutofit/>
          </a:bodyPr>
          <a:lstStyle/>
          <a:p>
            <a:pPr eaLnBrk="1" hangingPunct="1"/>
            <a:r>
              <a:rPr lang="en-GB" dirty="0"/>
              <a:t>How would you use the </a:t>
            </a:r>
            <a:r>
              <a:rPr lang="en-GB" dirty="0" err="1"/>
              <a:t>Transtheoretical</a:t>
            </a:r>
            <a:r>
              <a:rPr lang="en-GB" dirty="0"/>
              <a:t> model (stage of change) to help someone stop smoking at the various stages of change.</a:t>
            </a:r>
          </a:p>
          <a:p>
            <a:pPr eaLnBrk="1" hangingPunct="1"/>
            <a:endParaRPr lang="en-GB" dirty="0"/>
          </a:p>
          <a:p>
            <a:pPr lvl="1"/>
            <a:r>
              <a:rPr lang="en-GB" dirty="0"/>
              <a:t>Refer back to your notes on the theory.</a:t>
            </a:r>
          </a:p>
        </p:txBody>
      </p:sp>
      <p:sp>
        <p:nvSpPr>
          <p:cNvPr id="57351" name="Rectangle 57350">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353" name="Rectangle 57352">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106897"/>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3" name="Rectangle 2"/>
          <p:cNvSpPr>
            <a:spLocks noGrp="1" noChangeArrowheads="1"/>
          </p:cNvSpPr>
          <p:nvPr>
            <p:ph type="title"/>
          </p:nvPr>
        </p:nvSpPr>
        <p:spPr>
          <a:xfrm>
            <a:off x="1024128" y="585216"/>
            <a:ext cx="8018272" cy="1499616"/>
          </a:xfrm>
        </p:spPr>
        <p:txBody>
          <a:bodyPr>
            <a:normAutofit/>
          </a:bodyPr>
          <a:lstStyle/>
          <a:p>
            <a:pPr eaLnBrk="1" hangingPunct="1"/>
            <a:r>
              <a:rPr lang="en-GB"/>
              <a:t>Facilitating Individual Change: Smoking Cessation Skills</a:t>
            </a:r>
          </a:p>
        </p:txBody>
      </p:sp>
      <p:sp>
        <p:nvSpPr>
          <p:cNvPr id="59394" name="Rectangle 3"/>
          <p:cNvSpPr>
            <a:spLocks noGrp="1" noChangeArrowheads="1"/>
          </p:cNvSpPr>
          <p:nvPr>
            <p:ph sz="quarter" idx="13"/>
          </p:nvPr>
        </p:nvSpPr>
        <p:spPr>
          <a:xfrm>
            <a:off x="1024128" y="2286000"/>
            <a:ext cx="8018271" cy="4023360"/>
          </a:xfrm>
          <a:prstGeom prst="rect">
            <a:avLst/>
          </a:prstGeom>
        </p:spPr>
        <p:txBody>
          <a:bodyPr>
            <a:normAutofit/>
          </a:bodyPr>
          <a:lstStyle/>
          <a:p>
            <a:pPr eaLnBrk="1" hangingPunct="1"/>
            <a:r>
              <a:rPr lang="en-GB" dirty="0"/>
              <a:t>Stage 1 – Pre-Contemplation:</a:t>
            </a:r>
          </a:p>
          <a:p>
            <a:pPr eaLnBrk="1" hangingPunct="1"/>
            <a:r>
              <a:rPr lang="en-GB" dirty="0"/>
              <a:t>Stage 2 - Contemplation: 	</a:t>
            </a:r>
          </a:p>
          <a:p>
            <a:pPr eaLnBrk="1" hangingPunct="1"/>
            <a:r>
              <a:rPr lang="en-GB" dirty="0"/>
              <a:t>Stage 3 - Preparation: </a:t>
            </a:r>
          </a:p>
          <a:p>
            <a:pPr eaLnBrk="1" hangingPunct="1"/>
            <a:r>
              <a:rPr lang="en-GB" dirty="0"/>
              <a:t>Stage 4 - Action: </a:t>
            </a:r>
          </a:p>
          <a:p>
            <a:pPr eaLnBrk="1" hangingPunct="1"/>
            <a:r>
              <a:rPr lang="en-GB" dirty="0"/>
              <a:t>Stage 5 - Maintenance:</a:t>
            </a:r>
          </a:p>
        </p:txBody>
      </p:sp>
      <p:sp>
        <p:nvSpPr>
          <p:cNvPr id="59399" name="Rectangle 5939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401" name="Rectangle 5940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538928"/>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400" name="Rectangle 59399">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393" name="Rectangle 2"/>
          <p:cNvSpPr>
            <a:spLocks noGrp="1" noChangeArrowheads="1"/>
          </p:cNvSpPr>
          <p:nvPr>
            <p:ph type="title"/>
          </p:nvPr>
        </p:nvSpPr>
        <p:spPr>
          <a:xfrm>
            <a:off x="643468" y="643467"/>
            <a:ext cx="3415612" cy="5571066"/>
          </a:xfrm>
        </p:spPr>
        <p:txBody>
          <a:bodyPr>
            <a:normAutofit/>
          </a:bodyPr>
          <a:lstStyle/>
          <a:p>
            <a:r>
              <a:rPr lang="en-GB">
                <a:solidFill>
                  <a:srgbClr val="FFFFFF"/>
                </a:solidFill>
              </a:rPr>
              <a:t>Facilitating Individual Change: Smoking Cessation Skills </a:t>
            </a:r>
            <a:br>
              <a:rPr lang="en-GB">
                <a:solidFill>
                  <a:srgbClr val="FFFFFF"/>
                </a:solidFill>
              </a:rPr>
            </a:br>
            <a:r>
              <a:rPr lang="en-GB">
                <a:solidFill>
                  <a:srgbClr val="FFFFFF"/>
                </a:solidFill>
              </a:rPr>
              <a:t>Taylor (2003)</a:t>
            </a:r>
            <a:br>
              <a:rPr lang="en-GB">
                <a:solidFill>
                  <a:srgbClr val="FFFFFF"/>
                </a:solidFill>
              </a:rPr>
            </a:br>
            <a:endParaRPr lang="en-GB">
              <a:solidFill>
                <a:srgbClr val="FFFFFF"/>
              </a:solidFill>
            </a:endParaRPr>
          </a:p>
        </p:txBody>
      </p:sp>
      <p:graphicFrame>
        <p:nvGraphicFramePr>
          <p:cNvPr id="59396" name="Rectangle 3">
            <a:extLst>
              <a:ext uri="{FF2B5EF4-FFF2-40B4-BE49-F238E27FC236}">
                <a16:creationId xmlns:a16="http://schemas.microsoft.com/office/drawing/2014/main" id="{3BF23229-DD0C-83CA-58D3-9DAB1282C0F2}"/>
              </a:ext>
            </a:extLst>
          </p:cNvPr>
          <p:cNvGraphicFramePr>
            <a:graphicFrameLocks noGrp="1"/>
          </p:cNvGraphicFramePr>
          <p:nvPr>
            <p:ph sz="quarter" idx="13"/>
            <p:extLst>
              <p:ext uri="{D42A27DB-BD31-4B8C-83A1-F6EECF244321}">
                <p14:modId xmlns:p14="http://schemas.microsoft.com/office/powerpoint/2010/main" val="3292408797"/>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0652863"/>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8" y="643467"/>
            <a:ext cx="3415612" cy="5571066"/>
          </a:xfrm>
        </p:spPr>
        <p:txBody>
          <a:bodyPr>
            <a:normAutofit/>
          </a:bodyPr>
          <a:lstStyle/>
          <a:p>
            <a:endParaRPr lang="en-US">
              <a:solidFill>
                <a:srgbClr val="FFFFFF"/>
              </a:solidFill>
            </a:endParaRPr>
          </a:p>
        </p:txBody>
      </p:sp>
      <p:graphicFrame>
        <p:nvGraphicFramePr>
          <p:cNvPr id="5" name="Content Placeholder 2">
            <a:extLst>
              <a:ext uri="{FF2B5EF4-FFF2-40B4-BE49-F238E27FC236}">
                <a16:creationId xmlns:a16="http://schemas.microsoft.com/office/drawing/2014/main" id="{C67DF4F0-CE51-8BF6-4686-8B382774EEC4}"/>
              </a:ext>
            </a:extLst>
          </p:cNvPr>
          <p:cNvGraphicFramePr>
            <a:graphicFrameLocks noGrp="1"/>
          </p:cNvGraphicFramePr>
          <p:nvPr>
            <p:ph sz="quarter" idx="13"/>
            <p:extLst>
              <p:ext uri="{D42A27DB-BD31-4B8C-83A1-F6EECF244321}">
                <p14:modId xmlns:p14="http://schemas.microsoft.com/office/powerpoint/2010/main" val="2521400322"/>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8919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663" name="Rectangle 70662">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65" name="Rectangle 70664">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657" name="Title 1"/>
          <p:cNvSpPr>
            <a:spLocks noGrp="1"/>
          </p:cNvSpPr>
          <p:nvPr>
            <p:ph type="title"/>
          </p:nvPr>
        </p:nvSpPr>
        <p:spPr>
          <a:xfrm>
            <a:off x="964788" y="804333"/>
            <a:ext cx="3391900" cy="5249334"/>
          </a:xfrm>
        </p:spPr>
        <p:txBody>
          <a:bodyPr>
            <a:normAutofit/>
          </a:bodyPr>
          <a:lstStyle/>
          <a:p>
            <a:pPr algn="r"/>
            <a:r>
              <a:rPr lang="en-GB">
                <a:solidFill>
                  <a:srgbClr val="FFFFFF"/>
                </a:solidFill>
              </a:rPr>
              <a:t>Mechanisms by which PA may help smokers to reduce or quit smoking</a:t>
            </a:r>
            <a:endParaRPr lang="en-US">
              <a:solidFill>
                <a:srgbClr val="FFFFFF"/>
              </a:solidFill>
            </a:endParaRPr>
          </a:p>
        </p:txBody>
      </p:sp>
      <p:sp>
        <p:nvSpPr>
          <p:cNvPr id="70658" name="Content Placeholder 2"/>
          <p:cNvSpPr>
            <a:spLocks noGrp="1"/>
          </p:cNvSpPr>
          <p:nvPr>
            <p:ph sz="quarter" idx="13"/>
          </p:nvPr>
        </p:nvSpPr>
        <p:spPr>
          <a:xfrm>
            <a:off x="4951048" y="804333"/>
            <a:ext cx="6306003" cy="5249334"/>
          </a:xfrm>
          <a:prstGeom prst="rect">
            <a:avLst/>
          </a:prstGeom>
        </p:spPr>
        <p:txBody>
          <a:bodyPr anchor="ctr">
            <a:normAutofit/>
          </a:bodyPr>
          <a:lstStyle/>
          <a:p>
            <a:endParaRPr lang="en-GB" dirty="0"/>
          </a:p>
          <a:p>
            <a:r>
              <a:rPr lang="en-GB"/>
              <a:t>Distraction</a:t>
            </a:r>
          </a:p>
          <a:p>
            <a:pPr lvl="1"/>
            <a:r>
              <a:rPr lang="en-GB" dirty="0"/>
              <a:t>Low intensity ‘mindful’ exercise (e.g. yoga, tai chi, </a:t>
            </a:r>
            <a:r>
              <a:rPr lang="en-GB" dirty="0" err="1"/>
              <a:t>pilates</a:t>
            </a:r>
            <a:r>
              <a:rPr lang="en-GB" dirty="0"/>
              <a:t>) that may demand cognitive focus rather than walking</a:t>
            </a:r>
          </a:p>
          <a:p>
            <a:r>
              <a:rPr lang="en-GB"/>
              <a:t>Affective changes</a:t>
            </a:r>
          </a:p>
          <a:p>
            <a:pPr lvl="1"/>
            <a:r>
              <a:rPr lang="en-GB" dirty="0"/>
              <a:t>Moderate exercise – sense of pleasure / mood enhancement – replaces expectancy of equivalent from smoking (Taylor et al., 2006)</a:t>
            </a:r>
          </a:p>
          <a:p>
            <a:pPr lvl="1"/>
            <a:r>
              <a:rPr lang="en-GB" dirty="0"/>
              <a:t>Sport may prevent progression into smoking for adolescents</a:t>
            </a:r>
          </a:p>
          <a:p>
            <a:r>
              <a:rPr lang="en-GB"/>
              <a:t>Weight gain prevention</a:t>
            </a:r>
          </a:p>
          <a:p>
            <a:pPr lvl="1"/>
            <a:r>
              <a:rPr lang="en-GB" dirty="0"/>
              <a:t>Meta analysis (</a:t>
            </a:r>
            <a:r>
              <a:rPr lang="en-GB" dirty="0" err="1"/>
              <a:t>Aubin</a:t>
            </a:r>
            <a:r>
              <a:rPr lang="en-GB" dirty="0"/>
              <a:t>, 2012) found mean weight gain of 4-5kg in body weight 12 months after abstinence.</a:t>
            </a:r>
          </a:p>
          <a:p>
            <a:pPr lvl="1"/>
            <a:r>
              <a:rPr lang="en-GB" dirty="0"/>
              <a:t>Within 4-8 years gained 9kg compared to non smokers.</a:t>
            </a:r>
          </a:p>
          <a:p>
            <a:pPr lvl="1"/>
            <a:r>
              <a:rPr lang="en-GB" dirty="0"/>
              <a:t>38% gained over 10kg in weight (</a:t>
            </a:r>
            <a:r>
              <a:rPr lang="en-GB" dirty="0" err="1"/>
              <a:t>Lycett</a:t>
            </a:r>
            <a:r>
              <a:rPr lang="en-GB" dirty="0"/>
              <a:t>, 2011)</a:t>
            </a:r>
          </a:p>
          <a:p>
            <a:endParaRPr lang="en-US" dirty="0"/>
          </a:p>
        </p:txBody>
      </p:sp>
    </p:spTree>
    <p:extLst>
      <p:ext uri="{BB962C8B-B14F-4D97-AF65-F5344CB8AC3E}">
        <p14:creationId xmlns:p14="http://schemas.microsoft.com/office/powerpoint/2010/main" val="20341468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3505201" y="6324600"/>
            <a:ext cx="6512511" cy="123632"/>
          </a:xfrm>
        </p:spPr>
        <p:txBody>
          <a:bodyPr>
            <a:normAutofit fontScale="90000"/>
          </a:bodyPr>
          <a:lstStyle/>
          <a:p>
            <a:endParaRPr lang="en-US" dirty="0"/>
          </a:p>
        </p:txBody>
      </p:sp>
      <p:sp>
        <p:nvSpPr>
          <p:cNvPr id="3" name="Content Placeholder 2"/>
          <p:cNvSpPr>
            <a:spLocks noGrp="1"/>
          </p:cNvSpPr>
          <p:nvPr>
            <p:ph sz="quarter" idx="13"/>
          </p:nvPr>
        </p:nvSpPr>
        <p:spPr>
          <a:xfrm>
            <a:off x="914400" y="228600"/>
            <a:ext cx="10180320" cy="6248400"/>
          </a:xfrm>
        </p:spPr>
        <p:txBody>
          <a:bodyPr>
            <a:normAutofit/>
          </a:bodyPr>
          <a:lstStyle/>
          <a:p>
            <a:r>
              <a:rPr lang="en-GB" sz="3500" dirty="0"/>
              <a:t>Ways in which PA may help smokers to reduce or quit smoking…</a:t>
            </a:r>
          </a:p>
          <a:p>
            <a:pPr marL="502920" indent="-457200">
              <a:buFont typeface="+mj-lt"/>
              <a:buAutoNum type="arabicPeriod"/>
            </a:pPr>
            <a:r>
              <a:rPr lang="en-GB" dirty="0"/>
              <a:t>Provides useful distraction from smoking and reduces the frequency and intensity of cravings.</a:t>
            </a:r>
          </a:p>
          <a:p>
            <a:pPr marL="502920" indent="-457200">
              <a:buFont typeface="+mj-lt"/>
              <a:buAutoNum type="arabicPeriod"/>
            </a:pPr>
            <a:r>
              <a:rPr lang="en-GB" dirty="0"/>
              <a:t>Nicotine absence related to incr. anger, low mood, irritability and hunger. PA may reduce these…(evidence)</a:t>
            </a:r>
          </a:p>
          <a:p>
            <a:pPr marL="502920" indent="-457200">
              <a:buFont typeface="+mj-lt"/>
              <a:buAutoNum type="arabicPeriod"/>
            </a:pPr>
            <a:r>
              <a:rPr lang="en-GB" dirty="0"/>
              <a:t>Smokers experiencing depression reduced success in quitting (PA effects on depression)</a:t>
            </a:r>
          </a:p>
          <a:p>
            <a:pPr marL="502920" indent="-457200">
              <a:buFont typeface="+mj-lt"/>
              <a:buAutoNum type="arabicPeriod"/>
            </a:pPr>
            <a:r>
              <a:rPr lang="en-GB" dirty="0"/>
              <a:t>Doing PA can remind a smoker of how unfit they have become! Reinforce that it’s a good idea.</a:t>
            </a:r>
          </a:p>
          <a:p>
            <a:pPr marL="502920" indent="-457200">
              <a:buFont typeface="+mj-lt"/>
              <a:buAutoNum type="arabicPeriod"/>
            </a:pPr>
            <a:r>
              <a:rPr lang="en-GB" dirty="0"/>
              <a:t>PA may displace certain behaviours and time spent in environments where would smoke. Reduce feelings of identity as a smoker.</a:t>
            </a:r>
          </a:p>
          <a:p>
            <a:pPr marL="502920" indent="-457200">
              <a:buFont typeface="+mj-lt"/>
              <a:buAutoNum type="arabicPeriod"/>
            </a:pPr>
            <a:r>
              <a:rPr lang="en-GB" dirty="0"/>
              <a:t>Weight gain / fear of weight gain – PA can moderate this.</a:t>
            </a:r>
          </a:p>
          <a:p>
            <a:pPr marL="502920" indent="-457200">
              <a:buFont typeface="+mj-lt"/>
              <a:buAutoNum type="arabicPeriod"/>
            </a:pPr>
            <a:r>
              <a:rPr lang="en-GB" dirty="0"/>
              <a:t>PA may help increase control capacity – ability to override smoking urges (</a:t>
            </a:r>
            <a:r>
              <a:rPr lang="en-GB" dirty="0" err="1"/>
              <a:t>Baumeister</a:t>
            </a:r>
            <a:r>
              <a:rPr lang="en-GB" dirty="0"/>
              <a:t> &amp; </a:t>
            </a:r>
            <a:r>
              <a:rPr lang="en-GB" dirty="0" err="1"/>
              <a:t>Vohs</a:t>
            </a:r>
            <a:r>
              <a:rPr lang="en-GB" dirty="0"/>
              <a:t>, 2011)</a:t>
            </a:r>
          </a:p>
          <a:p>
            <a:pPr marL="502920" indent="-457200">
              <a:buFont typeface="+mj-lt"/>
              <a:buAutoNum type="arabicPeriod"/>
            </a:pPr>
            <a:endParaRPr lang="en-US" dirty="0"/>
          </a:p>
        </p:txBody>
      </p:sp>
    </p:spTree>
    <p:extLst>
      <p:ext uri="{BB962C8B-B14F-4D97-AF65-F5344CB8AC3E}">
        <p14:creationId xmlns:p14="http://schemas.microsoft.com/office/powerpoint/2010/main" val="389019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537" name="Title 1"/>
          <p:cNvSpPr>
            <a:spLocks noGrp="1"/>
          </p:cNvSpPr>
          <p:nvPr>
            <p:ph type="title"/>
          </p:nvPr>
        </p:nvSpPr>
        <p:spPr>
          <a:xfrm>
            <a:off x="1024128" y="585216"/>
            <a:ext cx="8018272" cy="1499616"/>
          </a:xfrm>
        </p:spPr>
        <p:txBody>
          <a:bodyPr>
            <a:normAutofit/>
          </a:bodyPr>
          <a:lstStyle/>
          <a:p>
            <a:r>
              <a:rPr lang="en-GB"/>
              <a:t>Physical activity as an aid to smoking cessation:</a:t>
            </a:r>
            <a:endParaRPr lang="en-US"/>
          </a:p>
        </p:txBody>
      </p:sp>
      <p:sp>
        <p:nvSpPr>
          <p:cNvPr id="65538" name="Content Placeholder 2"/>
          <p:cNvSpPr>
            <a:spLocks noGrp="1"/>
          </p:cNvSpPr>
          <p:nvPr>
            <p:ph sz="quarter" idx="13"/>
          </p:nvPr>
        </p:nvSpPr>
        <p:spPr>
          <a:xfrm>
            <a:off x="1024128" y="2286000"/>
            <a:ext cx="8018271" cy="4023360"/>
          </a:xfrm>
          <a:prstGeom prst="rect">
            <a:avLst/>
          </a:prstGeom>
        </p:spPr>
        <p:txBody>
          <a:bodyPr>
            <a:normAutofit/>
          </a:bodyPr>
          <a:lstStyle/>
          <a:p>
            <a:r>
              <a:rPr lang="en-GB" sz="1500"/>
              <a:t>Some studies have found higher abstinence rates in those who exercise rather than those who don’t.</a:t>
            </a:r>
          </a:p>
          <a:p>
            <a:r>
              <a:rPr lang="en-GB" sz="1500"/>
              <a:t>Marcus et al. (1999)</a:t>
            </a:r>
          </a:p>
          <a:p>
            <a:endParaRPr lang="en-GB" sz="1500"/>
          </a:p>
          <a:p>
            <a:r>
              <a:rPr lang="en-GB" sz="1500" b="1"/>
              <a:t>Equivocal research…</a:t>
            </a:r>
          </a:p>
          <a:p>
            <a:r>
              <a:rPr lang="en-GB" sz="1500"/>
              <a:t>Some show higher rates of abstinence (to control) at 3 months rather than 12 month follow up</a:t>
            </a:r>
          </a:p>
          <a:p>
            <a:r>
              <a:rPr lang="en-GB" sz="1500"/>
              <a:t>Some studies no difference!</a:t>
            </a:r>
          </a:p>
          <a:p>
            <a:r>
              <a:rPr lang="en-GB" sz="1500"/>
              <a:t>Methodological issues:</a:t>
            </a:r>
          </a:p>
          <a:p>
            <a:r>
              <a:rPr lang="en-GB" sz="1500"/>
              <a:t>Type of exercise (mode / frequency / intensity)</a:t>
            </a:r>
          </a:p>
          <a:p>
            <a:r>
              <a:rPr lang="en-GB" sz="1500"/>
              <a:t>Length of programme</a:t>
            </a:r>
          </a:p>
          <a:p>
            <a:r>
              <a:rPr lang="en-GB" sz="1500"/>
              <a:t>Other treatments in conjunction</a:t>
            </a:r>
          </a:p>
          <a:p>
            <a:endParaRPr lang="en-GB" sz="1500"/>
          </a:p>
          <a:p>
            <a:endParaRPr lang="en-US" sz="1500"/>
          </a:p>
        </p:txBody>
      </p:sp>
      <p:sp>
        <p:nvSpPr>
          <p:cNvPr id="65543" name="Rectangle 65542">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545" name="Rectangle 65544">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83483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566" name="Rectangle 66565">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6568"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6570" name="Straight Connector 66569">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66572" name="Rectangle 66571">
            <a:extLst>
              <a:ext uri="{FF2B5EF4-FFF2-40B4-BE49-F238E27FC236}">
                <a16:creationId xmlns:a16="http://schemas.microsoft.com/office/drawing/2014/main" id="{A540FAC9-3505-49ED-9B06-A0F8C1485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574" name="Rectangle 66573">
            <a:extLst>
              <a:ext uri="{FF2B5EF4-FFF2-40B4-BE49-F238E27FC236}">
                <a16:creationId xmlns:a16="http://schemas.microsoft.com/office/drawing/2014/main" id="{9879B3CD-E329-42F5-B136-BA1F37EC05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5464" y="484632"/>
            <a:ext cx="7453538" cy="58809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66561" name="Title 1"/>
          <p:cNvSpPr>
            <a:spLocks noGrp="1"/>
          </p:cNvSpPr>
          <p:nvPr>
            <p:ph type="title"/>
          </p:nvPr>
        </p:nvSpPr>
        <p:spPr>
          <a:xfrm>
            <a:off x="990096" y="977900"/>
            <a:ext cx="6539558" cy="3327734"/>
          </a:xfrm>
        </p:spPr>
        <p:txBody>
          <a:bodyPr vert="horz" lIns="91440" tIns="45720" rIns="91440" bIns="45720" rtlCol="0" anchor="b">
            <a:normAutofit/>
          </a:bodyPr>
          <a:lstStyle/>
          <a:p>
            <a:pPr algn="r"/>
            <a:r>
              <a:rPr lang="en-US" sz="5400" spc="200" dirty="0"/>
              <a:t>Do trained smoking advisors routinely promote PA as an aid to quitting?</a:t>
            </a:r>
          </a:p>
        </p:txBody>
      </p:sp>
      <p:cxnSp>
        <p:nvCxnSpPr>
          <p:cNvPr id="66576" name="Straight Connector 66575">
            <a:extLst>
              <a:ext uri="{FF2B5EF4-FFF2-40B4-BE49-F238E27FC236}">
                <a16:creationId xmlns:a16="http://schemas.microsoft.com/office/drawing/2014/main" id="{51B042EF-3024-4C57-B282-1B30607FB7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58680" y="4476657"/>
            <a:ext cx="5370974" cy="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66578" name="Rectangle 66577">
            <a:extLst>
              <a:ext uri="{FF2B5EF4-FFF2-40B4-BE49-F238E27FC236}">
                <a16:creationId xmlns:a16="http://schemas.microsoft.com/office/drawing/2014/main" id="{EA0B4097-B645-43E0-A2B5-B8D688E7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84632"/>
            <a:ext cx="3584224" cy="588091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35799484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91"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67593" name="Rectangle 67592">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585" name="Title 1"/>
          <p:cNvSpPr>
            <a:spLocks noGrp="1"/>
          </p:cNvSpPr>
          <p:nvPr>
            <p:ph type="title"/>
          </p:nvPr>
        </p:nvSpPr>
        <p:spPr>
          <a:xfrm>
            <a:off x="4219803" y="4735775"/>
            <a:ext cx="7006998" cy="1245732"/>
          </a:xfrm>
        </p:spPr>
        <p:txBody>
          <a:bodyPr anchor="t">
            <a:normAutofit/>
          </a:bodyPr>
          <a:lstStyle/>
          <a:p>
            <a:r>
              <a:rPr lang="en-GB" sz="3500">
                <a:solidFill>
                  <a:srgbClr val="FFFFFF"/>
                </a:solidFill>
              </a:rPr>
              <a:t>Do trained smoking advisors routinely promote PA as an aid to quitting?</a:t>
            </a:r>
            <a:endParaRPr lang="en-US" sz="3500">
              <a:solidFill>
                <a:srgbClr val="FFFFFF"/>
              </a:solidFill>
            </a:endParaRPr>
          </a:p>
        </p:txBody>
      </p:sp>
      <p:sp>
        <p:nvSpPr>
          <p:cNvPr id="67595"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7586" name="Content Placeholder 2"/>
          <p:cNvSpPr>
            <a:spLocks noGrp="1"/>
          </p:cNvSpPr>
          <p:nvPr>
            <p:ph sz="quarter" idx="13"/>
          </p:nvPr>
        </p:nvSpPr>
        <p:spPr>
          <a:xfrm>
            <a:off x="4219802" y="965864"/>
            <a:ext cx="7006998" cy="3450370"/>
          </a:xfrm>
          <a:prstGeom prst="rect">
            <a:avLst/>
          </a:prstGeom>
        </p:spPr>
        <p:txBody>
          <a:bodyPr anchor="b">
            <a:normAutofit/>
          </a:bodyPr>
          <a:lstStyle/>
          <a:p>
            <a:r>
              <a:rPr lang="en-GB" sz="2000" b="1">
                <a:solidFill>
                  <a:srgbClr val="FFFFFF"/>
                </a:solidFill>
              </a:rPr>
              <a:t>Mixed reviews…</a:t>
            </a:r>
          </a:p>
          <a:p>
            <a:r>
              <a:rPr lang="en-GB" sz="2000">
                <a:solidFill>
                  <a:srgbClr val="FFFFFF"/>
                </a:solidFill>
              </a:rPr>
              <a:t>Mc Ewen et al. (2006) suggest that behaviours such as PA should be initiated after a period of successful abstinence. </a:t>
            </a:r>
          </a:p>
          <a:p>
            <a:r>
              <a:rPr lang="en-GB" sz="2000" b="1">
                <a:solidFill>
                  <a:srgbClr val="FFFFFF"/>
                </a:solidFill>
              </a:rPr>
              <a:t>Why?</a:t>
            </a:r>
          </a:p>
          <a:p>
            <a:r>
              <a:rPr lang="en-GB" sz="2000">
                <a:solidFill>
                  <a:srgbClr val="FFFFFF"/>
                </a:solidFill>
              </a:rPr>
              <a:t>The demands of 2 or more behaviour changes may be too much (planning, goal setting etc. may lead to relapse).</a:t>
            </a:r>
          </a:p>
          <a:p>
            <a:r>
              <a:rPr lang="en-GB" sz="2000">
                <a:solidFill>
                  <a:srgbClr val="FFFFFF"/>
                </a:solidFill>
              </a:rPr>
              <a:t>Alternatively…</a:t>
            </a:r>
          </a:p>
          <a:p>
            <a:r>
              <a:rPr lang="en-GB" sz="2000">
                <a:solidFill>
                  <a:srgbClr val="FFFFFF"/>
                </a:solidFill>
              </a:rPr>
              <a:t>Marcus et al. (2004) advocate need to prevent weight gain and the behaviours may reinforce each other.</a:t>
            </a:r>
            <a:endParaRPr lang="en-US" sz="2000">
              <a:solidFill>
                <a:srgbClr val="FFFFFF"/>
              </a:solidFill>
            </a:endParaRPr>
          </a:p>
        </p:txBody>
      </p:sp>
      <p:cxnSp>
        <p:nvCxnSpPr>
          <p:cNvPr id="67597" name="Straight Connector 67596">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11955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7585" name="Title 1"/>
          <p:cNvSpPr>
            <a:spLocks noGrp="1"/>
          </p:cNvSpPr>
          <p:nvPr>
            <p:ph type="title"/>
          </p:nvPr>
        </p:nvSpPr>
        <p:spPr>
          <a:xfrm>
            <a:off x="1024128" y="585216"/>
            <a:ext cx="8018272" cy="1499616"/>
          </a:xfrm>
        </p:spPr>
        <p:txBody>
          <a:bodyPr>
            <a:normAutofit/>
          </a:bodyPr>
          <a:lstStyle/>
          <a:p>
            <a:r>
              <a:rPr lang="en-GB" sz="4300"/>
              <a:t>Do trained smoking advisors routinely promote PA as an aid to quitting?</a:t>
            </a:r>
            <a:endParaRPr lang="en-US" sz="4300"/>
          </a:p>
        </p:txBody>
      </p:sp>
      <p:sp>
        <p:nvSpPr>
          <p:cNvPr id="67586" name="Content Placeholder 2"/>
          <p:cNvSpPr>
            <a:spLocks noGrp="1"/>
          </p:cNvSpPr>
          <p:nvPr>
            <p:ph sz="quarter" idx="13"/>
          </p:nvPr>
        </p:nvSpPr>
        <p:spPr>
          <a:xfrm>
            <a:off x="1024128" y="2286000"/>
            <a:ext cx="8018271" cy="4023360"/>
          </a:xfrm>
          <a:prstGeom prst="rect">
            <a:avLst/>
          </a:prstGeom>
        </p:spPr>
        <p:txBody>
          <a:bodyPr>
            <a:normAutofit/>
          </a:bodyPr>
          <a:lstStyle/>
          <a:p>
            <a:r>
              <a:rPr lang="en-GB" sz="1500"/>
              <a:t>Of 170 smoking cessation advisors in England and Scotland, 56% claimed to promote PA.</a:t>
            </a:r>
          </a:p>
          <a:p>
            <a:r>
              <a:rPr lang="en-GB" sz="1500"/>
              <a:t>5 minutes from a 45 minute counselling session (Everson et al., 2010)</a:t>
            </a:r>
          </a:p>
          <a:p>
            <a:r>
              <a:rPr lang="en-GB" sz="1500"/>
              <a:t>Advisors holding more positive beliefs of pros and cons, self-efficacy, outcome efficacy, and importance of PA in smoking cessation more likely to promote PA (Everson-Hock et al., 2010).</a:t>
            </a:r>
          </a:p>
          <a:p>
            <a:r>
              <a:rPr lang="en-GB" sz="1500"/>
              <a:t>Advisors noted that PA valuable as coping strategy for cravings, and withdrawal symptoms.</a:t>
            </a:r>
          </a:p>
          <a:p>
            <a:r>
              <a:rPr lang="en-GB" sz="1500"/>
              <a:t>A positive focus rather than stopping smoking.</a:t>
            </a:r>
          </a:p>
          <a:p>
            <a:r>
              <a:rPr lang="en-GB" sz="1500"/>
              <a:t>Help with weight management and emotional eating (in place of cigarette)</a:t>
            </a:r>
          </a:p>
          <a:p>
            <a:endParaRPr lang="en-GB" sz="1500"/>
          </a:p>
          <a:p>
            <a:r>
              <a:rPr lang="en-GB" sz="1500"/>
              <a:t>Resource: Everson et al. (2010). Determinants of physical activity promotion by smoking cessation advisors as an aid for quitting: Support for the Transtheoretical Model. </a:t>
            </a:r>
            <a:r>
              <a:rPr lang="en-GB" sz="1500" i="1"/>
              <a:t>Patient Education and </a:t>
            </a:r>
            <a:r>
              <a:rPr lang="en-GB" sz="1500" i="1" err="1"/>
              <a:t>Counseling</a:t>
            </a:r>
            <a:r>
              <a:rPr lang="en-GB" sz="1500"/>
              <a:t>. Volume 8, Issue 1.  </a:t>
            </a:r>
            <a:r>
              <a:rPr lang="en-GB" sz="1500">
                <a:hlinkClick r:id="rId2" tooltip="Persistent link using digital object identifier">
                  <a:extLst>
                    <a:ext uri="{A12FA001-AC4F-418D-AE19-62706E023703}">
                      <ahyp:hlinkClr xmlns:ahyp="http://schemas.microsoft.com/office/drawing/2018/hyperlinkcolor" val="tx"/>
                    </a:ext>
                  </a:extLst>
                </a:hlinkClick>
              </a:rPr>
              <a:t>https://doi.org/10.1016/j.pec.2009.05.004</a:t>
            </a:r>
            <a:endParaRPr lang="en-GB" sz="1500"/>
          </a:p>
          <a:p>
            <a:endParaRPr lang="en-GB" sz="1500"/>
          </a:p>
          <a:p>
            <a:endParaRPr lang="en-US" sz="1500"/>
          </a:p>
        </p:txBody>
      </p:sp>
      <p:sp>
        <p:nvSpPr>
          <p:cNvPr id="67591" name="Rectangle 67590">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7593" name="Rectangle 67592">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73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758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609" name="Title 1"/>
          <p:cNvSpPr>
            <a:spLocks noGrp="1"/>
          </p:cNvSpPr>
          <p:nvPr>
            <p:ph type="title"/>
          </p:nvPr>
        </p:nvSpPr>
        <p:spPr>
          <a:xfrm>
            <a:off x="1024128" y="585216"/>
            <a:ext cx="8018272" cy="1499616"/>
          </a:xfrm>
        </p:spPr>
        <p:txBody>
          <a:bodyPr>
            <a:normAutofit/>
          </a:bodyPr>
          <a:lstStyle/>
          <a:p>
            <a:r>
              <a:rPr lang="en-GB" sz="4600"/>
              <a:t>Are smokers interested in PA as an explicit aid for smoking cessation?</a:t>
            </a:r>
            <a:endParaRPr lang="en-US" sz="4600"/>
          </a:p>
        </p:txBody>
      </p:sp>
      <p:sp>
        <p:nvSpPr>
          <p:cNvPr id="68610" name="Content Placeholder 2"/>
          <p:cNvSpPr>
            <a:spLocks noGrp="1"/>
          </p:cNvSpPr>
          <p:nvPr>
            <p:ph sz="quarter" idx="13"/>
          </p:nvPr>
        </p:nvSpPr>
        <p:spPr>
          <a:xfrm>
            <a:off x="1024128" y="2286000"/>
            <a:ext cx="8018271" cy="4023360"/>
          </a:xfrm>
          <a:prstGeom prst="rect">
            <a:avLst/>
          </a:prstGeom>
        </p:spPr>
        <p:txBody>
          <a:bodyPr>
            <a:normAutofit/>
          </a:bodyPr>
          <a:lstStyle/>
          <a:p>
            <a:r>
              <a:rPr lang="en-GB" sz="1700"/>
              <a:t>Everson-Hock et al. (2010) found that survey of 181 smokers attempting to give up…</a:t>
            </a:r>
          </a:p>
          <a:p>
            <a:r>
              <a:rPr lang="en-GB" sz="1700"/>
              <a:t>22% used PA to control their smoking</a:t>
            </a:r>
          </a:p>
          <a:p>
            <a:r>
              <a:rPr lang="en-GB" sz="1700"/>
              <a:t>35% had used it during a previous attempt to quit.</a:t>
            </a:r>
          </a:p>
          <a:p>
            <a:r>
              <a:rPr lang="en-GB" sz="1700"/>
              <a:t>Those in action and maintenance stages of quitting held more positive beliefs regarding SE to do PA.</a:t>
            </a:r>
          </a:p>
          <a:p>
            <a:r>
              <a:rPr lang="en-GB" sz="1700"/>
              <a:t>Also outcome efficacy (belief that PA would be useful)</a:t>
            </a:r>
          </a:p>
          <a:p>
            <a:r>
              <a:rPr lang="en-GB" sz="1700"/>
              <a:t>Survey focused on smokers views of PA (e.g. brisk walking) rather than vigorous ‘exercise’.</a:t>
            </a:r>
          </a:p>
          <a:p>
            <a:r>
              <a:rPr lang="en-GB" sz="1700"/>
              <a:t>Intensity of exercise? Low / mod for adherence and immediate psychological benefits (5 minutes + outdoors)</a:t>
            </a:r>
          </a:p>
        </p:txBody>
      </p:sp>
      <p:sp>
        <p:nvSpPr>
          <p:cNvPr id="68615" name="Rectangle 686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617" name="Rectangle 686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99717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639" name="Rectangle 6963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41" name="Rectangle 6964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633" name="Title 1"/>
          <p:cNvSpPr>
            <a:spLocks noGrp="1"/>
          </p:cNvSpPr>
          <p:nvPr>
            <p:ph type="title"/>
          </p:nvPr>
        </p:nvSpPr>
        <p:spPr>
          <a:xfrm>
            <a:off x="964788" y="804333"/>
            <a:ext cx="3391900" cy="5249334"/>
          </a:xfrm>
        </p:spPr>
        <p:txBody>
          <a:bodyPr>
            <a:normAutofit/>
          </a:bodyPr>
          <a:lstStyle/>
          <a:p>
            <a:pPr algn="r"/>
            <a:r>
              <a:rPr lang="en-GB">
                <a:solidFill>
                  <a:srgbClr val="FFFFFF"/>
                </a:solidFill>
              </a:rPr>
              <a:t>Acute effects of PA on smoking-related outcomes</a:t>
            </a:r>
            <a:endParaRPr lang="en-US">
              <a:solidFill>
                <a:srgbClr val="FFFFFF"/>
              </a:solidFill>
            </a:endParaRPr>
          </a:p>
        </p:txBody>
      </p:sp>
      <p:sp>
        <p:nvSpPr>
          <p:cNvPr id="69634" name="Content Placeholder 2"/>
          <p:cNvSpPr>
            <a:spLocks noGrp="1"/>
          </p:cNvSpPr>
          <p:nvPr>
            <p:ph sz="quarter" idx="13"/>
          </p:nvPr>
        </p:nvSpPr>
        <p:spPr>
          <a:xfrm>
            <a:off x="4951048" y="804333"/>
            <a:ext cx="6306003" cy="5249334"/>
          </a:xfrm>
          <a:prstGeom prst="rect">
            <a:avLst/>
          </a:prstGeom>
        </p:spPr>
        <p:txBody>
          <a:bodyPr anchor="ctr">
            <a:normAutofit/>
          </a:bodyPr>
          <a:lstStyle/>
          <a:p>
            <a:r>
              <a:rPr lang="en-GB" dirty="0"/>
              <a:t>Reviews have focused on a single session of PA on smoking related outcomes (Taylor et al., 2012)</a:t>
            </a:r>
          </a:p>
          <a:p>
            <a:r>
              <a:rPr lang="en-GB" dirty="0"/>
              <a:t>Bock et al. (1999) reported significant reductions in cravings at weeks 5-10 of an 11 week trial (active v passive condition)</a:t>
            </a:r>
          </a:p>
          <a:p>
            <a:r>
              <a:rPr lang="en-GB" dirty="0"/>
              <a:t>Although…</a:t>
            </a:r>
          </a:p>
          <a:p>
            <a:r>
              <a:rPr lang="en-GB" dirty="0"/>
              <a:t>Williams et al. (2010) reported that quitters (8 week smoking cessation programme – counselling and NRT + 3x50 minute walks had no reduction in cravings compared to a passive group.</a:t>
            </a:r>
          </a:p>
          <a:p>
            <a:r>
              <a:rPr lang="en-GB" dirty="0"/>
              <a:t>Weight gain / reduction – not considered</a:t>
            </a:r>
          </a:p>
          <a:p>
            <a:endParaRPr lang="en-GB" dirty="0"/>
          </a:p>
        </p:txBody>
      </p:sp>
    </p:spTree>
    <p:extLst>
      <p:ext uri="{BB962C8B-B14F-4D97-AF65-F5344CB8AC3E}">
        <p14:creationId xmlns:p14="http://schemas.microsoft.com/office/powerpoint/2010/main" val="2798911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3" name="Title 1"/>
          <p:cNvSpPr>
            <a:spLocks noGrp="1"/>
          </p:cNvSpPr>
          <p:nvPr>
            <p:ph type="title"/>
          </p:nvPr>
        </p:nvSpPr>
        <p:spPr>
          <a:xfrm>
            <a:off x="1024128" y="585216"/>
            <a:ext cx="8018272" cy="1499616"/>
          </a:xfrm>
        </p:spPr>
        <p:txBody>
          <a:bodyPr>
            <a:normAutofit/>
          </a:bodyPr>
          <a:lstStyle/>
          <a:p>
            <a:r>
              <a:rPr lang="en-GB"/>
              <a:t>Acute effects of PA on smoking-related outcomes</a:t>
            </a:r>
            <a:endParaRPr lang="en-US"/>
          </a:p>
        </p:txBody>
      </p:sp>
      <p:sp>
        <p:nvSpPr>
          <p:cNvPr id="69634" name="Content Placeholder 2"/>
          <p:cNvSpPr>
            <a:spLocks noGrp="1"/>
          </p:cNvSpPr>
          <p:nvPr>
            <p:ph sz="quarter" idx="13"/>
          </p:nvPr>
        </p:nvSpPr>
        <p:spPr>
          <a:xfrm>
            <a:off x="1024128" y="2286000"/>
            <a:ext cx="8018271" cy="4023360"/>
          </a:xfrm>
          <a:prstGeom prst="rect">
            <a:avLst/>
          </a:prstGeom>
        </p:spPr>
        <p:txBody>
          <a:bodyPr>
            <a:normAutofit/>
          </a:bodyPr>
          <a:lstStyle/>
          <a:p>
            <a:r>
              <a:rPr lang="en-GB" sz="1500"/>
              <a:t>2 studies (Everson et al. 2008; </a:t>
            </a:r>
            <a:r>
              <a:rPr lang="en-GB" sz="1500" err="1"/>
              <a:t>Scerbo</a:t>
            </a:r>
            <a:r>
              <a:rPr lang="en-GB" sz="1500"/>
              <a:t> et al., 2010) have shown that mod / </a:t>
            </a:r>
            <a:r>
              <a:rPr lang="en-GB" sz="1500" err="1"/>
              <a:t>vig</a:t>
            </a:r>
            <a:r>
              <a:rPr lang="en-GB" sz="1500"/>
              <a:t> intensity exercise reduce cravings compared with passive control.</a:t>
            </a:r>
          </a:p>
          <a:p>
            <a:r>
              <a:rPr lang="en-GB" sz="1500"/>
              <a:t>Short bouts of PA (5 </a:t>
            </a:r>
            <a:r>
              <a:rPr lang="en-GB" sz="1500" err="1"/>
              <a:t>mins</a:t>
            </a:r>
            <a:r>
              <a:rPr lang="en-GB" sz="1500"/>
              <a:t>) temporarily reduce cravings.</a:t>
            </a:r>
          </a:p>
          <a:p>
            <a:r>
              <a:rPr lang="en-GB" sz="1500"/>
              <a:t>Short-lived in comparison to longer bouts.</a:t>
            </a:r>
          </a:p>
          <a:p>
            <a:r>
              <a:rPr lang="en-GB" sz="1500" err="1"/>
              <a:t>Hassova</a:t>
            </a:r>
            <a:r>
              <a:rPr lang="en-GB" sz="1500"/>
              <a:t> et al. (2013) quantified the effects of exercise on strength of desire to smoke (</a:t>
            </a:r>
            <a:r>
              <a:rPr lang="en-GB" sz="1500" err="1"/>
              <a:t>SoD</a:t>
            </a:r>
            <a:r>
              <a:rPr lang="en-GB" sz="1500"/>
              <a:t>). </a:t>
            </a:r>
          </a:p>
          <a:p>
            <a:r>
              <a:rPr lang="en-GB" sz="1500"/>
              <a:t>Results of 15 studies show a very strong effect of exercise on </a:t>
            </a:r>
            <a:r>
              <a:rPr lang="en-GB" sz="1500" err="1"/>
              <a:t>SoD</a:t>
            </a:r>
            <a:r>
              <a:rPr lang="en-GB" sz="1500"/>
              <a:t>.</a:t>
            </a:r>
          </a:p>
          <a:p>
            <a:r>
              <a:rPr lang="en-GB" sz="1500" err="1"/>
              <a:t>Nicitopoulos</a:t>
            </a:r>
            <a:r>
              <a:rPr lang="en-GB" sz="1500"/>
              <a:t> (2010) found exercise: </a:t>
            </a:r>
          </a:p>
          <a:p>
            <a:pPr lvl="1"/>
            <a:r>
              <a:rPr lang="en-GB" sz="1500"/>
              <a:t>Reduces time spent smoking, </a:t>
            </a:r>
          </a:p>
          <a:p>
            <a:pPr lvl="1"/>
            <a:r>
              <a:rPr lang="en-GB" sz="1500"/>
              <a:t>Reduces number of puffs spent smoking the next cigarette after exercise </a:t>
            </a:r>
          </a:p>
          <a:p>
            <a:pPr lvl="1"/>
            <a:r>
              <a:rPr lang="en-GB" sz="1500"/>
              <a:t>Increases the time before the next cigarette.</a:t>
            </a:r>
          </a:p>
        </p:txBody>
      </p:sp>
      <p:sp>
        <p:nvSpPr>
          <p:cNvPr id="69639" name="Rectangle 6963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641" name="Rectangle 6964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676500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808" name="Rectangle 76807">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801" name="Title 1"/>
          <p:cNvSpPr>
            <a:spLocks noGrp="1"/>
          </p:cNvSpPr>
          <p:nvPr>
            <p:ph type="title"/>
          </p:nvPr>
        </p:nvSpPr>
        <p:spPr>
          <a:xfrm>
            <a:off x="643468" y="643467"/>
            <a:ext cx="3415612" cy="5571066"/>
          </a:xfrm>
        </p:spPr>
        <p:txBody>
          <a:bodyPr>
            <a:normAutofit/>
          </a:bodyPr>
          <a:lstStyle/>
          <a:p>
            <a:r>
              <a:rPr lang="en-GB">
                <a:solidFill>
                  <a:srgbClr val="FFFFFF"/>
                </a:solidFill>
              </a:rPr>
              <a:t>Summary:</a:t>
            </a:r>
            <a:endParaRPr lang="en-US">
              <a:solidFill>
                <a:srgbClr val="FFFFFF"/>
              </a:solidFill>
            </a:endParaRPr>
          </a:p>
        </p:txBody>
      </p:sp>
      <p:graphicFrame>
        <p:nvGraphicFramePr>
          <p:cNvPr id="76804" name="Content Placeholder 2">
            <a:extLst>
              <a:ext uri="{FF2B5EF4-FFF2-40B4-BE49-F238E27FC236}">
                <a16:creationId xmlns:a16="http://schemas.microsoft.com/office/drawing/2014/main" id="{55B3059C-C9EA-BEA8-2893-306F3758A8E2}"/>
              </a:ext>
            </a:extLst>
          </p:cNvPr>
          <p:cNvGraphicFramePr>
            <a:graphicFrameLocks noGrp="1"/>
          </p:cNvGraphicFramePr>
          <p:nvPr>
            <p:ph sz="quarter" idx="13"/>
            <p:extLst>
              <p:ext uri="{D42A27DB-BD31-4B8C-83A1-F6EECF244321}">
                <p14:modId xmlns:p14="http://schemas.microsoft.com/office/powerpoint/2010/main" val="4049699801"/>
              </p:ext>
            </p:extLst>
          </p:nvPr>
        </p:nvGraphicFramePr>
        <p:xfrm>
          <a:off x="5603875" y="954088"/>
          <a:ext cx="5641975" cy="4921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5500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89" name="Rectangle 2"/>
          <p:cNvSpPr>
            <a:spLocks noGrp="1" noChangeArrowheads="1"/>
          </p:cNvSpPr>
          <p:nvPr>
            <p:ph type="title"/>
          </p:nvPr>
        </p:nvSpPr>
        <p:spPr>
          <a:xfrm>
            <a:off x="1024128" y="585216"/>
            <a:ext cx="8018272" cy="1499616"/>
          </a:xfrm>
        </p:spPr>
        <p:txBody>
          <a:bodyPr>
            <a:normAutofit/>
          </a:bodyPr>
          <a:lstStyle/>
          <a:p>
            <a:pPr eaLnBrk="1" hangingPunct="1"/>
            <a:r>
              <a:rPr lang="en-GB"/>
              <a:t>Task:</a:t>
            </a:r>
            <a:br>
              <a:rPr lang="en-GB"/>
            </a:br>
            <a:r>
              <a:rPr lang="en-GB"/>
              <a:t>In pairs / small groups </a:t>
            </a:r>
          </a:p>
        </p:txBody>
      </p:sp>
      <p:sp>
        <p:nvSpPr>
          <p:cNvPr id="63490" name="Rectangle 3"/>
          <p:cNvSpPr>
            <a:spLocks noGrp="1" noChangeArrowheads="1"/>
          </p:cNvSpPr>
          <p:nvPr>
            <p:ph sz="quarter" idx="13"/>
          </p:nvPr>
        </p:nvSpPr>
        <p:spPr>
          <a:xfrm>
            <a:off x="1024128" y="2286000"/>
            <a:ext cx="8018271" cy="4023360"/>
          </a:xfrm>
          <a:prstGeom prst="rect">
            <a:avLst/>
          </a:prstGeom>
        </p:spPr>
        <p:txBody>
          <a:bodyPr>
            <a:normAutofit/>
          </a:bodyPr>
          <a:lstStyle/>
          <a:p>
            <a:pPr marL="502920" indent="-457200">
              <a:buFont typeface="+mj-lt"/>
              <a:buAutoNum type="arabicPeriod"/>
            </a:pPr>
            <a:r>
              <a:rPr lang="en-GB" dirty="0"/>
              <a:t>Find a health promotion or awareness campaign that has been run to try to prevent people from smoking. Explain whether this has been effective or not.</a:t>
            </a:r>
          </a:p>
          <a:p>
            <a:pPr marL="502920" indent="-457200">
              <a:buFont typeface="+mj-lt"/>
              <a:buAutoNum type="arabicPeriod"/>
            </a:pPr>
            <a:r>
              <a:rPr lang="en-GB" dirty="0"/>
              <a:t>Which populations should be targeted with </a:t>
            </a:r>
            <a:r>
              <a:rPr lang="ja-JP" altLang="en-GB"/>
              <a:t>‘</a:t>
            </a:r>
            <a:r>
              <a:rPr lang="en-GB" altLang="ja-JP" dirty="0"/>
              <a:t>anti-smoking campaigns</a:t>
            </a:r>
            <a:r>
              <a:rPr lang="ja-JP" altLang="en-GB"/>
              <a:t>’</a:t>
            </a:r>
            <a:r>
              <a:rPr lang="en-GB" altLang="ja-JP" dirty="0"/>
              <a:t> in order to reduce the amount of people who smoke?</a:t>
            </a:r>
          </a:p>
          <a:p>
            <a:pPr marL="502920" indent="-457200">
              <a:buFont typeface="+mj-lt"/>
              <a:buAutoNum type="arabicPeriod"/>
            </a:pPr>
            <a:r>
              <a:rPr lang="en-GB" dirty="0"/>
              <a:t>Evaluate how effective campaigns targeted at the young / teenagers have been.</a:t>
            </a:r>
          </a:p>
          <a:p>
            <a:pPr marL="502920" indent="-457200">
              <a:buFont typeface="+mj-lt"/>
              <a:buAutoNum type="arabicPeriod"/>
            </a:pPr>
            <a:r>
              <a:rPr lang="en-GB" dirty="0"/>
              <a:t>What reasons have been given to explain these results?</a:t>
            </a:r>
          </a:p>
        </p:txBody>
      </p:sp>
      <p:sp>
        <p:nvSpPr>
          <p:cNvPr id="63495" name="Rectangle 6349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3497" name="Rectangle 6349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95029387"/>
      </p:ext>
    </p:extLst>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1062</TotalTime>
  <Words>3959</Words>
  <Application>Microsoft Macintosh PowerPoint</Application>
  <PresentationFormat>Widescreen</PresentationFormat>
  <Paragraphs>348</Paragraphs>
  <Slides>52</Slides>
  <Notes>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52</vt:i4>
      </vt:variant>
    </vt:vector>
  </HeadingPairs>
  <TitlesOfParts>
    <vt:vector size="62" baseType="lpstr">
      <vt:lpstr>-apple-system</vt:lpstr>
      <vt:lpstr>Aptos</vt:lpstr>
      <vt:lpstr>Arial</vt:lpstr>
      <vt:lpstr>inherit</vt:lpstr>
      <vt:lpstr>Libre Franklin</vt:lpstr>
      <vt:lpstr>Roboto</vt:lpstr>
      <vt:lpstr>Tw Cen MT</vt:lpstr>
      <vt:lpstr>Tw Cen MT Condensed</vt:lpstr>
      <vt:lpstr>Wingdings 3</vt:lpstr>
      <vt:lpstr>Integral</vt:lpstr>
      <vt:lpstr>Semester 2 – Week 1  Introduction to Health Psychology</vt:lpstr>
      <vt:lpstr>Health Psychology…</vt:lpstr>
      <vt:lpstr>Presentation information continued:</vt:lpstr>
      <vt:lpstr>Introduction to Health Psychology  Smoking and e-cigarette use</vt:lpstr>
      <vt:lpstr>National survey for wales (20/21)  Adult lifestyles by area deprivation, 2020-21 onwards What is going on in the table below?  </vt:lpstr>
      <vt:lpstr>Smoking and vaping prevalence 21/22: Adults</vt:lpstr>
      <vt:lpstr>Smoking and Vaping prevalence 24/25</vt:lpstr>
      <vt:lpstr>Smoking and vaping prevalence: Young people under 18 (2021/2022)</vt:lpstr>
      <vt:lpstr>Anecdotally – what have you seen?</vt:lpstr>
      <vt:lpstr>Legal situation…</vt:lpstr>
      <vt:lpstr>Why Do People Smoke? </vt:lpstr>
      <vt:lpstr>Smoking and Health</vt:lpstr>
      <vt:lpstr> e-cigarette use</vt:lpstr>
      <vt:lpstr>What is vaping?</vt:lpstr>
      <vt:lpstr>PowerPoint Presentation</vt:lpstr>
      <vt:lpstr>KCL report 2022</vt:lpstr>
      <vt:lpstr>E-cigarettes / vaping</vt:lpstr>
      <vt:lpstr>Are social media apps a 'gateway' to underage vaping?</vt:lpstr>
      <vt:lpstr>Trends</vt:lpstr>
      <vt:lpstr>Vaping on the rise – ban on disposables?</vt:lpstr>
      <vt:lpstr>Conservative Conference announcement </vt:lpstr>
      <vt:lpstr>Vaping: What are the medical impacts? - BBC News</vt:lpstr>
      <vt:lpstr>2023 - Disposable vapes were banned in the following countries: </vt:lpstr>
      <vt:lpstr>Additional disposable vape bans:</vt:lpstr>
      <vt:lpstr>Animal studies…</vt:lpstr>
      <vt:lpstr>Vaping is 'easily accessible', say sixth form students</vt:lpstr>
      <vt:lpstr>Reasons for e-cigarette use?</vt:lpstr>
      <vt:lpstr>Reasons for e-cigarette use?</vt:lpstr>
      <vt:lpstr>Reasons for Electronic Cigarette Use Among Middle and High School Students — National Youth Tobacco Survey, United States, 2016</vt:lpstr>
      <vt:lpstr>Attractiveness of vaping / use of flavours?</vt:lpstr>
      <vt:lpstr>Positives of e-cigarettes?</vt:lpstr>
      <vt:lpstr>Role in society – why do people use e-cigarettes?</vt:lpstr>
      <vt:lpstr>Intended for those who already smoke</vt:lpstr>
      <vt:lpstr>Reduction of cravings to smoke</vt:lpstr>
      <vt:lpstr>Opinions?</vt:lpstr>
      <vt:lpstr>Additional resource </vt:lpstr>
      <vt:lpstr>Altering smoking behaviour</vt:lpstr>
      <vt:lpstr>Task:</vt:lpstr>
      <vt:lpstr>Facilitating Individual Change: Smoking Cessation Skills</vt:lpstr>
      <vt:lpstr>Facilitating Individual Change: Smoking Cessation Skills  Taylor (2003) </vt:lpstr>
      <vt:lpstr>PowerPoint Presentation</vt:lpstr>
      <vt:lpstr>Mechanisms by which PA may help smokers to reduce or quit smoking</vt:lpstr>
      <vt:lpstr>PowerPoint Presentation</vt:lpstr>
      <vt:lpstr>Physical activity as an aid to smoking cessation:</vt:lpstr>
      <vt:lpstr>Do trained smoking advisors routinely promote PA as an aid to quitting?</vt:lpstr>
      <vt:lpstr>Do trained smoking advisors routinely promote PA as an aid to quitting?</vt:lpstr>
      <vt:lpstr>Do trained smoking advisors routinely promote PA as an aid to quitting?</vt:lpstr>
      <vt:lpstr>Are smokers interested in PA as an explicit aid for smoking cessation?</vt:lpstr>
      <vt:lpstr>Acute effects of PA on smoking-related outcomes</vt:lpstr>
      <vt:lpstr>Acute effects of PA on smoking-related outcomes</vt:lpstr>
      <vt:lpstr>Summary:</vt:lpstr>
      <vt:lpstr>Task: In pairs / small groups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Perspectives on Health and Physical Activity</dc:title>
  <dc:creator>Administrator</dc:creator>
  <cp:lastModifiedBy>Alison Connaughton</cp:lastModifiedBy>
  <cp:revision>33</cp:revision>
  <dcterms:created xsi:type="dcterms:W3CDTF">2021-10-25T18:34:43Z</dcterms:created>
  <dcterms:modified xsi:type="dcterms:W3CDTF">2026-09-15T15:35:06Z</dcterms:modified>
</cp:coreProperties>
</file>