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7" r:id="rId3"/>
    <p:sldId id="258" r:id="rId4"/>
    <p:sldId id="259" r:id="rId5"/>
    <p:sldId id="260" r:id="rId6"/>
    <p:sldId id="261" r:id="rId7"/>
    <p:sldId id="262" r:id="rId8"/>
    <p:sldId id="263" r:id="rId9"/>
    <p:sldId id="264" r:id="rId10"/>
    <p:sldId id="265" r:id="rId11"/>
    <p:sldId id="272" r:id="rId12"/>
    <p:sldId id="266" r:id="rId13"/>
    <p:sldId id="268" r:id="rId14"/>
    <p:sldId id="267" r:id="rId15"/>
    <p:sldId id="269" r:id="rId16"/>
    <p:sldId id="270" r:id="rId17"/>
    <p:sldId id="271" r:id="rId18"/>
    <p:sldId id="274" r:id="rId19"/>
    <p:sldId id="273"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7" autoAdjust="0"/>
    <p:restoredTop sz="94660"/>
  </p:normalViewPr>
  <p:slideViewPr>
    <p:cSldViewPr snapToGrid="0">
      <p:cViewPr varScale="1">
        <p:scale>
          <a:sx n="76" d="100"/>
          <a:sy n="76" d="100"/>
        </p:scale>
        <p:origin x="126" y="7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F56A447-A31A-4CCB-A2DA-4935A9640E52}"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BA835-1832-4847-A65A-0E4107E69A6B}" type="slidenum">
              <a:rPr lang="en-GB" smtClean="0"/>
              <a:t>‹#›</a:t>
            </a:fld>
            <a:endParaRPr lang="en-GB"/>
          </a:p>
        </p:txBody>
      </p:sp>
    </p:spTree>
    <p:extLst>
      <p:ext uri="{BB962C8B-B14F-4D97-AF65-F5344CB8AC3E}">
        <p14:creationId xmlns:p14="http://schemas.microsoft.com/office/powerpoint/2010/main" val="38803346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56A447-A31A-4CCB-A2DA-4935A9640E52}"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BA835-1832-4847-A65A-0E4107E69A6B}" type="slidenum">
              <a:rPr lang="en-GB" smtClean="0"/>
              <a:t>‹#›</a:t>
            </a:fld>
            <a:endParaRPr lang="en-GB"/>
          </a:p>
        </p:txBody>
      </p:sp>
    </p:spTree>
    <p:extLst>
      <p:ext uri="{BB962C8B-B14F-4D97-AF65-F5344CB8AC3E}">
        <p14:creationId xmlns:p14="http://schemas.microsoft.com/office/powerpoint/2010/main" val="36103859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56A447-A31A-4CCB-A2DA-4935A9640E52}"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BA835-1832-4847-A65A-0E4107E69A6B}" type="slidenum">
              <a:rPr lang="en-GB" smtClean="0"/>
              <a:t>‹#›</a:t>
            </a:fld>
            <a:endParaRPr lang="en-GB"/>
          </a:p>
        </p:txBody>
      </p:sp>
    </p:spTree>
    <p:extLst>
      <p:ext uri="{BB962C8B-B14F-4D97-AF65-F5344CB8AC3E}">
        <p14:creationId xmlns:p14="http://schemas.microsoft.com/office/powerpoint/2010/main" val="29807799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F56A447-A31A-4CCB-A2DA-4935A9640E52}" type="datetimeFigureOut">
              <a:rPr lang="en-GB" smtClean="0"/>
              <a:t>12/08/2026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4BA835-1832-4847-A65A-0E4107E69A6B}" type="slidenum">
              <a:rPr lang="en-GB" smtClean="0"/>
              <a:t>‹#›</a:t>
            </a:fld>
            <a:endParaRPr lang="en-GB"/>
          </a:p>
        </p:txBody>
      </p:sp>
    </p:spTree>
    <p:extLst>
      <p:ext uri="{BB962C8B-B14F-4D97-AF65-F5344CB8AC3E}">
        <p14:creationId xmlns:p14="http://schemas.microsoft.com/office/powerpoint/2010/main" val="11067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F56A447-A31A-4CCB-A2DA-4935A9640E52}" type="datetimeFigureOut">
              <a:rPr lang="en-GB" smtClean="0"/>
              <a:t>12/08/2026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A4BA835-1832-4847-A65A-0E4107E69A6B}" type="slidenum">
              <a:rPr lang="en-GB" smtClean="0"/>
              <a:t>‹#›</a:t>
            </a:fld>
            <a:endParaRPr lang="en-GB"/>
          </a:p>
        </p:txBody>
      </p:sp>
    </p:spTree>
    <p:extLst>
      <p:ext uri="{BB962C8B-B14F-4D97-AF65-F5344CB8AC3E}">
        <p14:creationId xmlns:p14="http://schemas.microsoft.com/office/powerpoint/2010/main" val="15677673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F56A447-A31A-4CCB-A2DA-4935A9640E52}" type="datetimeFigureOut">
              <a:rPr lang="en-GB" smtClean="0"/>
              <a:t>12/08/2026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A4BA835-1832-4847-A65A-0E4107E69A6B}" type="slidenum">
              <a:rPr lang="en-GB" smtClean="0"/>
              <a:t>‹#›</a:t>
            </a:fld>
            <a:endParaRPr lang="en-GB"/>
          </a:p>
        </p:txBody>
      </p:sp>
    </p:spTree>
    <p:extLst>
      <p:ext uri="{BB962C8B-B14F-4D97-AF65-F5344CB8AC3E}">
        <p14:creationId xmlns:p14="http://schemas.microsoft.com/office/powerpoint/2010/main" val="12911940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56A447-A31A-4CCB-A2DA-4935A9640E52}" type="datetimeFigureOut">
              <a:rPr lang="en-GB" smtClean="0"/>
              <a:t>12/08/2026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A4BA835-1832-4847-A65A-0E4107E69A6B}" type="slidenum">
              <a:rPr lang="en-GB" smtClean="0"/>
              <a:t>‹#›</a:t>
            </a:fld>
            <a:endParaRPr lang="en-GB"/>
          </a:p>
        </p:txBody>
      </p:sp>
    </p:spTree>
    <p:extLst>
      <p:ext uri="{BB962C8B-B14F-4D97-AF65-F5344CB8AC3E}">
        <p14:creationId xmlns:p14="http://schemas.microsoft.com/office/powerpoint/2010/main" val="40179688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F56A447-A31A-4CCB-A2DA-4935A9640E52}" type="datetimeFigureOut">
              <a:rPr lang="en-GB" smtClean="0"/>
              <a:t>12/08/2026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4BA835-1832-4847-A65A-0E4107E69A6B}" type="slidenum">
              <a:rPr lang="en-GB" smtClean="0"/>
              <a:t>‹#›</a:t>
            </a:fld>
            <a:endParaRPr lang="en-GB"/>
          </a:p>
        </p:txBody>
      </p:sp>
    </p:spTree>
    <p:extLst>
      <p:ext uri="{BB962C8B-B14F-4D97-AF65-F5344CB8AC3E}">
        <p14:creationId xmlns:p14="http://schemas.microsoft.com/office/powerpoint/2010/main" val="33350967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4BA835-1832-4847-A65A-0E4107E69A6B}" type="slidenum">
              <a:rPr lang="en-GB" smtClean="0"/>
              <a:t>‹#›</a:t>
            </a:fld>
            <a:endParaRPr lang="en-GB"/>
          </a:p>
        </p:txBody>
      </p:sp>
      <p:sp>
        <p:nvSpPr>
          <p:cNvPr id="5" name="Date Placeholder 4"/>
          <p:cNvSpPr>
            <a:spLocks noGrp="1"/>
          </p:cNvSpPr>
          <p:nvPr>
            <p:ph type="dt" sz="half" idx="10"/>
          </p:nvPr>
        </p:nvSpPr>
        <p:spPr/>
        <p:txBody>
          <a:bodyPr/>
          <a:lstStyle/>
          <a:p>
            <a:fld id="{BF56A447-A31A-4CCB-A2DA-4935A9640E52}" type="datetimeFigureOut">
              <a:rPr lang="en-GB" smtClean="0"/>
              <a:t>12/08/2026</a:t>
            </a:fld>
            <a:endParaRPr lang="en-GB"/>
          </a:p>
        </p:txBody>
      </p:sp>
    </p:spTree>
    <p:extLst>
      <p:ext uri="{BB962C8B-B14F-4D97-AF65-F5344CB8AC3E}">
        <p14:creationId xmlns:p14="http://schemas.microsoft.com/office/powerpoint/2010/main" val="5534276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56A447-A31A-4CCB-A2DA-4935A9640E52}"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BA835-1832-4847-A65A-0E4107E69A6B}" type="slidenum">
              <a:rPr lang="en-GB" smtClean="0"/>
              <a:t>‹#›</a:t>
            </a:fld>
            <a:endParaRPr lang="en-GB"/>
          </a:p>
        </p:txBody>
      </p:sp>
    </p:spTree>
    <p:extLst>
      <p:ext uri="{BB962C8B-B14F-4D97-AF65-F5344CB8AC3E}">
        <p14:creationId xmlns:p14="http://schemas.microsoft.com/office/powerpoint/2010/main" val="20295353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56A447-A31A-4CCB-A2DA-4935A9640E52}"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BA835-1832-4847-A65A-0E4107E69A6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7668685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56A447-A31A-4CCB-A2DA-4935A9640E52}"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BA835-1832-4847-A65A-0E4107E69A6B}" type="slidenum">
              <a:rPr lang="en-GB" smtClean="0"/>
              <a:t>‹#›</a:t>
            </a:fld>
            <a:endParaRPr lang="en-GB"/>
          </a:p>
        </p:txBody>
      </p:sp>
    </p:spTree>
    <p:extLst>
      <p:ext uri="{BB962C8B-B14F-4D97-AF65-F5344CB8AC3E}">
        <p14:creationId xmlns:p14="http://schemas.microsoft.com/office/powerpoint/2010/main" val="30239930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56A447-A31A-4CCB-A2DA-4935A9640E52}"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BA835-1832-4847-A65A-0E4107E69A6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216224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56A447-A31A-4CCB-A2DA-4935A9640E52}"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BA835-1832-4847-A65A-0E4107E69A6B}" type="slidenum">
              <a:rPr lang="en-GB" smtClean="0"/>
              <a:t>‹#›</a:t>
            </a:fld>
            <a:endParaRPr lang="en-GB"/>
          </a:p>
        </p:txBody>
      </p:sp>
    </p:spTree>
    <p:extLst>
      <p:ext uri="{BB962C8B-B14F-4D97-AF65-F5344CB8AC3E}">
        <p14:creationId xmlns:p14="http://schemas.microsoft.com/office/powerpoint/2010/main" val="22346858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56A447-A31A-4CCB-A2DA-4935A9640E52}"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BA835-1832-4847-A65A-0E4107E69A6B}" type="slidenum">
              <a:rPr lang="en-GB" smtClean="0"/>
              <a:t>‹#›</a:t>
            </a:fld>
            <a:endParaRPr lang="en-GB"/>
          </a:p>
        </p:txBody>
      </p:sp>
    </p:spTree>
    <p:extLst>
      <p:ext uri="{BB962C8B-B14F-4D97-AF65-F5344CB8AC3E}">
        <p14:creationId xmlns:p14="http://schemas.microsoft.com/office/powerpoint/2010/main" val="33908021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56A447-A31A-4CCB-A2DA-4935A9640E52}" type="datetimeFigureOut">
              <a:rPr lang="en-GB" smtClean="0"/>
              <a:t>12/08/2026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4BA835-1832-4847-A65A-0E4107E69A6B}" type="slidenum">
              <a:rPr lang="en-GB" smtClean="0"/>
              <a:t>‹#›</a:t>
            </a:fld>
            <a:endParaRPr lang="en-GB"/>
          </a:p>
        </p:txBody>
      </p:sp>
    </p:spTree>
    <p:extLst>
      <p:ext uri="{BB962C8B-B14F-4D97-AF65-F5344CB8AC3E}">
        <p14:creationId xmlns:p14="http://schemas.microsoft.com/office/powerpoint/2010/main" val="1444919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F56A447-A31A-4CCB-A2DA-4935A9640E52}" type="datetimeFigureOut">
              <a:rPr lang="en-GB" smtClean="0"/>
              <a:t>12/08/2026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A4BA835-1832-4847-A65A-0E4107E69A6B}" type="slidenum">
              <a:rPr lang="en-GB" smtClean="0"/>
              <a:t>‹#›</a:t>
            </a:fld>
            <a:endParaRPr lang="en-GB"/>
          </a:p>
        </p:txBody>
      </p:sp>
    </p:spTree>
    <p:extLst>
      <p:ext uri="{BB962C8B-B14F-4D97-AF65-F5344CB8AC3E}">
        <p14:creationId xmlns:p14="http://schemas.microsoft.com/office/powerpoint/2010/main" val="1242401046"/>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doi.org/10.1038/nrdp.2018.1" TargetMode="External"/><Relationship Id="rId13" Type="http://schemas.openxmlformats.org/officeDocument/2006/relationships/hyperlink" Target="https://doi.org/10.1093/rheumatology/keac662" TargetMode="External"/><Relationship Id="rId3" Type="http://schemas.openxmlformats.org/officeDocument/2006/relationships/hyperlink" Target="https://doi.org/10.46497/ArchRheumatol.2022.9552" TargetMode="External"/><Relationship Id="rId7" Type="http://schemas.openxmlformats.org/officeDocument/2006/relationships/hyperlink" Target="https://www.sciencedirect.com/science/article/am/pii/S0889857X22000308" TargetMode="External"/><Relationship Id="rId12" Type="http://schemas.openxmlformats.org/officeDocument/2006/relationships/hyperlink" Target="https://doi.org/10.3390/ijerph192013260" TargetMode="External"/><Relationship Id="rId2" Type="http://schemas.openxmlformats.org/officeDocument/2006/relationships/hyperlink" Target="https://doi.org/10.1136/annrheumdis-2021-220249" TargetMode="External"/><Relationship Id="rId1" Type="http://schemas.openxmlformats.org/officeDocument/2006/relationships/slideLayout" Target="../slideLayouts/slideLayout2.xml"/><Relationship Id="rId6" Type="http://schemas.openxmlformats.org/officeDocument/2006/relationships/hyperlink" Target="https://doi.org/10.1186/s41927-022-00280-0" TargetMode="External"/><Relationship Id="rId11" Type="http://schemas.openxmlformats.org/officeDocument/2006/relationships/hyperlink" Target="https://doi.org/10.1111/hex.13541" TargetMode="External"/><Relationship Id="rId5" Type="http://schemas.openxmlformats.org/officeDocument/2006/relationships/hyperlink" Target="https://doi.org/10.1186/s12913-018-2893-4" TargetMode="External"/><Relationship Id="rId10" Type="http://schemas.openxmlformats.org/officeDocument/2006/relationships/hyperlink" Target="https://doi.org/10.1186/s41232-022-00221-x" TargetMode="External"/><Relationship Id="rId4" Type="http://schemas.openxmlformats.org/officeDocument/2006/relationships/hyperlink" Target="https://doi.org/10.1007/s00281-022-00912-0" TargetMode="External"/><Relationship Id="rId9" Type="http://schemas.openxmlformats.org/officeDocument/2006/relationships/hyperlink" Target="https://doi.org/10.1136/ard-2022-22335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CB9A6-DF2A-444E-90C4-96A362B6D89A}"/>
              </a:ext>
            </a:extLst>
          </p:cNvPr>
          <p:cNvSpPr>
            <a:spLocks noGrp="1"/>
          </p:cNvSpPr>
          <p:nvPr>
            <p:ph type="ctrTitle"/>
          </p:nvPr>
        </p:nvSpPr>
        <p:spPr>
          <a:xfrm>
            <a:off x="567558" y="1508182"/>
            <a:ext cx="9165021" cy="1481960"/>
          </a:xfrm>
        </p:spPr>
        <p:txBody>
          <a:bodyPr/>
          <a:lstStyle/>
          <a:p>
            <a:pPr algn="ctr"/>
            <a:br>
              <a:rPr lang="en-US" sz="3200" dirty="0"/>
            </a:br>
            <a:br>
              <a:rPr lang="en-US" sz="3200" dirty="0"/>
            </a:br>
            <a:r>
              <a:rPr lang="en-US" sz="3200" dirty="0"/>
              <a:t>Module Code: LCHS7003  </a:t>
            </a:r>
            <a:br>
              <a:rPr lang="en-US" sz="3200" dirty="0"/>
            </a:br>
            <a:r>
              <a:rPr lang="en-US" sz="3200" dirty="0"/>
              <a:t>Module Title: Community Care and Management of Longer-term Conditions</a:t>
            </a:r>
            <a:endParaRPr lang="en-GB" sz="3200" dirty="0"/>
          </a:p>
        </p:txBody>
      </p:sp>
      <p:sp>
        <p:nvSpPr>
          <p:cNvPr id="3" name="Subtitle 2">
            <a:extLst>
              <a:ext uri="{FF2B5EF4-FFF2-40B4-BE49-F238E27FC236}">
                <a16:creationId xmlns:a16="http://schemas.microsoft.com/office/drawing/2014/main" id="{C4C8B159-B300-4651-9368-3897C681C012}"/>
              </a:ext>
            </a:extLst>
          </p:cNvPr>
          <p:cNvSpPr>
            <a:spLocks noGrp="1"/>
          </p:cNvSpPr>
          <p:nvPr>
            <p:ph type="subTitle" idx="1"/>
          </p:nvPr>
        </p:nvSpPr>
        <p:spPr>
          <a:xfrm>
            <a:off x="1114097" y="3222157"/>
            <a:ext cx="7851228" cy="2260459"/>
          </a:xfrm>
        </p:spPr>
        <p:txBody>
          <a:bodyPr>
            <a:normAutofit fontScale="85000" lnSpcReduction="10000"/>
          </a:bodyPr>
          <a:lstStyle/>
          <a:p>
            <a:pPr algn="ctr"/>
            <a:r>
              <a:rPr lang="en-GB" sz="3200" b="1" dirty="0"/>
              <a:t>Assignment Title: </a:t>
            </a:r>
            <a:r>
              <a:rPr lang="en-GB" sz="3200" b="1" dirty="0">
                <a:solidFill>
                  <a:srgbClr val="00B050"/>
                </a:solidFill>
              </a:rPr>
              <a:t>Rheumatoid Arthritis (RA)</a:t>
            </a:r>
          </a:p>
          <a:p>
            <a:pPr algn="ctr"/>
            <a:endParaRPr lang="en-US" sz="3200" b="1" dirty="0"/>
          </a:p>
          <a:p>
            <a:pPr algn="ctr"/>
            <a:r>
              <a:rPr lang="en-US" sz="3200" b="1" dirty="0">
                <a:solidFill>
                  <a:srgbClr val="7030A0"/>
                </a:solidFill>
              </a:rPr>
              <a:t>A Long-Term Condition Requiring Personalised Management, Self-Management Support and Multidisciplinary Care</a:t>
            </a:r>
            <a:endParaRPr lang="en-GB" sz="3200" b="1" dirty="0">
              <a:solidFill>
                <a:srgbClr val="7030A0"/>
              </a:solidFill>
            </a:endParaRPr>
          </a:p>
          <a:p>
            <a:endParaRPr lang="en-GB" sz="3200" b="1" dirty="0">
              <a:solidFill>
                <a:srgbClr val="7030A0"/>
              </a:solidFill>
            </a:endParaRPr>
          </a:p>
          <a:p>
            <a:endParaRPr lang="en-GB" sz="3200" b="1" dirty="0"/>
          </a:p>
        </p:txBody>
      </p:sp>
      <p:sp>
        <p:nvSpPr>
          <p:cNvPr id="4" name="TextBox 3">
            <a:extLst>
              <a:ext uri="{FF2B5EF4-FFF2-40B4-BE49-F238E27FC236}">
                <a16:creationId xmlns:a16="http://schemas.microsoft.com/office/drawing/2014/main" id="{628DEF80-D516-460D-A623-B7C431522F15}"/>
              </a:ext>
            </a:extLst>
          </p:cNvPr>
          <p:cNvSpPr txBox="1"/>
          <p:nvPr/>
        </p:nvSpPr>
        <p:spPr>
          <a:xfrm>
            <a:off x="704194" y="5707852"/>
            <a:ext cx="4808482" cy="923330"/>
          </a:xfrm>
          <a:prstGeom prst="rect">
            <a:avLst/>
          </a:prstGeom>
          <a:noFill/>
        </p:spPr>
        <p:txBody>
          <a:bodyPr wrap="square" rtlCol="0">
            <a:spAutoFit/>
          </a:bodyPr>
          <a:lstStyle/>
          <a:p>
            <a:r>
              <a:rPr lang="en-US" sz="1800" b="1" dirty="0"/>
              <a:t>Lecturer’s Name</a:t>
            </a:r>
            <a:r>
              <a:rPr lang="en-US" sz="1800" dirty="0"/>
              <a:t>: </a:t>
            </a:r>
            <a:r>
              <a:rPr lang="en-US" sz="1800" b="1" dirty="0">
                <a:solidFill>
                  <a:srgbClr val="00B0F0"/>
                </a:solidFill>
              </a:rPr>
              <a:t>Mohammed Khan</a:t>
            </a:r>
          </a:p>
          <a:p>
            <a:r>
              <a:rPr lang="en-US" b="1" dirty="0"/>
              <a:t>Student ID: </a:t>
            </a:r>
            <a:r>
              <a:rPr lang="en-US" b="1" dirty="0">
                <a:solidFill>
                  <a:srgbClr val="00B0F0"/>
                </a:solidFill>
              </a:rPr>
              <a:t>2532751</a:t>
            </a:r>
            <a:endParaRPr lang="en-GB" b="1" dirty="0">
              <a:solidFill>
                <a:srgbClr val="00B0F0"/>
              </a:solidFill>
            </a:endParaRPr>
          </a:p>
          <a:p>
            <a:r>
              <a:rPr lang="en-GB" b="1" dirty="0"/>
              <a:t>Student Name: </a:t>
            </a:r>
            <a:r>
              <a:rPr lang="en-GB" b="1" dirty="0">
                <a:solidFill>
                  <a:srgbClr val="00B0F0"/>
                </a:solidFill>
              </a:rPr>
              <a:t>Kesavapriya Vasamsetti </a:t>
            </a:r>
          </a:p>
        </p:txBody>
      </p:sp>
      <p:pic>
        <p:nvPicPr>
          <p:cNvPr id="5" name="Picture 4">
            <a:extLst>
              <a:ext uri="{FF2B5EF4-FFF2-40B4-BE49-F238E27FC236}">
                <a16:creationId xmlns:a16="http://schemas.microsoft.com/office/drawing/2014/main" id="{37C98A9D-B256-46E7-B05D-B0B483E4AD27}"/>
              </a:ext>
            </a:extLst>
          </p:cNvPr>
          <p:cNvPicPr>
            <a:picLocks noChangeAspect="1"/>
          </p:cNvPicPr>
          <p:nvPr/>
        </p:nvPicPr>
        <p:blipFill>
          <a:blip r:embed="rId2"/>
          <a:stretch>
            <a:fillRect/>
          </a:stretch>
        </p:blipFill>
        <p:spPr>
          <a:xfrm>
            <a:off x="1114097" y="140076"/>
            <a:ext cx="2722113" cy="895192"/>
          </a:xfrm>
          <a:prstGeom prst="rect">
            <a:avLst/>
          </a:prstGeom>
        </p:spPr>
      </p:pic>
    </p:spTree>
    <p:extLst>
      <p:ext uri="{BB962C8B-B14F-4D97-AF65-F5344CB8AC3E}">
        <p14:creationId xmlns:p14="http://schemas.microsoft.com/office/powerpoint/2010/main" val="7261532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107F47-98A0-4AE7-B9E7-E3C2184D9F96}"/>
              </a:ext>
            </a:extLst>
          </p:cNvPr>
          <p:cNvSpPr>
            <a:spLocks noGrp="1"/>
          </p:cNvSpPr>
          <p:nvPr>
            <p:ph type="title"/>
          </p:nvPr>
        </p:nvSpPr>
        <p:spPr>
          <a:xfrm>
            <a:off x="330493" y="57807"/>
            <a:ext cx="8596668" cy="704193"/>
          </a:xfrm>
        </p:spPr>
        <p:txBody>
          <a:bodyPr>
            <a:normAutofit/>
          </a:bodyPr>
          <a:lstStyle/>
          <a:p>
            <a:r>
              <a:rPr lang="en-GB" sz="3200" b="1" dirty="0">
                <a:latin typeface="Arial" panose="020B0604020202020204" pitchFamily="34" charset="0"/>
                <a:cs typeface="Arial" panose="020B0604020202020204" pitchFamily="34" charset="0"/>
              </a:rPr>
              <a:t>Presentation Aim and Rationale</a:t>
            </a:r>
          </a:p>
        </p:txBody>
      </p:sp>
      <p:sp>
        <p:nvSpPr>
          <p:cNvPr id="3" name="Content Placeholder 2">
            <a:extLst>
              <a:ext uri="{FF2B5EF4-FFF2-40B4-BE49-F238E27FC236}">
                <a16:creationId xmlns:a16="http://schemas.microsoft.com/office/drawing/2014/main" id="{A85371ED-477C-4054-9DA8-CE3D01C62F73}"/>
              </a:ext>
            </a:extLst>
          </p:cNvPr>
          <p:cNvSpPr>
            <a:spLocks noGrp="1"/>
          </p:cNvSpPr>
          <p:nvPr>
            <p:ph idx="1"/>
          </p:nvPr>
        </p:nvSpPr>
        <p:spPr>
          <a:xfrm>
            <a:off x="961112" y="2008191"/>
            <a:ext cx="8697895" cy="3541272"/>
          </a:xfrm>
        </p:spPr>
        <p:txBody>
          <a:bodyPr>
            <a:normAutofit/>
          </a:bodyPr>
          <a:lstStyle/>
          <a:p>
            <a:pPr algn="just"/>
            <a:r>
              <a:rPr lang="en-US" dirty="0">
                <a:latin typeface="Arial" panose="020B0604020202020204" pitchFamily="34" charset="0"/>
                <a:cs typeface="Arial" panose="020B0604020202020204" pitchFamily="34" charset="0"/>
              </a:rPr>
              <a:t>Rheumatoid arthritis (RA) is a chronic autoimmune disease requiring continuous management and personalized treatment (</a:t>
            </a:r>
            <a:r>
              <a:rPr lang="en-GB" dirty="0">
                <a:effectLst/>
                <a:latin typeface="Arial" panose="020B0604020202020204" pitchFamily="34" charset="0"/>
                <a:ea typeface="Calibri" panose="020F0502020204030204" pitchFamily="34" charset="0"/>
                <a:cs typeface="Arial" panose="020B0604020202020204" pitchFamily="34" charset="0"/>
              </a:rPr>
              <a:t>Smolen et al., 2018</a:t>
            </a:r>
            <a:r>
              <a:rPr lang="en-US" dirty="0">
                <a:latin typeface="Arial" panose="020B0604020202020204" pitchFamily="34" charset="0"/>
                <a:cs typeface="Arial" panose="020B0604020202020204" pitchFamily="34" charset="0"/>
              </a:rPr>
              <a:t>).</a:t>
            </a:r>
          </a:p>
          <a:p>
            <a:pPr algn="just"/>
            <a:r>
              <a:rPr lang="en-US" dirty="0">
                <a:latin typeface="Arial" panose="020B0604020202020204" pitchFamily="34" charset="0"/>
                <a:cs typeface="Arial" panose="020B0604020202020204" pitchFamily="34" charset="0"/>
              </a:rPr>
              <a:t>Traditional RA management focused on alleviating symptoms (Fraenkel et al., 2022).</a:t>
            </a:r>
          </a:p>
          <a:p>
            <a:pPr algn="just"/>
            <a:r>
              <a:rPr lang="en-US" dirty="0">
                <a:latin typeface="Arial" panose="020B0604020202020204" pitchFamily="34" charset="0"/>
                <a:cs typeface="Arial" panose="020B0604020202020204" pitchFamily="34" charset="0"/>
              </a:rPr>
              <a:t>The goal of contemporary management is to prevent impairment, enhance the patient’s quality of life, and help the patient maintain their independence.</a:t>
            </a:r>
          </a:p>
          <a:p>
            <a:pPr algn="just"/>
            <a:r>
              <a:rPr lang="en-US" dirty="0">
                <a:latin typeface="Arial" panose="020B0604020202020204" pitchFamily="34" charset="0"/>
                <a:cs typeface="Arial" panose="020B0604020202020204" pitchFamily="34" charset="0"/>
              </a:rPr>
              <a:t>Diagnosis, treatment, and prevention (as well as the role of co-production and personalized care) will be discussed in this presentation.</a:t>
            </a:r>
          </a:p>
          <a:p>
            <a:pPr algn="just"/>
            <a:r>
              <a:rPr lang="en-US" dirty="0">
                <a:latin typeface="Arial" panose="020B0604020202020204" pitchFamily="34" charset="0"/>
                <a:cs typeface="Arial" panose="020B0604020202020204" pitchFamily="34" charset="0"/>
              </a:rPr>
              <a:t>RA's impact on a patient’s physical, psychological, and social well-being must be addressed for truly personalized care.</a:t>
            </a:r>
            <a:endParaRPr lang="en-GB" dirty="0">
              <a:latin typeface="Arial" panose="020B0604020202020204" pitchFamily="34" charset="0"/>
              <a:cs typeface="Arial" panose="020B0604020202020204" pitchFamily="34" charset="0"/>
            </a:endParaRPr>
          </a:p>
        </p:txBody>
      </p:sp>
      <p:sp>
        <p:nvSpPr>
          <p:cNvPr id="4" name="Rectangle: Rounded Corners 3">
            <a:extLst>
              <a:ext uri="{FF2B5EF4-FFF2-40B4-BE49-F238E27FC236}">
                <a16:creationId xmlns:a16="http://schemas.microsoft.com/office/drawing/2014/main" id="{F487BD09-0155-4834-8BEF-B0EEF0A35372}"/>
              </a:ext>
            </a:extLst>
          </p:cNvPr>
          <p:cNvSpPr/>
          <p:nvPr/>
        </p:nvSpPr>
        <p:spPr>
          <a:xfrm>
            <a:off x="2490953" y="678634"/>
            <a:ext cx="4619297" cy="1198178"/>
          </a:xfrm>
          <a:prstGeom prst="round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rPr>
              <a:t>Aim:</a:t>
            </a:r>
            <a:r>
              <a:rPr lang="en-US" b="1" dirty="0">
                <a:solidFill>
                  <a:schemeClr val="tx1"/>
                </a:solidFill>
              </a:rPr>
              <a:t> </a:t>
            </a:r>
            <a:r>
              <a:rPr lang="en-US" dirty="0">
                <a:solidFill>
                  <a:schemeClr val="tx1"/>
                </a:solidFill>
              </a:rPr>
              <a:t>To critically assess the long-term management of Rheumatoid Arthritis in UK services.</a:t>
            </a:r>
            <a:r>
              <a:rPr lang="en-GB" dirty="0">
                <a:solidFill>
                  <a:schemeClr val="tx1"/>
                </a:solidFill>
              </a:rPr>
              <a:t> </a:t>
            </a:r>
          </a:p>
        </p:txBody>
      </p:sp>
      <p:sp>
        <p:nvSpPr>
          <p:cNvPr id="5" name="Rectangle: Top Corners Rounded 4">
            <a:extLst>
              <a:ext uri="{FF2B5EF4-FFF2-40B4-BE49-F238E27FC236}">
                <a16:creationId xmlns:a16="http://schemas.microsoft.com/office/drawing/2014/main" id="{B018F5B2-FAA1-446C-9106-7445FB3F1938}"/>
              </a:ext>
            </a:extLst>
          </p:cNvPr>
          <p:cNvSpPr/>
          <p:nvPr/>
        </p:nvSpPr>
        <p:spPr>
          <a:xfrm>
            <a:off x="1531884" y="5481145"/>
            <a:ext cx="6537434" cy="857309"/>
          </a:xfrm>
          <a:prstGeom prst="round2SameRec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Effective management of RA necessitates a combination of medical interventions with custom support for individuals to improve their quality of life with a chronic condition.</a:t>
            </a:r>
            <a:endParaRPr lang="en-GB" dirty="0"/>
          </a:p>
        </p:txBody>
      </p:sp>
    </p:spTree>
    <p:extLst>
      <p:ext uri="{BB962C8B-B14F-4D97-AF65-F5344CB8AC3E}">
        <p14:creationId xmlns:p14="http://schemas.microsoft.com/office/powerpoint/2010/main" val="3308082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87ED0-4125-4C37-9D59-DBBCBF7D3784}"/>
              </a:ext>
            </a:extLst>
          </p:cNvPr>
          <p:cNvSpPr>
            <a:spLocks noGrp="1"/>
          </p:cNvSpPr>
          <p:nvPr>
            <p:ph type="title"/>
          </p:nvPr>
        </p:nvSpPr>
        <p:spPr>
          <a:xfrm>
            <a:off x="498658" y="0"/>
            <a:ext cx="8596668" cy="551793"/>
          </a:xfrm>
        </p:spPr>
        <p:txBody>
          <a:bodyPr>
            <a:normAutofit fontScale="90000"/>
          </a:bodyPr>
          <a:lstStyle/>
          <a:p>
            <a:r>
              <a:rPr lang="en-GB" sz="3200" b="1" dirty="0">
                <a:latin typeface="Arial" panose="020B0604020202020204" pitchFamily="34" charset="0"/>
                <a:cs typeface="Arial" panose="020B0604020202020204" pitchFamily="34" charset="0"/>
              </a:rPr>
              <a:t>Overview of Rheumatoid Arthritis</a:t>
            </a:r>
          </a:p>
        </p:txBody>
      </p:sp>
      <p:sp>
        <p:nvSpPr>
          <p:cNvPr id="4" name="Rectangle 3">
            <a:extLst>
              <a:ext uri="{FF2B5EF4-FFF2-40B4-BE49-F238E27FC236}">
                <a16:creationId xmlns:a16="http://schemas.microsoft.com/office/drawing/2014/main" id="{7690CBE0-73E2-4FE6-8485-64BEEF67A991}"/>
              </a:ext>
            </a:extLst>
          </p:cNvPr>
          <p:cNvSpPr/>
          <p:nvPr/>
        </p:nvSpPr>
        <p:spPr>
          <a:xfrm>
            <a:off x="206599" y="457199"/>
            <a:ext cx="9180786" cy="1870842"/>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US" b="1" dirty="0">
                <a:latin typeface="Arial" panose="020B0604020202020204" pitchFamily="34" charset="0"/>
                <a:cs typeface="Arial" panose="020B0604020202020204" pitchFamily="34" charset="0"/>
              </a:rPr>
              <a:t>Definition</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RA is a chronic autoimmune inflammatory disease characterised by persistent synovial inflammation causing joint destruction and systemic complications</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It commonly affects small joints of the hands and feet but may involve multiple body systems.</a:t>
            </a:r>
          </a:p>
        </p:txBody>
      </p:sp>
      <p:graphicFrame>
        <p:nvGraphicFramePr>
          <p:cNvPr id="5" name="Table 4">
            <a:extLst>
              <a:ext uri="{FF2B5EF4-FFF2-40B4-BE49-F238E27FC236}">
                <a16:creationId xmlns:a16="http://schemas.microsoft.com/office/drawing/2014/main" id="{3A2554C8-6A9E-4F99-92A0-CA4DED300EAA}"/>
              </a:ext>
            </a:extLst>
          </p:cNvPr>
          <p:cNvGraphicFramePr>
            <a:graphicFrameLocks noGrp="1"/>
          </p:cNvGraphicFramePr>
          <p:nvPr>
            <p:extLst>
              <p:ext uri="{D42A27DB-BD31-4B8C-83A1-F6EECF244321}">
                <p14:modId xmlns:p14="http://schemas.microsoft.com/office/powerpoint/2010/main" val="1442811771"/>
              </p:ext>
            </p:extLst>
          </p:nvPr>
        </p:nvGraphicFramePr>
        <p:xfrm>
          <a:off x="433120" y="2949678"/>
          <a:ext cx="3807806" cy="3792707"/>
        </p:xfrm>
        <a:graphic>
          <a:graphicData uri="http://schemas.openxmlformats.org/drawingml/2006/table">
            <a:tbl>
              <a:tblPr firstRow="1" firstCol="1" bandRow="1">
                <a:tableStyleId>{5C22544A-7EE6-4342-B048-85BDC9FD1C3A}</a:tableStyleId>
              </a:tblPr>
              <a:tblGrid>
                <a:gridCol w="1903903">
                  <a:extLst>
                    <a:ext uri="{9D8B030D-6E8A-4147-A177-3AD203B41FA5}">
                      <a16:colId xmlns:a16="http://schemas.microsoft.com/office/drawing/2014/main" val="2603047463"/>
                    </a:ext>
                  </a:extLst>
                </a:gridCol>
                <a:gridCol w="1903903">
                  <a:extLst>
                    <a:ext uri="{9D8B030D-6E8A-4147-A177-3AD203B41FA5}">
                      <a16:colId xmlns:a16="http://schemas.microsoft.com/office/drawing/2014/main" val="1940531913"/>
                    </a:ext>
                  </a:extLst>
                </a:gridCol>
              </a:tblGrid>
              <a:tr h="754762">
                <a:tc>
                  <a:txBody>
                    <a:bodyPr/>
                    <a:lstStyle/>
                    <a:p>
                      <a:pPr marL="0" marR="0" algn="ctr">
                        <a:lnSpc>
                          <a:spcPct val="107000"/>
                        </a:lnSpc>
                        <a:spcBef>
                          <a:spcPts val="0"/>
                        </a:spcBef>
                        <a:spcAft>
                          <a:spcPts val="0"/>
                        </a:spcAft>
                      </a:pPr>
                      <a:r>
                        <a:rPr lang="en-GB" sz="1800">
                          <a:effectLst/>
                          <a:latin typeface="Arial" panose="020B0604020202020204" pitchFamily="34" charset="0"/>
                          <a:cs typeface="Arial" panose="020B0604020202020204" pitchFamily="34" charset="0"/>
                        </a:rPr>
                        <a:t>Symptom</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ctr">
                        <a:lnSpc>
                          <a:spcPct val="107000"/>
                        </a:lnSpc>
                        <a:spcBef>
                          <a:spcPts val="0"/>
                        </a:spcBef>
                        <a:spcAft>
                          <a:spcPts val="0"/>
                        </a:spcAft>
                      </a:pPr>
                      <a:r>
                        <a:rPr lang="en-GB" sz="1800">
                          <a:effectLst/>
                          <a:latin typeface="Arial" panose="020B0604020202020204" pitchFamily="34" charset="0"/>
                          <a:cs typeface="Arial" panose="020B0604020202020204" pitchFamily="34" charset="0"/>
                        </a:rPr>
                        <a:t>Impact</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130302044"/>
                  </a:ext>
                </a:extLst>
              </a:tr>
              <a:tr h="754762">
                <a:tc>
                  <a:txBody>
                    <a:bodyPr/>
                    <a:lstStyle/>
                    <a:p>
                      <a:pPr marL="0" marR="0">
                        <a:lnSpc>
                          <a:spcPct val="107000"/>
                        </a:lnSpc>
                        <a:spcBef>
                          <a:spcPts val="0"/>
                        </a:spcBef>
                        <a:spcAft>
                          <a:spcPts val="0"/>
                        </a:spcAft>
                      </a:pPr>
                      <a:r>
                        <a:rPr lang="en-GB" sz="1800">
                          <a:effectLst/>
                          <a:latin typeface="Arial" panose="020B0604020202020204" pitchFamily="34" charset="0"/>
                          <a:cs typeface="Arial" panose="020B0604020202020204" pitchFamily="34" charset="0"/>
                        </a:rPr>
                        <a:t>Joint pain and swelling</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0"/>
                        </a:spcAft>
                      </a:pPr>
                      <a:r>
                        <a:rPr lang="en-GB" sz="1800">
                          <a:effectLst/>
                          <a:latin typeface="Arial" panose="020B0604020202020204" pitchFamily="34" charset="0"/>
                          <a:cs typeface="Arial" panose="020B0604020202020204" pitchFamily="34" charset="0"/>
                        </a:rPr>
                        <a:t>Reduced function</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29381327"/>
                  </a:ext>
                </a:extLst>
              </a:tr>
              <a:tr h="754762">
                <a:tc>
                  <a:txBody>
                    <a:bodyPr/>
                    <a:lstStyle/>
                    <a:p>
                      <a:pPr marL="0" marR="0">
                        <a:lnSpc>
                          <a:spcPct val="107000"/>
                        </a:lnSpc>
                        <a:spcBef>
                          <a:spcPts val="0"/>
                        </a:spcBef>
                        <a:spcAft>
                          <a:spcPts val="0"/>
                        </a:spcAft>
                      </a:pPr>
                      <a:r>
                        <a:rPr lang="en-GB" sz="1800">
                          <a:effectLst/>
                          <a:latin typeface="Arial" panose="020B0604020202020204" pitchFamily="34" charset="0"/>
                          <a:cs typeface="Arial" panose="020B0604020202020204" pitchFamily="34" charset="0"/>
                        </a:rPr>
                        <a:t>Morning stiffness</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0"/>
                        </a:spcAft>
                      </a:pPr>
                      <a:r>
                        <a:rPr lang="en-GB" sz="1800" dirty="0">
                          <a:effectLst/>
                          <a:latin typeface="Arial" panose="020B0604020202020204" pitchFamily="34" charset="0"/>
                          <a:cs typeface="Arial" panose="020B0604020202020204" pitchFamily="34" charset="0"/>
                        </a:rPr>
                        <a:t>Impaired daily activities</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004404533"/>
                  </a:ext>
                </a:extLst>
              </a:tr>
              <a:tr h="773659">
                <a:tc>
                  <a:txBody>
                    <a:bodyPr/>
                    <a:lstStyle/>
                    <a:p>
                      <a:pPr marL="0" marR="0">
                        <a:lnSpc>
                          <a:spcPct val="107000"/>
                        </a:lnSpc>
                        <a:spcBef>
                          <a:spcPts val="0"/>
                        </a:spcBef>
                        <a:spcAft>
                          <a:spcPts val="0"/>
                        </a:spcAft>
                      </a:pPr>
                      <a:r>
                        <a:rPr lang="en-GB" sz="1800">
                          <a:effectLst/>
                          <a:latin typeface="Arial" panose="020B0604020202020204" pitchFamily="34" charset="0"/>
                          <a:cs typeface="Arial" panose="020B0604020202020204" pitchFamily="34" charset="0"/>
                        </a:rPr>
                        <a:t>Fatigue</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0"/>
                        </a:spcAft>
                      </a:pPr>
                      <a:r>
                        <a:rPr lang="en-GB" sz="1800" dirty="0">
                          <a:effectLst/>
                          <a:latin typeface="Arial" panose="020B0604020202020204" pitchFamily="34" charset="0"/>
                          <a:cs typeface="Arial" panose="020B0604020202020204" pitchFamily="34" charset="0"/>
                        </a:rPr>
                        <a:t>Reduced quality of life</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654053848"/>
                  </a:ext>
                </a:extLst>
              </a:tr>
              <a:tr h="754762">
                <a:tc>
                  <a:txBody>
                    <a:bodyPr/>
                    <a:lstStyle/>
                    <a:p>
                      <a:pPr marL="0" marR="0">
                        <a:lnSpc>
                          <a:spcPct val="107000"/>
                        </a:lnSpc>
                        <a:spcBef>
                          <a:spcPts val="0"/>
                        </a:spcBef>
                        <a:spcAft>
                          <a:spcPts val="0"/>
                        </a:spcAft>
                      </a:pPr>
                      <a:r>
                        <a:rPr lang="en-GB" sz="1800">
                          <a:effectLst/>
                          <a:latin typeface="Arial" panose="020B0604020202020204" pitchFamily="34" charset="0"/>
                          <a:cs typeface="Arial" panose="020B0604020202020204" pitchFamily="34" charset="0"/>
                        </a:rPr>
                        <a:t>Reduced mobility</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0"/>
                        </a:spcAft>
                      </a:pPr>
                      <a:r>
                        <a:rPr lang="en-GB" sz="1800" dirty="0">
                          <a:effectLst/>
                          <a:latin typeface="Arial" panose="020B0604020202020204" pitchFamily="34" charset="0"/>
                          <a:cs typeface="Arial" panose="020B0604020202020204" pitchFamily="34" charset="0"/>
                        </a:rPr>
                        <a:t>Loss of independence</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738108854"/>
                  </a:ext>
                </a:extLst>
              </a:tr>
            </a:tbl>
          </a:graphicData>
        </a:graphic>
      </p:graphicFrame>
      <p:sp>
        <p:nvSpPr>
          <p:cNvPr id="6" name="TextBox 5">
            <a:extLst>
              <a:ext uri="{FF2B5EF4-FFF2-40B4-BE49-F238E27FC236}">
                <a16:creationId xmlns:a16="http://schemas.microsoft.com/office/drawing/2014/main" id="{D03548DC-A554-4700-8CCE-4EFBE798806A}"/>
              </a:ext>
            </a:extLst>
          </p:cNvPr>
          <p:cNvSpPr txBox="1"/>
          <p:nvPr/>
        </p:nvSpPr>
        <p:spPr>
          <a:xfrm>
            <a:off x="1201613" y="2454193"/>
            <a:ext cx="2270819" cy="369332"/>
          </a:xfrm>
          <a:prstGeom prst="rect">
            <a:avLst/>
          </a:prstGeom>
          <a:solidFill>
            <a:schemeClr val="accent6">
              <a:lumMod val="75000"/>
            </a:schemeClr>
          </a:solidFill>
        </p:spPr>
        <p:txBody>
          <a:bodyPr wrap="square" rtlCol="0">
            <a:spAutoFit/>
          </a:bodyPr>
          <a:lstStyle/>
          <a:p>
            <a:r>
              <a:rPr lang="en-GB" b="1" dirty="0"/>
              <a:t>Common symptoms</a:t>
            </a:r>
          </a:p>
        </p:txBody>
      </p:sp>
      <p:sp>
        <p:nvSpPr>
          <p:cNvPr id="7" name="Rectangle: Rounded Corners 6">
            <a:extLst>
              <a:ext uri="{FF2B5EF4-FFF2-40B4-BE49-F238E27FC236}">
                <a16:creationId xmlns:a16="http://schemas.microsoft.com/office/drawing/2014/main" id="{699B3532-62E0-4F04-AE98-3C65B4C3C22A}"/>
              </a:ext>
            </a:extLst>
          </p:cNvPr>
          <p:cNvSpPr/>
          <p:nvPr/>
        </p:nvSpPr>
        <p:spPr>
          <a:xfrm>
            <a:off x="4796992" y="3108434"/>
            <a:ext cx="3807806" cy="2703786"/>
          </a:xfrm>
          <a:prstGeom prst="roundRect">
            <a:avLst/>
          </a:prstGeom>
          <a:solidFill>
            <a:schemeClr val="bg1">
              <a:lumMod val="9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rgbClr val="0070C0"/>
                </a:solidFill>
              </a:rPr>
              <a:t>Aetiology</a:t>
            </a:r>
          </a:p>
          <a:p>
            <a:pPr algn="ctr"/>
            <a:r>
              <a:rPr lang="en-GB" dirty="0">
                <a:solidFill>
                  <a:schemeClr val="tx1"/>
                </a:solidFill>
              </a:rPr>
              <a:t>RA develops when factors like smoking, obesity and inflammation interact with genetic vulnerability and immune disruption in an environment (Maisha, El-</a:t>
            </a:r>
            <a:r>
              <a:rPr lang="en-GB" dirty="0" err="1">
                <a:solidFill>
                  <a:schemeClr val="tx1"/>
                </a:solidFill>
              </a:rPr>
              <a:t>Gabalawy</a:t>
            </a:r>
            <a:r>
              <a:rPr lang="en-GB" dirty="0">
                <a:solidFill>
                  <a:schemeClr val="tx1"/>
                </a:solidFill>
              </a:rPr>
              <a:t> and O’Neil, 2023).</a:t>
            </a:r>
          </a:p>
        </p:txBody>
      </p:sp>
      <p:sp>
        <p:nvSpPr>
          <p:cNvPr id="9" name="TextBox 8">
            <a:extLst>
              <a:ext uri="{FF2B5EF4-FFF2-40B4-BE49-F238E27FC236}">
                <a16:creationId xmlns:a16="http://schemas.microsoft.com/office/drawing/2014/main" id="{15C5474C-91F5-470F-99D8-2E0C37B9D53E}"/>
              </a:ext>
            </a:extLst>
          </p:cNvPr>
          <p:cNvSpPr txBox="1"/>
          <p:nvPr/>
        </p:nvSpPr>
        <p:spPr>
          <a:xfrm>
            <a:off x="2996700" y="1879331"/>
            <a:ext cx="6098626" cy="369332"/>
          </a:xfrm>
          <a:prstGeom prst="rect">
            <a:avLst/>
          </a:prstGeom>
          <a:noFill/>
        </p:spPr>
        <p:txBody>
          <a:bodyPr wrap="square">
            <a:spAutoFit/>
          </a:bodyPr>
          <a:lstStyle/>
          <a:p>
            <a:r>
              <a:rPr lang="en-GB" dirty="0">
                <a:solidFill>
                  <a:srgbClr val="FFFF00"/>
                </a:solidFill>
              </a:rPr>
              <a:t>(Gravallese and Firestein, 2023).</a:t>
            </a:r>
          </a:p>
        </p:txBody>
      </p:sp>
    </p:spTree>
    <p:extLst>
      <p:ext uri="{BB962C8B-B14F-4D97-AF65-F5344CB8AC3E}">
        <p14:creationId xmlns:p14="http://schemas.microsoft.com/office/powerpoint/2010/main" val="15194412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D86F5-268E-43DE-88CA-76D8CAF191F2}"/>
              </a:ext>
            </a:extLst>
          </p:cNvPr>
          <p:cNvSpPr>
            <a:spLocks noGrp="1"/>
          </p:cNvSpPr>
          <p:nvPr>
            <p:ph type="title"/>
          </p:nvPr>
        </p:nvSpPr>
        <p:spPr>
          <a:xfrm>
            <a:off x="677334" y="0"/>
            <a:ext cx="7788749" cy="635876"/>
          </a:xfrm>
        </p:spPr>
        <p:txBody>
          <a:bodyPr>
            <a:normAutofit/>
          </a:bodyPr>
          <a:lstStyle/>
          <a:p>
            <a:r>
              <a:rPr lang="en-US" sz="3200" b="1" dirty="0">
                <a:latin typeface="Arial" panose="020B0604020202020204" pitchFamily="34" charset="0"/>
                <a:cs typeface="Arial" panose="020B0604020202020204" pitchFamily="34" charset="0"/>
              </a:rPr>
              <a:t>Risk Factors and Disease Development</a:t>
            </a:r>
            <a:endParaRPr lang="en-GB" sz="3200" b="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C38C3161-8AE9-4FF2-A8D5-6D2906ACA6B7}"/>
              </a:ext>
            </a:extLst>
          </p:cNvPr>
          <p:cNvGraphicFramePr>
            <a:graphicFrameLocks noGrp="1"/>
          </p:cNvGraphicFramePr>
          <p:nvPr>
            <p:ph idx="1"/>
            <p:extLst>
              <p:ext uri="{D42A27DB-BD31-4B8C-83A1-F6EECF244321}">
                <p14:modId xmlns:p14="http://schemas.microsoft.com/office/powerpoint/2010/main" val="3053916632"/>
              </p:ext>
            </p:extLst>
          </p:nvPr>
        </p:nvGraphicFramePr>
        <p:xfrm>
          <a:off x="373117" y="1014248"/>
          <a:ext cx="3741684" cy="5355022"/>
        </p:xfrm>
        <a:graphic>
          <a:graphicData uri="http://schemas.openxmlformats.org/drawingml/2006/table">
            <a:tbl>
              <a:tblPr firstRow="1" firstCol="1" bandRow="1">
                <a:tableStyleId>{5C22544A-7EE6-4342-B048-85BDC9FD1C3A}</a:tableStyleId>
              </a:tblPr>
              <a:tblGrid>
                <a:gridCol w="1870842">
                  <a:extLst>
                    <a:ext uri="{9D8B030D-6E8A-4147-A177-3AD203B41FA5}">
                      <a16:colId xmlns:a16="http://schemas.microsoft.com/office/drawing/2014/main" val="761561154"/>
                    </a:ext>
                  </a:extLst>
                </a:gridCol>
                <a:gridCol w="1870842">
                  <a:extLst>
                    <a:ext uri="{9D8B030D-6E8A-4147-A177-3AD203B41FA5}">
                      <a16:colId xmlns:a16="http://schemas.microsoft.com/office/drawing/2014/main" val="2712530328"/>
                    </a:ext>
                  </a:extLst>
                </a:gridCol>
              </a:tblGrid>
              <a:tr h="452449">
                <a:tc>
                  <a:txBody>
                    <a:bodyPr/>
                    <a:lstStyle/>
                    <a:p>
                      <a:pPr marL="0" marR="0" algn="ctr">
                        <a:lnSpc>
                          <a:spcPct val="107000"/>
                        </a:lnSpc>
                        <a:spcBef>
                          <a:spcPts val="0"/>
                        </a:spcBef>
                        <a:spcAft>
                          <a:spcPts val="0"/>
                        </a:spcAft>
                      </a:pPr>
                      <a:r>
                        <a:rPr lang="en-GB" sz="1800">
                          <a:effectLst/>
                        </a:rPr>
                        <a:t>Risk factor</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07000"/>
                        </a:lnSpc>
                        <a:spcBef>
                          <a:spcPts val="0"/>
                        </a:spcBef>
                        <a:spcAft>
                          <a:spcPts val="0"/>
                        </a:spcAft>
                      </a:pPr>
                      <a:r>
                        <a:rPr lang="en-GB" sz="1800">
                          <a:effectLst/>
                        </a:rPr>
                        <a:t>Contribution</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84981278"/>
                  </a:ext>
                </a:extLst>
              </a:tr>
              <a:tr h="1217723">
                <a:tc>
                  <a:txBody>
                    <a:bodyPr/>
                    <a:lstStyle/>
                    <a:p>
                      <a:pPr marL="0" marR="0">
                        <a:lnSpc>
                          <a:spcPct val="107000"/>
                        </a:lnSpc>
                        <a:spcBef>
                          <a:spcPts val="0"/>
                        </a:spcBef>
                        <a:spcAft>
                          <a:spcPts val="0"/>
                        </a:spcAft>
                      </a:pPr>
                      <a:r>
                        <a:rPr lang="en-GB" sz="1800">
                          <a:effectLst/>
                        </a:rPr>
                        <a:t>Genetic factors</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1800">
                          <a:effectLst/>
                        </a:rPr>
                        <a:t>Increased autoimmune susceptibility</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32776629"/>
                  </a:ext>
                </a:extLst>
              </a:tr>
              <a:tr h="1217723">
                <a:tc>
                  <a:txBody>
                    <a:bodyPr/>
                    <a:lstStyle/>
                    <a:p>
                      <a:pPr marL="0" marR="0">
                        <a:lnSpc>
                          <a:spcPct val="107000"/>
                        </a:lnSpc>
                        <a:spcBef>
                          <a:spcPts val="0"/>
                        </a:spcBef>
                        <a:spcAft>
                          <a:spcPts val="0"/>
                        </a:spcAft>
                      </a:pPr>
                      <a:r>
                        <a:rPr lang="en-GB" sz="1800">
                          <a:effectLst/>
                        </a:rPr>
                        <a:t>Smoking</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1800">
                          <a:effectLst/>
                        </a:rPr>
                        <a:t>Major environmental trigger</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70183846"/>
                  </a:ext>
                </a:extLst>
              </a:tr>
              <a:tr h="1249404">
                <a:tc>
                  <a:txBody>
                    <a:bodyPr/>
                    <a:lstStyle/>
                    <a:p>
                      <a:pPr marL="0" marR="0">
                        <a:lnSpc>
                          <a:spcPct val="107000"/>
                        </a:lnSpc>
                        <a:spcBef>
                          <a:spcPts val="0"/>
                        </a:spcBef>
                        <a:spcAft>
                          <a:spcPts val="0"/>
                        </a:spcAft>
                      </a:pPr>
                      <a:r>
                        <a:rPr lang="en-GB" sz="1800">
                          <a:effectLst/>
                        </a:rPr>
                        <a:t>Age</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1800" dirty="0">
                          <a:effectLst/>
                        </a:rPr>
                        <a:t>Higher incidence with increasing age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86217764"/>
                  </a:ext>
                </a:extLst>
              </a:tr>
              <a:tr h="1217723">
                <a:tc>
                  <a:txBody>
                    <a:bodyPr/>
                    <a:lstStyle/>
                    <a:p>
                      <a:pPr marL="0" marR="0">
                        <a:lnSpc>
                          <a:spcPct val="107000"/>
                        </a:lnSpc>
                        <a:spcBef>
                          <a:spcPts val="0"/>
                        </a:spcBef>
                        <a:spcAft>
                          <a:spcPts val="0"/>
                        </a:spcAft>
                      </a:pPr>
                      <a:r>
                        <a:rPr lang="en-GB" sz="1800">
                          <a:effectLst/>
                        </a:rPr>
                        <a:t>Environmental exposure</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marL="0" marR="0">
                        <a:lnSpc>
                          <a:spcPct val="107000"/>
                        </a:lnSpc>
                        <a:spcBef>
                          <a:spcPts val="0"/>
                        </a:spcBef>
                        <a:spcAft>
                          <a:spcPts val="0"/>
                        </a:spcAft>
                      </a:pPr>
                      <a:r>
                        <a:rPr lang="en-GB" sz="1800" dirty="0">
                          <a:effectLst/>
                        </a:rPr>
                        <a:t>Influences immune activation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03352586"/>
                  </a:ext>
                </a:extLst>
              </a:tr>
            </a:tbl>
          </a:graphicData>
        </a:graphic>
      </p:graphicFrame>
      <p:sp>
        <p:nvSpPr>
          <p:cNvPr id="5" name="Rectangle 4">
            <a:extLst>
              <a:ext uri="{FF2B5EF4-FFF2-40B4-BE49-F238E27FC236}">
                <a16:creationId xmlns:a16="http://schemas.microsoft.com/office/drawing/2014/main" id="{B88BA8FD-670D-4BE1-94D4-248DF5BA8CC2}"/>
              </a:ext>
            </a:extLst>
          </p:cNvPr>
          <p:cNvSpPr/>
          <p:nvPr/>
        </p:nvSpPr>
        <p:spPr>
          <a:xfrm>
            <a:off x="4214649" y="1014248"/>
            <a:ext cx="5213131" cy="4524703"/>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US" dirty="0">
                <a:solidFill>
                  <a:srgbClr val="7030A0"/>
                </a:solidFill>
                <a:latin typeface="Arial" panose="020B0604020202020204" pitchFamily="34" charset="0"/>
                <a:cs typeface="Arial" panose="020B0604020202020204" pitchFamily="34" charset="0"/>
              </a:rPr>
              <a:t>RA development involves abnormal immune responses, including activation of inflammatory cytokine pathways such as TNF-α and IL-6, which contribute to synovial inflammation and joint damage (Takeuchi, 2022).</a:t>
            </a:r>
          </a:p>
          <a:p>
            <a:pPr marL="285750" indent="-285750" algn="just">
              <a:buFont typeface="Arial" panose="020B0604020202020204" pitchFamily="34" charset="0"/>
              <a:buChar char="•"/>
            </a:pPr>
            <a:r>
              <a:rPr lang="en-US" dirty="0">
                <a:solidFill>
                  <a:srgbClr val="7030A0"/>
                </a:solidFill>
                <a:latin typeface="Arial" panose="020B0604020202020204" pitchFamily="34" charset="0"/>
                <a:cs typeface="Arial" panose="020B0604020202020204" pitchFamily="34" charset="0"/>
              </a:rPr>
              <a:t>The initial stages of certain diseases can occur even without clinical symptoms being present.</a:t>
            </a:r>
          </a:p>
          <a:p>
            <a:pPr marL="285750" indent="-285750" algn="just">
              <a:buFont typeface="Arial" panose="020B0604020202020204" pitchFamily="34" charset="0"/>
              <a:buChar char="•"/>
            </a:pPr>
            <a:r>
              <a:rPr lang="en-US" dirty="0">
                <a:solidFill>
                  <a:srgbClr val="7030A0"/>
                </a:solidFill>
                <a:latin typeface="Arial" panose="020B0604020202020204" pitchFamily="34" charset="0"/>
                <a:cs typeface="Arial" panose="020B0604020202020204" pitchFamily="34" charset="0"/>
              </a:rPr>
              <a:t>Early identification of individuals at high risk can help create opportunities to prevent those symptoms in the future.</a:t>
            </a:r>
          </a:p>
          <a:p>
            <a:pPr marL="285750" indent="-285750" algn="just">
              <a:buFont typeface="Arial" panose="020B0604020202020204" pitchFamily="34" charset="0"/>
              <a:buChar char="•"/>
            </a:pPr>
            <a:r>
              <a:rPr lang="en-US" dirty="0">
                <a:solidFill>
                  <a:srgbClr val="7030A0"/>
                </a:solidFill>
                <a:latin typeface="Arial" panose="020B0604020202020204" pitchFamily="34" charset="0"/>
                <a:cs typeface="Arial" panose="020B0604020202020204" pitchFamily="34" charset="0"/>
              </a:rPr>
              <a:t>Genetic susceptibility interacts with environmental exposures, particularly smoking, to increase autoimmune activation and the risk of developing RA (Padyukov, 2022).</a:t>
            </a:r>
            <a:endParaRPr lang="en-GB" dirty="0">
              <a:solidFill>
                <a:srgbClr val="7030A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581100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7E51E-45B8-47F6-BBEF-8A6A3B0563F6}"/>
              </a:ext>
            </a:extLst>
          </p:cNvPr>
          <p:cNvSpPr>
            <a:spLocks noGrp="1"/>
          </p:cNvSpPr>
          <p:nvPr>
            <p:ph type="title"/>
          </p:nvPr>
        </p:nvSpPr>
        <p:spPr>
          <a:xfrm>
            <a:off x="372534" y="23192"/>
            <a:ext cx="8596668" cy="972207"/>
          </a:xfrm>
        </p:spPr>
        <p:txBody>
          <a:bodyPr>
            <a:normAutofit fontScale="90000"/>
          </a:bodyPr>
          <a:lstStyle/>
          <a:p>
            <a:r>
              <a:rPr lang="en-US" sz="3200" b="1" dirty="0">
                <a:latin typeface="Arial" panose="020B0604020202020204" pitchFamily="34" charset="0"/>
                <a:cs typeface="Arial" panose="020B0604020202020204" pitchFamily="34" charset="0"/>
              </a:rPr>
              <a:t>Prevalence of Rheumatoid Arthritis Worldwide and in the UK</a:t>
            </a:r>
            <a:endParaRPr lang="en-GB" sz="3200" b="1" dirty="0">
              <a:latin typeface="Arial" panose="020B0604020202020204" pitchFamily="34" charset="0"/>
              <a:cs typeface="Arial" panose="020B0604020202020204" pitchFamily="34" charset="0"/>
            </a:endParaRPr>
          </a:p>
        </p:txBody>
      </p:sp>
      <p:graphicFrame>
        <p:nvGraphicFramePr>
          <p:cNvPr id="5" name="Table 4">
            <a:extLst>
              <a:ext uri="{FF2B5EF4-FFF2-40B4-BE49-F238E27FC236}">
                <a16:creationId xmlns:a16="http://schemas.microsoft.com/office/drawing/2014/main" id="{0AE2329F-E74D-4C2D-BF6A-E3E021DFAFCC}"/>
              </a:ext>
            </a:extLst>
          </p:cNvPr>
          <p:cNvGraphicFramePr>
            <a:graphicFrameLocks noGrp="1"/>
          </p:cNvGraphicFramePr>
          <p:nvPr>
            <p:extLst>
              <p:ext uri="{D42A27DB-BD31-4B8C-83A1-F6EECF244321}">
                <p14:modId xmlns:p14="http://schemas.microsoft.com/office/powerpoint/2010/main" val="3913269249"/>
              </p:ext>
            </p:extLst>
          </p:nvPr>
        </p:nvGraphicFramePr>
        <p:xfrm>
          <a:off x="372534" y="995399"/>
          <a:ext cx="5779375" cy="5104489"/>
        </p:xfrm>
        <a:graphic>
          <a:graphicData uri="http://schemas.openxmlformats.org/drawingml/2006/table">
            <a:tbl>
              <a:tblPr firstRow="1" firstCol="1" bandRow="1">
                <a:tableStyleId>{5C22544A-7EE6-4342-B048-85BDC9FD1C3A}</a:tableStyleId>
              </a:tblPr>
              <a:tblGrid>
                <a:gridCol w="1019311">
                  <a:extLst>
                    <a:ext uri="{9D8B030D-6E8A-4147-A177-3AD203B41FA5}">
                      <a16:colId xmlns:a16="http://schemas.microsoft.com/office/drawing/2014/main" val="386283926"/>
                    </a:ext>
                  </a:extLst>
                </a:gridCol>
                <a:gridCol w="4760064">
                  <a:extLst>
                    <a:ext uri="{9D8B030D-6E8A-4147-A177-3AD203B41FA5}">
                      <a16:colId xmlns:a16="http://schemas.microsoft.com/office/drawing/2014/main" val="4264128506"/>
                    </a:ext>
                  </a:extLst>
                </a:gridCol>
              </a:tblGrid>
              <a:tr h="382611">
                <a:tc>
                  <a:txBody>
                    <a:bodyPr/>
                    <a:lstStyle/>
                    <a:p>
                      <a:pPr marL="0" marR="0" algn="ctr">
                        <a:lnSpc>
                          <a:spcPct val="100000"/>
                        </a:lnSpc>
                        <a:spcBef>
                          <a:spcPts val="0"/>
                        </a:spcBef>
                        <a:spcAft>
                          <a:spcPts val="0"/>
                        </a:spcAft>
                      </a:pPr>
                      <a:r>
                        <a:rPr lang="en-GB" sz="1800">
                          <a:effectLst/>
                          <a:latin typeface="Arial" panose="020B0604020202020204" pitchFamily="34" charset="0"/>
                          <a:cs typeface="Arial" panose="020B0604020202020204" pitchFamily="34" charset="0"/>
                        </a:rPr>
                        <a:t>Area</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ctr">
                        <a:lnSpc>
                          <a:spcPct val="100000"/>
                        </a:lnSpc>
                        <a:spcBef>
                          <a:spcPts val="0"/>
                        </a:spcBef>
                        <a:spcAft>
                          <a:spcPts val="0"/>
                        </a:spcAft>
                      </a:pPr>
                      <a:r>
                        <a:rPr lang="en-GB" sz="1800">
                          <a:effectLst/>
                          <a:latin typeface="Arial" panose="020B0604020202020204" pitchFamily="34" charset="0"/>
                          <a:cs typeface="Arial" panose="020B0604020202020204" pitchFamily="34" charset="0"/>
                        </a:rPr>
                        <a:t>Evidence</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008581556"/>
                  </a:ext>
                </a:extLst>
              </a:tr>
              <a:tr h="1188080">
                <a:tc>
                  <a:txBody>
                    <a:bodyPr/>
                    <a:lstStyle/>
                    <a:p>
                      <a:pPr marL="0" marR="0">
                        <a:lnSpc>
                          <a:spcPct val="100000"/>
                        </a:lnSpc>
                        <a:spcBef>
                          <a:spcPts val="0"/>
                        </a:spcBef>
                        <a:spcAft>
                          <a:spcPts val="0"/>
                        </a:spcAft>
                      </a:pPr>
                      <a:r>
                        <a:rPr lang="en-GB" sz="1800" dirty="0">
                          <a:effectLst/>
                          <a:latin typeface="Arial" panose="020B0604020202020204" pitchFamily="34" charset="0"/>
                          <a:cs typeface="Arial" panose="020B0604020202020204" pitchFamily="34" charset="0"/>
                        </a:rPr>
                        <a:t>Worldwide</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0000"/>
                        </a:lnSpc>
                        <a:spcBef>
                          <a:spcPts val="0"/>
                        </a:spcBef>
                        <a:spcAft>
                          <a:spcPts val="0"/>
                        </a:spcAft>
                      </a:pPr>
                      <a:r>
                        <a:rPr lang="en-GB" sz="1800" dirty="0">
                          <a:effectLst/>
                          <a:latin typeface="Arial" panose="020B0604020202020204" pitchFamily="34" charset="0"/>
                          <a:cs typeface="Arial" panose="020B0604020202020204" pitchFamily="34" charset="0"/>
                        </a:rPr>
                        <a:t>Approximately 17.6 million people were living with RA globally in 2020, with prevalence increasing since 1990 (GBD 2021 Rheumatoid Arthritis Collaborators, 2023)</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713391315"/>
                  </a:ext>
                </a:extLst>
              </a:tr>
              <a:tr h="1157638">
                <a:tc>
                  <a:txBody>
                    <a:bodyPr/>
                    <a:lstStyle/>
                    <a:p>
                      <a:pPr marL="0" marR="0">
                        <a:lnSpc>
                          <a:spcPct val="100000"/>
                        </a:lnSpc>
                        <a:spcBef>
                          <a:spcPts val="0"/>
                        </a:spcBef>
                        <a:spcAft>
                          <a:spcPts val="0"/>
                        </a:spcAft>
                      </a:pPr>
                      <a:r>
                        <a:rPr lang="en-GB" sz="1800">
                          <a:effectLst/>
                          <a:latin typeface="Arial" panose="020B0604020202020204" pitchFamily="34" charset="0"/>
                          <a:cs typeface="Arial" panose="020B0604020202020204" pitchFamily="34" charset="0"/>
                        </a:rPr>
                        <a:t>UK</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0000"/>
                        </a:lnSpc>
                        <a:spcBef>
                          <a:spcPts val="0"/>
                        </a:spcBef>
                        <a:spcAft>
                          <a:spcPts val="0"/>
                        </a:spcAft>
                      </a:pPr>
                      <a:r>
                        <a:rPr lang="en-GB" sz="1800" dirty="0">
                          <a:effectLst/>
                          <a:latin typeface="Arial" panose="020B0604020202020204" pitchFamily="34" charset="0"/>
                          <a:cs typeface="Arial" panose="020B0604020202020204" pitchFamily="34" charset="0"/>
                        </a:rPr>
                        <a:t>RA contributes substantially to long-term disability, healthcare demand and reduced quality of life among adults (Scott et al., 2022)</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83987469"/>
                  </a:ext>
                </a:extLst>
              </a:tr>
              <a:tr h="1188080">
                <a:tc>
                  <a:txBody>
                    <a:bodyPr/>
                    <a:lstStyle/>
                    <a:p>
                      <a:pPr marL="0" marR="0">
                        <a:lnSpc>
                          <a:spcPct val="100000"/>
                        </a:lnSpc>
                        <a:spcBef>
                          <a:spcPts val="0"/>
                        </a:spcBef>
                        <a:spcAft>
                          <a:spcPts val="0"/>
                        </a:spcAft>
                      </a:pPr>
                      <a:r>
                        <a:rPr lang="en-GB" sz="1800">
                          <a:effectLst/>
                          <a:latin typeface="Arial" panose="020B0604020202020204" pitchFamily="34" charset="0"/>
                          <a:cs typeface="Arial" panose="020B0604020202020204" pitchFamily="34" charset="0"/>
                        </a:rPr>
                        <a:t>Demographic pattern</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0000"/>
                        </a:lnSpc>
                        <a:spcBef>
                          <a:spcPts val="0"/>
                        </a:spcBef>
                        <a:spcAft>
                          <a:spcPts val="0"/>
                        </a:spcAft>
                      </a:pPr>
                      <a:r>
                        <a:rPr lang="en-GB" sz="1800">
                          <a:effectLst/>
                          <a:latin typeface="Arial" panose="020B0604020202020204" pitchFamily="34" charset="0"/>
                          <a:cs typeface="Arial" panose="020B0604020202020204" pitchFamily="34" charset="0"/>
                        </a:rPr>
                        <a:t>RA occurs more frequently among women, with females having approximately 2.45 times higher prevalence than males (GBD 2021 Rheumatoid Arthritis Collaborators, 2023)</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051256752"/>
                  </a:ext>
                </a:extLst>
              </a:tr>
              <a:tr h="1188080">
                <a:tc>
                  <a:txBody>
                    <a:bodyPr/>
                    <a:lstStyle/>
                    <a:p>
                      <a:pPr marL="0" marR="0">
                        <a:lnSpc>
                          <a:spcPct val="100000"/>
                        </a:lnSpc>
                        <a:spcBef>
                          <a:spcPts val="0"/>
                        </a:spcBef>
                        <a:spcAft>
                          <a:spcPts val="0"/>
                        </a:spcAft>
                      </a:pPr>
                      <a:r>
                        <a:rPr lang="en-GB" sz="1800">
                          <a:effectLst/>
                          <a:latin typeface="Arial" panose="020B0604020202020204" pitchFamily="34" charset="0"/>
                          <a:cs typeface="Arial" panose="020B0604020202020204" pitchFamily="34" charset="0"/>
                        </a:rPr>
                        <a:t>Age pattern</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0000"/>
                        </a:lnSpc>
                        <a:spcBef>
                          <a:spcPts val="0"/>
                        </a:spcBef>
                        <a:spcAft>
                          <a:spcPts val="0"/>
                        </a:spcAft>
                      </a:pPr>
                      <a:r>
                        <a:rPr lang="en-GB" sz="1800" dirty="0">
                          <a:effectLst/>
                          <a:latin typeface="Arial" panose="020B0604020202020204" pitchFamily="34" charset="0"/>
                          <a:cs typeface="Arial" panose="020B0604020202020204" pitchFamily="34" charset="0"/>
                        </a:rPr>
                        <a:t>Prevalence increases with advancing age, creating greater demand for long-term rheumatology services (GBD 2021 Rheumatoid Arthritis Collaborators, 2023)</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89434203"/>
                  </a:ext>
                </a:extLst>
              </a:tr>
            </a:tbl>
          </a:graphicData>
        </a:graphic>
      </p:graphicFrame>
      <p:sp>
        <p:nvSpPr>
          <p:cNvPr id="7" name="TextBox 6">
            <a:extLst>
              <a:ext uri="{FF2B5EF4-FFF2-40B4-BE49-F238E27FC236}">
                <a16:creationId xmlns:a16="http://schemas.microsoft.com/office/drawing/2014/main" id="{58BD3175-50E2-4F82-BD2D-1BC48B0D2D0E}"/>
              </a:ext>
            </a:extLst>
          </p:cNvPr>
          <p:cNvSpPr txBox="1"/>
          <p:nvPr/>
        </p:nvSpPr>
        <p:spPr>
          <a:xfrm>
            <a:off x="316624" y="6099888"/>
            <a:ext cx="8333389" cy="369332"/>
          </a:xfrm>
          <a:prstGeom prst="rect">
            <a:avLst/>
          </a:prstGeom>
          <a:noFill/>
        </p:spPr>
        <p:txBody>
          <a:bodyPr wrap="square">
            <a:spAutoFit/>
          </a:bodyPr>
          <a:lstStyle/>
          <a:p>
            <a:r>
              <a:rPr lang="en-GB" dirty="0"/>
              <a:t>(GBD 2021 Rheumatoid Arthritis Collaborators, 2023; Versus Arthritis, 2024)</a:t>
            </a:r>
          </a:p>
        </p:txBody>
      </p:sp>
      <p:sp>
        <p:nvSpPr>
          <p:cNvPr id="8" name="Hexagon 7">
            <a:extLst>
              <a:ext uri="{FF2B5EF4-FFF2-40B4-BE49-F238E27FC236}">
                <a16:creationId xmlns:a16="http://schemas.microsoft.com/office/drawing/2014/main" id="{F2242A66-2095-4E7E-BDCC-F3E0C0D4D893}"/>
              </a:ext>
            </a:extLst>
          </p:cNvPr>
          <p:cNvSpPr/>
          <p:nvPr/>
        </p:nvSpPr>
        <p:spPr>
          <a:xfrm>
            <a:off x="6151909" y="1902372"/>
            <a:ext cx="3908388" cy="3620813"/>
          </a:xfrm>
          <a:prstGeom prst="hexagon">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Even with progress in treatment making RA outcomes better, rising numbers and ongoing disability show that early diagnosis, good long-term control, and equal access to specialist care are still necessary </a:t>
            </a:r>
            <a:r>
              <a:rPr lang="en-US" dirty="0">
                <a:solidFill>
                  <a:srgbClr val="7030A0"/>
                </a:solidFill>
              </a:rPr>
              <a:t>(Witkam et al., 2023).</a:t>
            </a:r>
            <a:endParaRPr lang="en-GB" dirty="0">
              <a:solidFill>
                <a:srgbClr val="7030A0"/>
              </a:solidFill>
            </a:endParaRPr>
          </a:p>
        </p:txBody>
      </p:sp>
    </p:spTree>
    <p:extLst>
      <p:ext uri="{BB962C8B-B14F-4D97-AF65-F5344CB8AC3E}">
        <p14:creationId xmlns:p14="http://schemas.microsoft.com/office/powerpoint/2010/main" val="11138317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73AD0-122B-4B0D-9216-BC367DACB3AE}"/>
              </a:ext>
            </a:extLst>
          </p:cNvPr>
          <p:cNvSpPr>
            <a:spLocks noGrp="1"/>
          </p:cNvSpPr>
          <p:nvPr>
            <p:ph type="title"/>
          </p:nvPr>
        </p:nvSpPr>
        <p:spPr>
          <a:xfrm>
            <a:off x="509169" y="0"/>
            <a:ext cx="8596668" cy="583324"/>
          </a:xfrm>
        </p:spPr>
        <p:txBody>
          <a:bodyPr>
            <a:normAutofit fontScale="90000"/>
          </a:bodyPr>
          <a:lstStyle/>
          <a:p>
            <a:r>
              <a:rPr lang="en-US" b="1" dirty="0"/>
              <a:t>Economic and Social Burden of RA</a:t>
            </a:r>
            <a:endParaRPr lang="en-GB" b="1" dirty="0"/>
          </a:p>
        </p:txBody>
      </p:sp>
      <p:graphicFrame>
        <p:nvGraphicFramePr>
          <p:cNvPr id="4" name="Table 3">
            <a:extLst>
              <a:ext uri="{FF2B5EF4-FFF2-40B4-BE49-F238E27FC236}">
                <a16:creationId xmlns:a16="http://schemas.microsoft.com/office/drawing/2014/main" id="{49410B82-F3E7-4460-A19D-E9A211F2E20C}"/>
              </a:ext>
            </a:extLst>
          </p:cNvPr>
          <p:cNvGraphicFramePr>
            <a:graphicFrameLocks noGrp="1"/>
          </p:cNvGraphicFramePr>
          <p:nvPr>
            <p:extLst>
              <p:ext uri="{D42A27DB-BD31-4B8C-83A1-F6EECF244321}">
                <p14:modId xmlns:p14="http://schemas.microsoft.com/office/powerpoint/2010/main" val="2042166168"/>
              </p:ext>
            </p:extLst>
          </p:nvPr>
        </p:nvGraphicFramePr>
        <p:xfrm>
          <a:off x="441434" y="735723"/>
          <a:ext cx="5538951" cy="6072384"/>
        </p:xfrm>
        <a:graphic>
          <a:graphicData uri="http://schemas.openxmlformats.org/drawingml/2006/table">
            <a:tbl>
              <a:tblPr firstRow="1" firstCol="1" bandRow="1">
                <a:tableStyleId>{5C22544A-7EE6-4342-B048-85BDC9FD1C3A}</a:tableStyleId>
              </a:tblPr>
              <a:tblGrid>
                <a:gridCol w="1397863">
                  <a:extLst>
                    <a:ext uri="{9D8B030D-6E8A-4147-A177-3AD203B41FA5}">
                      <a16:colId xmlns:a16="http://schemas.microsoft.com/office/drawing/2014/main" val="554334334"/>
                    </a:ext>
                  </a:extLst>
                </a:gridCol>
                <a:gridCol w="4141088">
                  <a:extLst>
                    <a:ext uri="{9D8B030D-6E8A-4147-A177-3AD203B41FA5}">
                      <a16:colId xmlns:a16="http://schemas.microsoft.com/office/drawing/2014/main" val="4051383400"/>
                    </a:ext>
                  </a:extLst>
                </a:gridCol>
              </a:tblGrid>
              <a:tr h="521442">
                <a:tc>
                  <a:txBody>
                    <a:bodyPr/>
                    <a:lstStyle/>
                    <a:p>
                      <a:pPr marL="0" marR="0" algn="just">
                        <a:lnSpc>
                          <a:spcPct val="107000"/>
                        </a:lnSpc>
                        <a:spcBef>
                          <a:spcPts val="0"/>
                        </a:spcBef>
                        <a:spcAft>
                          <a:spcPts val="0"/>
                        </a:spcAft>
                      </a:pPr>
                      <a:r>
                        <a:rPr lang="en-GB" sz="1800">
                          <a:effectLst/>
                          <a:latin typeface="Arial" panose="020B0604020202020204" pitchFamily="34" charset="0"/>
                          <a:cs typeface="Arial" panose="020B0604020202020204" pitchFamily="34" charset="0"/>
                        </a:rPr>
                        <a:t>Burden domain</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07000"/>
                        </a:lnSpc>
                        <a:spcBef>
                          <a:spcPts val="0"/>
                        </a:spcBef>
                        <a:spcAft>
                          <a:spcPts val="0"/>
                        </a:spcAft>
                      </a:pPr>
                      <a:r>
                        <a:rPr lang="en-GB" sz="1800">
                          <a:effectLst/>
                          <a:latin typeface="Arial" panose="020B0604020202020204" pitchFamily="34" charset="0"/>
                          <a:cs typeface="Arial" panose="020B0604020202020204" pitchFamily="34" charset="0"/>
                        </a:rPr>
                        <a:t>Impact on individuals and society</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329523083"/>
                  </a:ext>
                </a:extLst>
              </a:tr>
              <a:tr h="1333017">
                <a:tc>
                  <a:txBody>
                    <a:bodyPr/>
                    <a:lstStyle/>
                    <a:p>
                      <a:pPr marL="0" marR="0" algn="just">
                        <a:lnSpc>
                          <a:spcPct val="107000"/>
                        </a:lnSpc>
                        <a:spcBef>
                          <a:spcPts val="0"/>
                        </a:spcBef>
                        <a:spcAft>
                          <a:spcPts val="0"/>
                        </a:spcAft>
                      </a:pPr>
                      <a:r>
                        <a:rPr lang="en-GB" sz="1800">
                          <a:effectLst/>
                          <a:latin typeface="Arial" panose="020B0604020202020204" pitchFamily="34" charset="0"/>
                          <a:cs typeface="Arial" panose="020B0604020202020204" pitchFamily="34" charset="0"/>
                        </a:rPr>
                        <a:t>Healthcare costs</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07000"/>
                        </a:lnSpc>
                        <a:spcBef>
                          <a:spcPts val="0"/>
                        </a:spcBef>
                        <a:spcAft>
                          <a:spcPts val="0"/>
                        </a:spcAft>
                      </a:pPr>
                      <a:r>
                        <a:rPr lang="en-GB" sz="1800">
                          <a:effectLst/>
                          <a:latin typeface="Arial" panose="020B0604020202020204" pitchFamily="34" charset="0"/>
                          <a:cs typeface="Arial" panose="020B0604020202020204" pitchFamily="34" charset="0"/>
                        </a:rPr>
                        <a:t>Long-term medication, monitoring, specialist care and management of disease complications create significant healthcare demands (Curtis et al., 2022)</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636373095"/>
                  </a:ext>
                </a:extLst>
              </a:tr>
              <a:tr h="1333017">
                <a:tc>
                  <a:txBody>
                    <a:bodyPr/>
                    <a:lstStyle/>
                    <a:p>
                      <a:pPr marL="0" marR="0" algn="just">
                        <a:lnSpc>
                          <a:spcPct val="107000"/>
                        </a:lnSpc>
                        <a:spcBef>
                          <a:spcPts val="0"/>
                        </a:spcBef>
                        <a:spcAft>
                          <a:spcPts val="0"/>
                        </a:spcAft>
                      </a:pPr>
                      <a:r>
                        <a:rPr lang="en-GB" sz="1800">
                          <a:effectLst/>
                          <a:latin typeface="Arial" panose="020B0604020202020204" pitchFamily="34" charset="0"/>
                          <a:cs typeface="Arial" panose="020B0604020202020204" pitchFamily="34" charset="0"/>
                        </a:rPr>
                        <a:t>Employment and productivity</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07000"/>
                        </a:lnSpc>
                        <a:spcBef>
                          <a:spcPts val="0"/>
                        </a:spcBef>
                        <a:spcAft>
                          <a:spcPts val="0"/>
                        </a:spcAft>
                      </a:pPr>
                      <a:r>
                        <a:rPr lang="en-GB" sz="1800" dirty="0">
                          <a:effectLst/>
                          <a:latin typeface="Arial" panose="020B0604020202020204" pitchFamily="34" charset="0"/>
                          <a:cs typeface="Arial" panose="020B0604020202020204" pitchFamily="34" charset="0"/>
                        </a:rPr>
                        <a:t>Pain, fatigue and functional limitations may reduce work ability, increase sickness absence and affect productivity (Tański, Dudek and Adamowski, 2022)</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953743921"/>
                  </a:ext>
                </a:extLst>
              </a:tr>
              <a:tr h="1307118">
                <a:tc>
                  <a:txBody>
                    <a:bodyPr/>
                    <a:lstStyle/>
                    <a:p>
                      <a:pPr marL="0" marR="0" algn="just">
                        <a:lnSpc>
                          <a:spcPct val="107000"/>
                        </a:lnSpc>
                        <a:spcBef>
                          <a:spcPts val="0"/>
                        </a:spcBef>
                        <a:spcAft>
                          <a:spcPts val="0"/>
                        </a:spcAft>
                      </a:pPr>
                      <a:r>
                        <a:rPr lang="en-GB" sz="1800">
                          <a:effectLst/>
                          <a:latin typeface="Arial" panose="020B0604020202020204" pitchFamily="34" charset="0"/>
                          <a:cs typeface="Arial" panose="020B0604020202020204" pitchFamily="34" charset="0"/>
                        </a:rPr>
                        <a:t>Social impact</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07000"/>
                        </a:lnSpc>
                        <a:spcBef>
                          <a:spcPts val="0"/>
                        </a:spcBef>
                        <a:spcAft>
                          <a:spcPts val="0"/>
                        </a:spcAft>
                      </a:pPr>
                      <a:r>
                        <a:rPr lang="en-GB" sz="1800" dirty="0">
                          <a:effectLst/>
                          <a:latin typeface="Arial" panose="020B0604020202020204" pitchFamily="34" charset="0"/>
                          <a:cs typeface="Arial" panose="020B0604020202020204" pitchFamily="34" charset="0"/>
                        </a:rPr>
                        <a:t>Reduced mobility and disability can limit independence, participation in daily activities and social roles (Tański, Dudek and Adamowski, 2022)</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170248937"/>
                  </a:ext>
                </a:extLst>
              </a:tr>
              <a:tr h="1307118">
                <a:tc>
                  <a:txBody>
                    <a:bodyPr/>
                    <a:lstStyle/>
                    <a:p>
                      <a:pPr marL="0" marR="0" algn="just">
                        <a:lnSpc>
                          <a:spcPct val="107000"/>
                        </a:lnSpc>
                        <a:spcBef>
                          <a:spcPts val="0"/>
                        </a:spcBef>
                        <a:spcAft>
                          <a:spcPts val="0"/>
                        </a:spcAft>
                      </a:pPr>
                      <a:r>
                        <a:rPr lang="en-GB" sz="1800">
                          <a:effectLst/>
                          <a:latin typeface="Arial" panose="020B0604020202020204" pitchFamily="34" charset="0"/>
                          <a:cs typeface="Arial" panose="020B0604020202020204" pitchFamily="34" charset="0"/>
                        </a:rPr>
                        <a:t>Psychological burden</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07000"/>
                        </a:lnSpc>
                        <a:spcBef>
                          <a:spcPts val="0"/>
                        </a:spcBef>
                        <a:spcAft>
                          <a:spcPts val="0"/>
                        </a:spcAft>
                      </a:pPr>
                      <a:r>
                        <a:rPr lang="en-GB" sz="1800" dirty="0">
                          <a:effectLst/>
                          <a:latin typeface="Arial" panose="020B0604020202020204" pitchFamily="34" charset="0"/>
                          <a:cs typeface="Arial" panose="020B0604020202020204" pitchFamily="34" charset="0"/>
                        </a:rPr>
                        <a:t>RA is associated with increased risk of depression, which may worsen quality of life and disease outcomes (Ng et al., 2022)</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403708981"/>
                  </a:ext>
                </a:extLst>
              </a:tr>
            </a:tbl>
          </a:graphicData>
        </a:graphic>
      </p:graphicFrame>
      <p:sp>
        <p:nvSpPr>
          <p:cNvPr id="5" name="Cylinder 4">
            <a:extLst>
              <a:ext uri="{FF2B5EF4-FFF2-40B4-BE49-F238E27FC236}">
                <a16:creationId xmlns:a16="http://schemas.microsoft.com/office/drawing/2014/main" id="{FDEE0E14-F10C-49AC-A905-A7ECCACA95E5}"/>
              </a:ext>
            </a:extLst>
          </p:cNvPr>
          <p:cNvSpPr/>
          <p:nvPr/>
        </p:nvSpPr>
        <p:spPr>
          <a:xfrm>
            <a:off x="6132786" y="1671145"/>
            <a:ext cx="3520966" cy="4088524"/>
          </a:xfrm>
          <a:prstGeom prst="can">
            <a:avLst/>
          </a:prstGeom>
          <a:solidFill>
            <a:schemeClr val="accent5"/>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t>Effective RA management should be evaluated beyond inflammatory control by considering functional independence, psychological wellbeing and social participation as important long-term outcomes (Özlü and Akdeniz Leblebicier, 2022).</a:t>
            </a:r>
          </a:p>
        </p:txBody>
      </p:sp>
    </p:spTree>
    <p:extLst>
      <p:ext uri="{BB962C8B-B14F-4D97-AF65-F5344CB8AC3E}">
        <p14:creationId xmlns:p14="http://schemas.microsoft.com/office/powerpoint/2010/main" val="23761543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BD79C-882A-4823-953C-58E86C2CA966}"/>
              </a:ext>
            </a:extLst>
          </p:cNvPr>
          <p:cNvSpPr>
            <a:spLocks noGrp="1"/>
          </p:cNvSpPr>
          <p:nvPr>
            <p:ph type="title"/>
          </p:nvPr>
        </p:nvSpPr>
        <p:spPr>
          <a:xfrm>
            <a:off x="157072" y="52551"/>
            <a:ext cx="8596668" cy="630621"/>
          </a:xfrm>
        </p:spPr>
        <p:txBody>
          <a:bodyPr>
            <a:normAutofit fontScale="90000"/>
          </a:bodyPr>
          <a:lstStyle/>
          <a:p>
            <a:r>
              <a:rPr lang="en-GB" b="1" dirty="0"/>
              <a:t>Diagnosis and Initial Assessment</a:t>
            </a:r>
          </a:p>
        </p:txBody>
      </p:sp>
      <p:graphicFrame>
        <p:nvGraphicFramePr>
          <p:cNvPr id="4" name="Content Placeholder 3">
            <a:extLst>
              <a:ext uri="{FF2B5EF4-FFF2-40B4-BE49-F238E27FC236}">
                <a16:creationId xmlns:a16="http://schemas.microsoft.com/office/drawing/2014/main" id="{6A619367-E42D-4421-A30A-83699164FCD7}"/>
              </a:ext>
            </a:extLst>
          </p:cNvPr>
          <p:cNvGraphicFramePr>
            <a:graphicFrameLocks noGrp="1"/>
          </p:cNvGraphicFramePr>
          <p:nvPr>
            <p:ph idx="1"/>
            <p:extLst>
              <p:ext uri="{D42A27DB-BD31-4B8C-83A1-F6EECF244321}">
                <p14:modId xmlns:p14="http://schemas.microsoft.com/office/powerpoint/2010/main" val="2498548420"/>
              </p:ext>
            </p:extLst>
          </p:nvPr>
        </p:nvGraphicFramePr>
        <p:xfrm>
          <a:off x="435778" y="685711"/>
          <a:ext cx="4614444" cy="6172289"/>
        </p:xfrm>
        <a:graphic>
          <a:graphicData uri="http://schemas.openxmlformats.org/drawingml/2006/table">
            <a:tbl>
              <a:tblPr firstRow="1" firstCol="1" bandRow="1">
                <a:tableStyleId>{5C22544A-7EE6-4342-B048-85BDC9FD1C3A}</a:tableStyleId>
              </a:tblPr>
              <a:tblGrid>
                <a:gridCol w="1900681">
                  <a:extLst>
                    <a:ext uri="{9D8B030D-6E8A-4147-A177-3AD203B41FA5}">
                      <a16:colId xmlns:a16="http://schemas.microsoft.com/office/drawing/2014/main" val="3957468448"/>
                    </a:ext>
                  </a:extLst>
                </a:gridCol>
                <a:gridCol w="2713763">
                  <a:extLst>
                    <a:ext uri="{9D8B030D-6E8A-4147-A177-3AD203B41FA5}">
                      <a16:colId xmlns:a16="http://schemas.microsoft.com/office/drawing/2014/main" val="2774981753"/>
                    </a:ext>
                  </a:extLst>
                </a:gridCol>
              </a:tblGrid>
              <a:tr h="383590">
                <a:tc>
                  <a:txBody>
                    <a:bodyPr/>
                    <a:lstStyle/>
                    <a:p>
                      <a:pPr marL="0" marR="0" algn="just">
                        <a:lnSpc>
                          <a:spcPct val="107000"/>
                        </a:lnSpc>
                        <a:spcBef>
                          <a:spcPts val="0"/>
                        </a:spcBef>
                        <a:spcAft>
                          <a:spcPts val="0"/>
                        </a:spcAft>
                      </a:pPr>
                      <a:r>
                        <a:rPr lang="en-GB" sz="1800">
                          <a:effectLst/>
                          <a:latin typeface="Arial" panose="020B0604020202020204" pitchFamily="34" charset="0"/>
                          <a:cs typeface="Arial" panose="020B0604020202020204" pitchFamily="34" charset="0"/>
                        </a:rPr>
                        <a:t>Assessment</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07000"/>
                        </a:lnSpc>
                        <a:spcBef>
                          <a:spcPts val="0"/>
                        </a:spcBef>
                        <a:spcAft>
                          <a:spcPts val="0"/>
                        </a:spcAft>
                      </a:pPr>
                      <a:r>
                        <a:rPr lang="en-GB" sz="1800">
                          <a:effectLst/>
                          <a:latin typeface="Arial" panose="020B0604020202020204" pitchFamily="34" charset="0"/>
                          <a:cs typeface="Arial" panose="020B0604020202020204" pitchFamily="34" charset="0"/>
                        </a:rPr>
                        <a:t>Purpose</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812115249"/>
                  </a:ext>
                </a:extLst>
              </a:tr>
              <a:tr h="1191120">
                <a:tc>
                  <a:txBody>
                    <a:bodyPr/>
                    <a:lstStyle/>
                    <a:p>
                      <a:pPr marL="0" marR="0" algn="just">
                        <a:lnSpc>
                          <a:spcPct val="107000"/>
                        </a:lnSpc>
                        <a:spcBef>
                          <a:spcPts val="0"/>
                        </a:spcBef>
                        <a:spcAft>
                          <a:spcPts val="0"/>
                        </a:spcAft>
                      </a:pPr>
                      <a:r>
                        <a:rPr lang="en-GB" sz="1800">
                          <a:effectLst/>
                          <a:latin typeface="Arial" panose="020B0604020202020204" pitchFamily="34" charset="0"/>
                          <a:cs typeface="Arial" panose="020B0604020202020204" pitchFamily="34" charset="0"/>
                        </a:rPr>
                        <a:t>Clinical history</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07000"/>
                        </a:lnSpc>
                        <a:spcBef>
                          <a:spcPts val="0"/>
                        </a:spcBef>
                        <a:spcAft>
                          <a:spcPts val="0"/>
                        </a:spcAft>
                      </a:pPr>
                      <a:r>
                        <a:rPr lang="en-GB" sz="1800" dirty="0">
                          <a:effectLst/>
                          <a:latin typeface="Arial" panose="020B0604020202020204" pitchFamily="34" charset="0"/>
                          <a:cs typeface="Arial" panose="020B0604020202020204" pitchFamily="34" charset="0"/>
                        </a:rPr>
                        <a:t>Identify inflammatory symptoms including persistent joint pain, stiffness and swelling (Cush, 2022)</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102906528"/>
                  </a:ext>
                </a:extLst>
              </a:tr>
              <a:tr h="787355">
                <a:tc>
                  <a:txBody>
                    <a:bodyPr/>
                    <a:lstStyle/>
                    <a:p>
                      <a:pPr marL="0" marR="0" algn="just">
                        <a:lnSpc>
                          <a:spcPct val="107000"/>
                        </a:lnSpc>
                        <a:spcBef>
                          <a:spcPts val="0"/>
                        </a:spcBef>
                        <a:spcAft>
                          <a:spcPts val="0"/>
                        </a:spcAft>
                      </a:pPr>
                      <a:r>
                        <a:rPr lang="en-GB" sz="1800">
                          <a:effectLst/>
                          <a:latin typeface="Arial" panose="020B0604020202020204" pitchFamily="34" charset="0"/>
                          <a:cs typeface="Arial" panose="020B0604020202020204" pitchFamily="34" charset="0"/>
                        </a:rPr>
                        <a:t>Joint examination</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07000"/>
                        </a:lnSpc>
                        <a:spcBef>
                          <a:spcPts val="0"/>
                        </a:spcBef>
                        <a:spcAft>
                          <a:spcPts val="0"/>
                        </a:spcAft>
                      </a:pPr>
                      <a:r>
                        <a:rPr lang="en-GB" sz="1800">
                          <a:effectLst/>
                          <a:latin typeface="Arial" panose="020B0604020202020204" pitchFamily="34" charset="0"/>
                          <a:cs typeface="Arial" panose="020B0604020202020204" pitchFamily="34" charset="0"/>
                        </a:rPr>
                        <a:t>Assess synovitis, tenderness and functional impact (NICE, 2020)</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982000295"/>
                  </a:ext>
                </a:extLst>
              </a:tr>
              <a:tr h="1594885">
                <a:tc>
                  <a:txBody>
                    <a:bodyPr/>
                    <a:lstStyle/>
                    <a:p>
                      <a:pPr marL="0" marR="0" algn="just">
                        <a:lnSpc>
                          <a:spcPct val="107000"/>
                        </a:lnSpc>
                        <a:spcBef>
                          <a:spcPts val="0"/>
                        </a:spcBef>
                        <a:spcAft>
                          <a:spcPts val="0"/>
                        </a:spcAft>
                      </a:pPr>
                      <a:r>
                        <a:rPr lang="en-GB" sz="1800">
                          <a:effectLst/>
                          <a:latin typeface="Arial" panose="020B0604020202020204" pitchFamily="34" charset="0"/>
                          <a:cs typeface="Arial" panose="020B0604020202020204" pitchFamily="34" charset="0"/>
                        </a:rPr>
                        <a:t>Blood investigations</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07000"/>
                        </a:lnSpc>
                        <a:spcBef>
                          <a:spcPts val="0"/>
                        </a:spcBef>
                        <a:spcAft>
                          <a:spcPts val="0"/>
                        </a:spcAft>
                      </a:pPr>
                      <a:r>
                        <a:rPr lang="en-GB" sz="1800" dirty="0">
                          <a:effectLst/>
                          <a:latin typeface="Arial" panose="020B0604020202020204" pitchFamily="34" charset="0"/>
                          <a:cs typeface="Arial" panose="020B0604020202020204" pitchFamily="34" charset="0"/>
                        </a:rPr>
                        <a:t>Detect rheumatoid factor and anti-CCP antibodies to support diagnosis and prognosis (Jin et al., 2022)</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964601713"/>
                  </a:ext>
                </a:extLst>
              </a:tr>
              <a:tr h="1594885">
                <a:tc>
                  <a:txBody>
                    <a:bodyPr/>
                    <a:lstStyle/>
                    <a:p>
                      <a:pPr marL="0" marR="0" algn="just">
                        <a:lnSpc>
                          <a:spcPct val="107000"/>
                        </a:lnSpc>
                        <a:spcBef>
                          <a:spcPts val="0"/>
                        </a:spcBef>
                        <a:spcAft>
                          <a:spcPts val="0"/>
                        </a:spcAft>
                      </a:pPr>
                      <a:r>
                        <a:rPr lang="en-GB" sz="1800">
                          <a:effectLst/>
                          <a:latin typeface="Arial" panose="020B0604020202020204" pitchFamily="34" charset="0"/>
                          <a:cs typeface="Arial" panose="020B0604020202020204" pitchFamily="34" charset="0"/>
                        </a:rPr>
                        <a:t>Imaging</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just">
                        <a:lnSpc>
                          <a:spcPct val="107000"/>
                        </a:lnSpc>
                        <a:spcBef>
                          <a:spcPts val="0"/>
                        </a:spcBef>
                        <a:spcAft>
                          <a:spcPts val="0"/>
                        </a:spcAft>
                      </a:pPr>
                      <a:r>
                        <a:rPr lang="en-GB" sz="1800" dirty="0">
                          <a:effectLst/>
                          <a:latin typeface="Arial" panose="020B0604020202020204" pitchFamily="34" charset="0"/>
                          <a:cs typeface="Arial" panose="020B0604020202020204" pitchFamily="34" charset="0"/>
                        </a:rPr>
                        <a:t>Identify erosions and structural joint damage using radiography and other modalities where appropriate (NICE, 2020)</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195154402"/>
                  </a:ext>
                </a:extLst>
              </a:tr>
            </a:tbl>
          </a:graphicData>
        </a:graphic>
      </p:graphicFrame>
      <p:sp>
        <p:nvSpPr>
          <p:cNvPr id="5" name="TextBox 4">
            <a:extLst>
              <a:ext uri="{FF2B5EF4-FFF2-40B4-BE49-F238E27FC236}">
                <a16:creationId xmlns:a16="http://schemas.microsoft.com/office/drawing/2014/main" id="{405389F5-084C-4E86-AF0E-E779FCEB0FB4}"/>
              </a:ext>
            </a:extLst>
          </p:cNvPr>
          <p:cNvSpPr txBox="1"/>
          <p:nvPr/>
        </p:nvSpPr>
        <p:spPr>
          <a:xfrm>
            <a:off x="5186853" y="1434856"/>
            <a:ext cx="4903078" cy="4524315"/>
          </a:xfrm>
          <a:prstGeom prst="rect">
            <a:avLst/>
          </a:prstGeom>
          <a:solidFill>
            <a:schemeClr val="tx2">
              <a:lumMod val="20000"/>
              <a:lumOff val="80000"/>
            </a:schemeClr>
          </a:solidFill>
        </p:spPr>
        <p:txBody>
          <a:bodyPr wrap="square" rtlCol="0">
            <a:spAutoFit/>
          </a:bodyPr>
          <a:lstStyle/>
          <a:p>
            <a:pPr algn="just"/>
            <a:r>
              <a:rPr lang="en-US" b="1" dirty="0"/>
              <a:t>Key Considerations</a:t>
            </a:r>
          </a:p>
          <a:p>
            <a:pPr marL="285750" indent="-285750" algn="just">
              <a:buFont typeface="Arial" panose="020B0604020202020204" pitchFamily="34" charset="0"/>
              <a:buChar char="•"/>
            </a:pPr>
            <a:r>
              <a:rPr lang="en-US" dirty="0"/>
              <a:t>Treating patients as soon as they are referred to rheumatology helps reduce the chances of permanent damage to joints (Cush, 2022).</a:t>
            </a:r>
          </a:p>
          <a:p>
            <a:pPr marL="285750" indent="-285750" algn="just">
              <a:buFont typeface="Arial" panose="020B0604020202020204" pitchFamily="34" charset="0"/>
              <a:buChar char="•"/>
            </a:pPr>
            <a:r>
              <a:rPr lang="en-US" dirty="0"/>
              <a:t>When making a diagnosis, the effect the condition has on a patient’s daily life, as well as the level of disability it causes and how active the disease is should be considered so a proper treatment plan can be made (NICE, 2020).</a:t>
            </a:r>
          </a:p>
          <a:p>
            <a:pPr marL="285750" indent="-285750" algn="just">
              <a:buFont typeface="Arial" panose="020B0604020202020204" pitchFamily="34" charset="0"/>
              <a:buChar char="•"/>
            </a:pPr>
            <a:r>
              <a:rPr lang="en-US" dirty="0"/>
              <a:t>It is important for primary care to establish clearer pathways for identifying and referring at-risk patients to decrease the time it takes to get a specialist appointment (Jin et al., 2022).</a:t>
            </a:r>
            <a:endParaRPr lang="en-GB" dirty="0"/>
          </a:p>
        </p:txBody>
      </p:sp>
    </p:spTree>
    <p:extLst>
      <p:ext uri="{BB962C8B-B14F-4D97-AF65-F5344CB8AC3E}">
        <p14:creationId xmlns:p14="http://schemas.microsoft.com/office/powerpoint/2010/main" val="4138221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C4051-7A1A-42F1-92C3-631DA73FE4A0}"/>
              </a:ext>
            </a:extLst>
          </p:cNvPr>
          <p:cNvSpPr>
            <a:spLocks noGrp="1"/>
          </p:cNvSpPr>
          <p:nvPr>
            <p:ph type="title"/>
          </p:nvPr>
        </p:nvSpPr>
        <p:spPr>
          <a:xfrm>
            <a:off x="83500" y="57807"/>
            <a:ext cx="8596668" cy="1320800"/>
          </a:xfrm>
        </p:spPr>
        <p:txBody>
          <a:bodyPr>
            <a:normAutofit/>
          </a:bodyPr>
          <a:lstStyle/>
          <a:p>
            <a:r>
              <a:rPr lang="en-US" sz="3200" b="1" dirty="0"/>
              <a:t>UK Guidance and Models/Frameworks for RA Management</a:t>
            </a:r>
            <a:endParaRPr lang="en-GB" sz="3200" b="1" dirty="0"/>
          </a:p>
        </p:txBody>
      </p:sp>
      <p:graphicFrame>
        <p:nvGraphicFramePr>
          <p:cNvPr id="4" name="Content Placeholder 3">
            <a:extLst>
              <a:ext uri="{FF2B5EF4-FFF2-40B4-BE49-F238E27FC236}">
                <a16:creationId xmlns:a16="http://schemas.microsoft.com/office/drawing/2014/main" id="{A499B58E-2B4B-44D3-A753-34AB1F255008}"/>
              </a:ext>
            </a:extLst>
          </p:cNvPr>
          <p:cNvGraphicFramePr>
            <a:graphicFrameLocks noGrp="1"/>
          </p:cNvGraphicFramePr>
          <p:nvPr>
            <p:ph idx="1"/>
            <p:extLst>
              <p:ext uri="{D42A27DB-BD31-4B8C-83A1-F6EECF244321}">
                <p14:modId xmlns:p14="http://schemas.microsoft.com/office/powerpoint/2010/main" val="54084263"/>
              </p:ext>
            </p:extLst>
          </p:nvPr>
        </p:nvGraphicFramePr>
        <p:xfrm>
          <a:off x="336331" y="1507111"/>
          <a:ext cx="4088524" cy="4692843"/>
        </p:xfrm>
        <a:graphic>
          <a:graphicData uri="http://schemas.openxmlformats.org/drawingml/2006/table">
            <a:tbl>
              <a:tblPr firstRow="1" firstCol="1" bandRow="1">
                <a:tableStyleId>{5C22544A-7EE6-4342-B048-85BDC9FD1C3A}</a:tableStyleId>
              </a:tblPr>
              <a:tblGrid>
                <a:gridCol w="2028496">
                  <a:extLst>
                    <a:ext uri="{9D8B030D-6E8A-4147-A177-3AD203B41FA5}">
                      <a16:colId xmlns:a16="http://schemas.microsoft.com/office/drawing/2014/main" val="314410767"/>
                    </a:ext>
                  </a:extLst>
                </a:gridCol>
                <a:gridCol w="2060028">
                  <a:extLst>
                    <a:ext uri="{9D8B030D-6E8A-4147-A177-3AD203B41FA5}">
                      <a16:colId xmlns:a16="http://schemas.microsoft.com/office/drawing/2014/main" val="3805972821"/>
                    </a:ext>
                  </a:extLst>
                </a:gridCol>
              </a:tblGrid>
              <a:tr h="420414">
                <a:tc>
                  <a:txBody>
                    <a:bodyPr/>
                    <a:lstStyle/>
                    <a:p>
                      <a:pPr marL="0" marR="0" algn="ctr">
                        <a:lnSpc>
                          <a:spcPct val="107000"/>
                        </a:lnSpc>
                        <a:spcBef>
                          <a:spcPts val="0"/>
                        </a:spcBef>
                        <a:spcAft>
                          <a:spcPts val="0"/>
                        </a:spcAft>
                      </a:pPr>
                      <a:r>
                        <a:rPr lang="en-GB" sz="1800" dirty="0">
                          <a:effectLst/>
                          <a:latin typeface="Arial" panose="020B0604020202020204" pitchFamily="34" charset="0"/>
                          <a:cs typeface="Arial" panose="020B0604020202020204" pitchFamily="34" charset="0"/>
                        </a:rPr>
                        <a:t>Framework</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ctr">
                        <a:lnSpc>
                          <a:spcPct val="107000"/>
                        </a:lnSpc>
                        <a:spcBef>
                          <a:spcPts val="0"/>
                        </a:spcBef>
                        <a:spcAft>
                          <a:spcPts val="0"/>
                        </a:spcAft>
                      </a:pPr>
                      <a:r>
                        <a:rPr lang="en-GB" sz="1800">
                          <a:effectLst/>
                          <a:latin typeface="Arial" panose="020B0604020202020204" pitchFamily="34" charset="0"/>
                          <a:cs typeface="Arial" panose="020B0604020202020204" pitchFamily="34" charset="0"/>
                        </a:rPr>
                        <a:t>Purpose</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232905867"/>
                  </a:ext>
                </a:extLst>
              </a:tr>
              <a:tr h="1135011">
                <a:tc>
                  <a:txBody>
                    <a:bodyPr/>
                    <a:lstStyle/>
                    <a:p>
                      <a:pPr marL="0" marR="0">
                        <a:lnSpc>
                          <a:spcPct val="107000"/>
                        </a:lnSpc>
                        <a:spcBef>
                          <a:spcPts val="0"/>
                        </a:spcBef>
                        <a:spcAft>
                          <a:spcPts val="0"/>
                        </a:spcAft>
                      </a:pPr>
                      <a:r>
                        <a:rPr lang="en-GB" sz="1800">
                          <a:effectLst/>
                          <a:latin typeface="Arial" panose="020B0604020202020204" pitchFamily="34" charset="0"/>
                          <a:cs typeface="Arial" panose="020B0604020202020204" pitchFamily="34" charset="0"/>
                        </a:rPr>
                        <a:t>NICE NG100</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0"/>
                        </a:spcAft>
                      </a:pPr>
                      <a:r>
                        <a:rPr lang="en-GB" sz="1800">
                          <a:effectLst/>
                          <a:latin typeface="Arial" panose="020B0604020202020204" pitchFamily="34" charset="0"/>
                          <a:cs typeface="Arial" panose="020B0604020202020204" pitchFamily="34" charset="0"/>
                        </a:rPr>
                        <a:t>Evidence-based diagnosis and treatment pathway</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935952591"/>
                  </a:ext>
                </a:extLst>
              </a:tr>
              <a:tr h="1045806">
                <a:tc>
                  <a:txBody>
                    <a:bodyPr/>
                    <a:lstStyle/>
                    <a:p>
                      <a:pPr marL="0" marR="0">
                        <a:lnSpc>
                          <a:spcPct val="107000"/>
                        </a:lnSpc>
                        <a:spcBef>
                          <a:spcPts val="0"/>
                        </a:spcBef>
                        <a:spcAft>
                          <a:spcPts val="0"/>
                        </a:spcAft>
                      </a:pPr>
                      <a:r>
                        <a:rPr lang="en-GB" sz="1800">
                          <a:effectLst/>
                          <a:latin typeface="Arial" panose="020B0604020202020204" pitchFamily="34" charset="0"/>
                          <a:cs typeface="Arial" panose="020B0604020202020204" pitchFamily="34" charset="0"/>
                        </a:rPr>
                        <a:t>Treat-to-target model</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0"/>
                        </a:spcAft>
                      </a:pPr>
                      <a:r>
                        <a:rPr lang="en-GB" sz="1800" dirty="0">
                          <a:effectLst/>
                          <a:latin typeface="Arial" panose="020B0604020202020204" pitchFamily="34" charset="0"/>
                          <a:cs typeface="Arial" panose="020B0604020202020204" pitchFamily="34" charset="0"/>
                        </a:rPr>
                        <a:t>Achieve remission/low disease activity</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98312745"/>
                  </a:ext>
                </a:extLst>
              </a:tr>
              <a:tr h="1045806">
                <a:tc>
                  <a:txBody>
                    <a:bodyPr/>
                    <a:lstStyle/>
                    <a:p>
                      <a:pPr marL="0" marR="0">
                        <a:lnSpc>
                          <a:spcPct val="107000"/>
                        </a:lnSpc>
                        <a:spcBef>
                          <a:spcPts val="0"/>
                        </a:spcBef>
                        <a:spcAft>
                          <a:spcPts val="0"/>
                        </a:spcAft>
                      </a:pPr>
                      <a:r>
                        <a:rPr lang="en-GB" sz="1800">
                          <a:effectLst/>
                          <a:latin typeface="Arial" panose="020B0604020202020204" pitchFamily="34" charset="0"/>
                          <a:cs typeface="Arial" panose="020B0604020202020204" pitchFamily="34" charset="0"/>
                        </a:rPr>
                        <a:t>Multidisciplinary care model</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0"/>
                        </a:spcAft>
                      </a:pPr>
                      <a:r>
                        <a:rPr lang="en-GB" sz="1800">
                          <a:effectLst/>
                          <a:latin typeface="Arial" panose="020B0604020202020204" pitchFamily="34" charset="0"/>
                          <a:cs typeface="Arial" panose="020B0604020202020204" pitchFamily="34" charset="0"/>
                        </a:rPr>
                        <a:t>Address complex patient needs</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951212369"/>
                  </a:ext>
                </a:extLst>
              </a:tr>
              <a:tr h="1045806">
                <a:tc>
                  <a:txBody>
                    <a:bodyPr/>
                    <a:lstStyle/>
                    <a:p>
                      <a:pPr marL="0" marR="0">
                        <a:lnSpc>
                          <a:spcPct val="107000"/>
                        </a:lnSpc>
                        <a:spcBef>
                          <a:spcPts val="0"/>
                        </a:spcBef>
                        <a:spcAft>
                          <a:spcPts val="0"/>
                        </a:spcAft>
                      </a:pPr>
                      <a:r>
                        <a:rPr lang="en-GB" sz="1800">
                          <a:effectLst/>
                          <a:latin typeface="Arial" panose="020B0604020202020204" pitchFamily="34" charset="0"/>
                          <a:cs typeface="Arial" panose="020B0604020202020204" pitchFamily="34" charset="0"/>
                        </a:rPr>
                        <a:t>Personalised care model</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0"/>
                        </a:spcAft>
                      </a:pPr>
                      <a:r>
                        <a:rPr lang="en-GB" sz="1800" dirty="0">
                          <a:effectLst/>
                          <a:latin typeface="Arial" panose="020B0604020202020204" pitchFamily="34" charset="0"/>
                          <a:cs typeface="Arial" panose="020B0604020202020204" pitchFamily="34" charset="0"/>
                        </a:rPr>
                        <a:t>Support individual goals</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878303896"/>
                  </a:ext>
                </a:extLst>
              </a:tr>
            </a:tbl>
          </a:graphicData>
        </a:graphic>
      </p:graphicFrame>
      <p:sp>
        <p:nvSpPr>
          <p:cNvPr id="5" name="TextBox 4">
            <a:extLst>
              <a:ext uri="{FF2B5EF4-FFF2-40B4-BE49-F238E27FC236}">
                <a16:creationId xmlns:a16="http://schemas.microsoft.com/office/drawing/2014/main" id="{6852DFA3-E73F-440A-AD1D-C27A8F70ED84}"/>
              </a:ext>
            </a:extLst>
          </p:cNvPr>
          <p:cNvSpPr txBox="1"/>
          <p:nvPr/>
        </p:nvSpPr>
        <p:spPr>
          <a:xfrm>
            <a:off x="294290" y="1073527"/>
            <a:ext cx="3983421" cy="369332"/>
          </a:xfrm>
          <a:prstGeom prst="rect">
            <a:avLst/>
          </a:prstGeom>
          <a:noFill/>
        </p:spPr>
        <p:txBody>
          <a:bodyPr wrap="square" rtlCol="0">
            <a:spAutoFit/>
          </a:bodyPr>
          <a:lstStyle/>
          <a:p>
            <a:r>
              <a:rPr lang="en-GB" b="1" dirty="0">
                <a:solidFill>
                  <a:srgbClr val="00B050"/>
                </a:solidFill>
              </a:rPr>
              <a:t>Current UK management approach</a:t>
            </a:r>
          </a:p>
        </p:txBody>
      </p:sp>
      <p:sp>
        <p:nvSpPr>
          <p:cNvPr id="6" name="TextBox 5">
            <a:extLst>
              <a:ext uri="{FF2B5EF4-FFF2-40B4-BE49-F238E27FC236}">
                <a16:creationId xmlns:a16="http://schemas.microsoft.com/office/drawing/2014/main" id="{6C5B2E5D-19AA-4BC5-BC32-43621DEE9672}"/>
              </a:ext>
            </a:extLst>
          </p:cNvPr>
          <p:cNvSpPr txBox="1"/>
          <p:nvPr/>
        </p:nvSpPr>
        <p:spPr>
          <a:xfrm>
            <a:off x="4477407" y="1554408"/>
            <a:ext cx="5134303" cy="4524315"/>
          </a:xfrm>
          <a:prstGeom prst="rect">
            <a:avLst/>
          </a:prstGeom>
          <a:noFill/>
        </p:spPr>
        <p:txBody>
          <a:bodyPr wrap="square" rtlCol="0">
            <a:spAutoFit/>
          </a:bodyPr>
          <a:lstStyle/>
          <a:p>
            <a:pPr marL="285750" indent="-285750" algn="just">
              <a:buFont typeface="Arial" panose="020B0604020202020204" pitchFamily="34" charset="0"/>
              <a:buChar char="•"/>
            </a:pPr>
            <a:r>
              <a:rPr lang="en-US" dirty="0"/>
              <a:t>NICE recommends early DMARD initiation and regular monitoring to achieve remission or low disease activity (NICE, 2024).</a:t>
            </a:r>
          </a:p>
          <a:p>
            <a:pPr marL="285750" indent="-285750" algn="just">
              <a:buFont typeface="Arial" panose="020B0604020202020204" pitchFamily="34" charset="0"/>
              <a:buChar char="•"/>
            </a:pPr>
            <a:r>
              <a:rPr lang="en-US" dirty="0"/>
              <a:t>Treat-to-target strategies improve disease control through structured assessment and treatment adjustment (Fraenkel et al., 2021).</a:t>
            </a:r>
          </a:p>
          <a:p>
            <a:pPr marL="285750" indent="-285750" algn="just">
              <a:buFont typeface="Arial" panose="020B0604020202020204" pitchFamily="34" charset="0"/>
              <a:buChar char="•"/>
            </a:pPr>
            <a:r>
              <a:rPr lang="en-US" dirty="0"/>
              <a:t>RA management frameworks must be adapted to individual patient preferences, comorbidities and circumstances (Fraenkel et al., 2021; Smolen et al., 2023).</a:t>
            </a:r>
          </a:p>
          <a:p>
            <a:pPr marL="285750" indent="-285750" algn="just">
              <a:buFont typeface="Arial" panose="020B0604020202020204" pitchFamily="34" charset="0"/>
              <a:buChar char="•"/>
            </a:pPr>
            <a:r>
              <a:rPr lang="en-US" dirty="0"/>
              <a:t>Evidence-based guidelines improve consistency, but outcomes depend on healthcare capacity, specialist access and effective implementation (Singh, 2022).</a:t>
            </a:r>
          </a:p>
          <a:p>
            <a:pPr algn="just"/>
            <a:endParaRPr lang="en-GB" dirty="0"/>
          </a:p>
        </p:txBody>
      </p:sp>
    </p:spTree>
    <p:extLst>
      <p:ext uri="{BB962C8B-B14F-4D97-AF65-F5344CB8AC3E}">
        <p14:creationId xmlns:p14="http://schemas.microsoft.com/office/powerpoint/2010/main" val="3128678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79E65-FB5E-4DA6-9C09-078CE1840C16}"/>
              </a:ext>
            </a:extLst>
          </p:cNvPr>
          <p:cNvSpPr>
            <a:spLocks noGrp="1"/>
          </p:cNvSpPr>
          <p:nvPr>
            <p:ph type="title"/>
          </p:nvPr>
        </p:nvSpPr>
        <p:spPr>
          <a:xfrm>
            <a:off x="126125" y="0"/>
            <a:ext cx="9027009" cy="667407"/>
          </a:xfrm>
        </p:spPr>
        <p:txBody>
          <a:bodyPr>
            <a:normAutofit/>
          </a:bodyPr>
          <a:lstStyle/>
          <a:p>
            <a:r>
              <a:rPr lang="en-US" sz="3200" b="1" dirty="0">
                <a:latin typeface="Arial" panose="020B0604020202020204" pitchFamily="34" charset="0"/>
                <a:cs typeface="Arial" panose="020B0604020202020204" pitchFamily="34" charset="0"/>
              </a:rPr>
              <a:t>Pharmacological Treatment Options in the UK</a:t>
            </a:r>
            <a:endParaRPr lang="en-GB" sz="3200" b="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05CC926C-46A9-4DBA-8A35-F0D7DF9459F1}"/>
              </a:ext>
            </a:extLst>
          </p:cNvPr>
          <p:cNvGraphicFramePr>
            <a:graphicFrameLocks noGrp="1"/>
          </p:cNvGraphicFramePr>
          <p:nvPr>
            <p:ph idx="1"/>
            <p:extLst>
              <p:ext uri="{D42A27DB-BD31-4B8C-83A1-F6EECF244321}">
                <p14:modId xmlns:p14="http://schemas.microsoft.com/office/powerpoint/2010/main" val="547949102"/>
              </p:ext>
            </p:extLst>
          </p:nvPr>
        </p:nvGraphicFramePr>
        <p:xfrm>
          <a:off x="42042" y="672921"/>
          <a:ext cx="9285890" cy="3415604"/>
        </p:xfrm>
        <a:graphic>
          <a:graphicData uri="http://schemas.openxmlformats.org/drawingml/2006/table">
            <a:tbl>
              <a:tblPr firstRow="1" firstCol="1" bandRow="1">
                <a:tableStyleId>{5C22544A-7EE6-4342-B048-85BDC9FD1C3A}</a:tableStyleId>
              </a:tblPr>
              <a:tblGrid>
                <a:gridCol w="2264980">
                  <a:extLst>
                    <a:ext uri="{9D8B030D-6E8A-4147-A177-3AD203B41FA5}">
                      <a16:colId xmlns:a16="http://schemas.microsoft.com/office/drawing/2014/main" val="3689984640"/>
                    </a:ext>
                  </a:extLst>
                </a:gridCol>
                <a:gridCol w="2716924">
                  <a:extLst>
                    <a:ext uri="{9D8B030D-6E8A-4147-A177-3AD203B41FA5}">
                      <a16:colId xmlns:a16="http://schemas.microsoft.com/office/drawing/2014/main" val="4002567527"/>
                    </a:ext>
                  </a:extLst>
                </a:gridCol>
                <a:gridCol w="4303986">
                  <a:extLst>
                    <a:ext uri="{9D8B030D-6E8A-4147-A177-3AD203B41FA5}">
                      <a16:colId xmlns:a16="http://schemas.microsoft.com/office/drawing/2014/main" val="1539292239"/>
                    </a:ext>
                  </a:extLst>
                </a:gridCol>
              </a:tblGrid>
              <a:tr h="207326">
                <a:tc>
                  <a:txBody>
                    <a:bodyPr/>
                    <a:lstStyle/>
                    <a:p>
                      <a:pPr marL="0" marR="0" algn="ctr">
                        <a:lnSpc>
                          <a:spcPct val="107000"/>
                        </a:lnSpc>
                        <a:spcBef>
                          <a:spcPts val="0"/>
                        </a:spcBef>
                        <a:spcAft>
                          <a:spcPts val="0"/>
                        </a:spcAft>
                      </a:pPr>
                      <a:r>
                        <a:rPr lang="en-GB" sz="1800">
                          <a:effectLst/>
                          <a:latin typeface="Arial" panose="020B0604020202020204" pitchFamily="34" charset="0"/>
                          <a:cs typeface="Arial" panose="020B0604020202020204" pitchFamily="34" charset="0"/>
                        </a:rPr>
                        <a:t>Treatment category</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ctr">
                        <a:lnSpc>
                          <a:spcPct val="107000"/>
                        </a:lnSpc>
                        <a:spcBef>
                          <a:spcPts val="0"/>
                        </a:spcBef>
                        <a:spcAft>
                          <a:spcPts val="0"/>
                        </a:spcAft>
                      </a:pPr>
                      <a:r>
                        <a:rPr lang="en-GB" sz="1800">
                          <a:effectLst/>
                          <a:latin typeface="Arial" panose="020B0604020202020204" pitchFamily="34" charset="0"/>
                          <a:cs typeface="Arial" panose="020B0604020202020204" pitchFamily="34" charset="0"/>
                        </a:rPr>
                        <a:t>Examples</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gn="ctr">
                        <a:lnSpc>
                          <a:spcPct val="107000"/>
                        </a:lnSpc>
                        <a:spcBef>
                          <a:spcPts val="0"/>
                        </a:spcBef>
                        <a:spcAft>
                          <a:spcPts val="0"/>
                        </a:spcAft>
                      </a:pPr>
                      <a:r>
                        <a:rPr lang="en-GB" sz="1800">
                          <a:effectLst/>
                          <a:latin typeface="Arial" panose="020B0604020202020204" pitchFamily="34" charset="0"/>
                          <a:cs typeface="Arial" panose="020B0604020202020204" pitchFamily="34" charset="0"/>
                        </a:rPr>
                        <a:t>Purpose</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992084408"/>
                  </a:ext>
                </a:extLst>
              </a:tr>
              <a:tr h="654378">
                <a:tc>
                  <a:txBody>
                    <a:bodyPr/>
                    <a:lstStyle/>
                    <a:p>
                      <a:pPr marL="0" marR="0">
                        <a:lnSpc>
                          <a:spcPct val="107000"/>
                        </a:lnSpc>
                        <a:spcBef>
                          <a:spcPts val="0"/>
                        </a:spcBef>
                        <a:spcAft>
                          <a:spcPts val="0"/>
                        </a:spcAft>
                      </a:pPr>
                      <a:r>
                        <a:rPr lang="en-GB" sz="1800">
                          <a:effectLst/>
                          <a:latin typeface="Arial" panose="020B0604020202020204" pitchFamily="34" charset="0"/>
                          <a:cs typeface="Arial" panose="020B0604020202020204" pitchFamily="34" charset="0"/>
                        </a:rPr>
                        <a:t>Conventional synthetic DMARDs</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0"/>
                        </a:spcAft>
                      </a:pPr>
                      <a:r>
                        <a:rPr lang="en-GB" sz="1800">
                          <a:effectLst/>
                          <a:latin typeface="Arial" panose="020B0604020202020204" pitchFamily="34" charset="0"/>
                          <a:cs typeface="Arial" panose="020B0604020202020204" pitchFamily="34" charset="0"/>
                        </a:rPr>
                        <a:t>Methotrexate, leflunomide, sulfasalazine</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0"/>
                        </a:spcAft>
                      </a:pPr>
                      <a:r>
                        <a:rPr lang="en-GB" sz="1800" dirty="0">
                          <a:effectLst/>
                          <a:latin typeface="Arial" panose="020B0604020202020204" pitchFamily="34" charset="0"/>
                          <a:cs typeface="Arial" panose="020B0604020202020204" pitchFamily="34" charset="0"/>
                        </a:rPr>
                        <a:t>First-line disease modification and prevention of joint damage (Fraenkel et al., 2021)</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691873050"/>
                  </a:ext>
                </a:extLst>
              </a:tr>
              <a:tr h="654378">
                <a:tc>
                  <a:txBody>
                    <a:bodyPr/>
                    <a:lstStyle/>
                    <a:p>
                      <a:pPr marL="0" marR="0">
                        <a:lnSpc>
                          <a:spcPct val="107000"/>
                        </a:lnSpc>
                        <a:spcBef>
                          <a:spcPts val="0"/>
                        </a:spcBef>
                        <a:spcAft>
                          <a:spcPts val="0"/>
                        </a:spcAft>
                      </a:pPr>
                      <a:r>
                        <a:rPr lang="en-GB" sz="1800">
                          <a:effectLst/>
                          <a:latin typeface="Arial" panose="020B0604020202020204" pitchFamily="34" charset="0"/>
                          <a:cs typeface="Arial" panose="020B0604020202020204" pitchFamily="34" charset="0"/>
                        </a:rPr>
                        <a:t>Biological DMARDs</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0"/>
                        </a:spcAft>
                      </a:pPr>
                      <a:r>
                        <a:rPr lang="en-GB" sz="1800" dirty="0">
                          <a:effectLst/>
                          <a:latin typeface="Arial" panose="020B0604020202020204" pitchFamily="34" charset="0"/>
                          <a:cs typeface="Arial" panose="020B0604020202020204" pitchFamily="34" charset="0"/>
                        </a:rPr>
                        <a:t>TNF inhibitors, IL-6 inhibitors, B-cell therapies</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0"/>
                        </a:spcAft>
                      </a:pPr>
                      <a:r>
                        <a:rPr lang="en-GB" sz="1800">
                          <a:effectLst/>
                          <a:latin typeface="Arial" panose="020B0604020202020204" pitchFamily="34" charset="0"/>
                          <a:cs typeface="Arial" panose="020B0604020202020204" pitchFamily="34" charset="0"/>
                        </a:rPr>
                        <a:t>Target specific inflammatory pathways when conventional DMARDs are inadequate (Smolen et al., 2023)</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967811564"/>
                  </a:ext>
                </a:extLst>
              </a:tr>
              <a:tr h="430852">
                <a:tc>
                  <a:txBody>
                    <a:bodyPr/>
                    <a:lstStyle/>
                    <a:p>
                      <a:pPr marL="0" marR="0">
                        <a:lnSpc>
                          <a:spcPct val="107000"/>
                        </a:lnSpc>
                        <a:spcBef>
                          <a:spcPts val="0"/>
                        </a:spcBef>
                        <a:spcAft>
                          <a:spcPts val="0"/>
                        </a:spcAft>
                      </a:pPr>
                      <a:r>
                        <a:rPr lang="en-GB" sz="1800">
                          <a:effectLst/>
                          <a:latin typeface="Arial" panose="020B0604020202020204" pitchFamily="34" charset="0"/>
                          <a:cs typeface="Arial" panose="020B0604020202020204" pitchFamily="34" charset="0"/>
                        </a:rPr>
                        <a:t>Targeted synthetic DMARDs</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0"/>
                        </a:spcAft>
                      </a:pPr>
                      <a:r>
                        <a:rPr lang="en-GB" sz="1800" dirty="0">
                          <a:effectLst/>
                          <a:latin typeface="Arial" panose="020B0604020202020204" pitchFamily="34" charset="0"/>
                          <a:cs typeface="Arial" panose="020B0604020202020204" pitchFamily="34" charset="0"/>
                        </a:rPr>
                        <a:t>JAK inhibitors</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0"/>
                        </a:spcAft>
                      </a:pPr>
                      <a:r>
                        <a:rPr lang="en-GB" sz="1800" dirty="0">
                          <a:effectLst/>
                          <a:latin typeface="Arial" panose="020B0604020202020204" pitchFamily="34" charset="0"/>
                          <a:cs typeface="Arial" panose="020B0604020202020204" pitchFamily="34" charset="0"/>
                        </a:rPr>
                        <a:t>Modify specific intracellular immune pathways (Smolen et al., 2023)</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985842876"/>
                  </a:ext>
                </a:extLst>
              </a:tr>
              <a:tr h="654378">
                <a:tc>
                  <a:txBody>
                    <a:bodyPr/>
                    <a:lstStyle/>
                    <a:p>
                      <a:pPr marL="0" marR="0">
                        <a:lnSpc>
                          <a:spcPct val="107000"/>
                        </a:lnSpc>
                        <a:spcBef>
                          <a:spcPts val="0"/>
                        </a:spcBef>
                        <a:spcAft>
                          <a:spcPts val="0"/>
                        </a:spcAft>
                      </a:pPr>
                      <a:r>
                        <a:rPr lang="en-GB" sz="1800">
                          <a:effectLst/>
                          <a:latin typeface="Arial" panose="020B0604020202020204" pitchFamily="34" charset="0"/>
                          <a:cs typeface="Arial" panose="020B0604020202020204" pitchFamily="34" charset="0"/>
                        </a:rPr>
                        <a:t>Corticosteroids</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0"/>
                        </a:spcAft>
                      </a:pPr>
                      <a:r>
                        <a:rPr lang="en-GB" sz="1800">
                          <a:effectLst/>
                          <a:latin typeface="Arial" panose="020B0604020202020204" pitchFamily="34" charset="0"/>
                          <a:cs typeface="Arial" panose="020B0604020202020204" pitchFamily="34" charset="0"/>
                        </a:rPr>
                        <a:t>Short-term glucocorticoids</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07000"/>
                        </a:lnSpc>
                        <a:spcBef>
                          <a:spcPts val="0"/>
                        </a:spcBef>
                        <a:spcAft>
                          <a:spcPts val="0"/>
                        </a:spcAft>
                      </a:pPr>
                      <a:r>
                        <a:rPr lang="en-GB" sz="1800" dirty="0">
                          <a:effectLst/>
                          <a:latin typeface="Arial" panose="020B0604020202020204" pitchFamily="34" charset="0"/>
                          <a:cs typeface="Arial" panose="020B0604020202020204" pitchFamily="34" charset="0"/>
                        </a:rPr>
                        <a:t>Rapid reduction of inflammation and symptom control (Hua, Buttgereit and Combe, 2022)</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973365878"/>
                  </a:ext>
                </a:extLst>
              </a:tr>
            </a:tbl>
          </a:graphicData>
        </a:graphic>
      </p:graphicFrame>
      <p:sp>
        <p:nvSpPr>
          <p:cNvPr id="5" name="TextBox 4">
            <a:extLst>
              <a:ext uri="{FF2B5EF4-FFF2-40B4-BE49-F238E27FC236}">
                <a16:creationId xmlns:a16="http://schemas.microsoft.com/office/drawing/2014/main" id="{4710F4C4-F015-476A-94A9-53FEDF4BA64D}"/>
              </a:ext>
            </a:extLst>
          </p:cNvPr>
          <p:cNvSpPr txBox="1"/>
          <p:nvPr/>
        </p:nvSpPr>
        <p:spPr>
          <a:xfrm>
            <a:off x="320566" y="4325008"/>
            <a:ext cx="7819697" cy="2308324"/>
          </a:xfrm>
          <a:prstGeom prst="rect">
            <a:avLst/>
          </a:prstGeom>
          <a:solidFill>
            <a:schemeClr val="accent4">
              <a:lumMod val="40000"/>
              <a:lumOff val="60000"/>
            </a:schemeClr>
          </a:solidFill>
        </p:spPr>
        <p:txBody>
          <a:bodyPr wrap="square" rtlCol="0">
            <a:spAutoFit/>
          </a:bodyPr>
          <a:lstStyle/>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DMARDs reduce inflammation, prevent joint damage and support remission (Fraenkel et al., 2021).</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Treatment balances effectiveness, safety, comorbidities and patient preferences (Smolen et al., 2023).</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Long-term therapies require regular monitoring for safety risks (Sepriano et al., 2023).</a:t>
            </a:r>
          </a:p>
          <a:p>
            <a:pPr marL="285750" indent="-285750" algn="just">
              <a:buFont typeface="Arial" panose="020B0604020202020204" pitchFamily="34" charset="0"/>
              <a:buChar char="•"/>
            </a:pPr>
            <a:r>
              <a:rPr lang="en-US" dirty="0">
                <a:latin typeface="Arial" panose="020B0604020202020204" pitchFamily="34" charset="0"/>
                <a:cs typeface="Arial" panose="020B0604020202020204" pitchFamily="34" charset="0"/>
              </a:rPr>
              <a:t>More treatment options improve outcomes but increase the need for personalised decisions (Fraenkel et al., 2021; Smolen et al., 2023).</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685179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D1F37-701A-48EA-BFE4-4E9607AE638E}"/>
              </a:ext>
            </a:extLst>
          </p:cNvPr>
          <p:cNvSpPr>
            <a:spLocks noGrp="1"/>
          </p:cNvSpPr>
          <p:nvPr>
            <p:ph type="title"/>
          </p:nvPr>
        </p:nvSpPr>
        <p:spPr>
          <a:xfrm>
            <a:off x="419831" y="409903"/>
            <a:ext cx="8596668" cy="1035269"/>
          </a:xfrm>
        </p:spPr>
        <p:txBody>
          <a:bodyPr>
            <a:normAutofit fontScale="90000"/>
          </a:bodyPr>
          <a:lstStyle/>
          <a:p>
            <a:r>
              <a:rPr lang="en-US" sz="3200" b="1" dirty="0">
                <a:latin typeface="Arial" panose="020B0604020202020204" pitchFamily="34" charset="0"/>
                <a:cs typeface="Arial" panose="020B0604020202020204" pitchFamily="34" charset="0"/>
              </a:rPr>
              <a:t>Non-Pharmacological Management and Multidisciplinary Care</a:t>
            </a:r>
            <a:endParaRPr lang="en-GB"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6B75221-0EFC-4A07-86A5-0B9E3EC24663}"/>
              </a:ext>
            </a:extLst>
          </p:cNvPr>
          <p:cNvSpPr>
            <a:spLocks noGrp="1"/>
          </p:cNvSpPr>
          <p:nvPr>
            <p:ph idx="1"/>
          </p:nvPr>
        </p:nvSpPr>
        <p:spPr>
          <a:xfrm>
            <a:off x="572232" y="1913596"/>
            <a:ext cx="8596668" cy="3880773"/>
          </a:xfrm>
        </p:spPr>
        <p:txBody>
          <a:bodyPr>
            <a:normAutofit/>
          </a:bodyPr>
          <a:lstStyle/>
          <a:p>
            <a:r>
              <a:rPr lang="en-GB" dirty="0"/>
              <a:t>Rheumatology nursing: Education, monitoring, and assistance with self-management (Lopatina et al., 2021).</a:t>
            </a:r>
          </a:p>
          <a:p>
            <a:r>
              <a:rPr lang="en-GB" dirty="0"/>
              <a:t>Physiotherapy: Enhances mobility, function and decreases disability (England et al., 2023).</a:t>
            </a:r>
          </a:p>
          <a:p>
            <a:r>
              <a:rPr lang="en-GB" dirty="0"/>
              <a:t>Occupational therapy: Supports adjustment to independence in performing everyday tasks (Baker et al., 2023).</a:t>
            </a:r>
          </a:p>
          <a:p>
            <a:r>
              <a:rPr lang="en-GB" dirty="0"/>
              <a:t>Psychological support: Manages depression, distress, and improves quality of life (Ng et al., 2022).</a:t>
            </a:r>
          </a:p>
          <a:p>
            <a:r>
              <a:rPr lang="en-GB" dirty="0"/>
              <a:t>Multi-disciplinary team: Integrates medical, physical and psychosocial care for comprehensive management of RA (England et al., 2023).</a:t>
            </a:r>
          </a:p>
        </p:txBody>
      </p:sp>
    </p:spTree>
    <p:extLst>
      <p:ext uri="{BB962C8B-B14F-4D97-AF65-F5344CB8AC3E}">
        <p14:creationId xmlns:p14="http://schemas.microsoft.com/office/powerpoint/2010/main" val="29679727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6259A-BBCB-4330-9556-A0110A6FB030}"/>
              </a:ext>
            </a:extLst>
          </p:cNvPr>
          <p:cNvSpPr>
            <a:spLocks noGrp="1"/>
          </p:cNvSpPr>
          <p:nvPr>
            <p:ph type="title"/>
          </p:nvPr>
        </p:nvSpPr>
        <p:spPr>
          <a:xfrm>
            <a:off x="850755" y="683173"/>
            <a:ext cx="8596668" cy="572814"/>
          </a:xfrm>
        </p:spPr>
        <p:txBody>
          <a:bodyPr>
            <a:normAutofit fontScale="90000"/>
          </a:bodyPr>
          <a:lstStyle/>
          <a:p>
            <a:r>
              <a:rPr lang="en-GB" sz="3200" b="1" dirty="0">
                <a:latin typeface="Arial" panose="020B0604020202020204" pitchFamily="34" charset="0"/>
                <a:cs typeface="Arial" panose="020B0604020202020204" pitchFamily="34" charset="0"/>
              </a:rPr>
              <a:t>Comorbidities Associated with RA</a:t>
            </a:r>
          </a:p>
        </p:txBody>
      </p:sp>
      <p:sp>
        <p:nvSpPr>
          <p:cNvPr id="3" name="Content Placeholder 2">
            <a:extLst>
              <a:ext uri="{FF2B5EF4-FFF2-40B4-BE49-F238E27FC236}">
                <a16:creationId xmlns:a16="http://schemas.microsoft.com/office/drawing/2014/main" id="{2C89130A-480A-4930-B017-F535A3900CE3}"/>
              </a:ext>
            </a:extLst>
          </p:cNvPr>
          <p:cNvSpPr>
            <a:spLocks noGrp="1"/>
          </p:cNvSpPr>
          <p:nvPr>
            <p:ph idx="1"/>
          </p:nvPr>
        </p:nvSpPr>
        <p:spPr>
          <a:xfrm>
            <a:off x="220717" y="1587774"/>
            <a:ext cx="9296400" cy="4276998"/>
          </a:xfrm>
        </p:spPr>
        <p:txBody>
          <a:bodyPr>
            <a:normAutofit lnSpcReduction="10000"/>
          </a:bodyPr>
          <a:lstStyle/>
          <a:p>
            <a:pPr algn="just"/>
            <a:r>
              <a:rPr lang="en-US" dirty="0">
                <a:latin typeface="Arial" panose="020B0604020202020204" pitchFamily="34" charset="0"/>
                <a:cs typeface="Arial" panose="020B0604020202020204" pitchFamily="34" charset="0"/>
              </a:rPr>
              <a:t>Cardiovascular disease: Systemic inflammation is associated with an increased risk of cardiovascular disease. There is a need for frequent assessment and intervention to mitigate the associated risks (England et al., 2023).</a:t>
            </a:r>
          </a:p>
          <a:p>
            <a:pPr algn="just"/>
            <a:r>
              <a:rPr lang="en-US" dirty="0">
                <a:latin typeface="Arial" panose="020B0604020202020204" pitchFamily="34" charset="0"/>
                <a:cs typeface="Arial" panose="020B0604020202020204" pitchFamily="34" charset="0"/>
              </a:rPr>
              <a:t>Osteoporosis: The sustained inflammation due to RA and protracted corticosteroid exposure enhance the risk of fractures. These patients will require regular monitoring for osteoporosis (Baker et al., 2022).</a:t>
            </a:r>
          </a:p>
          <a:p>
            <a:pPr algn="just"/>
            <a:r>
              <a:rPr lang="en-US" dirty="0">
                <a:latin typeface="Arial" panose="020B0604020202020204" pitchFamily="34" charset="0"/>
                <a:cs typeface="Arial" panose="020B0604020202020204" pitchFamily="34" charset="0"/>
              </a:rPr>
              <a:t>Interstitial lung disease: Inflammation outside of joints can affect lung function and will require lung function assessment (Azam et al., 2022).</a:t>
            </a:r>
          </a:p>
          <a:p>
            <a:pPr algn="just"/>
            <a:r>
              <a:rPr lang="en-US" dirty="0">
                <a:latin typeface="Arial" panose="020B0604020202020204" pitchFamily="34" charset="0"/>
                <a:cs typeface="Arial" panose="020B0604020202020204" pitchFamily="34" charset="0"/>
              </a:rPr>
              <a:t>Depression and anxiety: Depression and anxiety are frequent companion disorders for RA and will require appropriate integration into the mental health system of care (Ng et al., 2022).</a:t>
            </a:r>
          </a:p>
          <a:p>
            <a:pPr algn="just"/>
            <a:r>
              <a:rPr lang="en-US" dirty="0">
                <a:latin typeface="Arial" panose="020B0604020202020204" pitchFamily="34" charset="0"/>
                <a:cs typeface="Arial" panose="020B0604020202020204" pitchFamily="34" charset="0"/>
              </a:rPr>
              <a:t>Most of the comorbidities associated with RA worsen the burden of disease and affect prognosis. Therefore, comorbidity screening should become a regular feature of RA care (Smolen et al., 2023).</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21096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3BEAF3-463C-450D-A42D-6118C2B324C0}"/>
              </a:ext>
            </a:extLst>
          </p:cNvPr>
          <p:cNvSpPr>
            <a:spLocks noGrp="1"/>
          </p:cNvSpPr>
          <p:nvPr>
            <p:ph type="title"/>
          </p:nvPr>
        </p:nvSpPr>
        <p:spPr>
          <a:xfrm>
            <a:off x="319983" y="404648"/>
            <a:ext cx="8596668" cy="488731"/>
          </a:xfrm>
        </p:spPr>
        <p:txBody>
          <a:bodyPr>
            <a:normAutofit fontScale="90000"/>
          </a:bodyPr>
          <a:lstStyle/>
          <a:p>
            <a:r>
              <a:rPr lang="en-US" b="1" dirty="0">
                <a:latin typeface="Arial" panose="020B0604020202020204" pitchFamily="34" charset="0"/>
                <a:cs typeface="Arial" panose="020B0604020202020204" pitchFamily="34" charset="0"/>
              </a:rPr>
              <a:t>Prevention and Risk Reduction in RA</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D0DD731-6438-41CA-81C1-5D7B2C65C2AB}"/>
              </a:ext>
            </a:extLst>
          </p:cNvPr>
          <p:cNvSpPr>
            <a:spLocks noGrp="1"/>
          </p:cNvSpPr>
          <p:nvPr>
            <p:ph idx="1"/>
          </p:nvPr>
        </p:nvSpPr>
        <p:spPr>
          <a:xfrm>
            <a:off x="157070" y="1083278"/>
            <a:ext cx="9339026" cy="5307011"/>
          </a:xfrm>
        </p:spPr>
        <p:txBody>
          <a:bodyPr>
            <a:normAutofit/>
          </a:bodyPr>
          <a:lstStyle/>
          <a:p>
            <a:pPr>
              <a:lnSpc>
                <a:spcPct val="150000"/>
              </a:lnSpc>
            </a:pPr>
            <a:r>
              <a:rPr lang="en-US" dirty="0">
                <a:latin typeface="Arial" panose="020B0604020202020204" pitchFamily="34" charset="0"/>
                <a:cs typeface="Arial" panose="020B0604020202020204" pitchFamily="34" charset="0"/>
              </a:rPr>
              <a:t>Smoking cessation minimises exposure risk to environmental factors and might enhance RA outcomes (Lopez-Olivo et al., 2022).</a:t>
            </a:r>
          </a:p>
          <a:p>
            <a:pPr>
              <a:lnSpc>
                <a:spcPct val="150000"/>
              </a:lnSpc>
            </a:pPr>
            <a:r>
              <a:rPr lang="en-US" dirty="0">
                <a:latin typeface="Arial" panose="020B0604020202020204" pitchFamily="34" charset="0"/>
                <a:cs typeface="Arial" panose="020B0604020202020204" pitchFamily="34" charset="0"/>
              </a:rPr>
              <a:t>Positive impacts on joint function, mobility, and overall wellness are achieved through physical activity and rehabilitation (England et al., 2023).</a:t>
            </a:r>
          </a:p>
          <a:p>
            <a:pPr>
              <a:lnSpc>
                <a:spcPct val="150000"/>
              </a:lnSpc>
            </a:pPr>
            <a:r>
              <a:rPr lang="en-US" dirty="0">
                <a:latin typeface="Arial" panose="020B0604020202020204" pitchFamily="34" charset="0"/>
                <a:cs typeface="Arial" panose="020B0604020202020204" pitchFamily="34" charset="0"/>
              </a:rPr>
              <a:t>The early detection of RA combined with treat-to-target strategies leads to a decrease in joint inflammation and subsequent destruction (Smolen et al., 2023).</a:t>
            </a:r>
          </a:p>
          <a:p>
            <a:pPr>
              <a:lnSpc>
                <a:spcPct val="150000"/>
              </a:lnSpc>
            </a:pPr>
            <a:r>
              <a:rPr lang="en-US" dirty="0">
                <a:latin typeface="Arial" panose="020B0604020202020204" pitchFamily="34" charset="0"/>
                <a:cs typeface="Arial" panose="020B0604020202020204" pitchFamily="34" charset="0"/>
              </a:rPr>
              <a:t>Due to the systemic inflammatory features of RA, cardiovascular risk management becomes an important area of focus (Agca et al., 2022).</a:t>
            </a:r>
          </a:p>
          <a:p>
            <a:pPr>
              <a:lnSpc>
                <a:spcPct val="150000"/>
              </a:lnSpc>
            </a:pPr>
            <a:r>
              <a:rPr lang="en-US" dirty="0">
                <a:latin typeface="Arial" panose="020B0604020202020204" pitchFamily="34" charset="0"/>
                <a:cs typeface="Arial" panose="020B0604020202020204" pitchFamily="34" charset="0"/>
              </a:rPr>
              <a:t>The modern management of RA focuses on the prevention of the development of joint inflammation and personalised, proactive management of the person (Smolen et al., 2023).</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24119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0033E-E62A-4D56-9E07-581A2D59412E}"/>
              </a:ext>
            </a:extLst>
          </p:cNvPr>
          <p:cNvSpPr>
            <a:spLocks noGrp="1"/>
          </p:cNvSpPr>
          <p:nvPr>
            <p:ph type="title"/>
          </p:nvPr>
        </p:nvSpPr>
        <p:spPr>
          <a:xfrm>
            <a:off x="188895" y="286579"/>
            <a:ext cx="9228374" cy="1320800"/>
          </a:xfrm>
        </p:spPr>
        <p:txBody>
          <a:bodyPr>
            <a:normAutofit/>
          </a:bodyPr>
          <a:lstStyle/>
          <a:p>
            <a:r>
              <a:rPr lang="en-US" sz="3200" b="1" dirty="0"/>
              <a:t>Co-Productive Care: Skills, Values and Behaviours in RA Management</a:t>
            </a:r>
            <a:endParaRPr lang="en-GB" sz="3200" b="1" dirty="0"/>
          </a:p>
        </p:txBody>
      </p:sp>
      <p:sp>
        <p:nvSpPr>
          <p:cNvPr id="3" name="Content Placeholder 2">
            <a:extLst>
              <a:ext uri="{FF2B5EF4-FFF2-40B4-BE49-F238E27FC236}">
                <a16:creationId xmlns:a16="http://schemas.microsoft.com/office/drawing/2014/main" id="{3F0A1523-A33B-4EC8-8971-40C14042A92B}"/>
              </a:ext>
            </a:extLst>
          </p:cNvPr>
          <p:cNvSpPr>
            <a:spLocks noGrp="1"/>
          </p:cNvSpPr>
          <p:nvPr>
            <p:ph idx="1"/>
          </p:nvPr>
        </p:nvSpPr>
        <p:spPr>
          <a:xfrm>
            <a:off x="440852" y="1735959"/>
            <a:ext cx="8596668" cy="4633310"/>
          </a:xfrm>
        </p:spPr>
        <p:txBody>
          <a:bodyPr>
            <a:normAutofit/>
          </a:bodyPr>
          <a:lstStyle/>
          <a:p>
            <a:r>
              <a:rPr lang="en-US" dirty="0"/>
              <a:t>Communication: Offer straightforward data and encourage patients to make informed decisions regarding their treatment (Tang, Wang and Yan, 2022).</a:t>
            </a:r>
          </a:p>
          <a:p>
            <a:r>
              <a:rPr lang="en-US" dirty="0"/>
              <a:t>Respect: Recognise and appreciate the lived experience of patients, and allow them to be full participants in their care (Masterson et al., 2022).</a:t>
            </a:r>
          </a:p>
          <a:p>
            <a:r>
              <a:rPr lang="en-US" dirty="0"/>
              <a:t>Collaboration: Formulate and set mutually agreed-upon objectives and plans (Grindell et al., 2022).</a:t>
            </a:r>
          </a:p>
          <a:p>
            <a:r>
              <a:rPr lang="en-US" dirty="0"/>
              <a:t>Compassion: Recognize the emotional and psychological aspects of living with RA (Ng et al., 2022).</a:t>
            </a:r>
          </a:p>
          <a:p>
            <a:r>
              <a:rPr lang="en-US" dirty="0"/>
              <a:t>Co-production means reconfiguring how RA is managed to be based more on individual partnerships, rather than being primarily led by professionals, to ensure higher levels of engagement and optimize outcomes (Izadi and Schmajuk, 2022).</a:t>
            </a:r>
            <a:endParaRPr lang="en-GB" dirty="0"/>
          </a:p>
        </p:txBody>
      </p:sp>
    </p:spTree>
    <p:extLst>
      <p:ext uri="{BB962C8B-B14F-4D97-AF65-F5344CB8AC3E}">
        <p14:creationId xmlns:p14="http://schemas.microsoft.com/office/powerpoint/2010/main" val="30957064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41B46-B751-421A-860A-F8A845A61E16}"/>
              </a:ext>
            </a:extLst>
          </p:cNvPr>
          <p:cNvSpPr>
            <a:spLocks noGrp="1"/>
          </p:cNvSpPr>
          <p:nvPr>
            <p:ph type="title"/>
          </p:nvPr>
        </p:nvSpPr>
        <p:spPr>
          <a:xfrm>
            <a:off x="0" y="0"/>
            <a:ext cx="9375228" cy="1320800"/>
          </a:xfrm>
        </p:spPr>
        <p:txBody>
          <a:bodyPr>
            <a:normAutofit/>
          </a:bodyPr>
          <a:lstStyle/>
          <a:p>
            <a:r>
              <a:rPr lang="en-US" sz="3200" b="1" dirty="0">
                <a:latin typeface="Arial" panose="020B0604020202020204" pitchFamily="34" charset="0"/>
                <a:cs typeface="Arial" panose="020B0604020202020204" pitchFamily="34" charset="0"/>
              </a:rPr>
              <a:t>Comprehensive Model of Personalised Care Applied to RA</a:t>
            </a:r>
            <a:endParaRPr lang="en-GB" sz="3200" b="1" dirty="0">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D02D42E6-FB72-4093-9FD3-A813962EAAE5}"/>
              </a:ext>
            </a:extLst>
          </p:cNvPr>
          <p:cNvGraphicFramePr>
            <a:graphicFrameLocks noGrp="1"/>
          </p:cNvGraphicFramePr>
          <p:nvPr>
            <p:ph idx="1"/>
            <p:extLst>
              <p:ext uri="{D42A27DB-BD31-4B8C-83A1-F6EECF244321}">
                <p14:modId xmlns:p14="http://schemas.microsoft.com/office/powerpoint/2010/main" val="1698858684"/>
              </p:ext>
            </p:extLst>
          </p:nvPr>
        </p:nvGraphicFramePr>
        <p:xfrm>
          <a:off x="0" y="1035272"/>
          <a:ext cx="11109434" cy="4586751"/>
        </p:xfrm>
        <a:graphic>
          <a:graphicData uri="http://schemas.openxmlformats.org/drawingml/2006/table">
            <a:tbl>
              <a:tblPr firstRow="1" firstCol="1" bandRow="1">
                <a:tableStyleId>{5C22544A-7EE6-4342-B048-85BDC9FD1C3A}</a:tableStyleId>
              </a:tblPr>
              <a:tblGrid>
                <a:gridCol w="2753710">
                  <a:extLst>
                    <a:ext uri="{9D8B030D-6E8A-4147-A177-3AD203B41FA5}">
                      <a16:colId xmlns:a16="http://schemas.microsoft.com/office/drawing/2014/main" val="607902464"/>
                    </a:ext>
                  </a:extLst>
                </a:gridCol>
                <a:gridCol w="8355724">
                  <a:extLst>
                    <a:ext uri="{9D8B030D-6E8A-4147-A177-3AD203B41FA5}">
                      <a16:colId xmlns:a16="http://schemas.microsoft.com/office/drawing/2014/main" val="3122975039"/>
                    </a:ext>
                  </a:extLst>
                </a:gridCol>
              </a:tblGrid>
              <a:tr h="225941">
                <a:tc>
                  <a:txBody>
                    <a:bodyPr/>
                    <a:lstStyle/>
                    <a:p>
                      <a:pPr marL="0" marR="0" algn="ctr">
                        <a:lnSpc>
                          <a:spcPct val="107000"/>
                        </a:lnSpc>
                        <a:spcBef>
                          <a:spcPts val="0"/>
                        </a:spcBef>
                        <a:spcAft>
                          <a:spcPts val="0"/>
                        </a:spcAft>
                      </a:pPr>
                      <a:r>
                        <a:rPr lang="en-GB" sz="1800">
                          <a:effectLst/>
                          <a:latin typeface="Arial" panose="020B0604020202020204" pitchFamily="34" charset="0"/>
                          <a:cs typeface="Arial" panose="020B0604020202020204" pitchFamily="34" charset="0"/>
                        </a:rPr>
                        <a:t>Component</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53012" marR="53012" marT="0" marB="0"/>
                </a:tc>
                <a:tc>
                  <a:txBody>
                    <a:bodyPr/>
                    <a:lstStyle/>
                    <a:p>
                      <a:pPr marL="0" marR="0" algn="ctr">
                        <a:lnSpc>
                          <a:spcPct val="107000"/>
                        </a:lnSpc>
                        <a:spcBef>
                          <a:spcPts val="0"/>
                        </a:spcBef>
                        <a:spcAft>
                          <a:spcPts val="0"/>
                        </a:spcAft>
                      </a:pPr>
                      <a:r>
                        <a:rPr lang="en-GB" sz="1800">
                          <a:effectLst/>
                          <a:latin typeface="Arial" panose="020B0604020202020204" pitchFamily="34" charset="0"/>
                          <a:cs typeface="Arial" panose="020B0604020202020204" pitchFamily="34" charset="0"/>
                        </a:rPr>
                        <a:t>Application to RA management</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53012" marR="53012" marT="0" marB="0"/>
                </a:tc>
                <a:extLst>
                  <a:ext uri="{0D108BD9-81ED-4DB2-BD59-A6C34878D82A}">
                    <a16:rowId xmlns:a16="http://schemas.microsoft.com/office/drawing/2014/main" val="1037301453"/>
                  </a:ext>
                </a:extLst>
              </a:tr>
              <a:tr h="380473">
                <a:tc>
                  <a:txBody>
                    <a:bodyPr/>
                    <a:lstStyle/>
                    <a:p>
                      <a:pPr marL="0" marR="0">
                        <a:lnSpc>
                          <a:spcPct val="107000"/>
                        </a:lnSpc>
                        <a:spcBef>
                          <a:spcPts val="0"/>
                        </a:spcBef>
                        <a:spcAft>
                          <a:spcPts val="0"/>
                        </a:spcAft>
                      </a:pPr>
                      <a:r>
                        <a:rPr lang="en-GB" sz="1800">
                          <a:effectLst/>
                          <a:latin typeface="Arial" panose="020B0604020202020204" pitchFamily="34" charset="0"/>
                          <a:cs typeface="Arial" panose="020B0604020202020204" pitchFamily="34" charset="0"/>
                        </a:rPr>
                        <a:t>1. Shared decision-making</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53012" marR="53012" marT="0" marB="0"/>
                </a:tc>
                <a:tc>
                  <a:txBody>
                    <a:bodyPr/>
                    <a:lstStyle/>
                    <a:p>
                      <a:pPr marL="0" marR="0">
                        <a:lnSpc>
                          <a:spcPct val="107000"/>
                        </a:lnSpc>
                        <a:spcBef>
                          <a:spcPts val="0"/>
                        </a:spcBef>
                        <a:spcAft>
                          <a:spcPts val="0"/>
                        </a:spcAft>
                      </a:pPr>
                      <a:r>
                        <a:rPr lang="en-GB" sz="1800">
                          <a:effectLst/>
                          <a:latin typeface="Arial" panose="020B0604020202020204" pitchFamily="34" charset="0"/>
                          <a:cs typeface="Arial" panose="020B0604020202020204" pitchFamily="34" charset="0"/>
                        </a:rPr>
                        <a:t>Patients and clinicians jointly decide on DMARD options, treatment targets and care priorities based on clinical evidence and individual preferences (Fraenkel et al., 2021).</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53012" marR="53012" marT="0" marB="0"/>
                </a:tc>
                <a:extLst>
                  <a:ext uri="{0D108BD9-81ED-4DB2-BD59-A6C34878D82A}">
                    <a16:rowId xmlns:a16="http://schemas.microsoft.com/office/drawing/2014/main" val="3828398543"/>
                  </a:ext>
                </a:extLst>
              </a:tr>
              <a:tr h="469538">
                <a:tc>
                  <a:txBody>
                    <a:bodyPr/>
                    <a:lstStyle/>
                    <a:p>
                      <a:pPr marL="0" marR="0">
                        <a:lnSpc>
                          <a:spcPct val="107000"/>
                        </a:lnSpc>
                        <a:spcBef>
                          <a:spcPts val="0"/>
                        </a:spcBef>
                        <a:spcAft>
                          <a:spcPts val="0"/>
                        </a:spcAft>
                      </a:pPr>
                      <a:r>
                        <a:rPr lang="en-GB" sz="1800">
                          <a:effectLst/>
                          <a:latin typeface="Arial" panose="020B0604020202020204" pitchFamily="34" charset="0"/>
                          <a:cs typeface="Arial" panose="020B0604020202020204" pitchFamily="34" charset="0"/>
                        </a:rPr>
                        <a:t>2. Personalised care and support planning</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53012" marR="53012" marT="0" marB="0"/>
                </a:tc>
                <a:tc>
                  <a:txBody>
                    <a:bodyPr/>
                    <a:lstStyle/>
                    <a:p>
                      <a:pPr marL="0" marR="0">
                        <a:lnSpc>
                          <a:spcPct val="107000"/>
                        </a:lnSpc>
                        <a:spcBef>
                          <a:spcPts val="0"/>
                        </a:spcBef>
                        <a:spcAft>
                          <a:spcPts val="0"/>
                        </a:spcAft>
                      </a:pPr>
                      <a:r>
                        <a:rPr lang="en-GB" sz="1800" dirty="0">
                          <a:effectLst/>
                          <a:latin typeface="Arial" panose="020B0604020202020204" pitchFamily="34" charset="0"/>
                          <a:cs typeface="Arial" panose="020B0604020202020204" pitchFamily="34" charset="0"/>
                        </a:rPr>
                        <a:t>Develop an individual RA care plan addressing symptoms, functional goals, lifestyle needs and long-term wellbeing (NHS England, 2019).</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53012" marR="53012" marT="0" marB="0"/>
                </a:tc>
                <a:extLst>
                  <a:ext uri="{0D108BD9-81ED-4DB2-BD59-A6C34878D82A}">
                    <a16:rowId xmlns:a16="http://schemas.microsoft.com/office/drawing/2014/main" val="2149818392"/>
                  </a:ext>
                </a:extLst>
              </a:tr>
              <a:tr h="469538">
                <a:tc>
                  <a:txBody>
                    <a:bodyPr/>
                    <a:lstStyle/>
                    <a:p>
                      <a:pPr marL="0" marR="0">
                        <a:lnSpc>
                          <a:spcPct val="107000"/>
                        </a:lnSpc>
                        <a:spcBef>
                          <a:spcPts val="0"/>
                        </a:spcBef>
                        <a:spcAft>
                          <a:spcPts val="0"/>
                        </a:spcAft>
                      </a:pPr>
                      <a:r>
                        <a:rPr lang="en-GB" sz="1800">
                          <a:effectLst/>
                          <a:latin typeface="Arial" panose="020B0604020202020204" pitchFamily="34" charset="0"/>
                          <a:cs typeface="Arial" panose="020B0604020202020204" pitchFamily="34" charset="0"/>
                        </a:rPr>
                        <a:t>3. Enabling choice and control</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53012" marR="53012" marT="0" marB="0"/>
                </a:tc>
                <a:tc>
                  <a:txBody>
                    <a:bodyPr/>
                    <a:lstStyle/>
                    <a:p>
                      <a:pPr marL="0" marR="0">
                        <a:lnSpc>
                          <a:spcPct val="107000"/>
                        </a:lnSpc>
                        <a:spcBef>
                          <a:spcPts val="0"/>
                        </a:spcBef>
                        <a:spcAft>
                          <a:spcPts val="0"/>
                        </a:spcAft>
                      </a:pPr>
                      <a:r>
                        <a:rPr lang="en-GB" sz="1800" dirty="0">
                          <a:effectLst/>
                          <a:latin typeface="Arial" panose="020B0604020202020204" pitchFamily="34" charset="0"/>
                          <a:cs typeface="Arial" panose="020B0604020202020204" pitchFamily="34" charset="0"/>
                        </a:rPr>
                        <a:t>Support patients to make informed choices about treatments, rehabilitation options and approaches that fit their daily lives (NHS England, 2019).</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53012" marR="53012" marT="0" marB="0"/>
                </a:tc>
                <a:extLst>
                  <a:ext uri="{0D108BD9-81ED-4DB2-BD59-A6C34878D82A}">
                    <a16:rowId xmlns:a16="http://schemas.microsoft.com/office/drawing/2014/main" val="918684271"/>
                  </a:ext>
                </a:extLst>
              </a:tr>
              <a:tr h="713134">
                <a:tc>
                  <a:txBody>
                    <a:bodyPr/>
                    <a:lstStyle/>
                    <a:p>
                      <a:pPr marL="0" marR="0">
                        <a:lnSpc>
                          <a:spcPct val="107000"/>
                        </a:lnSpc>
                        <a:spcBef>
                          <a:spcPts val="0"/>
                        </a:spcBef>
                        <a:spcAft>
                          <a:spcPts val="0"/>
                        </a:spcAft>
                      </a:pPr>
                      <a:r>
                        <a:rPr lang="en-GB" sz="1800">
                          <a:effectLst/>
                          <a:latin typeface="Arial" panose="020B0604020202020204" pitchFamily="34" charset="0"/>
                          <a:cs typeface="Arial" panose="020B0604020202020204" pitchFamily="34" charset="0"/>
                        </a:rPr>
                        <a:t>4. Social prescribing and community support</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53012" marR="53012" marT="0" marB="0"/>
                </a:tc>
                <a:tc>
                  <a:txBody>
                    <a:bodyPr/>
                    <a:lstStyle/>
                    <a:p>
                      <a:pPr marL="0" marR="0">
                        <a:lnSpc>
                          <a:spcPct val="107000"/>
                        </a:lnSpc>
                        <a:spcBef>
                          <a:spcPts val="0"/>
                        </a:spcBef>
                        <a:spcAft>
                          <a:spcPts val="0"/>
                        </a:spcAft>
                      </a:pPr>
                      <a:r>
                        <a:rPr lang="en-GB" sz="1800">
                          <a:effectLst/>
                          <a:latin typeface="Arial" panose="020B0604020202020204" pitchFamily="34" charset="0"/>
                          <a:cs typeface="Arial" panose="020B0604020202020204" pitchFamily="34" charset="0"/>
                        </a:rPr>
                        <a:t>Connect individuals with community resources, peer support, exercise programmes and services addressing wider social needs (Pescheny, Pappas and Randhawa, 2021).</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53012" marR="53012" marT="0" marB="0"/>
                </a:tc>
                <a:extLst>
                  <a:ext uri="{0D108BD9-81ED-4DB2-BD59-A6C34878D82A}">
                    <a16:rowId xmlns:a16="http://schemas.microsoft.com/office/drawing/2014/main" val="1051056014"/>
                  </a:ext>
                </a:extLst>
              </a:tr>
              <a:tr h="713134">
                <a:tc>
                  <a:txBody>
                    <a:bodyPr/>
                    <a:lstStyle/>
                    <a:p>
                      <a:pPr marL="0" marR="0">
                        <a:lnSpc>
                          <a:spcPct val="107000"/>
                        </a:lnSpc>
                        <a:spcBef>
                          <a:spcPts val="0"/>
                        </a:spcBef>
                        <a:spcAft>
                          <a:spcPts val="0"/>
                        </a:spcAft>
                      </a:pPr>
                      <a:r>
                        <a:rPr lang="en-GB" sz="1800">
                          <a:effectLst/>
                          <a:latin typeface="Arial" panose="020B0604020202020204" pitchFamily="34" charset="0"/>
                          <a:cs typeface="Arial" panose="020B0604020202020204" pitchFamily="34" charset="0"/>
                        </a:rPr>
                        <a:t>5. Supported self-management</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53012" marR="53012" marT="0" marB="0"/>
                </a:tc>
                <a:tc>
                  <a:txBody>
                    <a:bodyPr/>
                    <a:lstStyle/>
                    <a:p>
                      <a:pPr marL="0" marR="0">
                        <a:lnSpc>
                          <a:spcPct val="107000"/>
                        </a:lnSpc>
                        <a:spcBef>
                          <a:spcPts val="0"/>
                        </a:spcBef>
                        <a:spcAft>
                          <a:spcPts val="0"/>
                        </a:spcAft>
                      </a:pPr>
                      <a:r>
                        <a:rPr lang="en-GB" sz="1800">
                          <a:effectLst/>
                          <a:latin typeface="Arial" panose="020B0604020202020204" pitchFamily="34" charset="0"/>
                          <a:cs typeface="Arial" panose="020B0604020202020204" pitchFamily="34" charset="0"/>
                        </a:rPr>
                        <a:t>Provide education on medication adherence, symptom monitoring, fatigue management, exercise and coping strategies to increase confidence (Nikiphorou et al., 2022).</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53012" marR="53012" marT="0" marB="0"/>
                </a:tc>
                <a:extLst>
                  <a:ext uri="{0D108BD9-81ED-4DB2-BD59-A6C34878D82A}">
                    <a16:rowId xmlns:a16="http://schemas.microsoft.com/office/drawing/2014/main" val="4117843878"/>
                  </a:ext>
                </a:extLst>
              </a:tr>
              <a:tr h="605425">
                <a:tc>
                  <a:txBody>
                    <a:bodyPr/>
                    <a:lstStyle/>
                    <a:p>
                      <a:pPr marL="0" marR="0">
                        <a:lnSpc>
                          <a:spcPct val="107000"/>
                        </a:lnSpc>
                        <a:spcBef>
                          <a:spcPts val="0"/>
                        </a:spcBef>
                        <a:spcAft>
                          <a:spcPts val="0"/>
                        </a:spcAft>
                      </a:pPr>
                      <a:r>
                        <a:rPr lang="en-GB" sz="1800">
                          <a:effectLst/>
                          <a:latin typeface="Arial" panose="020B0604020202020204" pitchFamily="34" charset="0"/>
                          <a:cs typeface="Arial" panose="020B0604020202020204" pitchFamily="34" charset="0"/>
                        </a:rPr>
                        <a:t>6. Personal health budgets</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53012" marR="53012" marT="0" marB="0"/>
                </a:tc>
                <a:tc>
                  <a:txBody>
                    <a:bodyPr/>
                    <a:lstStyle/>
                    <a:p>
                      <a:pPr marL="0" marR="0">
                        <a:lnSpc>
                          <a:spcPct val="107000"/>
                        </a:lnSpc>
                        <a:spcBef>
                          <a:spcPts val="0"/>
                        </a:spcBef>
                        <a:spcAft>
                          <a:spcPts val="0"/>
                        </a:spcAft>
                      </a:pPr>
                      <a:r>
                        <a:rPr lang="en-GB" sz="1800" dirty="0">
                          <a:effectLst/>
                          <a:latin typeface="Arial" panose="020B0604020202020204" pitchFamily="34" charset="0"/>
                          <a:cs typeface="Arial" panose="020B0604020202020204" pitchFamily="34" charset="0"/>
                        </a:rPr>
                        <a:t>Where appropriate, provide personalised funding choices to support equipment, rehabilitation or services that improve independence (NHS England, 2019).</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53012" marR="53012" marT="0" marB="0"/>
                </a:tc>
                <a:extLst>
                  <a:ext uri="{0D108BD9-81ED-4DB2-BD59-A6C34878D82A}">
                    <a16:rowId xmlns:a16="http://schemas.microsoft.com/office/drawing/2014/main" val="3941817006"/>
                  </a:ext>
                </a:extLst>
              </a:tr>
            </a:tbl>
          </a:graphicData>
        </a:graphic>
      </p:graphicFrame>
      <p:sp>
        <p:nvSpPr>
          <p:cNvPr id="5" name="TextBox 4">
            <a:extLst>
              <a:ext uri="{FF2B5EF4-FFF2-40B4-BE49-F238E27FC236}">
                <a16:creationId xmlns:a16="http://schemas.microsoft.com/office/drawing/2014/main" id="{E52B599F-2F02-4838-87AD-D5974DD48681}"/>
              </a:ext>
            </a:extLst>
          </p:cNvPr>
          <p:cNvSpPr txBox="1"/>
          <p:nvPr/>
        </p:nvSpPr>
        <p:spPr>
          <a:xfrm>
            <a:off x="304800" y="5733965"/>
            <a:ext cx="10573407" cy="923330"/>
          </a:xfrm>
          <a:prstGeom prst="rect">
            <a:avLst/>
          </a:prstGeom>
          <a:solidFill>
            <a:srgbClr val="00B050"/>
          </a:solidFill>
        </p:spPr>
        <p:txBody>
          <a:bodyPr wrap="square" rtlCol="0">
            <a:spAutoFit/>
          </a:bodyPr>
          <a:lstStyle/>
          <a:p>
            <a:pPr algn="just"/>
            <a:r>
              <a:rPr lang="en-US" dirty="0">
                <a:latin typeface="Arial" panose="020B0604020202020204" pitchFamily="34" charset="0"/>
                <a:cs typeface="Arial" panose="020B0604020202020204" pitchFamily="34" charset="0"/>
              </a:rPr>
              <a:t>RA services should integrate all six components together to promote independence, treatment engagement and quality of life, moving beyond disease control towards whole-person care.</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(NHS England, 2019; Nikiphorou et al., 2022)</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39875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96693-457F-473B-88A9-6783424B286E}"/>
              </a:ext>
            </a:extLst>
          </p:cNvPr>
          <p:cNvSpPr>
            <a:spLocks noGrp="1"/>
          </p:cNvSpPr>
          <p:nvPr>
            <p:ph type="title"/>
          </p:nvPr>
        </p:nvSpPr>
        <p:spPr>
          <a:xfrm>
            <a:off x="414575" y="336331"/>
            <a:ext cx="8596668" cy="1203434"/>
          </a:xfrm>
        </p:spPr>
        <p:txBody>
          <a:bodyPr>
            <a:normAutofit/>
          </a:bodyPr>
          <a:lstStyle/>
          <a:p>
            <a:r>
              <a:rPr lang="en-US" sz="3200" b="1" dirty="0"/>
              <a:t>Self-Management Support in Rheumatoid Arthritis (RA)</a:t>
            </a:r>
            <a:endParaRPr lang="en-GB" sz="3200" b="1" dirty="0"/>
          </a:p>
        </p:txBody>
      </p:sp>
      <p:sp>
        <p:nvSpPr>
          <p:cNvPr id="3" name="Content Placeholder 2">
            <a:extLst>
              <a:ext uri="{FF2B5EF4-FFF2-40B4-BE49-F238E27FC236}">
                <a16:creationId xmlns:a16="http://schemas.microsoft.com/office/drawing/2014/main" id="{EBFEF1CA-2ED3-4535-B014-B82E4AF474FD}"/>
              </a:ext>
            </a:extLst>
          </p:cNvPr>
          <p:cNvSpPr>
            <a:spLocks noGrp="1"/>
          </p:cNvSpPr>
          <p:nvPr>
            <p:ph idx="1"/>
          </p:nvPr>
        </p:nvSpPr>
        <p:spPr>
          <a:xfrm>
            <a:off x="614272" y="1792727"/>
            <a:ext cx="8596668" cy="3880773"/>
          </a:xfrm>
        </p:spPr>
        <p:txBody>
          <a:bodyPr>
            <a:normAutofit fontScale="92500" lnSpcReduction="10000"/>
          </a:bodyPr>
          <a:lstStyle/>
          <a:p>
            <a:pPr algn="just"/>
            <a:r>
              <a:rPr lang="en-US" dirty="0"/>
              <a:t>Education empowers individuals with the knowledge and confidence to manage their symptoms (Wu et al., 2022).</a:t>
            </a:r>
          </a:p>
          <a:p>
            <a:pPr algn="just"/>
            <a:r>
              <a:rPr lang="en-US" dirty="0"/>
              <a:t>Patients are able to recognize symptoms and adhere to treatment regimens. They are also able to modify their lifestyle (Nikiphorou et al., 2021).</a:t>
            </a:r>
          </a:p>
          <a:p>
            <a:pPr algn="just"/>
            <a:r>
              <a:rPr lang="en-US" dirty="0"/>
              <a:t> Digital systems for self-management that are designed and built on a user interface can facilitate patients’ ability to track their symptoms and provide feedback (MacIver, Hollinger and Carolan, 2021).</a:t>
            </a:r>
          </a:p>
          <a:p>
            <a:pPr algn="just"/>
            <a:r>
              <a:rPr lang="en-US" dirty="0"/>
              <a:t> Digital systems for self-management may facilitate some aspects of self-management; however, trained professionals are still necessary (Beaudin et al., 2022).</a:t>
            </a:r>
          </a:p>
          <a:p>
            <a:pPr algn="just"/>
            <a:r>
              <a:rPr lang="en-US" dirty="0"/>
              <a:t> The aim is to provide self-management systems that allow patients to manage their condition and symptoms, while ensuring that clinical management and support systems are fully functional (Nikiphorou et al., 2021).</a:t>
            </a:r>
            <a:endParaRPr lang="en-GB" dirty="0"/>
          </a:p>
        </p:txBody>
      </p:sp>
    </p:spTree>
    <p:extLst>
      <p:ext uri="{BB962C8B-B14F-4D97-AF65-F5344CB8AC3E}">
        <p14:creationId xmlns:p14="http://schemas.microsoft.com/office/powerpoint/2010/main" val="29972700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61724-0F50-45EF-968E-979814B60B96}"/>
              </a:ext>
            </a:extLst>
          </p:cNvPr>
          <p:cNvSpPr>
            <a:spLocks noGrp="1"/>
          </p:cNvSpPr>
          <p:nvPr>
            <p:ph type="title"/>
          </p:nvPr>
        </p:nvSpPr>
        <p:spPr>
          <a:xfrm>
            <a:off x="314727" y="0"/>
            <a:ext cx="8596668" cy="1014248"/>
          </a:xfrm>
        </p:spPr>
        <p:txBody>
          <a:bodyPr>
            <a:normAutofit fontScale="90000"/>
          </a:bodyPr>
          <a:lstStyle/>
          <a:p>
            <a:r>
              <a:rPr lang="en-US" b="1" dirty="0">
                <a:latin typeface="Arial" panose="020B0604020202020204" pitchFamily="34" charset="0"/>
                <a:cs typeface="Arial" panose="020B0604020202020204" pitchFamily="34" charset="0"/>
              </a:rPr>
              <a:t>Current Challenges and Recommendations for Future Practice in RA</a:t>
            </a:r>
            <a:endParaRPr lang="en-GB" b="1"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05989430-0ECF-4928-9A39-C8BC3FE75269}"/>
              </a:ext>
            </a:extLst>
          </p:cNvPr>
          <p:cNvGraphicFramePr>
            <a:graphicFrameLocks noGrp="1"/>
          </p:cNvGraphicFramePr>
          <p:nvPr>
            <p:extLst>
              <p:ext uri="{D42A27DB-BD31-4B8C-83A1-F6EECF244321}">
                <p14:modId xmlns:p14="http://schemas.microsoft.com/office/powerpoint/2010/main" val="972722710"/>
              </p:ext>
            </p:extLst>
          </p:nvPr>
        </p:nvGraphicFramePr>
        <p:xfrm>
          <a:off x="314727" y="1135117"/>
          <a:ext cx="9401502" cy="5225060"/>
        </p:xfrm>
        <a:graphic>
          <a:graphicData uri="http://schemas.openxmlformats.org/drawingml/2006/table">
            <a:tbl>
              <a:tblPr firstRow="1" firstCol="1" bandRow="1">
                <a:tableStyleId>{93296810-A885-4BE3-A3E7-6D5BEEA58F35}</a:tableStyleId>
              </a:tblPr>
              <a:tblGrid>
                <a:gridCol w="2207756">
                  <a:extLst>
                    <a:ext uri="{9D8B030D-6E8A-4147-A177-3AD203B41FA5}">
                      <a16:colId xmlns:a16="http://schemas.microsoft.com/office/drawing/2014/main" val="4279015457"/>
                    </a:ext>
                  </a:extLst>
                </a:gridCol>
                <a:gridCol w="3337034">
                  <a:extLst>
                    <a:ext uri="{9D8B030D-6E8A-4147-A177-3AD203B41FA5}">
                      <a16:colId xmlns:a16="http://schemas.microsoft.com/office/drawing/2014/main" val="1747058620"/>
                    </a:ext>
                  </a:extLst>
                </a:gridCol>
                <a:gridCol w="3856712">
                  <a:extLst>
                    <a:ext uri="{9D8B030D-6E8A-4147-A177-3AD203B41FA5}">
                      <a16:colId xmlns:a16="http://schemas.microsoft.com/office/drawing/2014/main" val="2233018834"/>
                    </a:ext>
                  </a:extLst>
                </a:gridCol>
              </a:tblGrid>
              <a:tr h="383005">
                <a:tc>
                  <a:txBody>
                    <a:bodyPr/>
                    <a:lstStyle/>
                    <a:p>
                      <a:pPr marL="0" marR="0" algn="ctr">
                        <a:lnSpc>
                          <a:spcPct val="107000"/>
                        </a:lnSpc>
                        <a:spcBef>
                          <a:spcPts val="0"/>
                        </a:spcBef>
                        <a:spcAft>
                          <a:spcPts val="0"/>
                        </a:spcAft>
                      </a:pPr>
                      <a:r>
                        <a:rPr lang="en-GB" sz="1800">
                          <a:effectLst/>
                        </a:rPr>
                        <a:t>Current challenge</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2521" marR="62521" marT="0" marB="0"/>
                </a:tc>
                <a:tc>
                  <a:txBody>
                    <a:bodyPr/>
                    <a:lstStyle/>
                    <a:p>
                      <a:pPr marL="0" marR="0" algn="ctr">
                        <a:lnSpc>
                          <a:spcPct val="107000"/>
                        </a:lnSpc>
                        <a:spcBef>
                          <a:spcPts val="0"/>
                        </a:spcBef>
                        <a:spcAft>
                          <a:spcPts val="0"/>
                        </a:spcAft>
                      </a:pPr>
                      <a:r>
                        <a:rPr lang="en-GB" sz="1800">
                          <a:effectLst/>
                        </a:rPr>
                        <a:t>Impact on people living with RA</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2521" marR="62521" marT="0" marB="0"/>
                </a:tc>
                <a:tc>
                  <a:txBody>
                    <a:bodyPr/>
                    <a:lstStyle/>
                    <a:p>
                      <a:pPr marL="0" marR="0" algn="ctr">
                        <a:lnSpc>
                          <a:spcPct val="107000"/>
                        </a:lnSpc>
                        <a:spcBef>
                          <a:spcPts val="0"/>
                        </a:spcBef>
                        <a:spcAft>
                          <a:spcPts val="0"/>
                        </a:spcAft>
                      </a:pPr>
                      <a:r>
                        <a:rPr lang="en-GB" sz="1800">
                          <a:effectLst/>
                        </a:rPr>
                        <a:t>Evidence-based recommendation</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2521" marR="62521" marT="0" marB="0"/>
                </a:tc>
                <a:extLst>
                  <a:ext uri="{0D108BD9-81ED-4DB2-BD59-A6C34878D82A}">
                    <a16:rowId xmlns:a16="http://schemas.microsoft.com/office/drawing/2014/main" val="923292251"/>
                  </a:ext>
                </a:extLst>
              </a:tr>
              <a:tr h="972216">
                <a:tc>
                  <a:txBody>
                    <a:bodyPr/>
                    <a:lstStyle/>
                    <a:p>
                      <a:pPr marL="0" marR="0">
                        <a:lnSpc>
                          <a:spcPct val="107000"/>
                        </a:lnSpc>
                        <a:spcBef>
                          <a:spcPts val="0"/>
                        </a:spcBef>
                        <a:spcAft>
                          <a:spcPts val="0"/>
                        </a:spcAft>
                      </a:pPr>
                      <a:r>
                        <a:rPr lang="en-GB" sz="1800" dirty="0">
                          <a:effectLst/>
                        </a:rPr>
                        <a:t>Delayed diagnosis and referral</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2521" marR="62521" marT="0" marB="0"/>
                </a:tc>
                <a:tc>
                  <a:txBody>
                    <a:bodyPr/>
                    <a:lstStyle/>
                    <a:p>
                      <a:pPr marL="0" marR="0">
                        <a:lnSpc>
                          <a:spcPct val="107000"/>
                        </a:lnSpc>
                        <a:spcBef>
                          <a:spcPts val="0"/>
                        </a:spcBef>
                        <a:spcAft>
                          <a:spcPts val="0"/>
                        </a:spcAft>
                      </a:pPr>
                      <a:r>
                        <a:rPr lang="en-GB" sz="1800">
                          <a:effectLst/>
                        </a:rPr>
                        <a:t>Prolonged inflammation increases risk of joint damage, disability and poorer long-term outcomes.</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2521" marR="62521" marT="0" marB="0"/>
                </a:tc>
                <a:tc>
                  <a:txBody>
                    <a:bodyPr/>
                    <a:lstStyle/>
                    <a:p>
                      <a:pPr marL="0" marR="0">
                        <a:lnSpc>
                          <a:spcPct val="107000"/>
                        </a:lnSpc>
                        <a:spcBef>
                          <a:spcPts val="0"/>
                        </a:spcBef>
                        <a:spcAft>
                          <a:spcPts val="0"/>
                        </a:spcAft>
                      </a:pPr>
                      <a:r>
                        <a:rPr lang="en-GB" sz="1800">
                          <a:effectLst/>
                        </a:rPr>
                        <a:t>Strengthen early referral pathways and rapid access to specialist rheumatology assessment (Jain et al., 2023).</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2521" marR="62521" marT="0" marB="0"/>
                </a:tc>
                <a:extLst>
                  <a:ext uri="{0D108BD9-81ED-4DB2-BD59-A6C34878D82A}">
                    <a16:rowId xmlns:a16="http://schemas.microsoft.com/office/drawing/2014/main" val="2903995306"/>
                  </a:ext>
                </a:extLst>
              </a:tr>
              <a:tr h="1168620">
                <a:tc>
                  <a:txBody>
                    <a:bodyPr/>
                    <a:lstStyle/>
                    <a:p>
                      <a:pPr marL="0" marR="0">
                        <a:lnSpc>
                          <a:spcPct val="107000"/>
                        </a:lnSpc>
                        <a:spcBef>
                          <a:spcPts val="0"/>
                        </a:spcBef>
                        <a:spcAft>
                          <a:spcPts val="0"/>
                        </a:spcAft>
                      </a:pPr>
                      <a:r>
                        <a:rPr lang="en-GB" sz="1800" dirty="0">
                          <a:effectLst/>
                        </a:rPr>
                        <a:t>Unequal access to care</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2521" marR="62521" marT="0" marB="0"/>
                </a:tc>
                <a:tc>
                  <a:txBody>
                    <a:bodyPr/>
                    <a:lstStyle/>
                    <a:p>
                      <a:pPr marL="0" marR="0">
                        <a:lnSpc>
                          <a:spcPct val="107000"/>
                        </a:lnSpc>
                        <a:spcBef>
                          <a:spcPts val="0"/>
                        </a:spcBef>
                        <a:spcAft>
                          <a:spcPts val="0"/>
                        </a:spcAft>
                      </a:pPr>
                      <a:r>
                        <a:rPr lang="en-GB" sz="1800" dirty="0">
                          <a:effectLst/>
                        </a:rPr>
                        <a:t>Differences in service availability may contribute to variation in diagnosis, treatment and outcomes.</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2521" marR="62521" marT="0" marB="0"/>
                </a:tc>
                <a:tc>
                  <a:txBody>
                    <a:bodyPr/>
                    <a:lstStyle/>
                    <a:p>
                      <a:pPr marL="0" marR="0">
                        <a:lnSpc>
                          <a:spcPct val="107000"/>
                        </a:lnSpc>
                        <a:spcBef>
                          <a:spcPts val="0"/>
                        </a:spcBef>
                        <a:spcAft>
                          <a:spcPts val="0"/>
                        </a:spcAft>
                      </a:pPr>
                      <a:r>
                        <a:rPr lang="en-GB" sz="1800">
                          <a:effectLst/>
                        </a:rPr>
                        <a:t>Develop accessible community-based and integrated rheumatology services to reduce inequalities (Simons et al., 2022).</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2521" marR="62521" marT="0" marB="0"/>
                </a:tc>
                <a:extLst>
                  <a:ext uri="{0D108BD9-81ED-4DB2-BD59-A6C34878D82A}">
                    <a16:rowId xmlns:a16="http://schemas.microsoft.com/office/drawing/2014/main" val="3420039277"/>
                  </a:ext>
                </a:extLst>
              </a:tr>
              <a:tr h="1168620">
                <a:tc>
                  <a:txBody>
                    <a:bodyPr/>
                    <a:lstStyle/>
                    <a:p>
                      <a:pPr marL="0" marR="0">
                        <a:lnSpc>
                          <a:spcPct val="107000"/>
                        </a:lnSpc>
                        <a:spcBef>
                          <a:spcPts val="0"/>
                        </a:spcBef>
                        <a:spcAft>
                          <a:spcPts val="0"/>
                        </a:spcAft>
                      </a:pPr>
                      <a:r>
                        <a:rPr lang="en-GB" sz="1800">
                          <a:effectLst/>
                        </a:rPr>
                        <a:t>Persistent fatigue and unmet needs</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2521" marR="62521" marT="0" marB="0"/>
                </a:tc>
                <a:tc>
                  <a:txBody>
                    <a:bodyPr/>
                    <a:lstStyle/>
                    <a:p>
                      <a:pPr marL="0" marR="0">
                        <a:lnSpc>
                          <a:spcPct val="107000"/>
                        </a:lnSpc>
                        <a:spcBef>
                          <a:spcPts val="0"/>
                        </a:spcBef>
                        <a:spcAft>
                          <a:spcPts val="0"/>
                        </a:spcAft>
                      </a:pPr>
                      <a:r>
                        <a:rPr lang="en-GB" sz="1800">
                          <a:effectLst/>
                        </a:rPr>
                        <a:t>Symptoms may continue despite disease control, affecting function, mental wellbeing and quality of life.</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2521" marR="62521" marT="0" marB="0"/>
                </a:tc>
                <a:tc>
                  <a:txBody>
                    <a:bodyPr/>
                    <a:lstStyle/>
                    <a:p>
                      <a:pPr marL="0" marR="0">
                        <a:lnSpc>
                          <a:spcPct val="107000"/>
                        </a:lnSpc>
                        <a:spcBef>
                          <a:spcPts val="0"/>
                        </a:spcBef>
                        <a:spcAft>
                          <a:spcPts val="0"/>
                        </a:spcAft>
                      </a:pPr>
                      <a:r>
                        <a:rPr lang="en-GB" sz="1800">
                          <a:effectLst/>
                        </a:rPr>
                        <a:t>Introduce holistic assessment addressing fatigue, psychological needs and daily functioning (Lindqvist et al., 2022).</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2521" marR="62521" marT="0" marB="0"/>
                </a:tc>
                <a:extLst>
                  <a:ext uri="{0D108BD9-81ED-4DB2-BD59-A6C34878D82A}">
                    <a16:rowId xmlns:a16="http://schemas.microsoft.com/office/drawing/2014/main" val="280764515"/>
                  </a:ext>
                </a:extLst>
              </a:tr>
              <a:tr h="1168620">
                <a:tc>
                  <a:txBody>
                    <a:bodyPr/>
                    <a:lstStyle/>
                    <a:p>
                      <a:pPr marL="0" marR="0">
                        <a:lnSpc>
                          <a:spcPct val="107000"/>
                        </a:lnSpc>
                        <a:spcBef>
                          <a:spcPts val="0"/>
                        </a:spcBef>
                        <a:spcAft>
                          <a:spcPts val="0"/>
                        </a:spcAft>
                      </a:pPr>
                      <a:r>
                        <a:rPr lang="en-GB" sz="1800">
                          <a:effectLst/>
                        </a:rPr>
                        <a:t>Fragmented care pathways</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2521" marR="62521" marT="0" marB="0"/>
                </a:tc>
                <a:tc>
                  <a:txBody>
                    <a:bodyPr/>
                    <a:lstStyle/>
                    <a:p>
                      <a:pPr marL="0" marR="0">
                        <a:lnSpc>
                          <a:spcPct val="107000"/>
                        </a:lnSpc>
                        <a:spcBef>
                          <a:spcPts val="0"/>
                        </a:spcBef>
                        <a:spcAft>
                          <a:spcPts val="0"/>
                        </a:spcAft>
                      </a:pPr>
                      <a:r>
                        <a:rPr lang="en-GB" sz="1800">
                          <a:effectLst/>
                        </a:rPr>
                        <a:t>Poor coordination between services can limit continuity and personalised support.</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62521" marR="62521" marT="0" marB="0"/>
                </a:tc>
                <a:tc>
                  <a:txBody>
                    <a:bodyPr/>
                    <a:lstStyle/>
                    <a:p>
                      <a:pPr marL="0" marR="0">
                        <a:lnSpc>
                          <a:spcPct val="107000"/>
                        </a:lnSpc>
                        <a:spcBef>
                          <a:spcPts val="0"/>
                        </a:spcBef>
                        <a:spcAft>
                          <a:spcPts val="0"/>
                        </a:spcAft>
                      </a:pPr>
                      <a:r>
                        <a:rPr lang="en-GB" sz="1800" dirty="0">
                          <a:effectLst/>
                        </a:rPr>
                        <a:t>Strengthen multidisciplinary pathways integrating medical, rehabilitation and self-management support (Gukova et al., 2022).</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62521" marR="62521" marT="0" marB="0"/>
                </a:tc>
                <a:extLst>
                  <a:ext uri="{0D108BD9-81ED-4DB2-BD59-A6C34878D82A}">
                    <a16:rowId xmlns:a16="http://schemas.microsoft.com/office/drawing/2014/main" val="543483126"/>
                  </a:ext>
                </a:extLst>
              </a:tr>
            </a:tbl>
          </a:graphicData>
        </a:graphic>
      </p:graphicFrame>
    </p:spTree>
    <p:extLst>
      <p:ext uri="{BB962C8B-B14F-4D97-AF65-F5344CB8AC3E}">
        <p14:creationId xmlns:p14="http://schemas.microsoft.com/office/powerpoint/2010/main" val="28571113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2CC84-6EB4-4A63-BA02-59658A824F2F}"/>
              </a:ext>
            </a:extLst>
          </p:cNvPr>
          <p:cNvSpPr>
            <a:spLocks noGrp="1"/>
          </p:cNvSpPr>
          <p:nvPr>
            <p:ph type="title"/>
          </p:nvPr>
        </p:nvSpPr>
        <p:spPr>
          <a:xfrm>
            <a:off x="714120" y="378373"/>
            <a:ext cx="8596668" cy="730469"/>
          </a:xfrm>
        </p:spPr>
        <p:txBody>
          <a:bodyPr/>
          <a:lstStyle/>
          <a:p>
            <a:r>
              <a:rPr lang="en-GB" b="1" dirty="0"/>
              <a:t>Conclusions</a:t>
            </a:r>
          </a:p>
        </p:txBody>
      </p:sp>
      <p:sp>
        <p:nvSpPr>
          <p:cNvPr id="3" name="Content Placeholder 2">
            <a:extLst>
              <a:ext uri="{FF2B5EF4-FFF2-40B4-BE49-F238E27FC236}">
                <a16:creationId xmlns:a16="http://schemas.microsoft.com/office/drawing/2014/main" id="{97996C48-1EE7-4EB3-A45E-8B7900DCC880}"/>
              </a:ext>
            </a:extLst>
          </p:cNvPr>
          <p:cNvSpPr>
            <a:spLocks noGrp="1"/>
          </p:cNvSpPr>
          <p:nvPr>
            <p:ph idx="1"/>
          </p:nvPr>
        </p:nvSpPr>
        <p:spPr>
          <a:xfrm>
            <a:off x="362024" y="1813746"/>
            <a:ext cx="9097286" cy="4881343"/>
          </a:xfrm>
        </p:spPr>
        <p:txBody>
          <a:bodyPr>
            <a:normAutofit/>
          </a:bodyPr>
          <a:lstStyle/>
          <a:p>
            <a:pPr algn="just"/>
            <a:r>
              <a:rPr lang="en-US" dirty="0">
                <a:latin typeface="Arial" panose="020B0604020202020204" pitchFamily="34" charset="0"/>
                <a:cs typeface="Arial" panose="020B0604020202020204" pitchFamily="34" charset="0"/>
              </a:rPr>
              <a:t>RA demands continual individual management to control physical symptoms, psychological health and social involvement that is not limited to managing inflammation.</a:t>
            </a:r>
          </a:p>
          <a:p>
            <a:pPr algn="just"/>
            <a:r>
              <a:rPr lang="en-US" dirty="0">
                <a:latin typeface="Arial" panose="020B0604020202020204" pitchFamily="34" charset="0"/>
                <a:cs typeface="Arial" panose="020B0604020202020204" pitchFamily="34" charset="0"/>
              </a:rPr>
              <a:t>The importance of early identification, treat-to-target methods and multi-disciplinary approaches in preventing disability and enhancing outcomes has been emphasized</a:t>
            </a:r>
          </a:p>
          <a:p>
            <a:pPr algn="just"/>
            <a:r>
              <a:rPr lang="en-US" dirty="0">
                <a:latin typeface="Arial" panose="020B0604020202020204" pitchFamily="34" charset="0"/>
                <a:cs typeface="Arial" panose="020B0604020202020204" pitchFamily="34" charset="0"/>
              </a:rPr>
              <a:t>Co-production and self-management with support build confidence and enable patients to take control of their care.</a:t>
            </a:r>
          </a:p>
          <a:p>
            <a:pPr algn="just"/>
            <a:r>
              <a:rPr lang="en-US" dirty="0">
                <a:latin typeface="Arial" panose="020B0604020202020204" pitchFamily="34" charset="0"/>
                <a:cs typeface="Arial" panose="020B0604020202020204" pitchFamily="34" charset="0"/>
              </a:rPr>
              <a:t>The NHS Comprehensive Model of Personalised Care offers a structure to combine choice, self-management and personal objectives within RA services.</a:t>
            </a:r>
          </a:p>
          <a:p>
            <a:pPr algn="just"/>
            <a:r>
              <a:rPr lang="en-US" dirty="0">
                <a:latin typeface="Arial" panose="020B0604020202020204" pitchFamily="34" charset="0"/>
                <a:cs typeface="Arial" panose="020B0604020202020204" pitchFamily="34" charset="0"/>
              </a:rPr>
              <a:t>The aim of future care for RA should be to expand beyond the confines of characterising therapy and offer equitable, comprehensive and person-centred methods to increase independence and quality of life.</a:t>
            </a:r>
          </a:p>
        </p:txBody>
      </p:sp>
      <p:sp>
        <p:nvSpPr>
          <p:cNvPr id="4" name="TextBox 3">
            <a:extLst>
              <a:ext uri="{FF2B5EF4-FFF2-40B4-BE49-F238E27FC236}">
                <a16:creationId xmlns:a16="http://schemas.microsoft.com/office/drawing/2014/main" id="{170CFA37-4A1A-4EFA-96E9-11CFFC1CD846}"/>
              </a:ext>
            </a:extLst>
          </p:cNvPr>
          <p:cNvSpPr txBox="1"/>
          <p:nvPr/>
        </p:nvSpPr>
        <p:spPr>
          <a:xfrm>
            <a:off x="798787" y="1308537"/>
            <a:ext cx="7677806" cy="373117"/>
          </a:xfrm>
          <a:prstGeom prst="rect">
            <a:avLst/>
          </a:prstGeom>
          <a:noFill/>
        </p:spPr>
        <p:txBody>
          <a:bodyPr wrap="square" rtlCol="0">
            <a:spAutoFit/>
          </a:bodyPr>
          <a:lstStyle/>
          <a:p>
            <a:r>
              <a:rPr lang="en-US" b="1" dirty="0">
                <a:solidFill>
                  <a:srgbClr val="00B050"/>
                </a:solidFill>
              </a:rPr>
              <a:t>Optimising Long-Term Management of Rheumatoid Arthritis</a:t>
            </a:r>
            <a:endParaRPr lang="en-GB" b="1" dirty="0">
              <a:solidFill>
                <a:srgbClr val="00B050"/>
              </a:solidFill>
            </a:endParaRPr>
          </a:p>
        </p:txBody>
      </p:sp>
    </p:spTree>
    <p:extLst>
      <p:ext uri="{BB962C8B-B14F-4D97-AF65-F5344CB8AC3E}">
        <p14:creationId xmlns:p14="http://schemas.microsoft.com/office/powerpoint/2010/main" val="37354960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40B36-72CE-41DF-8511-0C0F4BDA3F20}"/>
              </a:ext>
            </a:extLst>
          </p:cNvPr>
          <p:cNvSpPr>
            <a:spLocks noGrp="1"/>
          </p:cNvSpPr>
          <p:nvPr>
            <p:ph type="title"/>
          </p:nvPr>
        </p:nvSpPr>
        <p:spPr>
          <a:xfrm>
            <a:off x="535444" y="73572"/>
            <a:ext cx="8596668" cy="557048"/>
          </a:xfrm>
        </p:spPr>
        <p:txBody>
          <a:bodyPr>
            <a:normAutofit fontScale="90000"/>
          </a:bodyPr>
          <a:lstStyle/>
          <a:p>
            <a:r>
              <a:rPr lang="en-GB" b="1" dirty="0"/>
              <a:t>References</a:t>
            </a:r>
          </a:p>
        </p:txBody>
      </p:sp>
      <p:sp>
        <p:nvSpPr>
          <p:cNvPr id="3" name="Content Placeholder 2">
            <a:extLst>
              <a:ext uri="{FF2B5EF4-FFF2-40B4-BE49-F238E27FC236}">
                <a16:creationId xmlns:a16="http://schemas.microsoft.com/office/drawing/2014/main" id="{48BB19AD-9A1C-4CF4-8FAC-711D0A30B478}"/>
              </a:ext>
            </a:extLst>
          </p:cNvPr>
          <p:cNvSpPr>
            <a:spLocks noGrp="1"/>
          </p:cNvSpPr>
          <p:nvPr>
            <p:ph idx="1"/>
          </p:nvPr>
        </p:nvSpPr>
        <p:spPr>
          <a:xfrm>
            <a:off x="52551" y="678630"/>
            <a:ext cx="11487807" cy="6179370"/>
          </a:xfrm>
          <a:solidFill>
            <a:schemeClr val="tx2">
              <a:lumMod val="20000"/>
              <a:lumOff val="80000"/>
            </a:schemeClr>
          </a:solidFill>
        </p:spPr>
        <p:txBody>
          <a:bodyPr>
            <a:noAutofit/>
          </a:bodyPr>
          <a:lstStyle/>
          <a:p>
            <a:r>
              <a:rPr lang="en-GB" sz="1000" dirty="0" err="1">
                <a:latin typeface="Arial" panose="020B0604020202020204" pitchFamily="34" charset="0"/>
                <a:cs typeface="Arial" panose="020B0604020202020204" pitchFamily="34" charset="0"/>
              </a:rPr>
              <a:t>Agca</a:t>
            </a:r>
            <a:r>
              <a:rPr lang="en-GB" sz="1000" dirty="0">
                <a:latin typeface="Arial" panose="020B0604020202020204" pitchFamily="34" charset="0"/>
                <a:cs typeface="Arial" panose="020B0604020202020204" pitchFamily="34" charset="0"/>
              </a:rPr>
              <a:t>, R., </a:t>
            </a:r>
            <a:r>
              <a:rPr lang="en-GB" sz="1000" dirty="0" err="1">
                <a:latin typeface="Arial" panose="020B0604020202020204" pitchFamily="34" charset="0"/>
                <a:cs typeface="Arial" panose="020B0604020202020204" pitchFamily="34" charset="0"/>
              </a:rPr>
              <a:t>Heslinga</a:t>
            </a:r>
            <a:r>
              <a:rPr lang="en-GB" sz="1000" dirty="0">
                <a:latin typeface="Arial" panose="020B0604020202020204" pitchFamily="34" charset="0"/>
                <a:cs typeface="Arial" panose="020B0604020202020204" pitchFamily="34" charset="0"/>
              </a:rPr>
              <a:t>, S.C., </a:t>
            </a:r>
            <a:r>
              <a:rPr lang="en-GB" sz="1000" dirty="0" err="1">
                <a:latin typeface="Arial" panose="020B0604020202020204" pitchFamily="34" charset="0"/>
                <a:cs typeface="Arial" panose="020B0604020202020204" pitchFamily="34" charset="0"/>
              </a:rPr>
              <a:t>Rollefstad</a:t>
            </a:r>
            <a:r>
              <a:rPr lang="en-GB" sz="1000" dirty="0">
                <a:latin typeface="Arial" panose="020B0604020202020204" pitchFamily="34" charset="0"/>
                <a:cs typeface="Arial" panose="020B0604020202020204" pitchFamily="34" charset="0"/>
              </a:rPr>
              <a:t>, S., </a:t>
            </a:r>
            <a:r>
              <a:rPr lang="en-GB" sz="1000" dirty="0" err="1">
                <a:latin typeface="Arial" panose="020B0604020202020204" pitchFamily="34" charset="0"/>
                <a:cs typeface="Arial" panose="020B0604020202020204" pitchFamily="34" charset="0"/>
              </a:rPr>
              <a:t>Heslinga</a:t>
            </a:r>
            <a:r>
              <a:rPr lang="en-GB" sz="1000" dirty="0">
                <a:latin typeface="Arial" panose="020B0604020202020204" pitchFamily="34" charset="0"/>
                <a:cs typeface="Arial" panose="020B0604020202020204" pitchFamily="34" charset="0"/>
              </a:rPr>
              <a:t>, M., McInnes, I.B., Peters, M.J.L., </a:t>
            </a:r>
            <a:r>
              <a:rPr lang="en-GB" sz="1000" dirty="0" err="1">
                <a:latin typeface="Arial" panose="020B0604020202020204" pitchFamily="34" charset="0"/>
                <a:cs typeface="Arial" panose="020B0604020202020204" pitchFamily="34" charset="0"/>
              </a:rPr>
              <a:t>Kvien</a:t>
            </a:r>
            <a:r>
              <a:rPr lang="en-GB" sz="1000" dirty="0">
                <a:latin typeface="Arial" panose="020B0604020202020204" pitchFamily="34" charset="0"/>
                <a:cs typeface="Arial" panose="020B0604020202020204" pitchFamily="34" charset="0"/>
              </a:rPr>
              <a:t>, T.K., </a:t>
            </a:r>
            <a:r>
              <a:rPr lang="en-GB" sz="1000" dirty="0" err="1">
                <a:latin typeface="Arial" panose="020B0604020202020204" pitchFamily="34" charset="0"/>
                <a:cs typeface="Arial" panose="020B0604020202020204" pitchFamily="34" charset="0"/>
              </a:rPr>
              <a:t>Dougados</a:t>
            </a:r>
            <a:r>
              <a:rPr lang="en-GB" sz="1000" dirty="0">
                <a:latin typeface="Arial" panose="020B0604020202020204" pitchFamily="34" charset="0"/>
                <a:cs typeface="Arial" panose="020B0604020202020204" pitchFamily="34" charset="0"/>
              </a:rPr>
              <a:t>, M., Radner, H., Atzeni, F. and </a:t>
            </a:r>
            <a:r>
              <a:rPr lang="en-GB" sz="1000" dirty="0" err="1">
                <a:latin typeface="Arial" panose="020B0604020202020204" pitchFamily="34" charset="0"/>
                <a:cs typeface="Arial" panose="020B0604020202020204" pitchFamily="34" charset="0"/>
              </a:rPr>
              <a:t>Primdahl</a:t>
            </a:r>
            <a:r>
              <a:rPr lang="en-GB" sz="1000" dirty="0">
                <a:latin typeface="Arial" panose="020B0604020202020204" pitchFamily="34" charset="0"/>
                <a:cs typeface="Arial" panose="020B0604020202020204" pitchFamily="34" charset="0"/>
              </a:rPr>
              <a:t>, J., 2017. EULAR recommendations for cardiovascular disease risk management in patients with rheumatoid arthritis and other forms of inflammatory joint disorders: 2015/2016 update. Annals of the rheumatic diseases, 76(1), pp.17-28. https://doi.org/10.1136/annrheumdis-2016-209775</a:t>
            </a:r>
          </a:p>
          <a:p>
            <a:r>
              <a:rPr lang="en-GB" sz="1000" dirty="0">
                <a:latin typeface="Arial" panose="020B0604020202020204" pitchFamily="34" charset="0"/>
                <a:cs typeface="Arial" panose="020B0604020202020204" pitchFamily="34" charset="0"/>
              </a:rPr>
              <a:t>Azam, A.T., </a:t>
            </a:r>
            <a:r>
              <a:rPr lang="en-GB" sz="1000" dirty="0" err="1">
                <a:latin typeface="Arial" panose="020B0604020202020204" pitchFamily="34" charset="0"/>
                <a:cs typeface="Arial" panose="020B0604020202020204" pitchFamily="34" charset="0"/>
              </a:rPr>
              <a:t>Odeyinka</a:t>
            </a:r>
            <a:r>
              <a:rPr lang="en-GB" sz="1000" dirty="0">
                <a:latin typeface="Arial" panose="020B0604020202020204" pitchFamily="34" charset="0"/>
                <a:cs typeface="Arial" panose="020B0604020202020204" pitchFamily="34" charset="0"/>
              </a:rPr>
              <a:t>, O., </a:t>
            </a:r>
            <a:r>
              <a:rPr lang="en-GB" sz="1000" dirty="0" err="1">
                <a:latin typeface="Arial" panose="020B0604020202020204" pitchFamily="34" charset="0"/>
                <a:cs typeface="Arial" panose="020B0604020202020204" pitchFamily="34" charset="0"/>
              </a:rPr>
              <a:t>Alhashimi</a:t>
            </a:r>
            <a:r>
              <a:rPr lang="en-GB" sz="1000" dirty="0">
                <a:latin typeface="Arial" panose="020B0604020202020204" pitchFamily="34" charset="0"/>
                <a:cs typeface="Arial" panose="020B0604020202020204" pitchFamily="34" charset="0"/>
              </a:rPr>
              <a:t>, R., </a:t>
            </a:r>
            <a:r>
              <a:rPr lang="en-GB" sz="1000" dirty="0" err="1">
                <a:latin typeface="Arial" panose="020B0604020202020204" pitchFamily="34" charset="0"/>
                <a:cs typeface="Arial" panose="020B0604020202020204" pitchFamily="34" charset="0"/>
              </a:rPr>
              <a:t>Thoota</a:t>
            </a:r>
            <a:r>
              <a:rPr lang="en-GB" sz="1000" dirty="0">
                <a:latin typeface="Arial" panose="020B0604020202020204" pitchFamily="34" charset="0"/>
                <a:cs typeface="Arial" panose="020B0604020202020204" pitchFamily="34" charset="0"/>
              </a:rPr>
              <a:t>, S., Ashok, T., </a:t>
            </a:r>
            <a:r>
              <a:rPr lang="en-GB" sz="1000" dirty="0" err="1">
                <a:latin typeface="Arial" panose="020B0604020202020204" pitchFamily="34" charset="0"/>
                <a:cs typeface="Arial" panose="020B0604020202020204" pitchFamily="34" charset="0"/>
              </a:rPr>
              <a:t>Palyam</a:t>
            </a:r>
            <a:r>
              <a:rPr lang="en-GB" sz="1000" dirty="0">
                <a:latin typeface="Arial" panose="020B0604020202020204" pitchFamily="34" charset="0"/>
                <a:cs typeface="Arial" panose="020B0604020202020204" pitchFamily="34" charset="0"/>
              </a:rPr>
              <a:t>, V. and </a:t>
            </a:r>
            <a:r>
              <a:rPr lang="en-GB" sz="1000" dirty="0" err="1">
                <a:latin typeface="Arial" panose="020B0604020202020204" pitchFamily="34" charset="0"/>
                <a:cs typeface="Arial" panose="020B0604020202020204" pitchFamily="34" charset="0"/>
              </a:rPr>
              <a:t>Sange</a:t>
            </a:r>
            <a:r>
              <a:rPr lang="en-GB" sz="1000" dirty="0">
                <a:latin typeface="Arial" panose="020B0604020202020204" pitchFamily="34" charset="0"/>
                <a:cs typeface="Arial" panose="020B0604020202020204" pitchFamily="34" charset="0"/>
              </a:rPr>
              <a:t>, I., 2022. Rheumatoid arthritis and associated lung diseases: a comprehensive review. </a:t>
            </a:r>
            <a:r>
              <a:rPr lang="en-GB" sz="1000" dirty="0" err="1">
                <a:latin typeface="Arial" panose="020B0604020202020204" pitchFamily="34" charset="0"/>
                <a:cs typeface="Arial" panose="020B0604020202020204" pitchFamily="34" charset="0"/>
              </a:rPr>
              <a:t>Cureus</a:t>
            </a:r>
            <a:r>
              <a:rPr lang="en-GB" sz="1000" dirty="0">
                <a:latin typeface="Arial" panose="020B0604020202020204" pitchFamily="34" charset="0"/>
                <a:cs typeface="Arial" panose="020B0604020202020204" pitchFamily="34" charset="0"/>
              </a:rPr>
              <a:t>, 14(2), p.e22367. DOI 10.7759/cureus.22367 </a:t>
            </a:r>
          </a:p>
          <a:p>
            <a:r>
              <a:rPr lang="en-GB" sz="1000" dirty="0">
                <a:latin typeface="Arial" panose="020B0604020202020204" pitchFamily="34" charset="0"/>
                <a:cs typeface="Arial" panose="020B0604020202020204" pitchFamily="34" charset="0"/>
              </a:rPr>
              <a:t>Baker, N.A., </a:t>
            </a:r>
            <a:r>
              <a:rPr lang="en-GB" sz="1000" dirty="0" err="1">
                <a:latin typeface="Arial" panose="020B0604020202020204" pitchFamily="34" charset="0"/>
                <a:cs typeface="Arial" panose="020B0604020202020204" pitchFamily="34" charset="0"/>
              </a:rPr>
              <a:t>Carandang</a:t>
            </a:r>
            <a:r>
              <a:rPr lang="en-GB" sz="1000" dirty="0">
                <a:latin typeface="Arial" panose="020B0604020202020204" pitchFamily="34" charset="0"/>
                <a:cs typeface="Arial" panose="020B0604020202020204" pitchFamily="34" charset="0"/>
              </a:rPr>
              <a:t>, K., Dodge, C. and Poole, J.L. (2023) ‘Occupational Therapy Is a Vital Member of the Interprofessional Team-Based Approach for the Management of Rheumatoid Arthritis: Applying the 2022 American College of Rheumatology Guideline for Exercise, Rehabilitation, Diet, and Additional Integrative Interventions for Rheumatoid Arthritis’, Arthritis Care &amp; Research, 75(8), pp.1618–1624. https://deepblue.lib.umich.edu/bitstreams/44295424-3b9f-4f5f-8e32-f6523ef5902e/download </a:t>
            </a:r>
          </a:p>
          <a:p>
            <a:r>
              <a:rPr lang="en-GB" sz="1000" dirty="0" err="1">
                <a:latin typeface="Arial" panose="020B0604020202020204" pitchFamily="34" charset="0"/>
                <a:cs typeface="Arial" panose="020B0604020202020204" pitchFamily="34" charset="0"/>
              </a:rPr>
              <a:t>Beaudin</a:t>
            </a:r>
            <a:r>
              <a:rPr lang="en-GB" sz="1000" dirty="0">
                <a:latin typeface="Arial" panose="020B0604020202020204" pitchFamily="34" charset="0"/>
                <a:cs typeface="Arial" panose="020B0604020202020204" pitchFamily="34" charset="0"/>
              </a:rPr>
              <a:t>, J., Chouinard, M.C., Girard, A., Houle, J., </a:t>
            </a:r>
            <a:r>
              <a:rPr lang="en-GB" sz="1000" dirty="0" err="1">
                <a:latin typeface="Arial" panose="020B0604020202020204" pitchFamily="34" charset="0"/>
                <a:cs typeface="Arial" panose="020B0604020202020204" pitchFamily="34" charset="0"/>
              </a:rPr>
              <a:t>Ellefsen</a:t>
            </a:r>
            <a:r>
              <a:rPr lang="en-GB" sz="1000" dirty="0">
                <a:latin typeface="Arial" panose="020B0604020202020204" pitchFamily="34" charset="0"/>
                <a:cs typeface="Arial" panose="020B0604020202020204" pitchFamily="34" charset="0"/>
              </a:rPr>
              <a:t>, É. and </a:t>
            </a:r>
            <a:r>
              <a:rPr lang="en-GB" sz="1000" dirty="0" err="1">
                <a:latin typeface="Arial" panose="020B0604020202020204" pitchFamily="34" charset="0"/>
                <a:cs typeface="Arial" panose="020B0604020202020204" pitchFamily="34" charset="0"/>
              </a:rPr>
              <a:t>Hudon</a:t>
            </a:r>
            <a:r>
              <a:rPr lang="en-GB" sz="1000" dirty="0">
                <a:latin typeface="Arial" panose="020B0604020202020204" pitchFamily="34" charset="0"/>
                <a:cs typeface="Arial" panose="020B0604020202020204" pitchFamily="34" charset="0"/>
              </a:rPr>
              <a:t>, C. (2022) ‘Integrated self-management support provided by primary care nurses to persons with chronic diseases and common mental disorders: a scoping review’, BMC Nursing, 21, Article 212.  https://doi.org/10.1186/s12912-022-01000-2 </a:t>
            </a:r>
          </a:p>
          <a:p>
            <a:r>
              <a:rPr lang="en-GB" sz="1000" dirty="0">
                <a:latin typeface="Arial" panose="020B0604020202020204" pitchFamily="34" charset="0"/>
                <a:cs typeface="Arial" panose="020B0604020202020204" pitchFamily="34" charset="0"/>
              </a:rPr>
              <a:t>Curtis, J.R., Fox, K.M., </a:t>
            </a:r>
            <a:r>
              <a:rPr lang="en-GB" sz="1000" dirty="0" err="1">
                <a:latin typeface="Arial" panose="020B0604020202020204" pitchFamily="34" charset="0"/>
                <a:cs typeface="Arial" panose="020B0604020202020204" pitchFamily="34" charset="0"/>
              </a:rPr>
              <a:t>Xie</a:t>
            </a:r>
            <a:r>
              <a:rPr lang="en-GB" sz="1000" dirty="0">
                <a:latin typeface="Arial" panose="020B0604020202020204" pitchFamily="34" charset="0"/>
                <a:cs typeface="Arial" panose="020B0604020202020204" pitchFamily="34" charset="0"/>
              </a:rPr>
              <a:t>, F., </a:t>
            </a:r>
            <a:r>
              <a:rPr lang="en-GB" sz="1000" dirty="0" err="1">
                <a:latin typeface="Arial" panose="020B0604020202020204" pitchFamily="34" charset="0"/>
                <a:cs typeface="Arial" panose="020B0604020202020204" pitchFamily="34" charset="0"/>
              </a:rPr>
              <a:t>Su</a:t>
            </a:r>
            <a:r>
              <a:rPr lang="en-GB" sz="1000" dirty="0">
                <a:latin typeface="Arial" panose="020B0604020202020204" pitchFamily="34" charset="0"/>
                <a:cs typeface="Arial" panose="020B0604020202020204" pitchFamily="34" charset="0"/>
              </a:rPr>
              <a:t>, Y., Collier, D., Clinton, C. and </a:t>
            </a:r>
            <a:r>
              <a:rPr lang="en-GB" sz="1000" dirty="0" err="1">
                <a:latin typeface="Arial" panose="020B0604020202020204" pitchFamily="34" charset="0"/>
                <a:cs typeface="Arial" panose="020B0604020202020204" pitchFamily="34" charset="0"/>
              </a:rPr>
              <a:t>Oko-Osi</a:t>
            </a:r>
            <a:r>
              <a:rPr lang="en-GB" sz="1000" dirty="0">
                <a:latin typeface="Arial" panose="020B0604020202020204" pitchFamily="34" charset="0"/>
                <a:cs typeface="Arial" panose="020B0604020202020204" pitchFamily="34" charset="0"/>
              </a:rPr>
              <a:t>, H. (2022) ‘The Economic Benefit of Remission for Patients with Rheumatoid Arthritis’, Rheumatology and Therapy, 9, pp.1329–1345. https://doi.org/10.1007/s40744-022-00473-6 </a:t>
            </a:r>
          </a:p>
          <a:p>
            <a:r>
              <a:rPr lang="en-GB" sz="1000" dirty="0">
                <a:latin typeface="Arial" panose="020B0604020202020204" pitchFamily="34" charset="0"/>
                <a:cs typeface="Arial" panose="020B0604020202020204" pitchFamily="34" charset="0"/>
              </a:rPr>
              <a:t>Cush, J.J. (2022) ‘Rheumatoid arthritis: Early diagnosis and treatment’, Rheumatic Disease Clinics of North America, 48(2), pp.537–547. https://doi.org/10.1016/j.mcna.2020.10.006  </a:t>
            </a:r>
          </a:p>
          <a:p>
            <a:r>
              <a:rPr lang="en-GB" sz="1000" dirty="0">
                <a:latin typeface="Arial" panose="020B0604020202020204" pitchFamily="34" charset="0"/>
                <a:cs typeface="Arial" panose="020B0604020202020204" pitchFamily="34" charset="0"/>
              </a:rPr>
              <a:t>England, B.R., Smith, B.J., Baker, N.A., Barton, J.L., </a:t>
            </a:r>
            <a:r>
              <a:rPr lang="en-GB" sz="1000" dirty="0" err="1">
                <a:latin typeface="Arial" panose="020B0604020202020204" pitchFamily="34" charset="0"/>
                <a:cs typeface="Arial" panose="020B0604020202020204" pitchFamily="34" charset="0"/>
              </a:rPr>
              <a:t>Oatis</a:t>
            </a:r>
            <a:r>
              <a:rPr lang="en-GB" sz="1000" dirty="0">
                <a:latin typeface="Arial" panose="020B0604020202020204" pitchFamily="34" charset="0"/>
                <a:cs typeface="Arial" panose="020B0604020202020204" pitchFamily="34" charset="0"/>
              </a:rPr>
              <a:t>, C.A., </a:t>
            </a:r>
            <a:r>
              <a:rPr lang="en-GB" sz="1000" dirty="0" err="1">
                <a:latin typeface="Arial" panose="020B0604020202020204" pitchFamily="34" charset="0"/>
                <a:cs typeface="Arial" panose="020B0604020202020204" pitchFamily="34" charset="0"/>
              </a:rPr>
              <a:t>Guyatt</a:t>
            </a:r>
            <a:r>
              <a:rPr lang="en-GB" sz="1000" dirty="0">
                <a:latin typeface="Arial" panose="020B0604020202020204" pitchFamily="34" charset="0"/>
                <a:cs typeface="Arial" panose="020B0604020202020204" pitchFamily="34" charset="0"/>
              </a:rPr>
              <a:t>, G., </a:t>
            </a:r>
            <a:r>
              <a:rPr lang="en-GB" sz="1000" dirty="0" err="1">
                <a:latin typeface="Arial" panose="020B0604020202020204" pitchFamily="34" charset="0"/>
                <a:cs typeface="Arial" panose="020B0604020202020204" pitchFamily="34" charset="0"/>
              </a:rPr>
              <a:t>Anandarajah</a:t>
            </a:r>
            <a:r>
              <a:rPr lang="en-GB" sz="1000" dirty="0">
                <a:latin typeface="Arial" panose="020B0604020202020204" pitchFamily="34" charset="0"/>
                <a:cs typeface="Arial" panose="020B0604020202020204" pitchFamily="34" charset="0"/>
              </a:rPr>
              <a:t>, A., </a:t>
            </a:r>
            <a:r>
              <a:rPr lang="en-GB" sz="1000" dirty="0" err="1">
                <a:latin typeface="Arial" panose="020B0604020202020204" pitchFamily="34" charset="0"/>
                <a:cs typeface="Arial" panose="020B0604020202020204" pitchFamily="34" charset="0"/>
              </a:rPr>
              <a:t>Carandang</a:t>
            </a:r>
            <a:r>
              <a:rPr lang="en-GB" sz="1000" dirty="0">
                <a:latin typeface="Arial" panose="020B0604020202020204" pitchFamily="34" charset="0"/>
                <a:cs typeface="Arial" panose="020B0604020202020204" pitchFamily="34" charset="0"/>
              </a:rPr>
              <a:t>, K., Chan, K.K., </a:t>
            </a:r>
            <a:r>
              <a:rPr lang="en-GB" sz="1000" dirty="0" err="1">
                <a:latin typeface="Arial" panose="020B0604020202020204" pitchFamily="34" charset="0"/>
                <a:cs typeface="Arial" panose="020B0604020202020204" pitchFamily="34" charset="0"/>
              </a:rPr>
              <a:t>Constien</a:t>
            </a:r>
            <a:r>
              <a:rPr lang="en-GB" sz="1000" dirty="0">
                <a:latin typeface="Arial" panose="020B0604020202020204" pitchFamily="34" charset="0"/>
                <a:cs typeface="Arial" panose="020B0604020202020204" pitchFamily="34" charset="0"/>
              </a:rPr>
              <a:t>, D. and Davidson, E., 2023. 2022 American College of Rheumatology guideline for exercise, rehabilitation, diet, and additional integrative interventions for rheumatoid arthritis. Arthritis care &amp; research, 75(8), pp.1603-1615. https://doi.org/10.1002/acr.25117 </a:t>
            </a:r>
          </a:p>
          <a:p>
            <a:r>
              <a:rPr lang="en-GB" sz="1000" dirty="0">
                <a:latin typeface="Arial" panose="020B0604020202020204" pitchFamily="34" charset="0"/>
                <a:cs typeface="Arial" panose="020B0604020202020204" pitchFamily="34" charset="0"/>
              </a:rPr>
              <a:t>Fraenkel, L., </a:t>
            </a:r>
            <a:r>
              <a:rPr lang="en-GB" sz="1000" dirty="0" err="1">
                <a:latin typeface="Arial" panose="020B0604020202020204" pitchFamily="34" charset="0"/>
                <a:cs typeface="Arial" panose="020B0604020202020204" pitchFamily="34" charset="0"/>
              </a:rPr>
              <a:t>Bathon</a:t>
            </a:r>
            <a:r>
              <a:rPr lang="en-GB" sz="1000" dirty="0">
                <a:latin typeface="Arial" panose="020B0604020202020204" pitchFamily="34" charset="0"/>
                <a:cs typeface="Arial" panose="020B0604020202020204" pitchFamily="34" charset="0"/>
              </a:rPr>
              <a:t>, J.M., England, B.R., St. Clair, E.W., </a:t>
            </a:r>
            <a:r>
              <a:rPr lang="en-GB" sz="1000" dirty="0" err="1">
                <a:latin typeface="Arial" panose="020B0604020202020204" pitchFamily="34" charset="0"/>
                <a:cs typeface="Arial" panose="020B0604020202020204" pitchFamily="34" charset="0"/>
              </a:rPr>
              <a:t>Arayssi</a:t>
            </a:r>
            <a:r>
              <a:rPr lang="en-GB" sz="1000" dirty="0">
                <a:latin typeface="Arial" panose="020B0604020202020204" pitchFamily="34" charset="0"/>
                <a:cs typeface="Arial" panose="020B0604020202020204" pitchFamily="34" charset="0"/>
              </a:rPr>
              <a:t>, T., </a:t>
            </a:r>
            <a:r>
              <a:rPr lang="en-GB" sz="1000" dirty="0" err="1">
                <a:latin typeface="Arial" panose="020B0604020202020204" pitchFamily="34" charset="0"/>
                <a:cs typeface="Arial" panose="020B0604020202020204" pitchFamily="34" charset="0"/>
              </a:rPr>
              <a:t>Carandang</a:t>
            </a:r>
            <a:r>
              <a:rPr lang="en-GB" sz="1000" dirty="0">
                <a:latin typeface="Arial" panose="020B0604020202020204" pitchFamily="34" charset="0"/>
                <a:cs typeface="Arial" panose="020B0604020202020204" pitchFamily="34" charset="0"/>
              </a:rPr>
              <a:t>, K., Deane, K.D., Genovese, M., Huston, K.K., Kerr, G. and Kremer, J., 2021. 2021 American College of Rheumatology guideline for the treatment of rheumatoid arthritis. Arthritis &amp; Rheumatology, 73(7), pp.1108-1123. https://doi.org/10.1002/art.41752</a:t>
            </a:r>
          </a:p>
          <a:p>
            <a:r>
              <a:rPr lang="en-GB" sz="1000" dirty="0">
                <a:latin typeface="Arial" panose="020B0604020202020204" pitchFamily="34" charset="0"/>
                <a:cs typeface="Arial" panose="020B0604020202020204" pitchFamily="34" charset="0"/>
              </a:rPr>
              <a:t>Garcia-Montoya, L., Nam, J.L., </a:t>
            </a:r>
            <a:r>
              <a:rPr lang="en-GB" sz="1000" dirty="0" err="1">
                <a:latin typeface="Arial" panose="020B0604020202020204" pitchFamily="34" charset="0"/>
                <a:cs typeface="Arial" panose="020B0604020202020204" pitchFamily="34" charset="0"/>
              </a:rPr>
              <a:t>Duquenne</a:t>
            </a:r>
            <a:r>
              <a:rPr lang="en-GB" sz="1000" dirty="0">
                <a:latin typeface="Arial" panose="020B0604020202020204" pitchFamily="34" charset="0"/>
                <a:cs typeface="Arial" panose="020B0604020202020204" pitchFamily="34" charset="0"/>
              </a:rPr>
              <a:t>, L., </a:t>
            </a:r>
            <a:r>
              <a:rPr lang="en-GB" sz="1000" dirty="0" err="1">
                <a:latin typeface="Arial" panose="020B0604020202020204" pitchFamily="34" charset="0"/>
                <a:cs typeface="Arial" panose="020B0604020202020204" pitchFamily="34" charset="0"/>
              </a:rPr>
              <a:t>Villota-Eraso</a:t>
            </a:r>
            <a:r>
              <a:rPr lang="en-GB" sz="1000" dirty="0">
                <a:latin typeface="Arial" panose="020B0604020202020204" pitchFamily="34" charset="0"/>
                <a:cs typeface="Arial" panose="020B0604020202020204" pitchFamily="34" charset="0"/>
              </a:rPr>
              <a:t>, C., Di Matteo, A., Hartley, C., </a:t>
            </a:r>
            <a:r>
              <a:rPr lang="en-GB" sz="1000" dirty="0" err="1">
                <a:latin typeface="Arial" panose="020B0604020202020204" pitchFamily="34" charset="0"/>
                <a:cs typeface="Arial" panose="020B0604020202020204" pitchFamily="34" charset="0"/>
              </a:rPr>
              <a:t>Mankia</a:t>
            </a:r>
            <a:r>
              <a:rPr lang="en-GB" sz="1000" dirty="0">
                <a:latin typeface="Arial" panose="020B0604020202020204" pitchFamily="34" charset="0"/>
                <a:cs typeface="Arial" panose="020B0604020202020204" pitchFamily="34" charset="0"/>
              </a:rPr>
              <a:t>, K. and Emery, P. (2022) ‘Prioritising referrals of individuals at-risk of rheumatoid arthritis: guidance based on results of a 10-year national primary care observational study’, Arthritis Research &amp; Therapy, 24, Article 26. https://doi.org/10.1186/s13075-022-02717-w </a:t>
            </a:r>
          </a:p>
          <a:p>
            <a:r>
              <a:rPr lang="en-GB" sz="1000" dirty="0">
                <a:latin typeface="Arial" panose="020B0604020202020204" pitchFamily="34" charset="0"/>
                <a:cs typeface="Arial" panose="020B0604020202020204" pitchFamily="34" charset="0"/>
              </a:rPr>
              <a:t>GBD 2021 Rheumatoid Arthritis Collaborators (2023) ‘Global, regional, and national burden of rheumatoid arthritis, 1990–2020, and projections to 2050: a systematic analysis of the Global Burden of Disease Study 2021’, The Lancet Rheumatology, 5(10), pp.e594–e610. DOI: 10.1016/S2665-9913(23)00211-4</a:t>
            </a:r>
          </a:p>
          <a:p>
            <a:r>
              <a:rPr lang="en-GB" sz="1000" dirty="0">
                <a:latin typeface="Arial" panose="020B0604020202020204" pitchFamily="34" charset="0"/>
                <a:cs typeface="Arial" panose="020B0604020202020204" pitchFamily="34" charset="0"/>
              </a:rPr>
              <a:t>Gravallese, E.M. and Firestein, G.S., 2023. Rheumatoid arthritis—common origins, divergent mechanisms. New England Journal of Medicine, 388(6), pp.529-542. DOI: 10.1056/NEJMra2103726 </a:t>
            </a:r>
          </a:p>
          <a:p>
            <a:r>
              <a:rPr lang="en-GB" sz="1000" dirty="0" err="1">
                <a:latin typeface="Arial" panose="020B0604020202020204" pitchFamily="34" charset="0"/>
                <a:cs typeface="Arial" panose="020B0604020202020204" pitchFamily="34" charset="0"/>
              </a:rPr>
              <a:t>Grindell</a:t>
            </a:r>
            <a:r>
              <a:rPr lang="en-GB" sz="1000" dirty="0">
                <a:latin typeface="Arial" panose="020B0604020202020204" pitchFamily="34" charset="0"/>
                <a:cs typeface="Arial" panose="020B0604020202020204" pitchFamily="34" charset="0"/>
              </a:rPr>
              <a:t>, C., Coates, E., </a:t>
            </a:r>
            <a:r>
              <a:rPr lang="en-GB" sz="1000" dirty="0" err="1">
                <a:latin typeface="Arial" panose="020B0604020202020204" pitchFamily="34" charset="0"/>
                <a:cs typeface="Arial" panose="020B0604020202020204" pitchFamily="34" charset="0"/>
              </a:rPr>
              <a:t>Croot</a:t>
            </a:r>
            <a:r>
              <a:rPr lang="en-GB" sz="1000" dirty="0">
                <a:latin typeface="Arial" panose="020B0604020202020204" pitchFamily="34" charset="0"/>
                <a:cs typeface="Arial" panose="020B0604020202020204" pitchFamily="34" charset="0"/>
              </a:rPr>
              <a:t>, L. and </a:t>
            </a:r>
            <a:r>
              <a:rPr lang="en-GB" sz="1000" dirty="0" err="1">
                <a:latin typeface="Arial" panose="020B0604020202020204" pitchFamily="34" charset="0"/>
                <a:cs typeface="Arial" panose="020B0604020202020204" pitchFamily="34" charset="0"/>
              </a:rPr>
              <a:t>O’Cathain</a:t>
            </a:r>
            <a:r>
              <a:rPr lang="en-GB" sz="1000" dirty="0">
                <a:latin typeface="Arial" panose="020B0604020202020204" pitchFamily="34" charset="0"/>
                <a:cs typeface="Arial" panose="020B0604020202020204" pitchFamily="34" charset="0"/>
              </a:rPr>
              <a:t>, A., 2022. The use of co-production, co-design and co-creation to mobilise knowledge in the management of health conditions: a systematic review. BMC Health Services Research, 22(1), p. 877. https://doi.org/10.1186/s12913-022-08079-y </a:t>
            </a:r>
          </a:p>
          <a:p>
            <a:r>
              <a:rPr lang="en-GB" sz="1000" dirty="0">
                <a:latin typeface="Arial" panose="020B0604020202020204" pitchFamily="34" charset="0"/>
                <a:cs typeface="Arial" panose="020B0604020202020204" pitchFamily="34" charset="0"/>
              </a:rPr>
              <a:t>Gukova, X., Hazlewood, G.S., </a:t>
            </a:r>
            <a:r>
              <a:rPr lang="en-GB" sz="1000" dirty="0" err="1">
                <a:latin typeface="Arial" panose="020B0604020202020204" pitchFamily="34" charset="0"/>
                <a:cs typeface="Arial" panose="020B0604020202020204" pitchFamily="34" charset="0"/>
              </a:rPr>
              <a:t>Arbillaga</a:t>
            </a:r>
            <a:r>
              <a:rPr lang="en-GB" sz="1000" dirty="0">
                <a:latin typeface="Arial" panose="020B0604020202020204" pitchFamily="34" charset="0"/>
                <a:cs typeface="Arial" panose="020B0604020202020204" pitchFamily="34" charset="0"/>
              </a:rPr>
              <a:t>, H., MacMullan, P., Zimmermann, G.L., Barnabe, C., Choi, M.Y., Barber, M.R., Charlton, A., Job, B. and </a:t>
            </a:r>
            <a:r>
              <a:rPr lang="en-GB" sz="1000" dirty="0" err="1">
                <a:latin typeface="Arial" panose="020B0604020202020204" pitchFamily="34" charset="0"/>
                <a:cs typeface="Arial" panose="020B0604020202020204" pitchFamily="34" charset="0"/>
              </a:rPr>
              <a:t>Osinski</a:t>
            </a:r>
            <a:r>
              <a:rPr lang="en-GB" sz="1000" dirty="0">
                <a:latin typeface="Arial" panose="020B0604020202020204" pitchFamily="34" charset="0"/>
                <a:cs typeface="Arial" panose="020B0604020202020204" pitchFamily="34" charset="0"/>
              </a:rPr>
              <a:t>, K., 2022. Development of an interdisciplinary early rheumatoid arthritis care pathway. BMC rheumatology, 6(1), p.35. https://doi.org/10.1186/s41927-022-00267-x </a:t>
            </a:r>
          </a:p>
          <a:p>
            <a:r>
              <a:rPr lang="en-GB" sz="1000" dirty="0">
                <a:latin typeface="Arial" panose="020B0604020202020204" pitchFamily="34" charset="0"/>
                <a:cs typeface="Arial" panose="020B0604020202020204" pitchFamily="34" charset="0"/>
              </a:rPr>
              <a:t>Hua, C., Buttgereit, F. and Combe, B. (2022) ‘Glucocorticoids in rheumatoid arthritis: current status and future directions’, Rheumatology and Therapy, 9, pp.1–17. https://doi.org/10.1136/rmdopen-2017-000536 </a:t>
            </a:r>
          </a:p>
          <a:p>
            <a:endParaRPr lang="en-GB" sz="1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032170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03AAE-0738-4D32-BCCB-490BB933E9EE}"/>
              </a:ext>
            </a:extLst>
          </p:cNvPr>
          <p:cNvSpPr>
            <a:spLocks noGrp="1"/>
          </p:cNvSpPr>
          <p:nvPr>
            <p:ph type="title"/>
          </p:nvPr>
        </p:nvSpPr>
        <p:spPr>
          <a:xfrm>
            <a:off x="430341" y="36787"/>
            <a:ext cx="8596668" cy="578069"/>
          </a:xfrm>
        </p:spPr>
        <p:txBody>
          <a:bodyPr>
            <a:normAutofit fontScale="90000"/>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2092418E-AF41-435C-8A8C-A774AA14F037}"/>
              </a:ext>
            </a:extLst>
          </p:cNvPr>
          <p:cNvSpPr>
            <a:spLocks noGrp="1"/>
          </p:cNvSpPr>
          <p:nvPr>
            <p:ph idx="1"/>
          </p:nvPr>
        </p:nvSpPr>
        <p:spPr>
          <a:xfrm>
            <a:off x="246994" y="804755"/>
            <a:ext cx="10431517" cy="5617066"/>
          </a:xfrm>
          <a:solidFill>
            <a:schemeClr val="tx2">
              <a:lumMod val="20000"/>
              <a:lumOff val="80000"/>
            </a:schemeClr>
          </a:solidFill>
        </p:spPr>
        <p:txBody>
          <a:bodyPr>
            <a:normAutofit/>
          </a:bodyPr>
          <a:lstStyle/>
          <a:p>
            <a:r>
              <a:rPr lang="en-GB" sz="1000" dirty="0">
                <a:latin typeface="Arial" panose="020B0604020202020204" pitchFamily="34" charset="0"/>
                <a:cs typeface="Arial" panose="020B0604020202020204" pitchFamily="34" charset="0"/>
              </a:rPr>
              <a:t>Jain, A., Joseph, S., James, J., James, T.S., Kumar, K., Raza, K., Greenfield, S. and Shenoy, P., 2023. Delay in diagnosis of rheumatoid arthritis: reasons and trends over a decade. Rheumatology International, 43(3), pp.503-508. https://doi.org/10.1007/s00296-022-05187-0 </a:t>
            </a:r>
          </a:p>
          <a:p>
            <a:r>
              <a:rPr lang="en-GB" sz="1000" dirty="0" err="1">
                <a:latin typeface="Arial" panose="020B0604020202020204" pitchFamily="34" charset="0"/>
                <a:cs typeface="Arial" panose="020B0604020202020204" pitchFamily="34" charset="0"/>
              </a:rPr>
              <a:t>Jin</a:t>
            </a:r>
            <a:r>
              <a:rPr lang="en-GB" sz="1000" dirty="0">
                <a:latin typeface="Arial" panose="020B0604020202020204" pitchFamily="34" charset="0"/>
                <a:cs typeface="Arial" panose="020B0604020202020204" pitchFamily="34" charset="0"/>
              </a:rPr>
              <a:t>, S., Zhao, J., Li, M. and Zeng, X., 2022. New insights into the pathogenesis and management of rheumatoid arthritis. Chronic Diseases and Translational Medicine, 8(04), pp.256-263. DOI: 10.1002/cdt3.43</a:t>
            </a:r>
          </a:p>
          <a:p>
            <a:r>
              <a:rPr lang="en-GB" sz="1000" dirty="0">
                <a:latin typeface="Arial" panose="020B0604020202020204" pitchFamily="34" charset="0"/>
                <a:cs typeface="Arial" panose="020B0604020202020204" pitchFamily="34" charset="0"/>
              </a:rPr>
              <a:t>Lindqvist, J., Alfredsson, L., </a:t>
            </a:r>
            <a:r>
              <a:rPr lang="en-GB" sz="1000" dirty="0" err="1">
                <a:latin typeface="Arial" panose="020B0604020202020204" pitchFamily="34" charset="0"/>
                <a:cs typeface="Arial" panose="020B0604020202020204" pitchFamily="34" charset="0"/>
              </a:rPr>
              <a:t>Klareskog</a:t>
            </a:r>
            <a:r>
              <a:rPr lang="en-GB" sz="1000" dirty="0">
                <a:latin typeface="Arial" panose="020B0604020202020204" pitchFamily="34" charset="0"/>
                <a:cs typeface="Arial" panose="020B0604020202020204" pitchFamily="34" charset="0"/>
              </a:rPr>
              <a:t>, L., </a:t>
            </a:r>
            <a:r>
              <a:rPr lang="en-GB" sz="1000" dirty="0" err="1">
                <a:latin typeface="Arial" panose="020B0604020202020204" pitchFamily="34" charset="0"/>
                <a:cs typeface="Arial" panose="020B0604020202020204" pitchFamily="34" charset="0"/>
              </a:rPr>
              <a:t>Lampa</a:t>
            </a:r>
            <a:r>
              <a:rPr lang="en-GB" sz="1000" dirty="0">
                <a:latin typeface="Arial" panose="020B0604020202020204" pitchFamily="34" charset="0"/>
                <a:cs typeface="Arial" panose="020B0604020202020204" pitchFamily="34" charset="0"/>
              </a:rPr>
              <a:t>, J. and </a:t>
            </a:r>
            <a:r>
              <a:rPr lang="en-GB" sz="1000" dirty="0" err="1">
                <a:latin typeface="Arial" panose="020B0604020202020204" pitchFamily="34" charset="0"/>
                <a:cs typeface="Arial" panose="020B0604020202020204" pitchFamily="34" charset="0"/>
              </a:rPr>
              <a:t>Westerlind</a:t>
            </a:r>
            <a:r>
              <a:rPr lang="en-GB" sz="1000" dirty="0">
                <a:latin typeface="Arial" panose="020B0604020202020204" pitchFamily="34" charset="0"/>
                <a:cs typeface="Arial" panose="020B0604020202020204" pitchFamily="34" charset="0"/>
              </a:rPr>
              <a:t>, H., 2022. Unmet needs in rheumatoid arthritis: a subgroup of patients with high levels of pain, fatigue, and psychosocial distress 3 years after diagnosis. ACR open rheumatology, 4(6), pp.492-502. https://doi.org/10.1002/acr2.11422 </a:t>
            </a:r>
          </a:p>
          <a:p>
            <a:r>
              <a:rPr lang="en-GB" sz="1000" dirty="0">
                <a:latin typeface="Arial" panose="020B0604020202020204" pitchFamily="34" charset="0"/>
                <a:cs typeface="Arial" panose="020B0604020202020204" pitchFamily="34" charset="0"/>
              </a:rPr>
              <a:t>Lopatina, E., Marshall, D.A., Le Clercq, S.A., Noseworthy, T.W., Suter, E., De la Rossa Jaimes, C., Lauf, A.M., Mosher, D.P. and Barber, C.E.H. (2021) ‘Nurse-Led Care for Stable Patients with Rheumatoid Arthritis: Quality of Care in Routine Practice Compared to the Traditional Rheumatologist-Led Model’, Rheumatology and Therapy, 8, pp.1247–1262. https://doi.org/10.1007/s40744-021-00339-3 </a:t>
            </a:r>
          </a:p>
          <a:p>
            <a:r>
              <a:rPr lang="en-GB" sz="1000" dirty="0">
                <a:latin typeface="Arial" panose="020B0604020202020204" pitchFamily="34" charset="0"/>
                <a:cs typeface="Arial" panose="020B0604020202020204" pitchFamily="34" charset="0"/>
              </a:rPr>
              <a:t>Lopez-Olivo, M.A., Sharma, G., Singh, G., James, J., Krause, K.J., </a:t>
            </a:r>
            <a:r>
              <a:rPr lang="en-GB" sz="1000" dirty="0" err="1">
                <a:latin typeface="Arial" panose="020B0604020202020204" pitchFamily="34" charset="0"/>
                <a:cs typeface="Arial" panose="020B0604020202020204" pitchFamily="34" charset="0"/>
              </a:rPr>
              <a:t>Cinciripini</a:t>
            </a:r>
            <a:r>
              <a:rPr lang="en-GB" sz="1000" dirty="0">
                <a:latin typeface="Arial" panose="020B0604020202020204" pitchFamily="34" charset="0"/>
                <a:cs typeface="Arial" panose="020B0604020202020204" pitchFamily="34" charset="0"/>
              </a:rPr>
              <a:t>, P., Volk, R.J. and Suarez-</a:t>
            </a:r>
            <a:r>
              <a:rPr lang="en-GB" sz="1000" dirty="0" err="1">
                <a:latin typeface="Arial" panose="020B0604020202020204" pitchFamily="34" charset="0"/>
                <a:cs typeface="Arial" panose="020B0604020202020204" pitchFamily="34" charset="0"/>
              </a:rPr>
              <a:t>Almazor</a:t>
            </a:r>
            <a:r>
              <a:rPr lang="en-GB" sz="1000" dirty="0">
                <a:latin typeface="Arial" panose="020B0604020202020204" pitchFamily="34" charset="0"/>
                <a:cs typeface="Arial" panose="020B0604020202020204" pitchFamily="34" charset="0"/>
              </a:rPr>
              <a:t>, M.E., 2022. A systematic review with meta-analysis of the effects of smoking cessation strategies in patients with rheumatoid arthritis. </a:t>
            </a:r>
            <a:r>
              <a:rPr lang="en-GB" sz="1000" dirty="0" err="1">
                <a:latin typeface="Arial" panose="020B0604020202020204" pitchFamily="34" charset="0"/>
                <a:cs typeface="Arial" panose="020B0604020202020204" pitchFamily="34" charset="0"/>
              </a:rPr>
              <a:t>PloS</a:t>
            </a:r>
            <a:r>
              <a:rPr lang="en-GB" sz="1000" dirty="0">
                <a:latin typeface="Arial" panose="020B0604020202020204" pitchFamily="34" charset="0"/>
                <a:cs typeface="Arial" panose="020B0604020202020204" pitchFamily="34" charset="0"/>
              </a:rPr>
              <a:t> one, 17(12), p.e0279065. https://doi.org/10.1371/journal.pone.0279065</a:t>
            </a:r>
          </a:p>
          <a:p>
            <a:r>
              <a:rPr lang="en-GB" sz="1000" dirty="0">
                <a:latin typeface="Arial" panose="020B0604020202020204" pitchFamily="34" charset="0"/>
                <a:cs typeface="Arial" panose="020B0604020202020204" pitchFamily="34" charset="0"/>
              </a:rPr>
              <a:t>MacIver, A., Hollinger, H. and Carolan, C., 2021. Tele-health interventions to support self-management in adults with rheumatoid arthritis: a systematic review. Rheumatology international, 41(8), pp.1399-1418. https://doi.org/10.1007/s00296-021-04907-2 </a:t>
            </a:r>
          </a:p>
          <a:p>
            <a:r>
              <a:rPr lang="en-GB" sz="1000" dirty="0">
                <a:latin typeface="Arial" panose="020B0604020202020204" pitchFamily="34" charset="0"/>
                <a:cs typeface="Arial" panose="020B0604020202020204" pitchFamily="34" charset="0"/>
              </a:rPr>
              <a:t>Maisha, J.A., El-</a:t>
            </a:r>
            <a:r>
              <a:rPr lang="en-GB" sz="1000" dirty="0" err="1">
                <a:latin typeface="Arial" panose="020B0604020202020204" pitchFamily="34" charset="0"/>
                <a:cs typeface="Arial" panose="020B0604020202020204" pitchFamily="34" charset="0"/>
              </a:rPr>
              <a:t>Gabalawy</a:t>
            </a:r>
            <a:r>
              <a:rPr lang="en-GB" sz="1000" dirty="0">
                <a:latin typeface="Arial" panose="020B0604020202020204" pitchFamily="34" charset="0"/>
                <a:cs typeface="Arial" panose="020B0604020202020204" pitchFamily="34" charset="0"/>
              </a:rPr>
              <a:t>, H.S. and O’Neil, L.J. (2023) ‘Modifiable risk factors linked to the development of rheumatoid arthritis: evidence, immunological mechanisms and prevention’, Frontiers in Immunology, 14, Article 1221125. </a:t>
            </a:r>
          </a:p>
          <a:p>
            <a:r>
              <a:rPr lang="en-GB" sz="1000" dirty="0" err="1">
                <a:latin typeface="Arial" panose="020B0604020202020204" pitchFamily="34" charset="0"/>
                <a:cs typeface="Arial" panose="020B0604020202020204" pitchFamily="34" charset="0"/>
              </a:rPr>
              <a:t>Mankia</a:t>
            </a:r>
            <a:r>
              <a:rPr lang="en-GB" sz="1000" dirty="0">
                <a:latin typeface="Arial" panose="020B0604020202020204" pitchFamily="34" charset="0"/>
                <a:cs typeface="Arial" panose="020B0604020202020204" pitchFamily="34" charset="0"/>
              </a:rPr>
              <a:t>, K. and Emery, P. (2016) ‘Preclinical rheumatoid arthritis: progress towards prevention’, Nature Reviews Rheumatology, 18, pp.315–327. DOI 10.1002/art.39603</a:t>
            </a:r>
          </a:p>
          <a:p>
            <a:r>
              <a:rPr lang="en-GB" sz="1000" dirty="0">
                <a:latin typeface="Arial" panose="020B0604020202020204" pitchFamily="34" charset="0"/>
                <a:cs typeface="Arial" panose="020B0604020202020204" pitchFamily="34" charset="0"/>
              </a:rPr>
              <a:t>Masterson, D., </a:t>
            </a:r>
            <a:r>
              <a:rPr lang="en-GB" sz="1000" dirty="0" err="1">
                <a:latin typeface="Arial" panose="020B0604020202020204" pitchFamily="34" charset="0"/>
                <a:cs typeface="Arial" panose="020B0604020202020204" pitchFamily="34" charset="0"/>
              </a:rPr>
              <a:t>Areskoug</a:t>
            </a:r>
            <a:r>
              <a:rPr lang="en-GB" sz="1000" dirty="0">
                <a:latin typeface="Arial" panose="020B0604020202020204" pitchFamily="34" charset="0"/>
                <a:cs typeface="Arial" panose="020B0604020202020204" pitchFamily="34" charset="0"/>
              </a:rPr>
              <a:t> </a:t>
            </a:r>
            <a:r>
              <a:rPr lang="en-GB" sz="1000" dirty="0" err="1">
                <a:latin typeface="Arial" panose="020B0604020202020204" pitchFamily="34" charset="0"/>
                <a:cs typeface="Arial" panose="020B0604020202020204" pitchFamily="34" charset="0"/>
              </a:rPr>
              <a:t>Josefsson</a:t>
            </a:r>
            <a:r>
              <a:rPr lang="en-GB" sz="1000" dirty="0">
                <a:latin typeface="Arial" panose="020B0604020202020204" pitchFamily="34" charset="0"/>
                <a:cs typeface="Arial" panose="020B0604020202020204" pitchFamily="34" charset="0"/>
              </a:rPr>
              <a:t>, K., Robert, G., Nylander, E. and </a:t>
            </a:r>
            <a:r>
              <a:rPr lang="en-GB" sz="1000" dirty="0" err="1">
                <a:latin typeface="Arial" panose="020B0604020202020204" pitchFamily="34" charset="0"/>
                <a:cs typeface="Arial" panose="020B0604020202020204" pitchFamily="34" charset="0"/>
              </a:rPr>
              <a:t>Kjellström</a:t>
            </a:r>
            <a:r>
              <a:rPr lang="en-GB" sz="1000" dirty="0">
                <a:latin typeface="Arial" panose="020B0604020202020204" pitchFamily="34" charset="0"/>
                <a:cs typeface="Arial" panose="020B0604020202020204" pitchFamily="34" charset="0"/>
              </a:rPr>
              <a:t>, S., 2022. Mapping definitions of co‐production and co‐design in health and social care: a systematic scoping review providing lessons for the future. Health Expectations, 25(3), pp.902-913. https://doi.org/10.1111/hex.13470 </a:t>
            </a:r>
          </a:p>
          <a:p>
            <a:r>
              <a:rPr lang="en-GB" sz="1000" dirty="0">
                <a:latin typeface="Arial" panose="020B0604020202020204" pitchFamily="34" charset="0"/>
                <a:cs typeface="Arial" panose="020B0604020202020204" pitchFamily="34" charset="0"/>
              </a:rPr>
              <a:t>National Institute for Health and Care Excellence (NICE) (2020) Rheumatoid arthritis in adults: management (NG100). London: NICE. https://www.nice.org.uk/guidance/ng100/chapter/Recommendations</a:t>
            </a:r>
          </a:p>
          <a:p>
            <a:r>
              <a:rPr lang="en-GB" sz="1000" dirty="0">
                <a:latin typeface="Arial" panose="020B0604020202020204" pitchFamily="34" charset="0"/>
                <a:cs typeface="Arial" panose="020B0604020202020204" pitchFamily="34" charset="0"/>
              </a:rPr>
              <a:t>National Institute for Health and Care Excellence (NICE) (2024) Rheumatoid arthritis in adults: management (NG100). London: NICE. </a:t>
            </a:r>
          </a:p>
          <a:p>
            <a:r>
              <a:rPr lang="en-GB" sz="1000" dirty="0">
                <a:latin typeface="Arial" panose="020B0604020202020204" pitchFamily="34" charset="0"/>
                <a:cs typeface="Arial" panose="020B0604020202020204" pitchFamily="34" charset="0"/>
              </a:rPr>
              <a:t>Ng, C.Y.H., Tay, S.H., McIntyre, R.S., Ho, R. and Tam, W.W.S. (2022) ‘Elucidating a bidirectional association between rheumatoid arthritis and depression: a systematic review and meta-analysis’, Journal of Affective Disorders, 311, pp.407–415. DOI: 10.1016/j.jad.2022.05.108</a:t>
            </a:r>
          </a:p>
          <a:p>
            <a:r>
              <a:rPr lang="en-GB" sz="1000" dirty="0">
                <a:latin typeface="Arial" panose="020B0604020202020204" pitchFamily="34" charset="0"/>
                <a:cs typeface="Arial" panose="020B0604020202020204" pitchFamily="34" charset="0"/>
              </a:rPr>
              <a:t>NHS England (2019) Universal Personalised Care: Implementing the Comprehensive Model. London: NHS England. https://www.england.nhs.uk/publication/universal-personalised-care-implementing-the-comprehensive-model/ </a:t>
            </a:r>
          </a:p>
        </p:txBody>
      </p:sp>
    </p:spTree>
    <p:extLst>
      <p:ext uri="{BB962C8B-B14F-4D97-AF65-F5344CB8AC3E}">
        <p14:creationId xmlns:p14="http://schemas.microsoft.com/office/powerpoint/2010/main" val="13803468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E4EF46-914D-4DEA-A88F-CAF04DDE021A}"/>
              </a:ext>
            </a:extLst>
          </p:cNvPr>
          <p:cNvSpPr>
            <a:spLocks noGrp="1"/>
          </p:cNvSpPr>
          <p:nvPr>
            <p:ph type="title"/>
          </p:nvPr>
        </p:nvSpPr>
        <p:spPr>
          <a:xfrm>
            <a:off x="530189" y="0"/>
            <a:ext cx="8596668" cy="667407"/>
          </a:xfrm>
        </p:spPr>
        <p:txBody>
          <a:bodyPr/>
          <a:lstStyle/>
          <a:p>
            <a:r>
              <a:rPr lang="en-GB" b="1" dirty="0"/>
              <a:t>References</a:t>
            </a:r>
          </a:p>
        </p:txBody>
      </p:sp>
      <p:sp>
        <p:nvSpPr>
          <p:cNvPr id="3" name="Content Placeholder 2">
            <a:extLst>
              <a:ext uri="{FF2B5EF4-FFF2-40B4-BE49-F238E27FC236}">
                <a16:creationId xmlns:a16="http://schemas.microsoft.com/office/drawing/2014/main" id="{B5E8DA1E-3F83-49A7-8033-47BBF9AFD14B}"/>
              </a:ext>
            </a:extLst>
          </p:cNvPr>
          <p:cNvSpPr>
            <a:spLocks noGrp="1"/>
          </p:cNvSpPr>
          <p:nvPr>
            <p:ph idx="1"/>
          </p:nvPr>
        </p:nvSpPr>
        <p:spPr>
          <a:xfrm>
            <a:off x="325821" y="799499"/>
            <a:ext cx="10116207" cy="5990184"/>
          </a:xfrm>
          <a:solidFill>
            <a:schemeClr val="tx2">
              <a:lumMod val="20000"/>
              <a:lumOff val="80000"/>
            </a:schemeClr>
          </a:solidFill>
        </p:spPr>
        <p:txBody>
          <a:bodyPr>
            <a:normAutofit fontScale="62500" lnSpcReduction="20000"/>
          </a:bodyPr>
          <a:lstStyle/>
          <a:p>
            <a:r>
              <a:rPr lang="en-GB" dirty="0"/>
              <a:t>Nikiphorou, E., Santos, E.J.F., Marques, A., </a:t>
            </a:r>
            <a:r>
              <a:rPr lang="en-GB" dirty="0" err="1"/>
              <a:t>Böhm</a:t>
            </a:r>
            <a:r>
              <a:rPr lang="en-GB" dirty="0"/>
              <a:t>, P., </a:t>
            </a:r>
            <a:r>
              <a:rPr lang="en-GB" dirty="0" err="1"/>
              <a:t>Bijlsma</a:t>
            </a:r>
            <a:r>
              <a:rPr lang="en-GB" dirty="0"/>
              <a:t>, J.W., </a:t>
            </a:r>
            <a:r>
              <a:rPr lang="en-GB" dirty="0" err="1"/>
              <a:t>Daien</a:t>
            </a:r>
            <a:r>
              <a:rPr lang="en-GB" dirty="0"/>
              <a:t>, C.I., </a:t>
            </a:r>
            <a:r>
              <a:rPr lang="en-GB" dirty="0" err="1"/>
              <a:t>Esbensen</a:t>
            </a:r>
            <a:r>
              <a:rPr lang="en-GB" dirty="0"/>
              <a:t>, B.A., Ferreira, R.J., </a:t>
            </a:r>
            <a:r>
              <a:rPr lang="en-GB" dirty="0" err="1"/>
              <a:t>Fragoulis</a:t>
            </a:r>
            <a:r>
              <a:rPr lang="en-GB" dirty="0"/>
              <a:t>, G.E., Holmes, P. and McBain, H., 2021. 2021 EULAR recommendations for the implementation of self-management strategies in patients with inflammatory arthritis. Annals of the rheumatic diseases, 80(10), pp.1278-1285. </a:t>
            </a:r>
            <a:r>
              <a:rPr lang="en-GB" dirty="0">
                <a:hlinkClick r:id="rId2"/>
              </a:rPr>
              <a:t>https://doi.org/10.1136/annrheumdis-2021-220249</a:t>
            </a:r>
            <a:r>
              <a:rPr lang="en-GB" dirty="0"/>
              <a:t> </a:t>
            </a:r>
          </a:p>
          <a:p>
            <a:r>
              <a:rPr lang="en-GB" dirty="0" err="1"/>
              <a:t>Özlü</a:t>
            </a:r>
            <a:r>
              <a:rPr lang="en-GB" dirty="0"/>
              <a:t>, A. and Akdeniz Leblebicier, M. (2022) ‘Does remission in rheumatoid arthritis bring </a:t>
            </a:r>
            <a:r>
              <a:rPr lang="en-GB" dirty="0" err="1"/>
              <a:t>kinesiophobia</a:t>
            </a:r>
            <a:r>
              <a:rPr lang="en-GB" dirty="0"/>
              <a:t>, quality of life, fatigue, and physical activity closer to normal?’, Archives of Rheumatology, 37(4), pp.603–612. </a:t>
            </a:r>
            <a:r>
              <a:rPr lang="en-GB" sz="1800" dirty="0">
                <a:effectLst/>
                <a:latin typeface="Calibri" panose="020F0502020204030204" pitchFamily="34" charset="0"/>
                <a:ea typeface="Calibri" panose="020F0502020204030204" pitchFamily="34" charset="0"/>
                <a:cs typeface="Times New Roman" panose="02020603050405020304" pitchFamily="18" charset="0"/>
              </a:rPr>
              <a:t>doi: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10.46497/ArchRheumatol.2022.9552</a:t>
            </a:r>
            <a:endParaRPr lang="en-GB" dirty="0"/>
          </a:p>
          <a:p>
            <a:r>
              <a:rPr lang="en-GB" dirty="0"/>
              <a:t>Padyukov, L. (2022, January). Genetics of rheumatoid arthritis. In Seminars in immunopathology (Vol. 44, No. 1, pp. 47-62). Berlin/Heidelberg: Springer Berlin Heidelberg. </a:t>
            </a:r>
            <a:r>
              <a:rPr lang="en-GB" dirty="0">
                <a:hlinkClick r:id="rId4"/>
              </a:rPr>
              <a:t>https://doi.org/10.1007/s00281-022-00912-0</a:t>
            </a:r>
            <a:r>
              <a:rPr lang="en-GB" dirty="0"/>
              <a:t>  </a:t>
            </a:r>
          </a:p>
          <a:p>
            <a:r>
              <a:rPr lang="en-GB" dirty="0" err="1"/>
              <a:t>Pescheny</a:t>
            </a:r>
            <a:r>
              <a:rPr lang="en-GB" dirty="0"/>
              <a:t>, J.V., Pappas, Y. and Randhawa, G. (2021) ‘Facilitators and barriers of implementing and delivering social prescribing services: a systematic review’, BMC Health Services Research, 21, Article 740. </a:t>
            </a:r>
            <a:r>
              <a:rPr lang="en-GB" dirty="0">
                <a:hlinkClick r:id="rId5"/>
              </a:rPr>
              <a:t>https://doi.org/10.1186/s12913-018-2893-4</a:t>
            </a:r>
            <a:r>
              <a:rPr lang="en-GB" dirty="0"/>
              <a:t>  </a:t>
            </a:r>
          </a:p>
          <a:p>
            <a:r>
              <a:rPr lang="en-GB" dirty="0"/>
              <a:t>Scott, I.C., Whittle, R., Bailey, J., Muller, S. and Jordan, K.P. (2022) ‘Rheumatoid arthritis, psoriatic arthritis, and axial </a:t>
            </a:r>
            <a:r>
              <a:rPr lang="en-GB" dirty="0" err="1"/>
              <a:t>spondyloarthritis</a:t>
            </a:r>
            <a:r>
              <a:rPr lang="en-GB" dirty="0"/>
              <a:t> epidemiology in England from 2004 to 2020: an observational study using primary care electronic health record data’, The Lancet Regional Health – Europe, 23, Article 100519. DOI: 10.1016/j.lanepe.2022.100519  </a:t>
            </a:r>
          </a:p>
          <a:p>
            <a:r>
              <a:rPr lang="en-GB" dirty="0"/>
              <a:t>Simons, G., Ismail, N., Sandhu, K., </a:t>
            </a:r>
            <a:r>
              <a:rPr lang="en-GB" dirty="0" err="1"/>
              <a:t>Mallen</a:t>
            </a:r>
            <a:r>
              <a:rPr lang="en-GB" dirty="0"/>
              <a:t>, C.D., Stack, R.J., Pontefract, S., Raza, K. and Falahee, M., 2022. The potential role of community pharmacy staff in reducing patient delay in consulting with symptoms of rheumatoid arthritis: a qualitative study. BMC rheumatology, 6(1), p.50. </a:t>
            </a:r>
            <a:r>
              <a:rPr lang="en-GB" dirty="0">
                <a:hlinkClick r:id="rId6"/>
              </a:rPr>
              <a:t>https://doi.org/10.1186/s41927-022-00280-0</a:t>
            </a:r>
            <a:r>
              <a:rPr lang="en-GB" dirty="0"/>
              <a:t>  </a:t>
            </a:r>
          </a:p>
          <a:p>
            <a:r>
              <a:rPr lang="en-GB" dirty="0"/>
              <a:t>Singh, J.A. (2022) ‘Treatment Guidelines in Rheumatoid Arthritis’, Rheumatic Disease Clinics of North America, 48(3), pp.679–689. </a:t>
            </a:r>
            <a:r>
              <a:rPr lang="en-GB" dirty="0">
                <a:hlinkClick r:id="rId7"/>
              </a:rPr>
              <a:t>https://www.sciencedirect.com/science/article/am/pii/S0889857X22000308</a:t>
            </a:r>
            <a:r>
              <a:rPr lang="en-GB" dirty="0"/>
              <a:t>  </a:t>
            </a:r>
          </a:p>
          <a:p>
            <a:r>
              <a:rPr lang="en-GB" dirty="0"/>
              <a:t>Smolen, J.S., </a:t>
            </a:r>
            <a:r>
              <a:rPr lang="en-GB" dirty="0" err="1"/>
              <a:t>Aletaha</a:t>
            </a:r>
            <a:r>
              <a:rPr lang="en-GB" dirty="0"/>
              <a:t>, D., Barton, A., </a:t>
            </a:r>
            <a:r>
              <a:rPr lang="en-GB" dirty="0" err="1"/>
              <a:t>Burmester</a:t>
            </a:r>
            <a:r>
              <a:rPr lang="en-GB" dirty="0"/>
              <a:t>, G.R., Emery, P., Firestein, G.S., Kavanaugh, A., McInnes, I.B., Solomon, D.H., Strand, V. and Yamamoto, K. (2018) ‘Rheumatoid arthritis’, Nature Reviews Disease Primers, 4, Article 18001. </a:t>
            </a:r>
            <a:r>
              <a:rPr lang="en-GB" dirty="0">
                <a:hlinkClick r:id="rId8"/>
              </a:rPr>
              <a:t>https://doi.org/10.1038/nrdp.2018.1</a:t>
            </a:r>
            <a:r>
              <a:rPr lang="en-GB" dirty="0"/>
              <a:t>  </a:t>
            </a:r>
          </a:p>
          <a:p>
            <a:r>
              <a:rPr lang="en-GB" dirty="0"/>
              <a:t>Smolen, J.S., </a:t>
            </a:r>
            <a:r>
              <a:rPr lang="en-GB" dirty="0" err="1"/>
              <a:t>Landewé</a:t>
            </a:r>
            <a:r>
              <a:rPr lang="en-GB" dirty="0"/>
              <a:t>, R.B., </a:t>
            </a:r>
            <a:r>
              <a:rPr lang="en-GB" dirty="0" err="1"/>
              <a:t>Bergstra</a:t>
            </a:r>
            <a:r>
              <a:rPr lang="en-GB" dirty="0"/>
              <a:t>, S.A., </a:t>
            </a:r>
            <a:r>
              <a:rPr lang="en-GB" dirty="0" err="1"/>
              <a:t>Kerschbaumer</a:t>
            </a:r>
            <a:r>
              <a:rPr lang="en-GB" dirty="0"/>
              <a:t>, A., </a:t>
            </a:r>
            <a:r>
              <a:rPr lang="en-GB" dirty="0" err="1"/>
              <a:t>Sepriano</a:t>
            </a:r>
            <a:r>
              <a:rPr lang="en-GB" dirty="0"/>
              <a:t>, A., </a:t>
            </a:r>
            <a:r>
              <a:rPr lang="en-GB" dirty="0" err="1"/>
              <a:t>Aletaha</a:t>
            </a:r>
            <a:r>
              <a:rPr lang="en-GB" dirty="0"/>
              <a:t>, D., </a:t>
            </a:r>
            <a:r>
              <a:rPr lang="en-GB" dirty="0" err="1"/>
              <a:t>Caporali</a:t>
            </a:r>
            <a:r>
              <a:rPr lang="en-GB" dirty="0"/>
              <a:t>, R., Edwards, C.J., </a:t>
            </a:r>
            <a:r>
              <a:rPr lang="en-GB" dirty="0" err="1"/>
              <a:t>Hyrich</a:t>
            </a:r>
            <a:r>
              <a:rPr lang="en-GB" dirty="0"/>
              <a:t>, K.L., Pope, J.E. and De Souza, S. (2023). ‘EULAR recommendations for the management of rheumatoid arthritis with synthetic and biological disease-modifying antirheumatic drugs: 2022 update’,. Annals of the Rheumatic Diseases, 82(1), pp.3-18. </a:t>
            </a:r>
            <a:r>
              <a:rPr lang="en-GB" dirty="0">
                <a:hlinkClick r:id="rId9"/>
              </a:rPr>
              <a:t>https://doi.org/10.1136/ard-2022-223356</a:t>
            </a:r>
            <a:r>
              <a:rPr lang="en-GB" dirty="0"/>
              <a:t> </a:t>
            </a:r>
          </a:p>
          <a:p>
            <a:r>
              <a:rPr lang="en-GB" dirty="0"/>
              <a:t>Takeuchi, T. (2022). Cytokines and cytokine receptors as targets of immune-mediated inflammatory diseases—RA as a role model. Inflammation and Regeneration, 42(1), 35. </a:t>
            </a:r>
            <a:r>
              <a:rPr lang="en-GB" dirty="0">
                <a:hlinkClick r:id="rId10"/>
              </a:rPr>
              <a:t>https://doi.org/10.1186/s41232-022-00221-x</a:t>
            </a:r>
            <a:r>
              <a:rPr lang="en-GB" dirty="0"/>
              <a:t>  </a:t>
            </a:r>
          </a:p>
          <a:p>
            <a:r>
              <a:rPr lang="en-GB" dirty="0"/>
              <a:t>Tang, C., Wang, A. and Yan, J., 2022. Exploring motivations and resistances for implementing shared decision‐making in clinical practice: A systematic review based on a structure–process–outcome model. Health Expectations, 25(4), pp.1254-1268. </a:t>
            </a:r>
            <a:r>
              <a:rPr lang="en-GB" dirty="0">
                <a:hlinkClick r:id="rId11"/>
              </a:rPr>
              <a:t>https://doi.org/10.1111/hex.13541</a:t>
            </a:r>
            <a:r>
              <a:rPr lang="en-GB" dirty="0"/>
              <a:t> </a:t>
            </a:r>
          </a:p>
          <a:p>
            <a:r>
              <a:rPr lang="en-GB" dirty="0"/>
              <a:t>Tański, W., Dudek, K. and </a:t>
            </a:r>
            <a:r>
              <a:rPr lang="en-GB" dirty="0" err="1"/>
              <a:t>Adamowski</a:t>
            </a:r>
            <a:r>
              <a:rPr lang="en-GB" dirty="0"/>
              <a:t>, T. (2022) ‘Work Ability and Quality of Life in Patients with Rheumatoid Arthritis’, International Journal of Environmental Research and Public Health, 19(20), Article 13260. </a:t>
            </a:r>
            <a:r>
              <a:rPr lang="en-GB" dirty="0">
                <a:hlinkClick r:id="rId12"/>
              </a:rPr>
              <a:t>https://doi.org/10.3390/ijerph192013260</a:t>
            </a:r>
            <a:r>
              <a:rPr lang="en-GB" dirty="0"/>
              <a:t>  </a:t>
            </a:r>
          </a:p>
          <a:p>
            <a:r>
              <a:rPr lang="en-GB" dirty="0" err="1"/>
              <a:t>Witkam</a:t>
            </a:r>
            <a:r>
              <a:rPr lang="en-GB" dirty="0"/>
              <a:t>, R., </a:t>
            </a:r>
            <a:r>
              <a:rPr lang="en-GB" dirty="0" err="1"/>
              <a:t>Gwinnutt</a:t>
            </a:r>
            <a:r>
              <a:rPr lang="en-GB" dirty="0"/>
              <a:t>, J.M., Humphreys, J. and Verstappen, S.M.M. (2023) ‘Is the relationship between deprivation and outcomes in rheumatoid arthritis mediated by body mass index? A longitudinal cohort study’, Rheumatology, 62(7), pp.2394–2401. </a:t>
            </a:r>
            <a:r>
              <a:rPr lang="en-GB" dirty="0">
                <a:hlinkClick r:id="rId13"/>
              </a:rPr>
              <a:t>https://doi.org/10.1093/rheumatology/keac662</a:t>
            </a:r>
            <a:r>
              <a:rPr lang="en-GB" dirty="0"/>
              <a:t> </a:t>
            </a:r>
          </a:p>
          <a:p>
            <a:endParaRPr lang="en-GB" dirty="0"/>
          </a:p>
        </p:txBody>
      </p:sp>
    </p:spTree>
    <p:extLst>
      <p:ext uri="{BB962C8B-B14F-4D97-AF65-F5344CB8AC3E}">
        <p14:creationId xmlns:p14="http://schemas.microsoft.com/office/powerpoint/2010/main" val="207005638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1022</TotalTime>
  <Words>5039</Words>
  <Application>Microsoft Office PowerPoint</Application>
  <PresentationFormat>Widescreen</PresentationFormat>
  <Paragraphs>236</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Times New Roman</vt:lpstr>
      <vt:lpstr>Trebuchet MS</vt:lpstr>
      <vt:lpstr>Wingdings 3</vt:lpstr>
      <vt:lpstr>Facet</vt:lpstr>
      <vt:lpstr>  Module Code: LCHS7003   Module Title: Community Care and Management of Longer-term Conditions</vt:lpstr>
      <vt:lpstr>Presentation Aim and Rationale</vt:lpstr>
      <vt:lpstr>Overview of Rheumatoid Arthritis</vt:lpstr>
      <vt:lpstr>Risk Factors and Disease Development</vt:lpstr>
      <vt:lpstr>Prevalence of Rheumatoid Arthritis Worldwide and in the UK</vt:lpstr>
      <vt:lpstr>Economic and Social Burden of RA</vt:lpstr>
      <vt:lpstr>Diagnosis and Initial Assessment</vt:lpstr>
      <vt:lpstr>UK Guidance and Models/Frameworks for RA Management</vt:lpstr>
      <vt:lpstr>Pharmacological Treatment Options in the UK</vt:lpstr>
      <vt:lpstr>Non-Pharmacological Management and Multidisciplinary Care</vt:lpstr>
      <vt:lpstr>Comorbidities Associated with RA</vt:lpstr>
      <vt:lpstr>Prevention and Risk Reduction in RA</vt:lpstr>
      <vt:lpstr>Co-Productive Care: Skills, Values and Behaviours in RA Management</vt:lpstr>
      <vt:lpstr>Comprehensive Model of Personalised Care Applied to RA</vt:lpstr>
      <vt:lpstr>Self-Management Support in Rheumatoid Arthritis (RA)</vt:lpstr>
      <vt:lpstr>Current Challenges and Recommendations for Future Practice in RA</vt:lpstr>
      <vt:lpstr>Conclusions</vt:lpstr>
      <vt:lpstr>References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 LCHS7003   Module Title: Community Care and Management of Longer-term Conditions</dc:title>
  <dc:creator>Pee Rrr</dc:creator>
  <cp:lastModifiedBy>Pee Rrr</cp:lastModifiedBy>
  <cp:revision>37</cp:revision>
  <dcterms:created xsi:type="dcterms:W3CDTF">2026-08-10T18:16:21Z</dcterms:created>
  <dcterms:modified xsi:type="dcterms:W3CDTF">2026-08-12T09:54:23Z</dcterms:modified>
</cp:coreProperties>
</file>