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8" r:id="rId2"/>
    <p:sldId id="262" r:id="rId3"/>
    <p:sldId id="257" r:id="rId4"/>
    <p:sldId id="260" r:id="rId5"/>
    <p:sldId id="259" r:id="rId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20039" autoAdjust="0"/>
    <p:restoredTop sz="94660"/>
  </p:normalViewPr>
  <p:slideViewPr>
    <p:cSldViewPr snapToGrid="0">
      <p:cViewPr varScale="1">
        <p:scale>
          <a:sx n="61" d="100"/>
          <a:sy n="61" d="100"/>
        </p:scale>
        <p:origin x="84" y="83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>
            <a:extLst>
              <a:ext uri="{FF2B5EF4-FFF2-40B4-BE49-F238E27FC236}">
                <a16:creationId xmlns:a16="http://schemas.microsoft.com/office/drawing/2014/main" id="{904DB13E-F722-4ED6-BB00-556651E95281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10" name="Rectangle 9"/>
          <p:cNvSpPr/>
          <p:nvPr/>
        </p:nvSpPr>
        <p:spPr>
          <a:xfrm>
            <a:off x="1307870" y="1267730"/>
            <a:ext cx="9576262" cy="4307950"/>
          </a:xfrm>
          <a:prstGeom prst="rect">
            <a:avLst/>
          </a:prstGeom>
          <a:ln w="6350" cap="flat" cmpd="sng" algn="ctr">
            <a:noFill/>
            <a:prstDash val="solid"/>
          </a:ln>
          <a:effectLst>
            <a:outerShdw blurRad="50800" algn="ctr" rotWithShape="0">
              <a:prstClr val="black">
                <a:alpha val="66000"/>
              </a:prstClr>
            </a:outerShdw>
            <a:softEdge rad="0"/>
          </a:effectLst>
        </p:spPr>
      </p:sp>
      <p:sp>
        <p:nvSpPr>
          <p:cNvPr id="11" name="Rectangle 10"/>
          <p:cNvSpPr/>
          <p:nvPr/>
        </p:nvSpPr>
        <p:spPr>
          <a:xfrm>
            <a:off x="1447801" y="1411615"/>
            <a:ext cx="9296400" cy="4034770"/>
          </a:xfrm>
          <a:prstGeom prst="rect">
            <a:avLst/>
          </a:prstGeom>
          <a:noFill/>
          <a:ln w="6350" cap="sq" cmpd="sng" algn="ctr">
            <a:solidFill>
              <a:schemeClr val="tx1">
                <a:lumMod val="75000"/>
                <a:lumOff val="25000"/>
              </a:schemeClr>
            </a:solidFill>
            <a:prstDash val="solid"/>
            <a:miter lim="800000"/>
          </a:ln>
          <a:effectLst/>
        </p:spPr>
      </p:sp>
      <p:sp>
        <p:nvSpPr>
          <p:cNvPr id="15" name="Rectangle 14"/>
          <p:cNvSpPr/>
          <p:nvPr/>
        </p:nvSpPr>
        <p:spPr>
          <a:xfrm>
            <a:off x="5135880" y="1267730"/>
            <a:ext cx="1920240" cy="73152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grpSp>
        <p:nvGrpSpPr>
          <p:cNvPr id="7" name="Group 6">
            <a:extLst>
              <a:ext uri="{FF2B5EF4-FFF2-40B4-BE49-F238E27FC236}">
                <a16:creationId xmlns:a16="http://schemas.microsoft.com/office/drawing/2014/main" id="{E26428D7-C6F3-473D-A360-A3F5C3E8728C}"/>
              </a:ext>
            </a:extLst>
          </p:cNvPr>
          <p:cNvGrpSpPr/>
          <p:nvPr/>
        </p:nvGrpSpPr>
        <p:grpSpPr>
          <a:xfrm>
            <a:off x="5250180" y="1267730"/>
            <a:ext cx="1691640" cy="615934"/>
            <a:chOff x="5250180" y="1267730"/>
            <a:chExt cx="1691640" cy="615934"/>
          </a:xfrm>
        </p:grpSpPr>
        <p:cxnSp>
          <p:nvCxnSpPr>
            <p:cNvPr id="17" name="Straight Connector 16"/>
            <p:cNvCxnSpPr/>
            <p:nvPr/>
          </p:nvCxnSpPr>
          <p:spPr>
            <a:xfrm>
              <a:off x="5250180" y="1267730"/>
              <a:ext cx="0" cy="612648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rgbClr val="FFFFFF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/>
            <p:cNvCxnSpPr/>
            <p:nvPr/>
          </p:nvCxnSpPr>
          <p:spPr>
            <a:xfrm>
              <a:off x="6941820" y="1267730"/>
              <a:ext cx="0" cy="612648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rgbClr val="FFFFFF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Connector 18"/>
            <p:cNvCxnSpPr/>
            <p:nvPr/>
          </p:nvCxnSpPr>
          <p:spPr>
            <a:xfrm>
              <a:off x="5250180" y="1883664"/>
              <a:ext cx="1691640" cy="0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rgbClr val="FFFFFF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629103" y="2244830"/>
            <a:ext cx="8933796" cy="2437232"/>
          </a:xfrm>
        </p:spPr>
        <p:txBody>
          <a:bodyPr tIns="45720" bIns="45720" anchor="ctr">
            <a:normAutofit/>
          </a:bodyPr>
          <a:lstStyle>
            <a:lvl1pPr algn="ctr">
              <a:lnSpc>
                <a:spcPct val="83000"/>
              </a:lnSpc>
              <a:defRPr lang="en-US" sz="6800" b="0" kern="1200" cap="all" spc="-100" baseline="0" dirty="0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j-lt"/>
                <a:ea typeface="+mn-ea"/>
                <a:cs typeface="+mn-cs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629101" y="4682062"/>
            <a:ext cx="8936846" cy="457201"/>
          </a:xfrm>
        </p:spPr>
        <p:txBody>
          <a:bodyPr>
            <a:normAutofit/>
          </a:bodyPr>
          <a:lstStyle>
            <a:lvl1pPr marL="0" indent="0" algn="ctr">
              <a:spcBef>
                <a:spcPts val="0"/>
              </a:spcBef>
              <a:buNone/>
              <a:defRPr sz="1800" spc="8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 algn="ctr">
              <a:buNone/>
              <a:defRPr sz="1600"/>
            </a:lvl2pPr>
            <a:lvl3pPr marL="914400" indent="0" algn="ctr">
              <a:buNone/>
              <a:defRPr sz="16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20" name="Date Placeholder 19"/>
          <p:cNvSpPr>
            <a:spLocks noGrp="1"/>
          </p:cNvSpPr>
          <p:nvPr>
            <p:ph type="dt" sz="half" idx="10"/>
          </p:nvPr>
        </p:nvSpPr>
        <p:spPr>
          <a:xfrm>
            <a:off x="5318760" y="1341256"/>
            <a:ext cx="1554480" cy="485546"/>
          </a:xfrm>
        </p:spPr>
        <p:txBody>
          <a:bodyPr/>
          <a:lstStyle>
            <a:lvl1pPr algn="ctr">
              <a:defRPr sz="1300" spc="0" baseline="0">
                <a:solidFill>
                  <a:srgbClr val="FFFFFF"/>
                </a:solidFill>
                <a:latin typeface="+mn-lt"/>
              </a:defRPr>
            </a:lvl1pPr>
          </a:lstStyle>
          <a:p>
            <a:fld id="{EA0C0817-A112-4847-8014-A94B7D2A4EA3}" type="datetime1">
              <a:rPr lang="en-US" smtClean="0"/>
              <a:t>10/6/2020</a:t>
            </a:fld>
            <a:endParaRPr lang="en-US" dirty="0"/>
          </a:p>
        </p:txBody>
      </p:sp>
      <p:sp>
        <p:nvSpPr>
          <p:cNvPr id="21" name="Footer Placeholder 20"/>
          <p:cNvSpPr>
            <a:spLocks noGrp="1"/>
          </p:cNvSpPr>
          <p:nvPr>
            <p:ph type="ftr" sz="quarter" idx="11"/>
          </p:nvPr>
        </p:nvSpPr>
        <p:spPr>
          <a:xfrm>
            <a:off x="1629100" y="5177408"/>
            <a:ext cx="5730295" cy="228600"/>
          </a:xfrm>
        </p:spPr>
        <p:txBody>
          <a:bodyPr/>
          <a:lstStyle>
            <a:lvl1pPr algn="l"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22" name="Slide Number Placeholder 21"/>
          <p:cNvSpPr>
            <a:spLocks noGrp="1"/>
          </p:cNvSpPr>
          <p:nvPr>
            <p:ph type="sldNum" sz="quarter" idx="12"/>
          </p:nvPr>
        </p:nvSpPr>
        <p:spPr>
          <a:xfrm>
            <a:off x="8606920" y="5177408"/>
            <a:ext cx="1955980" cy="228600"/>
          </a:xfrm>
        </p:spPr>
        <p:txBody>
          <a:bodyPr/>
          <a:lstStyle>
            <a:lvl1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fld id="{34B7E4EF-A1BD-40F4-AB7B-04F084DD991D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0434977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32B432-ACDA-4023-A761-2BAB76577B62}" type="datetime1">
              <a:rPr lang="en-US" smtClean="0"/>
              <a:t>10/6/2020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B7E4EF-A1BD-40F4-AB7B-04F084DD991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3145117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ectangle 14">
            <a:extLst>
              <a:ext uri="{FF2B5EF4-FFF2-40B4-BE49-F238E27FC236}">
                <a16:creationId xmlns:a16="http://schemas.microsoft.com/office/drawing/2014/main" id="{0A4A1889-E37C-4EC3-9E41-9DAD221CF389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23" name="Rectangle 22"/>
          <p:cNvSpPr/>
          <p:nvPr/>
        </p:nvSpPr>
        <p:spPr>
          <a:xfrm>
            <a:off x="1307870" y="1267730"/>
            <a:ext cx="9576262" cy="4307950"/>
          </a:xfrm>
          <a:prstGeom prst="rect">
            <a:avLst/>
          </a:prstGeom>
          <a:ln w="6350" cap="flat" cmpd="sng" algn="ctr">
            <a:noFill/>
            <a:prstDash val="solid"/>
          </a:ln>
          <a:effectLst>
            <a:outerShdw blurRad="50800" algn="ctr" rotWithShape="0">
              <a:prstClr val="black">
                <a:alpha val="66000"/>
              </a:prstClr>
            </a:outerShdw>
            <a:softEdge rad="0"/>
          </a:effectLst>
        </p:spPr>
      </p:sp>
      <p:sp>
        <p:nvSpPr>
          <p:cNvPr id="24" name="Rectangle 23"/>
          <p:cNvSpPr/>
          <p:nvPr/>
        </p:nvSpPr>
        <p:spPr>
          <a:xfrm>
            <a:off x="1447801" y="1411615"/>
            <a:ext cx="9296400" cy="4034770"/>
          </a:xfrm>
          <a:prstGeom prst="rect">
            <a:avLst/>
          </a:prstGeom>
          <a:noFill/>
          <a:ln w="6350" cap="sq" cmpd="sng" algn="ctr">
            <a:solidFill>
              <a:schemeClr val="tx1">
                <a:lumMod val="75000"/>
                <a:lumOff val="25000"/>
              </a:schemeClr>
            </a:solidFill>
            <a:prstDash val="solid"/>
            <a:miter lim="800000"/>
          </a:ln>
          <a:effectLst/>
        </p:spPr>
      </p:sp>
      <p:sp>
        <p:nvSpPr>
          <p:cNvPr id="30" name="Rectangle 29"/>
          <p:cNvSpPr/>
          <p:nvPr/>
        </p:nvSpPr>
        <p:spPr>
          <a:xfrm>
            <a:off x="5135880" y="1267730"/>
            <a:ext cx="1920240" cy="73152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29156" y="2275165"/>
            <a:ext cx="8933688" cy="2406895"/>
          </a:xfrm>
        </p:spPr>
        <p:txBody>
          <a:bodyPr anchor="ctr">
            <a:normAutofit/>
          </a:bodyPr>
          <a:lstStyle>
            <a:lvl1pPr algn="ctr">
              <a:lnSpc>
                <a:spcPct val="83000"/>
              </a:lnSpc>
              <a:defRPr lang="en-US" sz="6800" kern="1200" cap="all" spc="-100" baseline="0" dirty="0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j-lt"/>
                <a:ea typeface="+mn-ea"/>
                <a:cs typeface="+mn-cs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grpSp>
        <p:nvGrpSpPr>
          <p:cNvPr id="16" name="Group 15">
            <a:extLst>
              <a:ext uri="{FF2B5EF4-FFF2-40B4-BE49-F238E27FC236}">
                <a16:creationId xmlns:a16="http://schemas.microsoft.com/office/drawing/2014/main" id="{1683EB04-C23E-490C-A1A6-030CF79D23C8}"/>
              </a:ext>
            </a:extLst>
          </p:cNvPr>
          <p:cNvGrpSpPr/>
          <p:nvPr/>
        </p:nvGrpSpPr>
        <p:grpSpPr>
          <a:xfrm>
            <a:off x="5250180" y="1267730"/>
            <a:ext cx="1691640" cy="615934"/>
            <a:chOff x="5250180" y="1267730"/>
            <a:chExt cx="1691640" cy="615934"/>
          </a:xfrm>
        </p:grpSpPr>
        <p:cxnSp>
          <p:nvCxnSpPr>
            <p:cNvPr id="17" name="Straight Connector 16">
              <a:extLst>
                <a:ext uri="{FF2B5EF4-FFF2-40B4-BE49-F238E27FC236}">
                  <a16:creationId xmlns:a16="http://schemas.microsoft.com/office/drawing/2014/main" id="{F8A84C03-E1CA-4A4E-81D6-9BB0C335B7A0}"/>
                </a:ext>
              </a:extLst>
            </p:cNvPr>
            <p:cNvCxnSpPr/>
            <p:nvPr/>
          </p:nvCxnSpPr>
          <p:spPr>
            <a:xfrm>
              <a:off x="5250180" y="1267730"/>
              <a:ext cx="0" cy="612648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rgbClr val="FFFFFF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>
              <a:extLst>
                <a:ext uri="{FF2B5EF4-FFF2-40B4-BE49-F238E27FC236}">
                  <a16:creationId xmlns:a16="http://schemas.microsoft.com/office/drawing/2014/main" id="{4A26FB5A-D5D1-4DAB-AC43-7F51A7F2D197}"/>
                </a:ext>
              </a:extLst>
            </p:cNvPr>
            <p:cNvCxnSpPr/>
            <p:nvPr/>
          </p:nvCxnSpPr>
          <p:spPr>
            <a:xfrm>
              <a:off x="6941820" y="1267730"/>
              <a:ext cx="0" cy="612648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rgbClr val="FFFFFF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Connector 18">
              <a:extLst>
                <a:ext uri="{FF2B5EF4-FFF2-40B4-BE49-F238E27FC236}">
                  <a16:creationId xmlns:a16="http://schemas.microsoft.com/office/drawing/2014/main" id="{49303F14-E560-4C02-94F4-B4695FE26813}"/>
                </a:ext>
              </a:extLst>
            </p:cNvPr>
            <p:cNvCxnSpPr/>
            <p:nvPr/>
          </p:nvCxnSpPr>
          <p:spPr>
            <a:xfrm>
              <a:off x="5250180" y="1883664"/>
              <a:ext cx="1691640" cy="0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rgbClr val="FFFFFF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629156" y="4682062"/>
            <a:ext cx="8939784" cy="457200"/>
          </a:xfrm>
        </p:spPr>
        <p:txBody>
          <a:bodyPr anchor="t">
            <a:normAutofit/>
          </a:bodyPr>
          <a:lstStyle>
            <a:lvl1pPr marL="0" indent="0" algn="ctr">
              <a:buNone/>
              <a:tabLst>
                <a:tab pos="2633663" algn="l"/>
              </a:tabLst>
              <a:defRPr sz="1800">
                <a:solidFill>
                  <a:schemeClr val="tx1">
                    <a:lumMod val="95000"/>
                    <a:lumOff val="5000"/>
                  </a:schemeClr>
                </a:solidFill>
                <a:effectLst/>
              </a:defRPr>
            </a:lvl1pPr>
            <a:lvl2pPr marL="457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5318760" y="1344502"/>
            <a:ext cx="1554480" cy="498781"/>
          </a:xfrm>
        </p:spPr>
        <p:txBody>
          <a:bodyPr/>
          <a:lstStyle>
            <a:lvl1pPr algn="ctr">
              <a:defRPr lang="en-US" sz="1300" kern="1200" spc="0" baseline="0">
                <a:solidFill>
                  <a:srgbClr val="FFFFFF"/>
                </a:solidFill>
                <a:latin typeface="+mn-lt"/>
                <a:ea typeface="+mn-ea"/>
                <a:cs typeface="+mn-cs"/>
              </a:defRPr>
            </a:lvl1pPr>
          </a:lstStyle>
          <a:p>
            <a:fld id="{D9C646AA-F36E-4540-911D-FFFC0A0EF24A}" type="datetime1">
              <a:rPr lang="en-US" smtClean="0"/>
              <a:t>10/6/2020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629157" y="5177408"/>
            <a:ext cx="5660134" cy="228600"/>
          </a:xfrm>
        </p:spPr>
        <p:txBody>
          <a:bodyPr/>
          <a:lstStyle>
            <a:lvl1pPr algn="l"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04504" y="5177408"/>
            <a:ext cx="1958339" cy="228600"/>
          </a:xfrm>
        </p:spPr>
        <p:txBody>
          <a:bodyPr/>
          <a:lstStyle>
            <a:lvl1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fld id="{34B7E4EF-A1BD-40F4-AB7B-04F084DD991D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6871834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66800" y="2103120"/>
            <a:ext cx="4663440" cy="3749040"/>
          </a:xfrm>
        </p:spPr>
        <p:txBody>
          <a:bodyPr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461760" y="2103120"/>
            <a:ext cx="4663440" cy="3749040"/>
          </a:xfrm>
        </p:spPr>
        <p:txBody>
          <a:bodyPr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186D26-FA5F-4637-B602-B7C2DC34CFD4}" type="datetime1">
              <a:rPr lang="en-US" smtClean="0"/>
              <a:t>10/6/2020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B7E4EF-A1BD-40F4-AB7B-04F084DD991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0523205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69848" y="2074334"/>
            <a:ext cx="4663440" cy="640080"/>
          </a:xfrm>
        </p:spPr>
        <p:txBody>
          <a:bodyPr anchor="ctr">
            <a:normAutofit/>
          </a:bodyPr>
          <a:lstStyle>
            <a:lvl1pPr marL="0" indent="0" algn="l">
              <a:spcBef>
                <a:spcPts val="0"/>
              </a:spcBef>
              <a:buNone/>
              <a:defRPr sz="1900" b="1" i="0">
                <a:solidFill>
                  <a:schemeClr val="tx1"/>
                </a:solidFill>
                <a:latin typeface="+mn-lt"/>
              </a:defRPr>
            </a:lvl1pPr>
            <a:lvl2pPr marL="457200" indent="0">
              <a:buNone/>
              <a:defRPr sz="18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69848" y="2792472"/>
            <a:ext cx="4663440" cy="3163825"/>
          </a:xfrm>
        </p:spPr>
        <p:txBody>
          <a:bodyPr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458712" y="2074334"/>
            <a:ext cx="4663440" cy="640080"/>
          </a:xfrm>
        </p:spPr>
        <p:txBody>
          <a:bodyPr anchor="ctr">
            <a:normAutofit/>
          </a:bodyPr>
          <a:lstStyle>
            <a:lvl1pPr marL="0" indent="0" algn="l">
              <a:spcBef>
                <a:spcPts val="0"/>
              </a:spcBef>
              <a:buNone/>
              <a:defRPr sz="1900" b="1">
                <a:solidFill>
                  <a:schemeClr val="tx1"/>
                </a:solidFill>
              </a:defRPr>
            </a:lvl1pPr>
            <a:lvl2pPr marL="457200" indent="0">
              <a:buNone/>
              <a:defRPr sz="18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458712" y="2792471"/>
            <a:ext cx="4663440" cy="3164509"/>
          </a:xfrm>
        </p:spPr>
        <p:txBody>
          <a:bodyPr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7F15D8-96D1-4781-BC50-CA8A088B2FE4}" type="datetime1">
              <a:rPr lang="en-US" smtClean="0"/>
              <a:t>10/6/2020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B7E4EF-A1BD-40F4-AB7B-04F084DD991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0516222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A96C99-B8F8-4528-BD05-0E16E943DC09}" type="datetime1">
              <a:rPr lang="en-US" smtClean="0"/>
              <a:t>10/6/2020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B7E4EF-A1BD-40F4-AB7B-04F084DD991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1423262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636942-C211-4B28-8DBD-C953E00AF71B}" type="datetime1">
              <a:rPr lang="en-US" smtClean="0"/>
              <a:t>10/6/2020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B7E4EF-A1BD-40F4-AB7B-04F084DD991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1750819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D5E1BBF9-8BEF-4353-BA68-30AAF9EBD8D8}"/>
              </a:ext>
            </a:extLst>
          </p:cNvPr>
          <p:cNvSpPr/>
          <p:nvPr/>
        </p:nvSpPr>
        <p:spPr>
          <a:xfrm>
            <a:off x="8119870" y="237744"/>
            <a:ext cx="3826596" cy="6382512"/>
          </a:xfrm>
          <a:prstGeom prst="rect">
            <a:avLst/>
          </a:prstGeom>
          <a:solidFill>
            <a:schemeClr val="bg1">
              <a:lumMod val="85000"/>
              <a:alpha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5B941C21-2A5D-4912-AB06-1BB0C0EB6AE1}"/>
              </a:ext>
            </a:extLst>
          </p:cNvPr>
          <p:cNvSpPr/>
          <p:nvPr/>
        </p:nvSpPr>
        <p:spPr>
          <a:xfrm>
            <a:off x="8254660" y="374904"/>
            <a:ext cx="3557016" cy="6108192"/>
          </a:xfrm>
          <a:prstGeom prst="rect">
            <a:avLst/>
          </a:prstGeom>
          <a:noFill/>
          <a:ln w="6350" cap="sq">
            <a:solidFill>
              <a:schemeClr val="tx1">
                <a:lumMod val="75000"/>
                <a:lumOff val="25000"/>
              </a:schemeClr>
            </a:soli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458200" y="607392"/>
            <a:ext cx="3161963" cy="1645920"/>
          </a:xfrm>
        </p:spPr>
        <p:txBody>
          <a:bodyPr anchor="b">
            <a:normAutofit/>
          </a:bodyPr>
          <a:lstStyle>
            <a:lvl1pPr algn="l" defTabSz="914400" rtl="0" eaLnBrk="1" latinLnBrk="0" hangingPunct="1">
              <a:lnSpc>
                <a:spcPct val="100000"/>
              </a:lnSpc>
              <a:spcBef>
                <a:spcPct val="0"/>
              </a:spcBef>
              <a:buNone/>
              <a:defRPr lang="en-US" sz="3200" b="0" kern="1200" cap="none" spc="0" baseline="0" dirty="0">
                <a:solidFill>
                  <a:schemeClr val="tx1"/>
                </a:solidFill>
                <a:effectLst/>
                <a:latin typeface="+mj-lt"/>
                <a:ea typeface="+mn-ea"/>
                <a:cs typeface="+mn-cs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5800" y="609600"/>
            <a:ext cx="6858000" cy="5334000"/>
          </a:xfrm>
        </p:spPr>
        <p:txBody>
          <a:bodyPr/>
          <a:lstStyle>
            <a:lvl1pPr>
              <a:defRPr sz="19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458200" y="2336800"/>
            <a:ext cx="3161963" cy="3606800"/>
          </a:xfrm>
        </p:spPr>
        <p:txBody>
          <a:bodyPr>
            <a:normAutofit/>
          </a:bodyPr>
          <a:lstStyle>
            <a:lvl1pPr marL="0" indent="0">
              <a:lnSpc>
                <a:spcPct val="110000"/>
              </a:lnSpc>
              <a:spcBef>
                <a:spcPts val="800"/>
              </a:spcBef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>
          <a:xfrm>
            <a:off x="5588000" y="6035040"/>
            <a:ext cx="1955800" cy="365760"/>
          </a:xfrm>
        </p:spPr>
        <p:txBody>
          <a:bodyPr/>
          <a:lstStyle>
            <a:lvl1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fld id="{7E8D12A6-918A-48BD-8CB9-CA713993B0EA}" type="datetime1">
              <a:rPr lang="en-US" smtClean="0"/>
              <a:t>10/6/2020</a:t>
            </a:fld>
            <a:endParaRPr lang="en-US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1"/>
          </p:nvPr>
        </p:nvSpPr>
        <p:spPr>
          <a:xfrm>
            <a:off x="685801" y="6035040"/>
            <a:ext cx="4584700" cy="365760"/>
          </a:xfrm>
        </p:spPr>
        <p:txBody>
          <a:bodyPr/>
          <a:lstStyle>
            <a:lvl1pPr algn="l">
              <a:defRPr/>
            </a:lvl1pPr>
          </a:lstStyle>
          <a:p>
            <a:endParaRPr lang="en-US"/>
          </a:p>
        </p:txBody>
      </p:sp>
      <p:sp>
        <p:nvSpPr>
          <p:cNvPr id="11" name="Slide Number Placeholder 10"/>
          <p:cNvSpPr>
            <a:spLocks noGrp="1"/>
          </p:cNvSpPr>
          <p:nvPr>
            <p:ph type="sldNum" sz="quarter" idx="12"/>
          </p:nvPr>
        </p:nvSpPr>
        <p:spPr>
          <a:xfrm>
            <a:off x="10396728" y="6035040"/>
            <a:ext cx="1223435" cy="365760"/>
          </a:xfrm>
        </p:spPr>
        <p:txBody>
          <a:bodyPr/>
          <a:lstStyle>
            <a:lvl1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fld id="{34B7E4EF-A1BD-40F4-AB7B-04F084DD991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829120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>
            <a:extLst>
              <a:ext uri="{FF2B5EF4-FFF2-40B4-BE49-F238E27FC236}">
                <a16:creationId xmlns:a16="http://schemas.microsoft.com/office/drawing/2014/main" id="{E687CA98-D9C7-497F-A1DA-7D22F8753BCE}"/>
              </a:ext>
            </a:extLst>
          </p:cNvPr>
          <p:cNvSpPr/>
          <p:nvPr/>
        </p:nvSpPr>
        <p:spPr>
          <a:xfrm>
            <a:off x="8119870" y="237744"/>
            <a:ext cx="3826596" cy="6382512"/>
          </a:xfrm>
          <a:prstGeom prst="rect">
            <a:avLst/>
          </a:prstGeom>
          <a:solidFill>
            <a:schemeClr val="bg1">
              <a:lumMod val="85000"/>
              <a:alpha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28599" y="237744"/>
            <a:ext cx="7696201" cy="6382512"/>
          </a:xfr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5662337" y="6035040"/>
            <a:ext cx="2071963" cy="365760"/>
          </a:xfrm>
        </p:spPr>
        <p:txBody>
          <a:bodyPr/>
          <a:lstStyle>
            <a:lvl1pPr>
              <a:defRPr b="1">
                <a:solidFill>
                  <a:srgbClr val="FFFFFF"/>
                </a:solidFill>
                <a:effectLst>
                  <a:outerShdw blurRad="19050" dist="6350" dir="2700000" algn="tl" rotWithShape="0">
                    <a:prstClr val="black">
                      <a:alpha val="40000"/>
                    </a:prstClr>
                  </a:outerShdw>
                </a:effectLst>
              </a:defRPr>
            </a:lvl1pPr>
          </a:lstStyle>
          <a:p>
            <a:fld id="{E778CE86-875F-4587-BCF6-FA054AFC0D53}" type="datetime1">
              <a:rPr lang="en-US" smtClean="0"/>
              <a:pPr/>
              <a:t>10/6/2020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612648" y="6035040"/>
            <a:ext cx="4588002" cy="365760"/>
          </a:xfrm>
        </p:spPr>
        <p:txBody>
          <a:bodyPr/>
          <a:lstStyle>
            <a:lvl1pPr marL="0" algn="r" defTabSz="914400" rtl="0" eaLnBrk="1" latinLnBrk="0" hangingPunct="1">
              <a:defRPr lang="en-US" sz="1000" b="1" kern="1200" dirty="0">
                <a:solidFill>
                  <a:srgbClr val="FFFFFF"/>
                </a:solidFill>
                <a:effectLst>
                  <a:outerShdw blurRad="19050" dist="6350" dir="2700000" algn="tl" rotWithShape="0">
                    <a:prstClr val="black">
                      <a:alpha val="40000"/>
                    </a:prstClr>
                  </a:outerShdw>
                </a:effectLst>
                <a:latin typeface="+mn-lt"/>
                <a:ea typeface="+mn-ea"/>
                <a:cs typeface="+mn-cs"/>
              </a:defRPr>
            </a:lvl1pPr>
          </a:lstStyle>
          <a:p>
            <a:pPr algn="l"/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396728" y="6035040"/>
            <a:ext cx="1225296" cy="365760"/>
          </a:xfrm>
        </p:spPr>
        <p:txBody>
          <a:bodyPr/>
          <a:lstStyle/>
          <a:p>
            <a:fld id="{34B7E4EF-A1BD-40F4-AB7B-04F084DD991D}" type="slidenum">
              <a:rPr lang="en-US" smtClean="0"/>
              <a:t>‹#›</a:t>
            </a:fld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F8B3D8CC-BB13-41A5-8F34-B8E84A4F9534}"/>
              </a:ext>
            </a:extLst>
          </p:cNvPr>
          <p:cNvSpPr/>
          <p:nvPr/>
        </p:nvSpPr>
        <p:spPr>
          <a:xfrm>
            <a:off x="8254660" y="374904"/>
            <a:ext cx="3557016" cy="6108192"/>
          </a:xfrm>
          <a:prstGeom prst="rect">
            <a:avLst/>
          </a:prstGeom>
          <a:noFill/>
          <a:ln w="6350" cap="sq">
            <a:solidFill>
              <a:schemeClr val="tx1">
                <a:lumMod val="75000"/>
                <a:lumOff val="25000"/>
              </a:schemeClr>
            </a:soli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477250" y="603504"/>
            <a:ext cx="3144774" cy="1645920"/>
          </a:xfrm>
        </p:spPr>
        <p:txBody>
          <a:bodyPr anchor="b">
            <a:noAutofit/>
          </a:bodyPr>
          <a:lstStyle>
            <a:lvl1pPr algn="l">
              <a:lnSpc>
                <a:spcPct val="100000"/>
              </a:lnSpc>
              <a:defRPr sz="3200" b="0">
                <a:solidFill>
                  <a:schemeClr val="tx1"/>
                </a:solidFill>
                <a:latin typeface="+mj-lt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477250" y="2386584"/>
            <a:ext cx="3144774" cy="3511296"/>
          </a:xfrm>
        </p:spPr>
        <p:txBody>
          <a:bodyPr>
            <a:normAutofit/>
          </a:bodyPr>
          <a:lstStyle>
            <a:lvl1pPr marL="0" indent="0" algn="l">
              <a:lnSpc>
                <a:spcPct val="110000"/>
              </a:lnSpc>
              <a:spcBef>
                <a:spcPts val="800"/>
              </a:spcBef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402692785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4F40B7-36AB-4376-BE14-EF7004D79BB9}" type="datetime1">
              <a:rPr lang="en-US" smtClean="0"/>
              <a:t>10/6/2020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B7E4EF-A1BD-40F4-AB7B-04F084DD991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963667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991600" y="762000"/>
            <a:ext cx="2362200" cy="5257800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762000"/>
            <a:ext cx="8077200" cy="5257800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87CAB8-DCAE-46A5-AADA-B3FAD11A54E0}" type="datetime1">
              <a:rPr lang="en-US" smtClean="0"/>
              <a:t>10/6/2020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B7E4EF-A1BD-40F4-AB7B-04F084DD991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965602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1E94681D-2A4C-4A8D-B9B5-31D440D0328D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Rectangle 6"/>
          <p:cNvSpPr/>
          <p:nvPr/>
        </p:nvSpPr>
        <p:spPr>
          <a:xfrm>
            <a:off x="234696" y="237744"/>
            <a:ext cx="11722608" cy="6382512"/>
          </a:xfrm>
          <a:prstGeom prst="rect">
            <a:avLst/>
          </a:prstGeom>
          <a:solidFill>
            <a:schemeClr val="bg1">
              <a:lumMod val="75000"/>
              <a:alpha val="60000"/>
            </a:schemeClr>
          </a:solidFill>
          <a:ln w="6350" cap="flat" cmpd="sng" algn="ctr">
            <a:noFill/>
            <a:prstDash val="solid"/>
          </a:ln>
          <a:effectLst>
            <a:softEdge rad="0"/>
          </a:effectLst>
        </p:spPr>
      </p:sp>
      <p:sp>
        <p:nvSpPr>
          <p:cNvPr id="8" name="Rectangle 7"/>
          <p:cNvSpPr/>
          <p:nvPr/>
        </p:nvSpPr>
        <p:spPr>
          <a:xfrm>
            <a:off x="371856" y="374904"/>
            <a:ext cx="11448288" cy="6108192"/>
          </a:xfrm>
          <a:prstGeom prst="rect">
            <a:avLst/>
          </a:prstGeom>
          <a:noFill/>
          <a:ln w="6350" cap="sq" cmpd="sng" algn="ctr">
            <a:solidFill>
              <a:schemeClr val="tx1">
                <a:lumMod val="85000"/>
                <a:lumOff val="15000"/>
              </a:schemeClr>
            </a:solidFill>
            <a:prstDash val="solid"/>
            <a:miter lim="800000"/>
          </a:ln>
          <a:effectLst/>
        </p:spPr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66800" y="642594"/>
            <a:ext cx="10058400" cy="13716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66800" y="2103120"/>
            <a:ext cx="10058400" cy="384962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56794" y="6035040"/>
            <a:ext cx="2893045" cy="36576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0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fld id="{F6FA2B21-3FCD-4721-B95C-427943F61125}" type="datetime1">
              <a:rPr lang="en-US" smtClean="0"/>
              <a:t>10/6/2020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066800" y="6035040"/>
            <a:ext cx="5816600" cy="36576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00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287000" y="6035040"/>
            <a:ext cx="838200" cy="36576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0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fld id="{34B7E4EF-A1BD-40F4-AB7B-04F084DD991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8907729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hf sldNum="0"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lang="en-US" sz="4200" i="0" kern="1200" cap="none" spc="0" baseline="0" dirty="0">
          <a:solidFill>
            <a:schemeClr val="tx1">
              <a:lumMod val="85000"/>
              <a:lumOff val="15000"/>
            </a:schemeClr>
          </a:solidFill>
          <a:effectLst/>
          <a:latin typeface="+mj-lt"/>
          <a:ea typeface="+mn-ea"/>
          <a:cs typeface="+mn-cs"/>
        </a:defRPr>
      </a:lvl1pPr>
    </p:titleStyle>
    <p:bodyStyle>
      <a:lvl1pPr marL="182880" indent="-182880" algn="l" defTabSz="914400" rtl="0" eaLnBrk="1" latinLnBrk="0" hangingPunct="1">
        <a:lnSpc>
          <a:spcPct val="110000"/>
        </a:lnSpc>
        <a:spcBef>
          <a:spcPts val="900"/>
        </a:spcBef>
        <a:spcAft>
          <a:spcPts val="0"/>
        </a:spcAft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5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indent="-18288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300" kern="1200">
          <a:solidFill>
            <a:schemeClr val="tx1"/>
          </a:solidFill>
          <a:latin typeface="+mn-lt"/>
          <a:ea typeface="+mn-ea"/>
          <a:cs typeface="+mn-cs"/>
        </a:defRPr>
      </a:lvl2pPr>
      <a:lvl3pPr marL="731520" indent="-18288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200" kern="1200">
          <a:solidFill>
            <a:schemeClr val="tx1"/>
          </a:solidFill>
          <a:latin typeface="+mn-lt"/>
          <a:ea typeface="+mn-ea"/>
          <a:cs typeface="+mn-cs"/>
        </a:defRPr>
      </a:lvl3pPr>
      <a:lvl4pPr marL="1005840" indent="-18288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200" kern="1200">
          <a:solidFill>
            <a:schemeClr val="tx1"/>
          </a:solidFill>
          <a:latin typeface="+mn-lt"/>
          <a:ea typeface="+mn-ea"/>
          <a:cs typeface="+mn-cs"/>
        </a:defRPr>
      </a:lvl4pPr>
      <a:lvl5pPr marL="1280160" indent="-18288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200" kern="1200">
          <a:solidFill>
            <a:schemeClr val="tx1"/>
          </a:solidFill>
          <a:latin typeface="+mn-lt"/>
          <a:ea typeface="+mn-ea"/>
          <a:cs typeface="+mn-cs"/>
        </a:defRPr>
      </a:lvl5pPr>
      <a:lvl6pPr marL="1600000" indent="-22860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1900000" indent="-22860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2200000" indent="-22860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500000" indent="-22860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close up of a blackboard&#10;&#10;Description automatically generated">
            <a:extLst>
              <a:ext uri="{FF2B5EF4-FFF2-40B4-BE49-F238E27FC236}">
                <a16:creationId xmlns:a16="http://schemas.microsoft.com/office/drawing/2014/main" id="{829920AD-9465-4A5F-9F75-EA084E8B734A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18208" b="4737"/>
          <a:stretch/>
        </p:blipFill>
        <p:spPr>
          <a:xfrm>
            <a:off x="0" y="0"/>
            <a:ext cx="12191980" cy="6858000"/>
          </a:xfrm>
          <a:prstGeom prst="rect">
            <a:avLst/>
          </a:prstGeom>
        </p:spPr>
      </p:pic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BF9FFE17-DE95-4821-ACC1-B90C9544929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307870" y="1267730"/>
            <a:ext cx="9576262" cy="4307950"/>
          </a:xfrm>
          <a:prstGeom prst="rect">
            <a:avLst/>
          </a:prstGeom>
          <a:ln w="6350" cap="flat" cmpd="sng" algn="ctr">
            <a:noFill/>
            <a:prstDash val="solid"/>
          </a:ln>
          <a:effectLst>
            <a:outerShdw blurRad="50800" algn="ctr" rotWithShape="0">
              <a:prstClr val="black">
                <a:alpha val="66000"/>
              </a:prstClr>
            </a:outerShdw>
            <a:softEdge rad="0"/>
          </a:effectLst>
        </p:spPr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03CF76AF-FF72-4430-A772-05840329020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447801" y="1411615"/>
            <a:ext cx="9296400" cy="4034770"/>
          </a:xfrm>
          <a:prstGeom prst="rect">
            <a:avLst/>
          </a:prstGeom>
          <a:noFill/>
          <a:ln w="6350" cap="sq" cmpd="sng" algn="ctr">
            <a:solidFill>
              <a:schemeClr val="tx1">
                <a:lumMod val="75000"/>
                <a:lumOff val="25000"/>
              </a:schemeClr>
            </a:solidFill>
            <a:prstDash val="solid"/>
            <a:miter lim="800000"/>
          </a:ln>
          <a:effectLst/>
        </p:spPr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986D70E6-4EDB-CA45-AF35-3423746BAF8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771132" y="2091263"/>
            <a:ext cx="8649738" cy="2590800"/>
          </a:xfrm>
        </p:spPr>
        <p:txBody>
          <a:bodyPr>
            <a:normAutofit/>
          </a:bodyPr>
          <a:lstStyle/>
          <a:p>
            <a:r>
              <a:rPr lang="en-GB" sz="6000" cap="none" spc="0" dirty="0"/>
              <a:t>Principles of Learning and Teaching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8370E5C6-D5D2-7640-B6FF-6622DA1C107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771130" y="4682062"/>
            <a:ext cx="8652788" cy="457201"/>
          </a:xfrm>
        </p:spPr>
        <p:txBody>
          <a:bodyPr>
            <a:normAutofit lnSpcReduction="10000"/>
          </a:bodyPr>
          <a:lstStyle/>
          <a:p>
            <a:r>
              <a:rPr lang="en-GB" sz="2400" dirty="0">
                <a:latin typeface="+mj-lt"/>
              </a:rPr>
              <a:t>By Lianne Bowen</a:t>
            </a: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0B1C8180-2FDD-4202-8C45-4057CB1AB26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135880" y="1267730"/>
            <a:ext cx="1920240" cy="73152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cxnSp>
        <p:nvCxnSpPr>
          <p:cNvPr id="15" name="Straight Connector 14">
            <a:extLst>
              <a:ext uri="{FF2B5EF4-FFF2-40B4-BE49-F238E27FC236}">
                <a16:creationId xmlns:a16="http://schemas.microsoft.com/office/drawing/2014/main" id="{D6E86CC6-13EA-4A88-86AD-CF27BF52CC9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5250180" y="1267730"/>
            <a:ext cx="0" cy="640080"/>
          </a:xfrm>
          <a:prstGeom prst="line">
            <a:avLst/>
          </a:prstGeom>
          <a:solidFill>
            <a:schemeClr val="tx1">
              <a:lumMod val="85000"/>
              <a:lumOff val="15000"/>
            </a:schemeClr>
          </a:solidFill>
          <a:ln>
            <a:solidFill>
              <a:srgbClr val="FFFFFF"/>
            </a:solidFill>
            <a:miter lim="800000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Straight Connector 16">
            <a:extLst>
              <a:ext uri="{FF2B5EF4-FFF2-40B4-BE49-F238E27FC236}">
                <a16:creationId xmlns:a16="http://schemas.microsoft.com/office/drawing/2014/main" id="{3F80B441-4F7D-4B40-8A13-FED03A1F3A1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6941820" y="1267730"/>
            <a:ext cx="0" cy="640080"/>
          </a:xfrm>
          <a:prstGeom prst="line">
            <a:avLst/>
          </a:prstGeom>
          <a:solidFill>
            <a:schemeClr val="tx1">
              <a:lumMod val="85000"/>
              <a:lumOff val="15000"/>
            </a:schemeClr>
          </a:solidFill>
          <a:ln>
            <a:solidFill>
              <a:srgbClr val="FFFFFF"/>
            </a:solidFill>
            <a:miter lim="800000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Straight Connector 18">
            <a:extLst>
              <a:ext uri="{FF2B5EF4-FFF2-40B4-BE49-F238E27FC236}">
                <a16:creationId xmlns:a16="http://schemas.microsoft.com/office/drawing/2014/main" id="{70C7FD1A-44B1-4E4C-B0C9-A8103DCCDCC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5250180" y="1913025"/>
            <a:ext cx="1691640" cy="0"/>
          </a:xfrm>
          <a:prstGeom prst="line">
            <a:avLst/>
          </a:prstGeom>
          <a:solidFill>
            <a:schemeClr val="tx1">
              <a:lumMod val="85000"/>
              <a:lumOff val="15000"/>
            </a:schemeClr>
          </a:solidFill>
          <a:ln>
            <a:solidFill>
              <a:srgbClr val="FFFFFF"/>
            </a:solidFill>
            <a:miter lim="800000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7389963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496A5EB-7C60-4686-8557-90313C922DB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/>
              <a:t>Recap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55ADF29-BB4D-42E6-A4F5-2ED4C704220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Font typeface="Wingdings" panose="05000000000000000000" pitchFamily="2" charset="2"/>
              <a:buChar char="§"/>
            </a:pPr>
            <a:r>
              <a:rPr lang="en-GB" sz="2400" dirty="0"/>
              <a:t>We have looked at 6 educational theorists during our lectures</a:t>
            </a:r>
          </a:p>
          <a:p>
            <a:pPr lvl="1">
              <a:buFont typeface="Wingdings" panose="05000000000000000000" pitchFamily="2" charset="2"/>
              <a:buChar char="§"/>
            </a:pPr>
            <a:r>
              <a:rPr lang="en-GB" sz="2400" dirty="0"/>
              <a:t>Skinner (Behaviourist Approach)</a:t>
            </a:r>
          </a:p>
          <a:p>
            <a:pPr lvl="1">
              <a:buFont typeface="Wingdings" panose="05000000000000000000" pitchFamily="2" charset="2"/>
              <a:buChar char="§"/>
            </a:pPr>
            <a:r>
              <a:rPr lang="en-GB" sz="2400" dirty="0"/>
              <a:t>Piaget (Constructivist Approach)</a:t>
            </a:r>
          </a:p>
          <a:p>
            <a:pPr lvl="1">
              <a:buFont typeface="Wingdings" panose="05000000000000000000" pitchFamily="2" charset="2"/>
              <a:buChar char="§"/>
            </a:pPr>
            <a:r>
              <a:rPr lang="en-GB" sz="2400" dirty="0"/>
              <a:t>Vygotsky (Social Constructivist Approach)</a:t>
            </a:r>
          </a:p>
          <a:p>
            <a:pPr lvl="1">
              <a:buFont typeface="Wingdings" panose="05000000000000000000" pitchFamily="2" charset="2"/>
              <a:buChar char="§"/>
            </a:pPr>
            <a:r>
              <a:rPr lang="en-GB" sz="2400" dirty="0"/>
              <a:t>Bruner (Constructivist Approach)</a:t>
            </a:r>
          </a:p>
          <a:p>
            <a:pPr lvl="1">
              <a:buFont typeface="Wingdings" panose="05000000000000000000" pitchFamily="2" charset="2"/>
              <a:buChar char="§"/>
            </a:pPr>
            <a:r>
              <a:rPr lang="en-GB" sz="2400" dirty="0"/>
              <a:t>Steiner (Steiner Approach)</a:t>
            </a:r>
          </a:p>
          <a:p>
            <a:pPr lvl="1">
              <a:buFont typeface="Wingdings" panose="05000000000000000000" pitchFamily="2" charset="2"/>
              <a:buChar char="§"/>
            </a:pPr>
            <a:r>
              <a:rPr lang="en-GB" sz="2400" dirty="0"/>
              <a:t>Dewey (Pragmatic Approach)</a:t>
            </a:r>
          </a:p>
        </p:txBody>
      </p:sp>
    </p:spTree>
    <p:extLst>
      <p:ext uri="{BB962C8B-B14F-4D97-AF65-F5344CB8AC3E}">
        <p14:creationId xmlns:p14="http://schemas.microsoft.com/office/powerpoint/2010/main" val="3299583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157A121-6434-C540-8E2C-572FE9BD054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/>
              <a:t>Module Learning Outcomes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C1322F2-B2F1-9141-87D6-1D1AB46B785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066800" y="2113630"/>
            <a:ext cx="10058400" cy="3849624"/>
          </a:xfrm>
        </p:spPr>
        <p:txBody>
          <a:bodyPr/>
          <a:lstStyle/>
          <a:p>
            <a:pPr>
              <a:buFont typeface="Wingdings" pitchFamily="2" charset="2"/>
              <a:buChar char="§"/>
              <a:defRPr/>
            </a:pPr>
            <a:r>
              <a:rPr lang="en-GB" sz="2400" dirty="0"/>
              <a:t>Apply knowledge of some learning theories to school practice </a:t>
            </a:r>
          </a:p>
          <a:p>
            <a:pPr>
              <a:buFont typeface="Wingdings" pitchFamily="2" charset="2"/>
              <a:buChar char="§"/>
              <a:defRPr/>
            </a:pPr>
            <a:r>
              <a:rPr lang="en-GB" sz="2400" dirty="0"/>
              <a:t>Reflect on the impact of a child-centred and inclusive approach to teaching and learning</a:t>
            </a:r>
          </a:p>
          <a:p>
            <a:pPr>
              <a:buFont typeface="Wingdings" pitchFamily="2" charset="2"/>
              <a:buChar char="§"/>
              <a:defRPr/>
            </a:pPr>
            <a:r>
              <a:rPr lang="en-GB" sz="2400" dirty="0"/>
              <a:t>Identify resources and strategies that can support effective teaching and learning</a:t>
            </a:r>
          </a:p>
          <a:p>
            <a:pPr>
              <a:buFont typeface="Wingdings" pitchFamily="2" charset="2"/>
              <a:buChar char="§"/>
              <a:defRPr/>
            </a:pPr>
            <a:r>
              <a:rPr lang="en-GB" sz="2400" dirty="0"/>
              <a:t>Organise their knowledge and learning through the use of a range of information sources, including ICT, and present their work at the appropriate level.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98809755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1C68B75-0909-4047-A66E-025AF4B9DC1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/>
              <a:t>Assessment 1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208FF6F-7B9E-214A-970A-54FD8C24CBA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Font typeface="Wingdings" pitchFamily="2" charset="2"/>
              <a:buChar char="§"/>
              <a:defRPr/>
            </a:pPr>
            <a:r>
              <a:rPr lang="en-GB" sz="2400" dirty="0"/>
              <a:t>Essay (1500 words)</a:t>
            </a:r>
          </a:p>
          <a:p>
            <a:pPr>
              <a:buFont typeface="Wingdings" pitchFamily="2" charset="2"/>
              <a:buChar char="§"/>
              <a:defRPr/>
            </a:pPr>
            <a:r>
              <a:rPr lang="en-GB" sz="2400" dirty="0"/>
              <a:t>With reference to classroom observation and practice, demonstrate an understanding of the effective application of three educational </a:t>
            </a:r>
            <a:r>
              <a:rPr lang="en-GB" sz="2400" b="1" dirty="0"/>
              <a:t>theories</a:t>
            </a:r>
            <a:r>
              <a:rPr lang="en-GB" sz="2400" dirty="0"/>
              <a:t>. (Bruner, Dewey, Skinner, Piaget, Steiner or Vygotsky). Reference academic literature as appropriate. </a:t>
            </a:r>
          </a:p>
          <a:p>
            <a:pPr marL="274320" lvl="1" indent="0">
              <a:buNone/>
              <a:defRPr/>
            </a:pPr>
            <a:endParaRPr lang="en-GB" sz="2400" dirty="0"/>
          </a:p>
          <a:p>
            <a:pPr marL="0" indent="0" algn="ctr">
              <a:buFont typeface="Wingdings" pitchFamily="2" charset="2"/>
              <a:buNone/>
              <a:defRPr/>
            </a:pPr>
            <a:r>
              <a:rPr lang="en-GB" sz="2800" b="1" dirty="0"/>
              <a:t>Submission Date: 8</a:t>
            </a:r>
            <a:r>
              <a:rPr lang="en-GB" sz="2800" b="1" baseline="30000" dirty="0"/>
              <a:t>th</a:t>
            </a:r>
            <a:r>
              <a:rPr lang="en-GB" sz="2800" b="1" dirty="0"/>
              <a:t> of November 2020, 23:39pm via Turnitin</a:t>
            </a:r>
          </a:p>
          <a:p>
            <a:pPr marL="0" indent="0">
              <a:buNone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48285395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D5241D0-0CC8-3943-82A5-B641345D5AA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/>
              <a:t>Assessment 2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52A9F96-D0AD-764A-A3AC-E4BF1C5FEFE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066800" y="2014194"/>
            <a:ext cx="10058400" cy="3430165"/>
          </a:xfrm>
        </p:spPr>
        <p:txBody>
          <a:bodyPr>
            <a:normAutofit fontScale="92500" lnSpcReduction="10000"/>
          </a:bodyPr>
          <a:lstStyle/>
          <a:p>
            <a:pPr>
              <a:buFont typeface="Wingdings" pitchFamily="2" charset="2"/>
              <a:buChar char="§"/>
            </a:pPr>
            <a:r>
              <a:rPr lang="en-GB" altLang="en-US" sz="2400" dirty="0"/>
              <a:t>Academic Scrapbook (</a:t>
            </a:r>
            <a:r>
              <a:rPr lang="en-GB" altLang="en-US" sz="2400" b="1" dirty="0"/>
              <a:t>equivalent</a:t>
            </a:r>
            <a:r>
              <a:rPr lang="en-GB" altLang="en-US" sz="2400" dirty="0"/>
              <a:t> to 1500 words) </a:t>
            </a:r>
          </a:p>
          <a:p>
            <a:pPr>
              <a:buFont typeface="Wingdings" pitchFamily="2" charset="2"/>
              <a:buChar char="§"/>
            </a:pPr>
            <a:r>
              <a:rPr lang="en-GB" altLang="en-US" sz="2400" dirty="0"/>
              <a:t>Demonstrate how theoretical </a:t>
            </a:r>
            <a:r>
              <a:rPr lang="en-GB" altLang="en-US" sz="2400" b="1" dirty="0"/>
              <a:t>approaches</a:t>
            </a:r>
            <a:r>
              <a:rPr lang="en-GB" altLang="en-US" sz="2400" dirty="0"/>
              <a:t> to learning underpin classroom practice. Refer to classroom strategies in your own setting, the academic literature and news articles.</a:t>
            </a:r>
          </a:p>
          <a:p>
            <a:pPr>
              <a:buFont typeface="Wingdings" pitchFamily="2" charset="2"/>
              <a:buChar char="§"/>
            </a:pPr>
            <a:r>
              <a:rPr lang="en-GB" altLang="en-US" sz="2400" dirty="0"/>
              <a:t>Clear guidelines will be provided at the end of the module regarding the compilation of an appropriate standard of academic scrapbook</a:t>
            </a:r>
          </a:p>
          <a:p>
            <a:pPr marL="0" indent="0" algn="ctr">
              <a:buNone/>
            </a:pPr>
            <a:endParaRPr lang="en-GB" altLang="en-US" sz="3000" b="1" dirty="0"/>
          </a:p>
          <a:p>
            <a:pPr marL="0" indent="0" algn="ctr">
              <a:buNone/>
            </a:pPr>
            <a:r>
              <a:rPr lang="en-GB" altLang="en-US" sz="3000" b="1" dirty="0"/>
              <a:t>Submission Date: 8</a:t>
            </a:r>
            <a:r>
              <a:rPr lang="en-GB" altLang="en-US" sz="3000" b="1" baseline="30000" dirty="0"/>
              <a:t>th</a:t>
            </a:r>
            <a:r>
              <a:rPr lang="en-GB" altLang="en-US" sz="3000" b="1" dirty="0"/>
              <a:t> of November 2020, 23:59pm via Turnitin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720431608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SavonVTI">
  <a:themeElements>
    <a:clrScheme name="Office">
      <a:dk1>
        <a:srgbClr val="000000"/>
      </a:dk1>
      <a:lt1>
        <a:srgbClr val="FFFFFF"/>
      </a:lt1>
      <a:dk2>
        <a:srgbClr val="2E3948"/>
      </a:dk2>
      <a:lt2>
        <a:srgbClr val="E7E6E6"/>
      </a:lt2>
      <a:accent1>
        <a:srgbClr val="5A82CB"/>
      </a:accent1>
      <a:accent2>
        <a:srgbClr val="ED7D31"/>
      </a:accent2>
      <a:accent3>
        <a:srgbClr val="A3A3A3"/>
      </a:accent3>
      <a:accent4>
        <a:srgbClr val="CF9B00"/>
      </a:accent4>
      <a:accent5>
        <a:srgbClr val="5B9BD5"/>
      </a:accent5>
      <a:accent6>
        <a:srgbClr val="70AD47"/>
      </a:accent6>
      <a:hlink>
        <a:srgbClr val="D26012"/>
      </a:hlink>
      <a:folHlink>
        <a:srgbClr val="A9718D"/>
      </a:folHlink>
    </a:clrScheme>
    <a:fontScheme name="Savon">
      <a:majorFont>
        <a:latin typeface="Century Schoolbook" panose="02020404030301010803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Franklin Gothic Book" panose="02020404030301010803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Savon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105000"/>
                <a:lumMod val="105000"/>
              </a:schemeClr>
            </a:gs>
            <a:gs pos="100000">
              <a:schemeClr val="phClr">
                <a:tint val="65000"/>
                <a:satMod val="100000"/>
                <a:lumMod val="100000"/>
              </a:schemeClr>
            </a:gs>
            <a:gs pos="100000">
              <a:schemeClr val="phClr">
                <a:tint val="70000"/>
                <a:satMod val="100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0000"/>
                <a:lumMod val="100000"/>
              </a:schemeClr>
            </a:gs>
            <a:gs pos="50000">
              <a:schemeClr val="phClr">
                <a:shade val="99000"/>
                <a:satMod val="105000"/>
                <a:lumMod val="100000"/>
              </a:schemeClr>
            </a:gs>
            <a:gs pos="100000">
              <a:schemeClr val="phClr">
                <a:shade val="98000"/>
                <a:satMod val="105000"/>
                <a:lumMod val="100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12700" dir="5400000" algn="ctr" rotWithShape="0">
              <a:srgbClr val="000000">
                <a:alpha val="63000"/>
              </a:srgbClr>
            </a:outerShdw>
          </a:effectLst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4200000"/>
            </a:lightRig>
          </a:scene3d>
          <a:sp3d prstMaterial="flat">
            <a:bevelT w="50800" h="63500" prst="riblet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hade val="100000"/>
                <a:satMod val="300000"/>
              </a:schemeClr>
            </a:gs>
            <a:gs pos="100000">
              <a:schemeClr val="phClr">
                <a:tint val="100000"/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tint val="95000"/>
              </a:schemeClr>
              <a:schemeClr val="phClr">
                <a:shade val="92000"/>
                <a:satMod val="115000"/>
              </a:schemeClr>
            </a:duotone>
          </a:blip>
          <a:tile tx="0" ty="0" sx="60000" sy="60000" flip="none" algn="tl"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SJIE 4006 Lecture 1 2020" id="{0F07322B-7CFB-4FD5-A898-8B70E85EC17D}" vid="{8CC0E5DE-FFDF-47D6-BFB7-B5C5CD63BD17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4378</TotalTime>
  <Words>239</Words>
  <Application>Microsoft Office PowerPoint</Application>
  <PresentationFormat>Widescreen</PresentationFormat>
  <Paragraphs>26</Paragraphs>
  <Slides>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10" baseType="lpstr">
      <vt:lpstr>Century Schoolbook</vt:lpstr>
      <vt:lpstr>Franklin Gothic Book</vt:lpstr>
      <vt:lpstr>Garamond</vt:lpstr>
      <vt:lpstr>Wingdings</vt:lpstr>
      <vt:lpstr>SavonVTI</vt:lpstr>
      <vt:lpstr>Principles of Learning and Teaching</vt:lpstr>
      <vt:lpstr>Recap</vt:lpstr>
      <vt:lpstr>Module Learning Outcomes</vt:lpstr>
      <vt:lpstr>Assessment 1</vt:lpstr>
      <vt:lpstr>Assessment 2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Principles of Learning and Teaching</dc:title>
  <dc:creator>Lianne Bowen</dc:creator>
  <cp:lastModifiedBy>Lianne Bowen</cp:lastModifiedBy>
  <cp:revision>19</cp:revision>
  <dcterms:created xsi:type="dcterms:W3CDTF">2020-10-05T17:12:45Z</dcterms:created>
  <dcterms:modified xsi:type="dcterms:W3CDTF">2020-10-08T20:10:37Z</dcterms:modified>
</cp:coreProperties>
</file>