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11/24/2020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11/24/2020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uk/books/edition/Studying_with_Dyslexia/IMUcBQAAQBAJ?hl=en&amp;gbpv=1" TargetMode="External"/><Relationship Id="rId2" Type="http://schemas.openxmlformats.org/officeDocument/2006/relationships/hyperlink" Target="https://degree.astate.edu/articles/undergraduate-studies/3-main-types-of-communication.aspx" TargetMode="External"/><Relationship Id="rId1" Type="http://schemas.openxmlformats.org/officeDocument/2006/relationships/slideLayout" Target="../slideLayouts/slideLayout2.xml"/><Relationship Id="rId4" Type="http://schemas.openxmlformats.org/officeDocument/2006/relationships/hyperlink" Target="https://www.emerald.com/insight/content/doi/10.1108/JEA-09-2014-0117/full/html?fullSc=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cdn.southampton.ac.uk/assets/imported/transforms/content-block/UsefulDownloads_Download/384D482FC5CA4D50818771B8B1426C16/Organisation%20and%20time%20management%202014.pdf" TargetMode="External"/><Relationship Id="rId2" Type="http://schemas.openxmlformats.org/officeDocument/2006/relationships/hyperlink" Target="https://www.nhs.uk/conditions/stress-anxiety-depression/time-management-tip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AC50B-A0F6-49E0-A6F4-553E4D8CF8F2}"/>
              </a:ext>
            </a:extLst>
          </p:cNvPr>
          <p:cNvSpPr>
            <a:spLocks noGrp="1"/>
          </p:cNvSpPr>
          <p:nvPr>
            <p:ph type="ctrTitle"/>
          </p:nvPr>
        </p:nvSpPr>
        <p:spPr/>
        <p:txBody>
          <a:bodyPr/>
          <a:lstStyle/>
          <a:p>
            <a:r>
              <a:rPr kumimoji="0" lang="en-GB" sz="48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3 STUDY SKILLS THAT ARE IMPORTANT FOR FUTURE EMPLOYABILITY</a:t>
            </a:r>
            <a:r>
              <a:rPr kumimoji="0" lang="en-GB" sz="4800" b="0" i="0" u="none" strike="noStrike" kern="0" cap="none" spc="0" normalizeH="0" baseline="0" noProof="0" dirty="0">
                <a:ln>
                  <a:noFill/>
                </a:ln>
                <a:solidFill>
                  <a:srgbClr val="FFFFFF"/>
                </a:solidFill>
                <a:effectLst/>
                <a:uLnTx/>
                <a:uFillTx/>
                <a:latin typeface="Twentieth Century"/>
                <a:sym typeface="Twentieth Century"/>
              </a:rPr>
              <a:t>.</a:t>
            </a:r>
            <a:endParaRPr lang="en-GB" dirty="0"/>
          </a:p>
        </p:txBody>
      </p:sp>
      <p:sp>
        <p:nvSpPr>
          <p:cNvPr id="3" name="Subtitle 2">
            <a:extLst>
              <a:ext uri="{FF2B5EF4-FFF2-40B4-BE49-F238E27FC236}">
                <a16:creationId xmlns:a16="http://schemas.microsoft.com/office/drawing/2014/main" id="{81D1625A-DC49-41D1-9DF7-86336B539FD5}"/>
              </a:ext>
            </a:extLst>
          </p:cNvPr>
          <p:cNvSpPr>
            <a:spLocks noGrp="1"/>
          </p:cNvSpPr>
          <p:nvPr>
            <p:ph type="subTitle" idx="1"/>
          </p:nvPr>
        </p:nvSpPr>
        <p:spPr/>
        <p:txBody>
          <a:bodyPr/>
          <a:lstStyle/>
          <a:p>
            <a:pPr marL="0" marR="0" lvl="0" indent="0" algn="l" defTabSz="914400" rtl="0" eaLnBrk="1" fontAlgn="auto" latinLnBrk="0" hangingPunct="1">
              <a:lnSpc>
                <a:spcPct val="120000"/>
              </a:lnSpc>
              <a:spcBef>
                <a:spcPts val="0"/>
              </a:spcBef>
              <a:spcAft>
                <a:spcPts val="0"/>
              </a:spcAft>
              <a:buClr>
                <a:srgbClr val="82FFFF"/>
              </a:buClr>
              <a:buSzPts val="2500"/>
              <a:buFont typeface="Arial"/>
              <a:buNone/>
              <a:tabLst/>
              <a:defRPr/>
            </a:pPr>
            <a:r>
              <a:rPr kumimoji="0" lang="en-GB" sz="2000" b="0" i="0" u="none" strike="noStrike" kern="0" cap="none" spc="0" normalizeH="0" baseline="0" noProof="0" dirty="0">
                <a:ln>
                  <a:noFill/>
                </a:ln>
                <a:solidFill>
                  <a:srgbClr val="82FFFF"/>
                </a:solidFill>
                <a:effectLst/>
                <a:uLnTx/>
                <a:uFillTx/>
                <a:latin typeface="Verdana" panose="020B0604030504040204" pitchFamily="34" charset="0"/>
                <a:ea typeface="Verdana" panose="020B0604030504040204" pitchFamily="34" charset="0"/>
                <a:sym typeface="Twentieth Century"/>
              </a:rPr>
              <a:t>                                                                 BY TONY WILLIAMS</a:t>
            </a:r>
          </a:p>
          <a:p>
            <a:pPr marL="0" marR="0" lvl="0" indent="0" algn="l" defTabSz="914400" rtl="0" eaLnBrk="1" fontAlgn="auto" latinLnBrk="0" hangingPunct="1">
              <a:lnSpc>
                <a:spcPct val="120000"/>
              </a:lnSpc>
              <a:spcBef>
                <a:spcPts val="1000"/>
              </a:spcBef>
              <a:spcAft>
                <a:spcPts val="0"/>
              </a:spcAft>
              <a:buClr>
                <a:srgbClr val="82FFFF"/>
              </a:buClr>
              <a:buSzPts val="2500"/>
              <a:buFont typeface="Arial"/>
              <a:buNone/>
              <a:tabLst/>
              <a:defRPr/>
            </a:pPr>
            <a:r>
              <a:rPr kumimoji="0" lang="en-GB" sz="2000" b="0" i="0" u="none" strike="noStrike" kern="0" cap="none" spc="0" normalizeH="0" baseline="0" noProof="0" dirty="0">
                <a:ln>
                  <a:noFill/>
                </a:ln>
                <a:solidFill>
                  <a:srgbClr val="82FFFF"/>
                </a:solidFill>
                <a:effectLst/>
                <a:uLnTx/>
                <a:uFillTx/>
                <a:latin typeface="Verdana" panose="020B0604030504040204" pitchFamily="34" charset="0"/>
                <a:ea typeface="Verdana" panose="020B0604030504040204" pitchFamily="34" charset="0"/>
                <a:sym typeface="Twentieth Century"/>
              </a:rPr>
              <a:t>                                                                        2005124</a:t>
            </a:r>
          </a:p>
          <a:p>
            <a:endParaRPr lang="en-GB" dirty="0"/>
          </a:p>
        </p:txBody>
      </p:sp>
    </p:spTree>
    <p:extLst>
      <p:ext uri="{BB962C8B-B14F-4D97-AF65-F5344CB8AC3E}">
        <p14:creationId xmlns:p14="http://schemas.microsoft.com/office/powerpoint/2010/main" val="4275898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029A0-CDEC-475C-A5AE-8244EE6EEDF3}"/>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E3074718-D796-4191-B744-105F211CA305}"/>
              </a:ext>
            </a:extLst>
          </p:cNvPr>
          <p:cNvSpPr>
            <a:spLocks noGrp="1"/>
          </p:cNvSpPr>
          <p:nvPr>
            <p:ph idx="1"/>
          </p:nvPr>
        </p:nvSpPr>
        <p:spPr/>
        <p:txBody>
          <a:bodyPr>
            <a:normAutofit fontScale="92500" lnSpcReduction="10000"/>
          </a:bodyPr>
          <a:lstStyle/>
          <a:p>
            <a:pPr marL="228600" marR="0" lvl="0" indent="0" algn="l" defTabSz="914400" rtl="0" eaLnBrk="1" fontAlgn="auto" latinLnBrk="0" hangingPunct="1">
              <a:lnSpc>
                <a:spcPct val="120000"/>
              </a:lnSpc>
              <a:spcBef>
                <a:spcPts val="0"/>
              </a:spcBef>
              <a:spcAft>
                <a:spcPts val="0"/>
              </a:spcAft>
              <a:buClr>
                <a:srgbClr val="FFFFFF"/>
              </a:buClr>
              <a:buSzPts val="2250"/>
              <a:buFont typeface="Arial"/>
              <a:buNone/>
              <a:tabLst/>
              <a:defRPr/>
            </a:pP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This PowerPoint will explain 3 study skills that may be considered important for future employability. This presentation will discuss 3 different study skills, these will be;</a:t>
            </a:r>
          </a:p>
          <a:p>
            <a:pPr marL="228600" marR="0" lvl="0" indent="0" algn="l" defTabSz="914400" rtl="0" eaLnBrk="1" fontAlgn="auto" latinLnBrk="0" hangingPunct="1">
              <a:lnSpc>
                <a:spcPct val="120000"/>
              </a:lnSpc>
              <a:spcBef>
                <a:spcPts val="0"/>
              </a:spcBef>
              <a:spcAft>
                <a:spcPts val="0"/>
              </a:spcAft>
              <a:buClr>
                <a:srgbClr val="FFFFFF"/>
              </a:buClr>
              <a:buSzPts val="2250"/>
              <a:buFont typeface="Arial"/>
              <a:buNone/>
              <a:tabLst/>
              <a:defRPr/>
            </a:pP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Time Management</a:t>
            </a:r>
          </a:p>
          <a:p>
            <a:pPr marL="228600" marR="0" lvl="0" indent="0" algn="l" defTabSz="914400" rtl="0" eaLnBrk="1" fontAlgn="auto" latinLnBrk="0" hangingPunct="1">
              <a:lnSpc>
                <a:spcPct val="120000"/>
              </a:lnSpc>
              <a:spcBef>
                <a:spcPts val="0"/>
              </a:spcBef>
              <a:spcAft>
                <a:spcPts val="0"/>
              </a:spcAft>
              <a:buClr>
                <a:srgbClr val="FFFFFF"/>
              </a:buClr>
              <a:buSzPts val="2250"/>
              <a:buFont typeface="Arial"/>
              <a:buNone/>
              <a:tabLst/>
              <a:defRPr/>
            </a:pPr>
            <a:r>
              <a:rPr kumimoji="0" lang="en-US" sz="3000" b="0" i="0"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sym typeface="Twentieth Century"/>
              </a:rPr>
              <a:t>Organisation</a:t>
            </a: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 and Understanding</a:t>
            </a:r>
          </a:p>
          <a:p>
            <a:pPr marL="228600" marR="0" lvl="0" indent="0" algn="l" defTabSz="914400" rtl="0" eaLnBrk="1" fontAlgn="auto" latinLnBrk="0" hangingPunct="1">
              <a:lnSpc>
                <a:spcPct val="120000"/>
              </a:lnSpc>
              <a:spcBef>
                <a:spcPts val="0"/>
              </a:spcBef>
              <a:spcAft>
                <a:spcPts val="0"/>
              </a:spcAft>
              <a:buClr>
                <a:srgbClr val="FFFFFF"/>
              </a:buClr>
              <a:buSzPts val="2250"/>
              <a:buFont typeface="Arial"/>
              <a:buNone/>
              <a:tabLst/>
              <a:defRPr/>
            </a:pP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Communication Skills</a:t>
            </a:r>
          </a:p>
          <a:p>
            <a:endParaRPr lang="en-GB" dirty="0"/>
          </a:p>
        </p:txBody>
      </p:sp>
    </p:spTree>
    <p:extLst>
      <p:ext uri="{BB962C8B-B14F-4D97-AF65-F5344CB8AC3E}">
        <p14:creationId xmlns:p14="http://schemas.microsoft.com/office/powerpoint/2010/main" val="3842526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C85BF-1ED1-4C2A-8E1B-C43EAABEFD55}"/>
              </a:ext>
            </a:extLst>
          </p:cNvPr>
          <p:cNvSpPr>
            <a:spLocks noGrp="1"/>
          </p:cNvSpPr>
          <p:nvPr>
            <p:ph type="title"/>
          </p:nvPr>
        </p:nvSpPr>
        <p:spPr/>
        <p:txBody>
          <a:bodyPr/>
          <a:lstStyle/>
          <a:p>
            <a:r>
              <a:rPr lang="en-US" dirty="0"/>
              <a:t>Time Management</a:t>
            </a:r>
            <a:endParaRPr lang="en-GB" dirty="0"/>
          </a:p>
        </p:txBody>
      </p:sp>
      <p:sp>
        <p:nvSpPr>
          <p:cNvPr id="3" name="Content Placeholder 2">
            <a:extLst>
              <a:ext uri="{FF2B5EF4-FFF2-40B4-BE49-F238E27FC236}">
                <a16:creationId xmlns:a16="http://schemas.microsoft.com/office/drawing/2014/main" id="{9CC3DA03-808C-4402-A981-6A5784CBCADD}"/>
              </a:ext>
            </a:extLst>
          </p:cNvPr>
          <p:cNvSpPr>
            <a:spLocks noGrp="1"/>
          </p:cNvSpPr>
          <p:nvPr>
            <p:ph idx="1"/>
          </p:nvPr>
        </p:nvSpPr>
        <p:spPr>
          <a:xfrm>
            <a:off x="1141412" y="1987826"/>
            <a:ext cx="9905999" cy="4251655"/>
          </a:xfrm>
        </p:spPr>
        <p:txBody>
          <a:bodyPr/>
          <a:lstStyle/>
          <a:p>
            <a:pPr marL="228600" marR="0" lvl="0" indent="-241300" algn="l" defTabSz="914400" rtl="0" eaLnBrk="1" fontAlgn="auto" latinLnBrk="0" hangingPunct="1">
              <a:lnSpc>
                <a:spcPct val="120000"/>
              </a:lnSpc>
              <a:spcBef>
                <a:spcPts val="0"/>
              </a:spcBef>
              <a:spcAft>
                <a:spcPts val="0"/>
              </a:spcAft>
              <a:buClr>
                <a:srgbClr val="FFFFFF"/>
              </a:buClr>
              <a:buSzPts val="3200"/>
              <a:buFont typeface="Arial"/>
              <a:buChar char="•"/>
              <a:tabLst/>
              <a:defRPr/>
            </a:pP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Limited time of hours in the day </a:t>
            </a:r>
          </a:p>
          <a:p>
            <a:pPr marL="228600" marR="0" lvl="0" indent="0" algn="l" defTabSz="914400" rtl="0" eaLnBrk="1" fontAlgn="auto" latinLnBrk="0" hangingPunct="1">
              <a:lnSpc>
                <a:spcPct val="120000"/>
              </a:lnSpc>
              <a:spcBef>
                <a:spcPts val="0"/>
              </a:spcBef>
              <a:spcAft>
                <a:spcPts val="0"/>
              </a:spcAft>
              <a:buClr>
                <a:srgbClr val="FFFFFF"/>
              </a:buClr>
              <a:buSzPts val="2250"/>
              <a:buFont typeface="Arial"/>
              <a:buNone/>
              <a:tabLst/>
              <a:defRPr/>
            </a:pPr>
            <a:endPar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228600" marR="0" lvl="0" indent="-241300" algn="l" defTabSz="914400" rtl="0" eaLnBrk="1" fontAlgn="auto" latinLnBrk="0" hangingPunct="1">
              <a:lnSpc>
                <a:spcPct val="120000"/>
              </a:lnSpc>
              <a:spcBef>
                <a:spcPts val="0"/>
              </a:spcBef>
              <a:spcAft>
                <a:spcPts val="0"/>
              </a:spcAft>
              <a:buClr>
                <a:srgbClr val="FFFFFF"/>
              </a:buClr>
              <a:buSzPts val="3200"/>
              <a:buFont typeface="Arial"/>
              <a:buChar char="•"/>
              <a:tabLst/>
              <a:defRPr/>
            </a:pP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Knowing that there are only </a:t>
            </a:r>
            <a:r>
              <a:rPr kumimoji="0" lang="en-US" sz="2600" b="0" i="0" u="none" strike="noStrike" kern="0" cap="none" spc="0" normalizeH="0" baseline="0" noProof="0">
                <a:ln>
                  <a:noFill/>
                </a:ln>
                <a:solidFill>
                  <a:srgbClr val="FFFFFF"/>
                </a:solidFill>
                <a:effectLst/>
                <a:uLnTx/>
                <a:uFillTx/>
                <a:latin typeface="Verdana" panose="020B0604030504040204" pitchFamily="34" charset="0"/>
                <a:ea typeface="Verdana" panose="020B0604030504040204" pitchFamily="34" charset="0"/>
                <a:sym typeface="Twentieth Century"/>
              </a:rPr>
              <a:t>twenty four </a:t>
            </a: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hours in the day and for you and your co-worker </a:t>
            </a:r>
          </a:p>
          <a:p>
            <a:pPr marL="228600" marR="0" lvl="0" indent="-241300" algn="l" defTabSz="914400" rtl="0" eaLnBrk="1" fontAlgn="auto" latinLnBrk="0" hangingPunct="1">
              <a:lnSpc>
                <a:spcPct val="120000"/>
              </a:lnSpc>
              <a:spcBef>
                <a:spcPts val="0"/>
              </a:spcBef>
              <a:spcAft>
                <a:spcPts val="0"/>
              </a:spcAft>
              <a:buClr>
                <a:srgbClr val="FFFFFF"/>
              </a:buClr>
              <a:buSzPts val="3200"/>
              <a:buFont typeface="Arial"/>
              <a:buChar char="•"/>
              <a:tabLst/>
              <a:defRPr/>
            </a:pPr>
            <a:endPar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228600" marR="0" lvl="0" indent="-241300" algn="l" defTabSz="914400" rtl="0" eaLnBrk="1" fontAlgn="auto" latinLnBrk="0" hangingPunct="1">
              <a:lnSpc>
                <a:spcPct val="120000"/>
              </a:lnSpc>
              <a:spcBef>
                <a:spcPts val="0"/>
              </a:spcBef>
              <a:spcAft>
                <a:spcPts val="0"/>
              </a:spcAft>
              <a:buClr>
                <a:srgbClr val="FFFFFF"/>
              </a:buClr>
              <a:buSzPts val="3200"/>
              <a:buFont typeface="Arial"/>
              <a:buChar char="•"/>
              <a:tabLst/>
              <a:defRPr/>
            </a:pP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This is important because the work that needs to be carried out takes time</a:t>
            </a:r>
          </a:p>
          <a:p>
            <a:pPr marL="0" indent="0">
              <a:buNone/>
            </a:pP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                                                                                      (Grissom, Loeb and </a:t>
            </a:r>
            <a:r>
              <a:rPr kumimoji="0" lang="en-GB" sz="1600" b="0" i="0"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Mitani</a:t>
            </a: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 2015)</a:t>
            </a:r>
            <a:endParaRPr lang="en-GB" dirty="0"/>
          </a:p>
        </p:txBody>
      </p:sp>
    </p:spTree>
    <p:extLst>
      <p:ext uri="{BB962C8B-B14F-4D97-AF65-F5344CB8AC3E}">
        <p14:creationId xmlns:p14="http://schemas.microsoft.com/office/powerpoint/2010/main" val="285613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C11-B857-4A4F-81F5-4A569C34CDA2}"/>
              </a:ext>
            </a:extLst>
          </p:cNvPr>
          <p:cNvSpPr>
            <a:spLocks noGrp="1"/>
          </p:cNvSpPr>
          <p:nvPr>
            <p:ph type="title"/>
          </p:nvPr>
        </p:nvSpPr>
        <p:spPr/>
        <p:txBody>
          <a:bodyPr/>
          <a:lstStyle/>
          <a:p>
            <a:r>
              <a:rPr lang="en-US" dirty="0"/>
              <a:t>Reduced Stress Levels</a:t>
            </a:r>
            <a:endParaRPr lang="en-GB" dirty="0"/>
          </a:p>
        </p:txBody>
      </p:sp>
      <p:sp>
        <p:nvSpPr>
          <p:cNvPr id="3" name="Content Placeholder 2">
            <a:extLst>
              <a:ext uri="{FF2B5EF4-FFF2-40B4-BE49-F238E27FC236}">
                <a16:creationId xmlns:a16="http://schemas.microsoft.com/office/drawing/2014/main" id="{33CB222C-FCC2-459F-A829-FC102FCB5907}"/>
              </a:ext>
            </a:extLst>
          </p:cNvPr>
          <p:cNvSpPr>
            <a:spLocks noGrp="1"/>
          </p:cNvSpPr>
          <p:nvPr>
            <p:ph idx="1"/>
          </p:nvPr>
        </p:nvSpPr>
        <p:spPr/>
        <p:txBody>
          <a:bodyPr>
            <a:normAutofit lnSpcReduction="10000"/>
          </a:bodyPr>
          <a:lstStyle/>
          <a:p>
            <a:pPr marL="228600" marR="0" lvl="0" indent="-241300" algn="l" defTabSz="914400" rtl="0" eaLnBrk="1" fontAlgn="auto" latinLnBrk="0" hangingPunct="1">
              <a:lnSpc>
                <a:spcPct val="120000"/>
              </a:lnSpc>
              <a:spcBef>
                <a:spcPts val="0"/>
              </a:spcBef>
              <a:spcAft>
                <a:spcPts val="0"/>
              </a:spcAft>
              <a:buClr>
                <a:srgbClr val="FFFFFF"/>
              </a:buClr>
              <a:buSzPts val="3200"/>
              <a:buFont typeface="Arial"/>
              <a:buChar char="•"/>
              <a:tabLst/>
              <a:defRPr/>
            </a:pP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Time keeping can help prevent feeling rushed</a:t>
            </a:r>
          </a:p>
          <a:p>
            <a:pPr marL="228600" marR="0" lvl="0" indent="0" algn="l" defTabSz="914400" rtl="0" eaLnBrk="1" fontAlgn="auto" latinLnBrk="0" hangingPunct="1">
              <a:lnSpc>
                <a:spcPct val="120000"/>
              </a:lnSpc>
              <a:spcBef>
                <a:spcPts val="0"/>
              </a:spcBef>
              <a:spcAft>
                <a:spcPts val="0"/>
              </a:spcAft>
              <a:buClr>
                <a:srgbClr val="FFFFFF"/>
              </a:buClr>
              <a:buSzPts val="2250"/>
              <a:buFont typeface="Arial"/>
              <a:buNone/>
              <a:tabLst/>
              <a:defRPr/>
            </a:pPr>
            <a:endPar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228600" marR="0" lvl="0" indent="-241300" algn="l" defTabSz="914400" rtl="0" eaLnBrk="1" fontAlgn="auto" latinLnBrk="0" hangingPunct="1">
              <a:lnSpc>
                <a:spcPct val="120000"/>
              </a:lnSpc>
              <a:spcBef>
                <a:spcPts val="1000"/>
              </a:spcBef>
              <a:spcAft>
                <a:spcPts val="0"/>
              </a:spcAft>
              <a:buClr>
                <a:srgbClr val="FFFFFF"/>
              </a:buClr>
              <a:buSzPts val="3200"/>
              <a:buFont typeface="Arial"/>
              <a:buChar char="•"/>
              <a:tabLst/>
              <a:defRPr/>
            </a:pP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Time keeping can help feeling overwhelmed</a:t>
            </a:r>
          </a:p>
          <a:p>
            <a:pPr marL="22860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endPar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228600" marR="0" lvl="0" indent="-193675" algn="l" defTabSz="914400" rtl="0" eaLnBrk="1" fontAlgn="auto" latinLnBrk="0" hangingPunct="1">
              <a:lnSpc>
                <a:spcPct val="120000"/>
              </a:lnSpc>
              <a:spcBef>
                <a:spcPts val="1000"/>
              </a:spcBef>
              <a:spcAft>
                <a:spcPts val="0"/>
              </a:spcAft>
              <a:buClr>
                <a:srgbClr val="FFFFFF"/>
              </a:buClr>
              <a:buSzPts val="2450"/>
              <a:buFont typeface="Arial"/>
              <a:buChar char="•"/>
              <a:tabLst/>
              <a:defRPr/>
            </a:pP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Time keeping can help achieve goals                                                           </a:t>
            </a:r>
            <a:r>
              <a:rPr kumimoji="0" lang="en-GB" sz="1500" b="0" i="0" u="none" strike="noStrike" kern="0" cap="none" spc="0" normalizeH="0" baseline="0" noProof="0" dirty="0">
                <a:ln>
                  <a:noFill/>
                </a:ln>
                <a:solidFill>
                  <a:srgbClr val="000000"/>
                </a:solidFill>
                <a:effectLst/>
                <a:uLnTx/>
                <a:uFillTx/>
                <a:latin typeface="Verdana" panose="020B0604030504040204" pitchFamily="34" charset="0"/>
                <a:ea typeface="Verdana" panose="020B0604030504040204" pitchFamily="34" charset="0"/>
                <a:cs typeface="Twentieth Century"/>
                <a:sym typeface="Twentieth Century"/>
              </a:rPr>
              <a:t>                        </a:t>
            </a:r>
          </a:p>
          <a:p>
            <a:pPr marL="228600" marR="0" lvl="0" indent="-193675" algn="l" defTabSz="914400" rtl="0" eaLnBrk="1" fontAlgn="auto" latinLnBrk="0" hangingPunct="1">
              <a:lnSpc>
                <a:spcPct val="120000"/>
              </a:lnSpc>
              <a:spcBef>
                <a:spcPts val="1000"/>
              </a:spcBef>
              <a:spcAft>
                <a:spcPts val="0"/>
              </a:spcAft>
              <a:buClr>
                <a:srgbClr val="FFFFFF"/>
              </a:buClr>
              <a:buSzPts val="2450"/>
              <a:buFont typeface="Arial"/>
              <a:buChar char="•"/>
              <a:tabLst/>
              <a:defRPr/>
            </a:pPr>
            <a:endParaRPr lang="en-GB" sz="1500" kern="0" dirty="0">
              <a:solidFill>
                <a:srgbClr val="000000"/>
              </a:solidFill>
              <a:latin typeface="Verdana" panose="020B0604030504040204" pitchFamily="34" charset="0"/>
              <a:ea typeface="Verdana" panose="020B0604030504040204" pitchFamily="34" charset="0"/>
              <a:cs typeface="Twentieth Century"/>
              <a:sym typeface="Twentieth Century"/>
            </a:endParaRPr>
          </a:p>
          <a:p>
            <a:pPr marL="34925" marR="0" lvl="0" indent="0" algn="l" defTabSz="914400" rtl="0" eaLnBrk="1" fontAlgn="auto" latinLnBrk="0" hangingPunct="1">
              <a:lnSpc>
                <a:spcPct val="120000"/>
              </a:lnSpc>
              <a:spcBef>
                <a:spcPts val="1000"/>
              </a:spcBef>
              <a:spcAft>
                <a:spcPts val="0"/>
              </a:spcAft>
              <a:buClr>
                <a:srgbClr val="FFFFFF"/>
              </a:buClr>
              <a:buSzPts val="2450"/>
              <a:buNone/>
              <a:tabLst/>
              <a:defRPr/>
            </a:pPr>
            <a:r>
              <a:rPr kumimoji="0" lang="en-GB" sz="15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                                                                                                                            (NHS, 2018)</a:t>
            </a:r>
            <a:endPar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22860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endParaRPr kumimoji="0" lang="en-US" sz="2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0" indent="0">
              <a:buNone/>
            </a:pPr>
            <a:endParaRPr lang="en-GB" dirty="0"/>
          </a:p>
        </p:txBody>
      </p:sp>
    </p:spTree>
    <p:extLst>
      <p:ext uri="{BB962C8B-B14F-4D97-AF65-F5344CB8AC3E}">
        <p14:creationId xmlns:p14="http://schemas.microsoft.com/office/powerpoint/2010/main" val="913727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1C17F-E334-4BC1-BDE1-12D84BEF08BE}"/>
              </a:ext>
            </a:extLst>
          </p:cNvPr>
          <p:cNvSpPr>
            <a:spLocks noGrp="1"/>
          </p:cNvSpPr>
          <p:nvPr>
            <p:ph type="title"/>
          </p:nvPr>
        </p:nvSpPr>
        <p:spPr/>
        <p:txBody>
          <a:bodyPr/>
          <a:lstStyle/>
          <a:p>
            <a:r>
              <a:rPr lang="en-US" dirty="0"/>
              <a:t>Accomplish More</a:t>
            </a:r>
            <a:endParaRPr lang="en-GB" dirty="0"/>
          </a:p>
        </p:txBody>
      </p:sp>
      <p:sp>
        <p:nvSpPr>
          <p:cNvPr id="3" name="Content Placeholder 2">
            <a:extLst>
              <a:ext uri="{FF2B5EF4-FFF2-40B4-BE49-F238E27FC236}">
                <a16:creationId xmlns:a16="http://schemas.microsoft.com/office/drawing/2014/main" id="{D0A71AD9-D0D1-494B-AFB3-347342E304A1}"/>
              </a:ext>
            </a:extLst>
          </p:cNvPr>
          <p:cNvSpPr>
            <a:spLocks noGrp="1"/>
          </p:cNvSpPr>
          <p:nvPr>
            <p:ph idx="1"/>
          </p:nvPr>
        </p:nvSpPr>
        <p:spPr/>
        <p:txBody>
          <a:bodyPr>
            <a:normAutofit/>
          </a:bodyPr>
          <a:lstStyle/>
          <a:p>
            <a:r>
              <a:rPr kumimoji="0" lang="en-GB"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Taking control of your own time gives you the ability to focus on your time effectively and will improve your own lifestyle and this will enhanced your efficiency so you don’t lose momentum.</a:t>
            </a:r>
          </a:p>
          <a:p>
            <a:endParaRPr lang="en-GB" sz="3000" kern="0" dirty="0">
              <a:solidFill>
                <a:srgbClr val="FFFFFF"/>
              </a:solidFill>
              <a:latin typeface="Verdana" panose="020B0604030504040204" pitchFamily="34" charset="0"/>
              <a:ea typeface="Verdana" panose="020B0604030504040204" pitchFamily="34" charset="0"/>
              <a:sym typeface="Twentieth Century"/>
            </a:endParaRPr>
          </a:p>
          <a:p>
            <a:pPr marL="0" indent="0">
              <a:buNone/>
            </a:pP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                                                                                                              (Cottrell, 2013)</a:t>
            </a:r>
            <a:endParaRPr kumimoji="0" lang="en-GB"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p:txBody>
      </p:sp>
    </p:spTree>
    <p:extLst>
      <p:ext uri="{BB962C8B-B14F-4D97-AF65-F5344CB8AC3E}">
        <p14:creationId xmlns:p14="http://schemas.microsoft.com/office/powerpoint/2010/main" val="4171219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D2C56-4EBA-4B71-AAC6-4941F0B18961}"/>
              </a:ext>
            </a:extLst>
          </p:cNvPr>
          <p:cNvSpPr>
            <a:spLocks noGrp="1"/>
          </p:cNvSpPr>
          <p:nvPr>
            <p:ph type="title"/>
          </p:nvPr>
        </p:nvSpPr>
        <p:spPr/>
        <p:txBody>
          <a:bodyPr/>
          <a:lstStyle/>
          <a:p>
            <a:r>
              <a:rPr lang="en-US" dirty="0" err="1"/>
              <a:t>Organisation</a:t>
            </a:r>
            <a:r>
              <a:rPr lang="en-US" dirty="0"/>
              <a:t> and understanding</a:t>
            </a:r>
            <a:endParaRPr lang="en-GB" dirty="0"/>
          </a:p>
        </p:txBody>
      </p:sp>
      <p:sp>
        <p:nvSpPr>
          <p:cNvPr id="3" name="Content Placeholder 2">
            <a:extLst>
              <a:ext uri="{FF2B5EF4-FFF2-40B4-BE49-F238E27FC236}">
                <a16:creationId xmlns:a16="http://schemas.microsoft.com/office/drawing/2014/main" id="{5DD32CD7-A833-41D7-B30D-11A0030D9AF0}"/>
              </a:ext>
            </a:extLst>
          </p:cNvPr>
          <p:cNvSpPr>
            <a:spLocks noGrp="1"/>
          </p:cNvSpPr>
          <p:nvPr>
            <p:ph idx="1"/>
          </p:nvPr>
        </p:nvSpPr>
        <p:spPr/>
        <p:txBody>
          <a:bodyPr>
            <a:normAutofit/>
          </a:bodyPr>
          <a:lstStyle/>
          <a:p>
            <a:pPr marL="228600" marR="0" lvl="0" indent="-241300" algn="l" defTabSz="914400" rtl="0" eaLnBrk="1" fontAlgn="auto" latinLnBrk="0" hangingPunct="1">
              <a:lnSpc>
                <a:spcPct val="120000"/>
              </a:lnSpc>
              <a:spcBef>
                <a:spcPts val="0"/>
              </a:spcBef>
              <a:spcAft>
                <a:spcPts val="0"/>
              </a:spcAft>
              <a:buClr>
                <a:srgbClr val="FFFFFF"/>
              </a:buClr>
              <a:buSzPts val="3200"/>
              <a:buFont typeface="Arial"/>
              <a:buChar char="•"/>
              <a:tabLst/>
              <a:defRPr/>
            </a:pP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Make a to do list and ensure you have enough time for the task</a:t>
            </a:r>
          </a:p>
          <a:p>
            <a:pPr marL="228600" marR="0" lvl="0" indent="0" algn="l" defTabSz="914400" rtl="0" eaLnBrk="1" fontAlgn="auto" latinLnBrk="0" hangingPunct="1">
              <a:lnSpc>
                <a:spcPct val="120000"/>
              </a:lnSpc>
              <a:spcBef>
                <a:spcPts val="0"/>
              </a:spcBef>
              <a:spcAft>
                <a:spcPts val="0"/>
              </a:spcAft>
              <a:buClr>
                <a:srgbClr val="FFFFFF"/>
              </a:buClr>
              <a:buSzPts val="2250"/>
              <a:buFont typeface="Arial"/>
              <a:buNone/>
              <a:tabLst/>
              <a:defRPr/>
            </a:pPr>
            <a:endPar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228600" marR="0" lvl="0" indent="-241300" algn="l" defTabSz="914400" rtl="0" eaLnBrk="1" fontAlgn="auto" latinLnBrk="0" hangingPunct="1">
              <a:lnSpc>
                <a:spcPct val="120000"/>
              </a:lnSpc>
              <a:spcBef>
                <a:spcPts val="0"/>
              </a:spcBef>
              <a:spcAft>
                <a:spcPts val="0"/>
              </a:spcAft>
              <a:buClr>
                <a:srgbClr val="FFFFFF"/>
              </a:buClr>
              <a:buSzPts val="3200"/>
              <a:buFont typeface="Arial"/>
              <a:buChar char="•"/>
              <a:tabLst/>
              <a:defRPr/>
            </a:pPr>
            <a:r>
              <a:rPr kumimoji="0" lang="en-US" sz="2600" b="0" i="0"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sym typeface="Twentieth Century"/>
              </a:rPr>
              <a:t>Organisation</a:t>
            </a: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 can help you to feel calmer and in control </a:t>
            </a:r>
          </a:p>
          <a:p>
            <a:pPr marL="0" marR="0" lvl="0" indent="0" algn="l" defTabSz="914400" rtl="0" eaLnBrk="1" fontAlgn="auto" latinLnBrk="0" hangingPunct="1">
              <a:lnSpc>
                <a:spcPct val="120000"/>
              </a:lnSpc>
              <a:spcBef>
                <a:spcPts val="0"/>
              </a:spcBef>
              <a:spcAft>
                <a:spcPts val="0"/>
              </a:spcAft>
              <a:buClr>
                <a:srgbClr val="FFFFFF"/>
              </a:buClr>
              <a:buSzPts val="2250"/>
              <a:buFont typeface="Arial"/>
              <a:buNone/>
              <a:tabLst/>
              <a:defRPr/>
            </a:pPr>
            <a:endPar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228600" marR="0" lvl="0" indent="-241300" algn="l" defTabSz="914400" rtl="0" eaLnBrk="1" fontAlgn="auto" latinLnBrk="0" hangingPunct="1">
              <a:lnSpc>
                <a:spcPct val="120000"/>
              </a:lnSpc>
              <a:spcBef>
                <a:spcPts val="1000"/>
              </a:spcBef>
              <a:spcAft>
                <a:spcPts val="0"/>
              </a:spcAft>
              <a:buClr>
                <a:srgbClr val="FFFFFF"/>
              </a:buClr>
              <a:buSzPts val="3200"/>
              <a:buFont typeface="Arial"/>
              <a:buChar char="•"/>
              <a:tabLst/>
              <a:defRPr/>
            </a:pP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Understand your own challenges </a:t>
            </a:r>
          </a:p>
          <a:p>
            <a:pPr marL="0" marR="0" lvl="0" indent="0" algn="l" defTabSz="914400" rtl="0" eaLnBrk="1" fontAlgn="auto" latinLnBrk="0" hangingPunct="1">
              <a:lnSpc>
                <a:spcPct val="120000"/>
              </a:lnSpc>
              <a:spcBef>
                <a:spcPts val="1000"/>
              </a:spcBef>
              <a:spcAft>
                <a:spcPts val="0"/>
              </a:spcAft>
              <a:buClr>
                <a:srgbClr val="FFFFFF"/>
              </a:buClr>
              <a:buSzPts val="3200"/>
              <a:buNone/>
              <a:tabLst/>
              <a:defRPr/>
            </a:pP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                                                                                                                                 (</a:t>
            </a: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Cottrell, 2013)</a:t>
            </a:r>
            <a:endParaRPr lang="en-US" sz="2600" kern="0" dirty="0">
              <a:solidFill>
                <a:srgbClr val="FFFFFF"/>
              </a:solidFill>
              <a:latin typeface="Verdana" panose="020B0604030504040204" pitchFamily="34" charset="0"/>
              <a:ea typeface="Verdana" panose="020B0604030504040204" pitchFamily="34" charset="0"/>
              <a:sym typeface="Twentieth Century"/>
            </a:endParaRPr>
          </a:p>
          <a:p>
            <a:pPr marL="0" marR="0" lvl="0" indent="0" algn="l" defTabSz="914400" rtl="0" eaLnBrk="1" fontAlgn="auto" latinLnBrk="0" hangingPunct="1">
              <a:lnSpc>
                <a:spcPct val="120000"/>
              </a:lnSpc>
              <a:spcBef>
                <a:spcPts val="1000"/>
              </a:spcBef>
              <a:spcAft>
                <a:spcPts val="0"/>
              </a:spcAft>
              <a:buClr>
                <a:srgbClr val="FFFFFF"/>
              </a:buClr>
              <a:buSzPts val="3200"/>
              <a:buNone/>
              <a:tabLst/>
              <a:defRPr/>
            </a:pPr>
            <a:endPar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endParaRPr lang="en-GB" dirty="0"/>
          </a:p>
        </p:txBody>
      </p:sp>
    </p:spTree>
    <p:extLst>
      <p:ext uri="{BB962C8B-B14F-4D97-AF65-F5344CB8AC3E}">
        <p14:creationId xmlns:p14="http://schemas.microsoft.com/office/powerpoint/2010/main" val="2213954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74EE-1BEB-427B-B295-367267B646CA}"/>
              </a:ext>
            </a:extLst>
          </p:cNvPr>
          <p:cNvSpPr>
            <a:spLocks noGrp="1"/>
          </p:cNvSpPr>
          <p:nvPr>
            <p:ph type="title"/>
          </p:nvPr>
        </p:nvSpPr>
        <p:spPr/>
        <p:txBody>
          <a:bodyPr/>
          <a:lstStyle/>
          <a:p>
            <a:r>
              <a:rPr lang="en-US" dirty="0"/>
              <a:t>MAKING LISTS</a:t>
            </a:r>
            <a:endParaRPr lang="en-GB" dirty="0"/>
          </a:p>
        </p:txBody>
      </p:sp>
      <p:sp>
        <p:nvSpPr>
          <p:cNvPr id="3" name="Content Placeholder 2">
            <a:extLst>
              <a:ext uri="{FF2B5EF4-FFF2-40B4-BE49-F238E27FC236}">
                <a16:creationId xmlns:a16="http://schemas.microsoft.com/office/drawing/2014/main" id="{F7D0874D-EF91-4A56-858A-ABA20F9EB8BE}"/>
              </a:ext>
            </a:extLst>
          </p:cNvPr>
          <p:cNvSpPr>
            <a:spLocks noGrp="1"/>
          </p:cNvSpPr>
          <p:nvPr>
            <p:ph idx="1"/>
          </p:nvPr>
        </p:nvSpPr>
        <p:spPr/>
        <p:txBody>
          <a:bodyPr/>
          <a:lstStyle/>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It can be important to make to do lists as this may help aide the person with various tasks ahead and help them step by step to get through their lists.</a:t>
            </a: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endParaRPr lang="en-US" sz="3000" kern="0" dirty="0">
              <a:solidFill>
                <a:srgbClr val="FFFFFF"/>
              </a:solidFill>
              <a:latin typeface="Verdana" panose="020B0604030504040204" pitchFamily="34" charset="0"/>
              <a:ea typeface="Verdana" panose="020B0604030504040204" pitchFamily="34" charset="0"/>
              <a:sym typeface="Twentieth Century"/>
            </a:endParaRP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                                                                                                                 (Potter, 2011)</a:t>
            </a:r>
            <a:endParaRPr kumimoji="0" lang="en-GB" sz="2400" b="0" i="0" u="none" strike="noStrike" kern="0" cap="none" spc="0" normalizeH="0" baseline="0" noProof="0" dirty="0">
              <a:ln>
                <a:noFill/>
              </a:ln>
              <a:solidFill>
                <a:srgbClr val="FFFFFF"/>
              </a:solidFill>
              <a:effectLst/>
              <a:uLnTx/>
              <a:uFillTx/>
              <a:latin typeface="Twentieth Century"/>
              <a:sym typeface="Twentieth Century"/>
            </a:endParaRP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endPar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endParaRPr lang="en-GB" dirty="0"/>
          </a:p>
        </p:txBody>
      </p:sp>
    </p:spTree>
    <p:extLst>
      <p:ext uri="{BB962C8B-B14F-4D97-AF65-F5344CB8AC3E}">
        <p14:creationId xmlns:p14="http://schemas.microsoft.com/office/powerpoint/2010/main" val="2866173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6C44C-F0BD-4A8F-A7A3-F75E2409F0FD}"/>
              </a:ext>
            </a:extLst>
          </p:cNvPr>
          <p:cNvSpPr>
            <a:spLocks noGrp="1"/>
          </p:cNvSpPr>
          <p:nvPr>
            <p:ph type="title"/>
          </p:nvPr>
        </p:nvSpPr>
        <p:spPr/>
        <p:txBody>
          <a:bodyPr/>
          <a:lstStyle/>
          <a:p>
            <a:r>
              <a:rPr kumimoji="0" lang="en-GB" sz="3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Organisation and being calm</a:t>
            </a:r>
            <a:endParaRPr lang="en-GB" dirty="0"/>
          </a:p>
        </p:txBody>
      </p:sp>
      <p:sp>
        <p:nvSpPr>
          <p:cNvPr id="3" name="Content Placeholder 2">
            <a:extLst>
              <a:ext uri="{FF2B5EF4-FFF2-40B4-BE49-F238E27FC236}">
                <a16:creationId xmlns:a16="http://schemas.microsoft.com/office/drawing/2014/main" id="{5C24CF5B-B675-487E-8E0E-156F9FEADB4E}"/>
              </a:ext>
            </a:extLst>
          </p:cNvPr>
          <p:cNvSpPr>
            <a:spLocks noGrp="1"/>
          </p:cNvSpPr>
          <p:nvPr>
            <p:ph idx="1"/>
          </p:nvPr>
        </p:nvSpPr>
        <p:spPr/>
        <p:txBody>
          <a:bodyPr/>
          <a:lstStyle/>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Being </a:t>
            </a:r>
            <a:r>
              <a:rPr kumimoji="0" lang="en-US" sz="3000" b="0" i="0"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sym typeface="Twentieth Century"/>
              </a:rPr>
              <a:t>organised</a:t>
            </a: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 can help a person </a:t>
            </a:r>
            <a:r>
              <a:rPr kumimoji="0" lang="en-US" sz="3000" b="0" i="0"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sym typeface="Twentieth Century"/>
              </a:rPr>
              <a:t>prioritise</a:t>
            </a: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 It can help put things into realistic goals and that may help people become calmer about doing tasks that are needed to be done.</a:t>
            </a: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endParaRPr lang="en-US" sz="3000" kern="0" dirty="0">
              <a:solidFill>
                <a:srgbClr val="FFFFFF"/>
              </a:solidFill>
              <a:latin typeface="Verdana" panose="020B0604030504040204" pitchFamily="34" charset="0"/>
              <a:ea typeface="Verdana" panose="020B0604030504040204" pitchFamily="34" charset="0"/>
              <a:sym typeface="Twentieth Century"/>
            </a:endParaRP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                                                                                    (University of Southampton, 2014)</a:t>
            </a:r>
            <a:endPar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endParaRPr lang="en-GB" dirty="0"/>
          </a:p>
        </p:txBody>
      </p:sp>
    </p:spTree>
    <p:extLst>
      <p:ext uri="{BB962C8B-B14F-4D97-AF65-F5344CB8AC3E}">
        <p14:creationId xmlns:p14="http://schemas.microsoft.com/office/powerpoint/2010/main" val="2836430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E088C-51BD-46E2-977C-346BCA9A7B85}"/>
              </a:ext>
            </a:extLst>
          </p:cNvPr>
          <p:cNvSpPr>
            <a:spLocks noGrp="1"/>
          </p:cNvSpPr>
          <p:nvPr>
            <p:ph type="title"/>
          </p:nvPr>
        </p:nvSpPr>
        <p:spPr/>
        <p:txBody>
          <a:bodyPr/>
          <a:lstStyle/>
          <a:p>
            <a:r>
              <a:rPr kumimoji="0" lang="en-GB" sz="3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Understanding your own challenges</a:t>
            </a:r>
            <a:endParaRPr lang="en-GB" dirty="0"/>
          </a:p>
        </p:txBody>
      </p:sp>
      <p:sp>
        <p:nvSpPr>
          <p:cNvPr id="3" name="Content Placeholder 2">
            <a:extLst>
              <a:ext uri="{FF2B5EF4-FFF2-40B4-BE49-F238E27FC236}">
                <a16:creationId xmlns:a16="http://schemas.microsoft.com/office/drawing/2014/main" id="{1B168A93-A995-4B7C-AD35-B7F65DD8D3F9}"/>
              </a:ext>
            </a:extLst>
          </p:cNvPr>
          <p:cNvSpPr>
            <a:spLocks noGrp="1"/>
          </p:cNvSpPr>
          <p:nvPr>
            <p:ph idx="1"/>
          </p:nvPr>
        </p:nvSpPr>
        <p:spPr/>
        <p:txBody>
          <a:bodyPr/>
          <a:lstStyle/>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en-GB"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Understanding challenges that you may face yourself can benefit you. Things such as dyslexia can be challenging when learning new skills but being able to recognise this and adapt to work with the individual is said to be beneficial.</a:t>
            </a:r>
          </a:p>
          <a:p>
            <a:pPr marL="0" indent="0">
              <a:buNone/>
            </a:pP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                                                                                                               (Goodwin, 2012)</a:t>
            </a:r>
            <a:endParaRPr lang="en-GB" dirty="0"/>
          </a:p>
        </p:txBody>
      </p:sp>
    </p:spTree>
    <p:extLst>
      <p:ext uri="{BB962C8B-B14F-4D97-AF65-F5344CB8AC3E}">
        <p14:creationId xmlns:p14="http://schemas.microsoft.com/office/powerpoint/2010/main" val="1575477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493A0-1C29-466D-A7ED-B9F40F3170FA}"/>
              </a:ext>
            </a:extLst>
          </p:cNvPr>
          <p:cNvSpPr>
            <a:spLocks noGrp="1"/>
          </p:cNvSpPr>
          <p:nvPr>
            <p:ph type="title"/>
          </p:nvPr>
        </p:nvSpPr>
        <p:spPr/>
        <p:txBody>
          <a:bodyPr/>
          <a:lstStyle/>
          <a:p>
            <a:r>
              <a:rPr lang="en-US" dirty="0"/>
              <a:t>Communication skills</a:t>
            </a:r>
            <a:endParaRPr lang="en-GB" dirty="0"/>
          </a:p>
        </p:txBody>
      </p:sp>
      <p:sp>
        <p:nvSpPr>
          <p:cNvPr id="3" name="Content Placeholder 2">
            <a:extLst>
              <a:ext uri="{FF2B5EF4-FFF2-40B4-BE49-F238E27FC236}">
                <a16:creationId xmlns:a16="http://schemas.microsoft.com/office/drawing/2014/main" id="{6E5A763A-FB40-4807-9BD3-DA175B0747A5}"/>
              </a:ext>
            </a:extLst>
          </p:cNvPr>
          <p:cNvSpPr>
            <a:spLocks noGrp="1"/>
          </p:cNvSpPr>
          <p:nvPr>
            <p:ph idx="1"/>
          </p:nvPr>
        </p:nvSpPr>
        <p:spPr/>
        <p:txBody>
          <a:bodyPr/>
          <a:lstStyle/>
          <a:p>
            <a:pPr marL="457200" marR="0" lvl="0" indent="-384175" algn="l" defTabSz="914400" rtl="0" eaLnBrk="1" fontAlgn="auto" latinLnBrk="0" hangingPunct="1">
              <a:lnSpc>
                <a:spcPct val="120000"/>
              </a:lnSpc>
              <a:spcBef>
                <a:spcPts val="1000"/>
              </a:spcBef>
              <a:spcAft>
                <a:spcPts val="0"/>
              </a:spcAft>
              <a:buClr>
                <a:srgbClr val="FFFFFF"/>
              </a:buClr>
              <a:buSzPts val="2450"/>
              <a:buFont typeface="Arial"/>
              <a:buChar char="•"/>
              <a:tabLst/>
              <a:defRPr/>
            </a:pP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Being able to talk to others is very important in a work placement, without communication a work placement will not run as it should</a:t>
            </a: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endPar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457200" marR="0" lvl="0" indent="-384175" algn="l" defTabSz="914400" rtl="0" eaLnBrk="1" fontAlgn="auto" latinLnBrk="0" hangingPunct="1">
              <a:lnSpc>
                <a:spcPct val="120000"/>
              </a:lnSpc>
              <a:spcBef>
                <a:spcPts val="1000"/>
              </a:spcBef>
              <a:spcAft>
                <a:spcPts val="0"/>
              </a:spcAft>
              <a:buClr>
                <a:srgbClr val="FFFFFF"/>
              </a:buClr>
              <a:buSzPts val="2450"/>
              <a:buFont typeface="Arial"/>
              <a:buChar char="•"/>
              <a:tabLst/>
              <a:defRPr/>
            </a:pPr>
            <a:r>
              <a:rPr kumimoji="0" lang="en-US"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Gives you confidence to talk to others</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1600" kern="0" dirty="0">
                <a:solidFill>
                  <a:srgbClr val="FFFFFF"/>
                </a:solidFill>
                <a:latin typeface="Verdana" panose="020B0604030504040204" pitchFamily="34" charset="0"/>
                <a:ea typeface="Verdana" panose="020B0604030504040204" pitchFamily="34" charset="0"/>
                <a:cs typeface="Twentieth Century"/>
                <a:sym typeface="Twentieth Century"/>
              </a:rPr>
              <a:t>                                                                                                  </a:t>
            </a: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(Hopkins and Reid, 2018)</a:t>
            </a:r>
          </a:p>
        </p:txBody>
      </p:sp>
    </p:spTree>
    <p:extLst>
      <p:ext uri="{BB962C8B-B14F-4D97-AF65-F5344CB8AC3E}">
        <p14:creationId xmlns:p14="http://schemas.microsoft.com/office/powerpoint/2010/main" val="132347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3AA57-4F79-487D-BCD3-8F233E1A853A}"/>
              </a:ext>
            </a:extLst>
          </p:cNvPr>
          <p:cNvSpPr>
            <a:spLocks noGrp="1"/>
          </p:cNvSpPr>
          <p:nvPr>
            <p:ph type="title"/>
          </p:nvPr>
        </p:nvSpPr>
        <p:spPr/>
        <p:txBody>
          <a:bodyPr/>
          <a:lstStyle/>
          <a:p>
            <a:r>
              <a:rPr kumimoji="0" lang="en-GB" sz="3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3 different types of communication </a:t>
            </a:r>
            <a:endParaRPr lang="en-GB" dirty="0"/>
          </a:p>
        </p:txBody>
      </p:sp>
      <p:sp>
        <p:nvSpPr>
          <p:cNvPr id="3" name="Content Placeholder 2">
            <a:extLst>
              <a:ext uri="{FF2B5EF4-FFF2-40B4-BE49-F238E27FC236}">
                <a16:creationId xmlns:a16="http://schemas.microsoft.com/office/drawing/2014/main" id="{DF199CE0-DFF5-4D41-8949-4EABC580DFA3}"/>
              </a:ext>
            </a:extLst>
          </p:cNvPr>
          <p:cNvSpPr>
            <a:spLocks noGrp="1"/>
          </p:cNvSpPr>
          <p:nvPr>
            <p:ph idx="1"/>
          </p:nvPr>
        </p:nvSpPr>
        <p:spPr/>
        <p:txBody>
          <a:bodyPr/>
          <a:lstStyle/>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fr-FR"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Verbal communication</a:t>
            </a: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endParaRPr kumimoji="0" lang="fr-FR"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fr-FR"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Visual communication</a:t>
            </a: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endParaRPr kumimoji="0" lang="fr-FR"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fr-FR" sz="2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Non Verbal communication </a:t>
            </a:r>
          </a:p>
          <a:p>
            <a:pPr marL="0" indent="0">
              <a:buNone/>
            </a:pP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                                                                                       (Arkansas State University, 2020)</a:t>
            </a:r>
            <a:endParaRPr lang="en-GB" dirty="0"/>
          </a:p>
        </p:txBody>
      </p:sp>
    </p:spTree>
    <p:extLst>
      <p:ext uri="{BB962C8B-B14F-4D97-AF65-F5344CB8AC3E}">
        <p14:creationId xmlns:p14="http://schemas.microsoft.com/office/powerpoint/2010/main" val="886611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35BC9-B835-4C16-BFB5-5FC95FDA626B}"/>
              </a:ext>
            </a:extLst>
          </p:cNvPr>
          <p:cNvSpPr>
            <a:spLocks noGrp="1"/>
          </p:cNvSpPr>
          <p:nvPr>
            <p:ph type="title"/>
          </p:nvPr>
        </p:nvSpPr>
        <p:spPr/>
        <p:txBody>
          <a:bodyPr/>
          <a:lstStyle/>
          <a:p>
            <a:r>
              <a:rPr lang="en-US" dirty="0"/>
              <a:t>Verbal communication</a:t>
            </a:r>
            <a:endParaRPr lang="en-GB" dirty="0"/>
          </a:p>
        </p:txBody>
      </p:sp>
      <p:sp>
        <p:nvSpPr>
          <p:cNvPr id="3" name="Content Placeholder 2">
            <a:extLst>
              <a:ext uri="{FF2B5EF4-FFF2-40B4-BE49-F238E27FC236}">
                <a16:creationId xmlns:a16="http://schemas.microsoft.com/office/drawing/2014/main" id="{A6911337-50E2-466E-82FF-88A9F7D6D6E8}"/>
              </a:ext>
            </a:extLst>
          </p:cNvPr>
          <p:cNvSpPr>
            <a:spLocks noGrp="1"/>
          </p:cNvSpPr>
          <p:nvPr>
            <p:ph idx="1"/>
          </p:nvPr>
        </p:nvSpPr>
        <p:spPr/>
        <p:txBody>
          <a:bodyPr/>
          <a:lstStyle/>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A way of communicating is commonly verbal communication and can be essential for people to interact with </a:t>
            </a:r>
            <a:r>
              <a:rPr kumimoji="0" lang="en-US" sz="3000" b="0" i="0"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sym typeface="Twentieth Century"/>
              </a:rPr>
              <a:t>eachother</a:t>
            </a:r>
            <a:r>
              <a:rPr kumimoji="0" lang="en-US" sz="3000" b="0" i="0" u="none" strike="noStrike" kern="0" cap="none" spc="0" normalizeH="0" baseline="0" noProof="0" dirty="0">
                <a:ln>
                  <a:noFill/>
                </a:ln>
                <a:solidFill>
                  <a:srgbClr val="FFFFFF"/>
                </a:solidFill>
                <a:effectLst/>
                <a:uLnTx/>
                <a:uFillTx/>
                <a:latin typeface="Twentieth Century"/>
                <a:sym typeface="Twentieth Century"/>
              </a:rPr>
              <a:t>. </a:t>
            </a: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endParaRPr lang="en-US" sz="3000" kern="0" dirty="0">
              <a:solidFill>
                <a:srgbClr val="FFFFFF"/>
              </a:solidFill>
              <a:latin typeface="Twentieth Century"/>
              <a:sym typeface="Twentieth Century"/>
            </a:endParaRP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                                                                                      (Arkansas State University, 2020)</a:t>
            </a:r>
            <a:endParaRPr kumimoji="0" lang="en-US" sz="3000" b="0" i="0" u="none" strike="noStrike" kern="0" cap="none" spc="0" normalizeH="0" baseline="0" noProof="0" dirty="0">
              <a:ln>
                <a:noFill/>
              </a:ln>
              <a:solidFill>
                <a:srgbClr val="FFFFFF"/>
              </a:solidFill>
              <a:effectLst/>
              <a:uLnTx/>
              <a:uFillTx/>
              <a:latin typeface="Twentieth Century"/>
              <a:sym typeface="Twentieth Century"/>
            </a:endParaRPr>
          </a:p>
          <a:p>
            <a:endParaRPr lang="en-GB" dirty="0"/>
          </a:p>
        </p:txBody>
      </p:sp>
    </p:spTree>
    <p:extLst>
      <p:ext uri="{BB962C8B-B14F-4D97-AF65-F5344CB8AC3E}">
        <p14:creationId xmlns:p14="http://schemas.microsoft.com/office/powerpoint/2010/main" val="383508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3F85C-C12E-4878-8AE5-97C11C8AA3ED}"/>
              </a:ext>
            </a:extLst>
          </p:cNvPr>
          <p:cNvSpPr>
            <a:spLocks noGrp="1"/>
          </p:cNvSpPr>
          <p:nvPr>
            <p:ph type="title"/>
          </p:nvPr>
        </p:nvSpPr>
        <p:spPr/>
        <p:txBody>
          <a:bodyPr/>
          <a:lstStyle/>
          <a:p>
            <a:r>
              <a:rPr lang="en-US" dirty="0"/>
              <a:t>Visual communication</a:t>
            </a:r>
            <a:endParaRPr lang="en-GB" dirty="0"/>
          </a:p>
        </p:txBody>
      </p:sp>
      <p:sp>
        <p:nvSpPr>
          <p:cNvPr id="3" name="Content Placeholder 2">
            <a:extLst>
              <a:ext uri="{FF2B5EF4-FFF2-40B4-BE49-F238E27FC236}">
                <a16:creationId xmlns:a16="http://schemas.microsoft.com/office/drawing/2014/main" id="{A7027A2F-FCF7-4E13-BF6D-2E144033B889}"/>
              </a:ext>
            </a:extLst>
          </p:cNvPr>
          <p:cNvSpPr>
            <a:spLocks noGrp="1"/>
          </p:cNvSpPr>
          <p:nvPr>
            <p:ph idx="1"/>
          </p:nvPr>
        </p:nvSpPr>
        <p:spPr/>
        <p:txBody>
          <a:bodyPr/>
          <a:lstStyle/>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Visual communication can help the speaker to remember what they are talking about. There are many things used for visual communication, such as drawing, maps and designs.</a:t>
            </a: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endParaRPr lang="en-US" sz="3000" kern="0" dirty="0">
              <a:solidFill>
                <a:srgbClr val="FFFFFF"/>
              </a:solidFill>
              <a:latin typeface="Verdana" panose="020B0604030504040204" pitchFamily="34" charset="0"/>
              <a:ea typeface="Verdana" panose="020B0604030504040204" pitchFamily="34" charset="0"/>
              <a:sym typeface="Twentieth Century"/>
            </a:endParaRPr>
          </a:p>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                                                                                    (Arkansas State University, 2020)</a:t>
            </a:r>
            <a:endPar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endParaRPr>
          </a:p>
          <a:p>
            <a:endParaRPr lang="en-GB" dirty="0"/>
          </a:p>
        </p:txBody>
      </p:sp>
    </p:spTree>
    <p:extLst>
      <p:ext uri="{BB962C8B-B14F-4D97-AF65-F5344CB8AC3E}">
        <p14:creationId xmlns:p14="http://schemas.microsoft.com/office/powerpoint/2010/main" val="34828844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E1988-D373-44A5-A068-7B8EB466B27C}"/>
              </a:ext>
            </a:extLst>
          </p:cNvPr>
          <p:cNvSpPr>
            <a:spLocks noGrp="1"/>
          </p:cNvSpPr>
          <p:nvPr>
            <p:ph type="title"/>
          </p:nvPr>
        </p:nvSpPr>
        <p:spPr/>
        <p:txBody>
          <a:bodyPr/>
          <a:lstStyle/>
          <a:p>
            <a:r>
              <a:rPr kumimoji="0" lang="en-GB" sz="3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Non-Verbal Communication</a:t>
            </a:r>
            <a:endParaRPr lang="en-GB" dirty="0"/>
          </a:p>
        </p:txBody>
      </p:sp>
      <p:sp>
        <p:nvSpPr>
          <p:cNvPr id="3" name="Content Placeholder 2">
            <a:extLst>
              <a:ext uri="{FF2B5EF4-FFF2-40B4-BE49-F238E27FC236}">
                <a16:creationId xmlns:a16="http://schemas.microsoft.com/office/drawing/2014/main" id="{C72AC87D-FFB4-4141-9E65-C1DB47ABF6A6}"/>
              </a:ext>
            </a:extLst>
          </p:cNvPr>
          <p:cNvSpPr>
            <a:spLocks noGrp="1"/>
          </p:cNvSpPr>
          <p:nvPr>
            <p:ph idx="1"/>
          </p:nvPr>
        </p:nvSpPr>
        <p:spPr/>
        <p:txBody>
          <a:bodyPr/>
          <a:lstStyle/>
          <a:p>
            <a:pPr marL="0" indent="0">
              <a:buNone/>
            </a:pPr>
            <a:r>
              <a:rPr kumimoji="0" lang="en-GB"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Non-verbal communication is said to be the communication that focuses on body movement, things like hand gestures and facial expressions.</a:t>
            </a:r>
          </a:p>
          <a:p>
            <a:endParaRPr lang="en-GB" sz="3000" kern="0" dirty="0">
              <a:solidFill>
                <a:srgbClr val="FFFFFF"/>
              </a:solidFill>
              <a:latin typeface="Verdana" panose="020B0604030504040204" pitchFamily="34" charset="0"/>
              <a:ea typeface="Verdana" panose="020B0604030504040204" pitchFamily="34" charset="0"/>
              <a:sym typeface="Twentieth Century"/>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kumimoji="0" lang="en-GB" sz="16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Twentieth Century"/>
                <a:sym typeface="Twentieth Century"/>
              </a:rPr>
              <a:t>                                                                                   (Arkansas State University, 2020)</a:t>
            </a:r>
          </a:p>
          <a:p>
            <a:endParaRPr lang="en-GB" dirty="0"/>
          </a:p>
        </p:txBody>
      </p:sp>
    </p:spTree>
    <p:extLst>
      <p:ext uri="{BB962C8B-B14F-4D97-AF65-F5344CB8AC3E}">
        <p14:creationId xmlns:p14="http://schemas.microsoft.com/office/powerpoint/2010/main" val="1102458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61F55-516D-44E1-A8BE-B3FEC21ED715}"/>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2A0D1E98-DE22-45F4-B76E-69BAFD62C9C8}"/>
              </a:ext>
            </a:extLst>
          </p:cNvPr>
          <p:cNvSpPr>
            <a:spLocks noGrp="1"/>
          </p:cNvSpPr>
          <p:nvPr>
            <p:ph idx="1"/>
          </p:nvPr>
        </p:nvSpPr>
        <p:spPr/>
        <p:txBody>
          <a:bodyPr/>
          <a:lstStyle/>
          <a:p>
            <a:pPr marL="0" marR="0" lvl="0" indent="0" algn="l" defTabSz="914400" rtl="0" eaLnBrk="1" fontAlgn="auto" latinLnBrk="0" hangingPunct="1">
              <a:lnSpc>
                <a:spcPct val="120000"/>
              </a:lnSpc>
              <a:spcBef>
                <a:spcPts val="1000"/>
              </a:spcBef>
              <a:spcAft>
                <a:spcPts val="0"/>
              </a:spcAft>
              <a:buClr>
                <a:srgbClr val="FFFFFF"/>
              </a:buClr>
              <a:buSzPts val="2250"/>
              <a:buFont typeface="Arial"/>
              <a:buNone/>
              <a:tabLst/>
              <a:defRPr/>
            </a:pP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In conclusion, it seems to be that study skills are important in many areas, including future employability. It can be beneficial for the employer and the employee and also give people more confidence, better time management, more </a:t>
            </a:r>
            <a:r>
              <a:rPr kumimoji="0" lang="en-US" sz="3000" b="0" i="0"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sym typeface="Twentieth Century"/>
              </a:rPr>
              <a:t>organisation</a:t>
            </a:r>
            <a:r>
              <a:rPr kumimoji="0" lang="en-US" sz="30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sym typeface="Twentieth Century"/>
              </a:rPr>
              <a:t> and more. </a:t>
            </a:r>
          </a:p>
          <a:p>
            <a:endParaRPr lang="en-GB" dirty="0"/>
          </a:p>
        </p:txBody>
      </p:sp>
    </p:spTree>
    <p:extLst>
      <p:ext uri="{BB962C8B-B14F-4D97-AF65-F5344CB8AC3E}">
        <p14:creationId xmlns:p14="http://schemas.microsoft.com/office/powerpoint/2010/main" val="4142445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83D5-4F04-44AF-9524-94760AC964D6}"/>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C6CE378B-3A5F-41C3-8ABD-7E88EA9AE39A}"/>
              </a:ext>
            </a:extLst>
          </p:cNvPr>
          <p:cNvSpPr>
            <a:spLocks noGrp="1"/>
          </p:cNvSpPr>
          <p:nvPr>
            <p:ph idx="1"/>
          </p:nvPr>
        </p:nvSpPr>
        <p:spPr/>
        <p:txBody>
          <a:bodyPr>
            <a:normAutofit fontScale="92500" lnSpcReduction="20000"/>
          </a:bodyPr>
          <a:lstStyle/>
          <a:p>
            <a:pPr marL="0" marR="0" lvl="0" indent="0" algn="l" defTabSz="914400" rtl="0" eaLnBrk="1" fontAlgn="auto" latinLnBrk="0" hangingPunct="1">
              <a:lnSpc>
                <a:spcPct val="136023"/>
              </a:lnSpc>
              <a:spcBef>
                <a:spcPts val="2400"/>
              </a:spcBef>
              <a:spcAft>
                <a:spcPts val="0"/>
              </a:spcAft>
              <a:buClr>
                <a:srgbClr val="FFFFFF"/>
              </a:buClr>
              <a:buSzPts val="2250"/>
              <a:buFont typeface="Arial"/>
              <a:buNone/>
              <a:tabLst/>
              <a:defRPr/>
            </a:pP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Arkansas State University (2020) </a:t>
            </a:r>
            <a:r>
              <a:rPr kumimoji="0" lang="en-GB" sz="1400" b="0" i="1"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3 Main Types of Communication.</a:t>
            </a: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Available at: </a:t>
            </a:r>
            <a:r>
              <a:rPr kumimoji="0" lang="en-GB" sz="1400" b="0" i="0" u="sng" strike="noStrike" kern="0" cap="none" spc="0" normalizeH="0" baseline="0" noProof="0" dirty="0">
                <a:ln>
                  <a:noFill/>
                </a:ln>
                <a:solidFill>
                  <a:srgbClr val="B8FA56"/>
                </a:solidFill>
                <a:effectLst/>
                <a:uLnTx/>
                <a:uFillTx/>
                <a:latin typeface="Verdana" panose="020B0604030504040204" pitchFamily="34" charset="0"/>
                <a:ea typeface="Verdana" panose="020B0604030504040204" pitchFamily="34" charset="0"/>
                <a:cs typeface="Arial"/>
                <a:sym typeface="Arial"/>
                <a:hlinkClick r:id="rId2"/>
              </a:rPr>
              <a:t>https://degree.astate.edu/articles/undergraduate-studies/3-main-types-of-communication.aspx</a:t>
            </a: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(Accessed: 22 Nov 2020). </a:t>
            </a:r>
            <a:endParaRPr kumimoji="0" lang="en-GB" sz="2300" b="0" i="0" u="none" strike="noStrike" kern="0" cap="none" spc="0" normalizeH="0" baseline="0" noProof="0" dirty="0">
              <a:ln>
                <a:noFill/>
              </a:ln>
              <a:solidFill>
                <a:srgbClr val="565656"/>
              </a:solidFill>
              <a:effectLst/>
              <a:uLnTx/>
              <a:uFillTx/>
              <a:latin typeface="Verdana" panose="020B0604030504040204" pitchFamily="34" charset="0"/>
              <a:ea typeface="Verdana" panose="020B0604030504040204" pitchFamily="34" charset="0"/>
              <a:cs typeface="Oswald"/>
              <a:sym typeface="Oswald"/>
            </a:endParaRPr>
          </a:p>
          <a:p>
            <a:pPr marL="0" marR="0" lvl="0" indent="0" algn="l" defTabSz="914400" rtl="0" eaLnBrk="1" fontAlgn="auto" latinLnBrk="0" hangingPunct="1">
              <a:lnSpc>
                <a:spcPct val="136023"/>
              </a:lnSpc>
              <a:spcBef>
                <a:spcPts val="2400"/>
              </a:spcBef>
              <a:spcAft>
                <a:spcPts val="0"/>
              </a:spcAft>
              <a:buClr>
                <a:srgbClr val="FFFFFF"/>
              </a:buClr>
              <a:buSzPts val="2250"/>
              <a:buFont typeface="Arial"/>
              <a:buNone/>
              <a:tabLst/>
              <a:defRPr/>
            </a:pP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Cottrell, S. (2013) </a:t>
            </a:r>
            <a:r>
              <a:rPr kumimoji="0" lang="en-GB" sz="1400" b="0" i="1"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The Study Skills Handbook. </a:t>
            </a: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London: Palgrave Macmillan. </a:t>
            </a:r>
          </a:p>
          <a:p>
            <a:pPr marL="0" marR="0" lvl="0" indent="0" algn="l" defTabSz="914400" rtl="0" eaLnBrk="1" fontAlgn="auto" latinLnBrk="0" hangingPunct="1">
              <a:lnSpc>
                <a:spcPct val="136023"/>
              </a:lnSpc>
              <a:spcBef>
                <a:spcPts val="2400"/>
              </a:spcBef>
              <a:spcAft>
                <a:spcPts val="0"/>
              </a:spcAft>
              <a:buClr>
                <a:srgbClr val="FFFFFF"/>
              </a:buClr>
              <a:buSzPts val="2250"/>
              <a:buFont typeface="Arial"/>
              <a:buNone/>
              <a:tabLst/>
              <a:defRPr/>
            </a:pP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Goodwin, J. (2012) </a:t>
            </a:r>
            <a:r>
              <a:rPr kumimoji="0" lang="en-GB" sz="1400" b="0" i="1"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Studying with Dyslexia.</a:t>
            </a: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Hampshire: Palgrave Macmillan. Available at: </a:t>
            </a:r>
            <a:r>
              <a:rPr kumimoji="0" lang="en-GB" sz="1400" b="0" i="0" u="sng" strike="noStrike" kern="0" cap="none" spc="0" normalizeH="0" baseline="0" noProof="0" dirty="0">
                <a:ln>
                  <a:noFill/>
                </a:ln>
                <a:solidFill>
                  <a:srgbClr val="B8FA56"/>
                </a:solidFill>
                <a:effectLst/>
                <a:uLnTx/>
                <a:uFillTx/>
                <a:latin typeface="Verdana" panose="020B0604030504040204" pitchFamily="34" charset="0"/>
                <a:ea typeface="Verdana" panose="020B0604030504040204" pitchFamily="34" charset="0"/>
                <a:cs typeface="Arial"/>
                <a:sym typeface="Arial"/>
                <a:hlinkClick r:id="rId3"/>
              </a:rPr>
              <a:t>https://www.google.co.uk/books/edition/Studying_with_Dyslexia/IMUcBQAAQBAJ?hl=en&amp;gbpv=1</a:t>
            </a: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(Accessed: 22 Nov 2020).</a:t>
            </a:r>
          </a:p>
          <a:p>
            <a:pPr marL="0" marR="0" lvl="0" indent="0" algn="l" defTabSz="914400" rtl="0" eaLnBrk="1" fontAlgn="auto" latinLnBrk="0" hangingPunct="1">
              <a:lnSpc>
                <a:spcPct val="136023"/>
              </a:lnSpc>
              <a:spcBef>
                <a:spcPts val="2400"/>
              </a:spcBef>
              <a:spcAft>
                <a:spcPts val="0"/>
              </a:spcAft>
              <a:buClr>
                <a:srgbClr val="FFFFFF"/>
              </a:buClr>
              <a:buSzPts val="2250"/>
              <a:buFont typeface="Arial"/>
              <a:buNone/>
              <a:tabLst/>
              <a:defRPr/>
            </a:pP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Grissom, J., Loeb, S. and </a:t>
            </a:r>
            <a:r>
              <a:rPr kumimoji="0" lang="en-GB" sz="1400" b="0" i="0"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cs typeface="Arial"/>
                <a:sym typeface="Arial"/>
              </a:rPr>
              <a:t>Mitani</a:t>
            </a: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H. (2015) ‘Principal time management skills: Explaining patterns in principals’ time use, job stress, and perceived effectiveness’, </a:t>
            </a:r>
            <a:r>
              <a:rPr kumimoji="0" lang="en-GB" sz="1400" b="0" i="1"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Journal of Educational Administration,</a:t>
            </a: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53 (6), pp. 773-779. Available at: </a:t>
            </a:r>
            <a:r>
              <a:rPr kumimoji="0" lang="en-GB" sz="1400" b="0" i="0" u="sng"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hlinkClick r:id="rId4">
                  <a:extLst>
                    <a:ext uri="{A12FA001-AC4F-418D-AE19-62706E023703}">
                      <ahyp:hlinkClr xmlns:ahyp="http://schemas.microsoft.com/office/drawing/2018/hyperlinkcolor" val="tx"/>
                    </a:ext>
                  </a:extLst>
                </a:hlinkClick>
              </a:rPr>
              <a:t>https://www.emerald.com/insight/content/doi/10.1108/JEA-09-2014-0117/full/html?fullSc=1</a:t>
            </a:r>
            <a:r>
              <a:rPr kumimoji="0" lang="en-GB"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(Accessed: 21 Nov 2020).</a:t>
            </a:r>
          </a:p>
          <a:p>
            <a:endParaRPr lang="en-GB" dirty="0"/>
          </a:p>
        </p:txBody>
      </p:sp>
    </p:spTree>
    <p:extLst>
      <p:ext uri="{BB962C8B-B14F-4D97-AF65-F5344CB8AC3E}">
        <p14:creationId xmlns:p14="http://schemas.microsoft.com/office/powerpoint/2010/main" val="1047839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7C86D-EFB0-4D8E-80AD-6190FA0971A2}"/>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B9C98D31-EB9A-45DF-BAEC-FD2998308ECF}"/>
              </a:ext>
            </a:extLst>
          </p:cNvPr>
          <p:cNvSpPr>
            <a:spLocks noGrp="1"/>
          </p:cNvSpPr>
          <p:nvPr>
            <p:ph idx="1"/>
          </p:nvPr>
        </p:nvSpPr>
        <p:spPr/>
        <p:txBody>
          <a:bodyPr/>
          <a:lstStyle/>
          <a:p>
            <a:pPr marL="0" marR="0" lvl="0" indent="0" algn="l" defTabSz="914400" rtl="0" eaLnBrk="1" fontAlgn="auto" latinLnBrk="0" hangingPunct="1">
              <a:lnSpc>
                <a:spcPct val="136023"/>
              </a:lnSpc>
              <a:spcBef>
                <a:spcPts val="2400"/>
              </a:spcBef>
              <a:spcAft>
                <a:spcPts val="0"/>
              </a:spcAft>
              <a:buClr>
                <a:srgbClr val="FFFFFF"/>
              </a:buClr>
              <a:buSzPts val="2250"/>
              <a:buFont typeface="Arial"/>
              <a:buNone/>
              <a:tabLst/>
              <a:defRPr/>
            </a:pP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Hopkins, D. and </a:t>
            </a:r>
            <a:r>
              <a:rPr kumimoji="0" lang="en-US" sz="1400" b="0" i="0"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cs typeface="Arial"/>
                <a:sym typeface="Arial"/>
              </a:rPr>
              <a:t>Reid,T</a:t>
            </a: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(2018) </a:t>
            </a:r>
            <a:r>
              <a:rPr kumimoji="0" lang="en-US" sz="1400" b="0" i="1"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The Academic Skills Handbook.</a:t>
            </a: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a:t>
            </a:r>
            <a:r>
              <a:rPr kumimoji="0" lang="en-US" sz="1400" b="0" i="0"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cs typeface="Arial"/>
                <a:sym typeface="Arial"/>
              </a:rPr>
              <a:t>England:Sage</a:t>
            </a: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Publications. </a:t>
            </a:r>
          </a:p>
          <a:p>
            <a:pPr marL="0" marR="0" lvl="0" indent="0" algn="l" defTabSz="914400" rtl="0" eaLnBrk="1" fontAlgn="auto" latinLnBrk="0" hangingPunct="1">
              <a:lnSpc>
                <a:spcPct val="136023"/>
              </a:lnSpc>
              <a:spcBef>
                <a:spcPts val="2400"/>
              </a:spcBef>
              <a:spcAft>
                <a:spcPts val="0"/>
              </a:spcAft>
              <a:buClr>
                <a:srgbClr val="FFFFFF"/>
              </a:buClr>
              <a:buSzPts val="2250"/>
              <a:buFont typeface="Arial"/>
              <a:buNone/>
              <a:tabLst/>
              <a:defRPr/>
            </a:pP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NHS (2018) </a:t>
            </a:r>
            <a:r>
              <a:rPr kumimoji="0" lang="en-US" sz="1400" b="0" i="1"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Easy time-management tips</a:t>
            </a: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Available at: </a:t>
            </a:r>
            <a:r>
              <a:rPr kumimoji="0" lang="en-US" sz="1400" b="0" i="0" u="sng" strike="noStrike" kern="0" cap="none" spc="0" normalizeH="0" baseline="0" noProof="0" dirty="0">
                <a:ln>
                  <a:noFill/>
                </a:ln>
                <a:solidFill>
                  <a:srgbClr val="B8FA56"/>
                </a:solidFill>
                <a:effectLst/>
                <a:uLnTx/>
                <a:uFillTx/>
                <a:latin typeface="Verdana" panose="020B0604030504040204" pitchFamily="34" charset="0"/>
                <a:ea typeface="Verdana" panose="020B0604030504040204" pitchFamily="34" charset="0"/>
                <a:cs typeface="Arial"/>
                <a:sym typeface="Arial"/>
                <a:hlinkClick r:id="rId2"/>
              </a:rPr>
              <a:t>https://www.nhs.uk/conditions/stress-anxiety-depression/time-management-tips/</a:t>
            </a: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(Accessed: 20 Nov 2020).</a:t>
            </a:r>
          </a:p>
          <a:p>
            <a:pPr marL="0" marR="0" lvl="0" indent="0" algn="l" defTabSz="914400" rtl="0" eaLnBrk="1" fontAlgn="auto" latinLnBrk="0" hangingPunct="1">
              <a:lnSpc>
                <a:spcPct val="136023"/>
              </a:lnSpc>
              <a:spcBef>
                <a:spcPts val="2400"/>
              </a:spcBef>
              <a:spcAft>
                <a:spcPts val="0"/>
              </a:spcAft>
              <a:buClr>
                <a:srgbClr val="FFFFFF"/>
              </a:buClr>
              <a:buSzPts val="2250"/>
              <a:buFont typeface="Arial"/>
              <a:buNone/>
              <a:tabLst/>
              <a:defRPr/>
            </a:pP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Potter, M. (2011)</a:t>
            </a:r>
            <a:r>
              <a:rPr kumimoji="0" lang="en-US" sz="1400" b="0" i="1"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Study Skills</a:t>
            </a: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Surrey: Trotman Publishing. </a:t>
            </a:r>
          </a:p>
          <a:p>
            <a:pPr marL="0" marR="0" lvl="0" indent="0" algn="l" defTabSz="914400" rtl="0" eaLnBrk="1" fontAlgn="auto" latinLnBrk="0" hangingPunct="1">
              <a:lnSpc>
                <a:spcPct val="136023"/>
              </a:lnSpc>
              <a:spcBef>
                <a:spcPts val="2400"/>
              </a:spcBef>
              <a:spcAft>
                <a:spcPts val="0"/>
              </a:spcAft>
              <a:buClr>
                <a:srgbClr val="000000"/>
              </a:buClr>
              <a:buSzPts val="1100"/>
              <a:buFont typeface="Arial"/>
              <a:buNone/>
              <a:tabLst/>
              <a:defRPr/>
            </a:pP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University of Southampton (2014) </a:t>
            </a:r>
            <a:r>
              <a:rPr kumimoji="0" lang="en-US" sz="1400" b="0" i="1" u="none" strike="noStrike" kern="0" cap="none" spc="0" normalizeH="0" baseline="0" noProof="0" dirty="0" err="1">
                <a:ln>
                  <a:noFill/>
                </a:ln>
                <a:solidFill>
                  <a:srgbClr val="FFFFFF"/>
                </a:solidFill>
                <a:effectLst/>
                <a:uLnTx/>
                <a:uFillTx/>
                <a:latin typeface="Verdana" panose="020B0604030504040204" pitchFamily="34" charset="0"/>
                <a:ea typeface="Verdana" panose="020B0604030504040204" pitchFamily="34" charset="0"/>
                <a:cs typeface="Arial"/>
                <a:sym typeface="Arial"/>
              </a:rPr>
              <a:t>Organisation</a:t>
            </a:r>
            <a:r>
              <a:rPr kumimoji="0" lang="en-US" sz="1400" b="0" i="1"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and Time Management Academic skills guide 5. </a:t>
            </a: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Available at: </a:t>
            </a:r>
            <a:r>
              <a:rPr kumimoji="0" lang="en-US" sz="1400" b="0" i="0" u="sng" strike="noStrike" kern="0" cap="none" spc="0" normalizeH="0" baseline="0" noProof="0" dirty="0">
                <a:ln>
                  <a:noFill/>
                </a:ln>
                <a:solidFill>
                  <a:srgbClr val="B8FA56"/>
                </a:solidFill>
                <a:effectLst/>
                <a:uLnTx/>
                <a:uFillTx/>
                <a:latin typeface="Verdana" panose="020B0604030504040204" pitchFamily="34" charset="0"/>
                <a:ea typeface="Verdana" panose="020B0604030504040204" pitchFamily="34" charset="0"/>
                <a:cs typeface="Arial"/>
                <a:sym typeface="Arial"/>
                <a:hlinkClick r:id="rId3"/>
              </a:rPr>
              <a:t>https://cdn.southampton.ac.uk/assets/imported/transforms/content-block/UsefulDownloads_Download/384D482FC5CA4D50818771B8B1426C16/Organisation%20and%20time%20management%202014.pdf</a:t>
            </a:r>
            <a:r>
              <a:rPr kumimoji="0" lang="en-US" sz="1400" b="0" i="0" u="none" strike="noStrike" kern="0" cap="none" spc="0" normalizeH="0" baseline="0" noProof="0" dirty="0">
                <a:ln>
                  <a:noFill/>
                </a:ln>
                <a:solidFill>
                  <a:srgbClr val="FFFFFF"/>
                </a:solidFill>
                <a:effectLst/>
                <a:uLnTx/>
                <a:uFillTx/>
                <a:latin typeface="Verdana" panose="020B0604030504040204" pitchFamily="34" charset="0"/>
                <a:ea typeface="Verdana" panose="020B0604030504040204" pitchFamily="34" charset="0"/>
                <a:cs typeface="Arial"/>
                <a:sym typeface="Arial"/>
              </a:rPr>
              <a:t> (Accessed: 21 Nov 2020).</a:t>
            </a:r>
          </a:p>
          <a:p>
            <a:endParaRPr lang="en-GB" dirty="0"/>
          </a:p>
        </p:txBody>
      </p:sp>
    </p:spTree>
    <p:extLst>
      <p:ext uri="{BB962C8B-B14F-4D97-AF65-F5344CB8AC3E}">
        <p14:creationId xmlns:p14="http://schemas.microsoft.com/office/powerpoint/2010/main" val="1629180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23</TotalTime>
  <Words>883</Words>
  <Application>Microsoft Office PowerPoint</Application>
  <PresentationFormat>Widescreen</PresentationFormat>
  <Paragraphs>82</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Tw Cen MT</vt:lpstr>
      <vt:lpstr>Twentieth Century</vt:lpstr>
      <vt:lpstr>Verdana</vt:lpstr>
      <vt:lpstr>Circuit</vt:lpstr>
      <vt:lpstr>3 STUDY SKILLS THAT ARE IMPORTANT FOR FUTURE EMPLOYABILITY.</vt:lpstr>
      <vt:lpstr>Introduction</vt:lpstr>
      <vt:lpstr>Time Management</vt:lpstr>
      <vt:lpstr>Reduced Stress Levels</vt:lpstr>
      <vt:lpstr>Accomplish More</vt:lpstr>
      <vt:lpstr>Organisation and understanding</vt:lpstr>
      <vt:lpstr>MAKING LISTS</vt:lpstr>
      <vt:lpstr>Organisation and being calm</vt:lpstr>
      <vt:lpstr>Understanding your own challenges</vt:lpstr>
      <vt:lpstr>Communication skills</vt:lpstr>
      <vt:lpstr>3 different types of communication </vt:lpstr>
      <vt:lpstr>Verbal communication</vt:lpstr>
      <vt:lpstr>Visual communication</vt:lpstr>
      <vt:lpstr>Non-Verbal Communication</vt:lpstr>
      <vt:lpstr>Conclusion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 STUDY SKILLS THAT ARE IMPORTANT FOR FUTURE EMPLOYABILITY.</dc:title>
  <dc:creator>Tony Williams (2005124)</dc:creator>
  <cp:lastModifiedBy>Tony Williams (2005124)</cp:lastModifiedBy>
  <cp:revision>5</cp:revision>
  <dcterms:created xsi:type="dcterms:W3CDTF">2020-11-24T18:00:17Z</dcterms:created>
  <dcterms:modified xsi:type="dcterms:W3CDTF">2020-11-24T18:23:46Z</dcterms:modified>
</cp:coreProperties>
</file>