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64" r:id="rId4"/>
    <p:sldId id="262" r:id="rId5"/>
    <p:sldId id="271" r:id="rId6"/>
    <p:sldId id="270" r:id="rId7"/>
    <p:sldId id="276" r:id="rId8"/>
    <p:sldId id="259" r:id="rId9"/>
    <p:sldId id="265" r:id="rId10"/>
    <p:sldId id="277" r:id="rId11"/>
    <p:sldId id="275" r:id="rId12"/>
    <p:sldId id="273" r:id="rId13"/>
    <p:sldId id="278" r:id="rId14"/>
    <p:sldId id="26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8" d="100"/>
          <a:sy n="88" d="100"/>
        </p:scale>
        <p:origin x="40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E867-5EBA-4FB9-8D31-083363A3CD7E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110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E867-5EBA-4FB9-8D31-083363A3CD7E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668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E867-5EBA-4FB9-8D31-083363A3CD7E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1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E867-5EBA-4FB9-8D31-083363A3CD7E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717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E867-5EBA-4FB9-8D31-083363A3CD7E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224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E867-5EBA-4FB9-8D31-083363A3CD7E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169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E867-5EBA-4FB9-8D31-083363A3CD7E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0278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E867-5EBA-4FB9-8D31-083363A3CD7E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0390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E867-5EBA-4FB9-8D31-083363A3CD7E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209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E867-5EBA-4FB9-8D31-083363A3CD7E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758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E867-5EBA-4FB9-8D31-083363A3CD7E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696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49E867-5EBA-4FB9-8D31-083363A3CD7E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13BCDD-CADF-4EF5-BB61-47CFA183D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540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443345"/>
            <a:ext cx="9144000" cy="52513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Introduction to Statistics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52944" y="1201130"/>
            <a:ext cx="10784379" cy="1655762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rgbClr val="FF0000"/>
                </a:solidFill>
              </a:rPr>
              <a:t>A form of analysis dealing with the collection, analysis, interpretation, presentation of numerical data.</a:t>
            </a:r>
            <a:endParaRPr lang="en-GB" sz="3600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901" y="2858231"/>
            <a:ext cx="4133356" cy="274454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2555" y="3057736"/>
            <a:ext cx="6800947" cy="2545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3352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Types of Data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0484" y="1690688"/>
            <a:ext cx="7840634" cy="3755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664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Research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00B0F0"/>
                </a:solidFill>
              </a:rPr>
              <a:t>A clear and concise statement describing the research problem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 smtClean="0"/>
              <a:t>A comparison of nutritional quality of school meals between urban and rural primary aged school children in Carmarthenshire.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 smtClean="0"/>
              <a:t>The impact of plyometric training on leg power and running speed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Think of a research area you are interested in write 3 potential research questions.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011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Hypotheses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170026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A statement of what you think you might find from you research 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14401" y="2490694"/>
            <a:ext cx="91107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rgbClr val="002060"/>
                </a:solidFill>
              </a:rPr>
              <a:t>A comparison of nutritional </a:t>
            </a:r>
            <a:r>
              <a:rPr lang="en-GB" i="1" dirty="0" smtClean="0">
                <a:solidFill>
                  <a:srgbClr val="002060"/>
                </a:solidFill>
              </a:rPr>
              <a:t>quality of school meals </a:t>
            </a:r>
            <a:r>
              <a:rPr lang="en-GB" i="1" dirty="0">
                <a:solidFill>
                  <a:srgbClr val="002060"/>
                </a:solidFill>
              </a:rPr>
              <a:t>between </a:t>
            </a:r>
            <a:r>
              <a:rPr lang="en-GB" i="1" dirty="0" smtClean="0">
                <a:solidFill>
                  <a:srgbClr val="002060"/>
                </a:solidFill>
              </a:rPr>
              <a:t>urban and </a:t>
            </a:r>
            <a:r>
              <a:rPr lang="en-GB" i="1" dirty="0">
                <a:solidFill>
                  <a:srgbClr val="002060"/>
                </a:solidFill>
              </a:rPr>
              <a:t>rural primary aged school </a:t>
            </a:r>
            <a:r>
              <a:rPr lang="en-GB" i="1" dirty="0" smtClean="0">
                <a:solidFill>
                  <a:srgbClr val="002060"/>
                </a:solidFill>
              </a:rPr>
              <a:t>children in Carmarthenshire</a:t>
            </a:r>
            <a:endParaRPr lang="en-GB" i="1" dirty="0">
              <a:solidFill>
                <a:srgbClr val="00206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14401" y="3280756"/>
            <a:ext cx="948205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</a:t>
            </a:r>
            <a:r>
              <a:rPr lang="en-GB" baseline="-25000" dirty="0" smtClean="0"/>
              <a:t>0</a:t>
            </a:r>
            <a:r>
              <a:rPr lang="en-GB" dirty="0" smtClean="0"/>
              <a:t> – Null hypothesis – There is no difference in the nutritional quality of school meals when comparing children attending rural schools with those attending urban schools in Carmarthenshire.</a:t>
            </a:r>
          </a:p>
          <a:p>
            <a:endParaRPr lang="en-GB" baseline="-25000" dirty="0"/>
          </a:p>
          <a:p>
            <a:endParaRPr lang="en-GB" baseline="-25000" dirty="0"/>
          </a:p>
        </p:txBody>
      </p:sp>
      <p:sp>
        <p:nvSpPr>
          <p:cNvPr id="8" name="TextBox 7"/>
          <p:cNvSpPr txBox="1"/>
          <p:nvPr/>
        </p:nvSpPr>
        <p:spPr>
          <a:xfrm>
            <a:off x="914401" y="4255484"/>
            <a:ext cx="94820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</a:t>
            </a:r>
            <a:r>
              <a:rPr lang="en-GB" baseline="-25000" dirty="0"/>
              <a:t>1</a:t>
            </a:r>
            <a:r>
              <a:rPr lang="en-GB" dirty="0" smtClean="0"/>
              <a:t> – Experimental hypothesis –  Children attending schools in urban areas have school meals of a higher nutritional quality than children attending rural schools in Carmarthenshire.</a:t>
            </a:r>
            <a:endParaRPr lang="en-GB" baseline="-25000" dirty="0"/>
          </a:p>
        </p:txBody>
      </p:sp>
      <p:sp>
        <p:nvSpPr>
          <p:cNvPr id="9" name="TextBox 8"/>
          <p:cNvSpPr txBox="1"/>
          <p:nvPr/>
        </p:nvSpPr>
        <p:spPr>
          <a:xfrm>
            <a:off x="914401" y="5187142"/>
            <a:ext cx="9482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For each of your research questions identify a null and experimental hypothesis.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67830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dirty="0" smtClean="0"/>
              <a:t>Variables</a:t>
            </a:r>
          </a:p>
        </p:txBody>
      </p:sp>
      <p:sp>
        <p:nvSpPr>
          <p:cNvPr id="30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altLang="en-US" sz="2400" b="1" dirty="0"/>
              <a:t>‘</a:t>
            </a:r>
            <a:r>
              <a:rPr lang="en-US" altLang="ja-JP" sz="2400" i="1" dirty="0">
                <a:ea typeface="ＭＳ Ｐゴシック" panose="020B0600070205080204" pitchFamily="34" charset="-128"/>
              </a:rPr>
              <a:t>any characteristics, number, or quantity that can be measured or counted</a:t>
            </a:r>
            <a:r>
              <a:rPr lang="en-US" altLang="en-US" sz="2400" i="1" dirty="0"/>
              <a:t>’</a:t>
            </a:r>
            <a:endParaRPr lang="en-US" altLang="ja-JP" sz="2400" i="1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US" altLang="en-US" dirty="0" smtClean="0"/>
          </a:p>
          <a:p>
            <a:pPr marL="0" indent="0">
              <a:buNone/>
            </a:pPr>
            <a:r>
              <a:rPr lang="en-US" altLang="en-US" dirty="0" smtClean="0">
                <a:solidFill>
                  <a:srgbClr val="FF0000"/>
                </a:solidFill>
              </a:rPr>
              <a:t>Independent variable</a:t>
            </a:r>
          </a:p>
          <a:p>
            <a:pPr marL="0" indent="0">
              <a:buNone/>
            </a:pPr>
            <a:endParaRPr lang="en-US" altLang="en-US" sz="2000" dirty="0"/>
          </a:p>
          <a:p>
            <a:pPr marL="0" indent="0" algn="ctr">
              <a:buNone/>
            </a:pPr>
            <a:r>
              <a:rPr lang="en-US" altLang="en-US" sz="2000" dirty="0"/>
              <a:t>Chosen or manipulated </a:t>
            </a:r>
          </a:p>
          <a:p>
            <a:pPr marL="0" indent="0">
              <a:buNone/>
            </a:pPr>
            <a:endParaRPr lang="en-US" altLang="en-US" dirty="0" smtClean="0"/>
          </a:p>
          <a:p>
            <a:pPr marL="0" indent="0">
              <a:buNone/>
            </a:pPr>
            <a:r>
              <a:rPr lang="en-US" altLang="en-US" dirty="0" smtClean="0">
                <a:solidFill>
                  <a:srgbClr val="FF0000"/>
                </a:solidFill>
              </a:rPr>
              <a:t>Dependent variable</a:t>
            </a:r>
          </a:p>
          <a:p>
            <a:pPr marL="0" indent="0" algn="ctr">
              <a:buNone/>
            </a:pPr>
            <a:r>
              <a:rPr lang="en-US" altLang="en-US" sz="2000" dirty="0"/>
              <a:t>Measured</a:t>
            </a:r>
          </a:p>
          <a:p>
            <a:pPr marL="0" indent="0"/>
            <a:endParaRPr lang="en-US" altLang="en-US" dirty="0" smtClean="0"/>
          </a:p>
          <a:p>
            <a:pPr marL="0" indent="0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6607509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561975"/>
          </a:xfrm>
        </p:spPr>
        <p:txBody>
          <a:bodyPr>
            <a:normAutofit fontScale="90000"/>
          </a:bodyPr>
          <a:lstStyle/>
          <a:p>
            <a:pPr algn="ctr"/>
            <a:r>
              <a:rPr lang="en-GB" altLang="en-US" dirty="0" smtClean="0"/>
              <a:t>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76" y="836614"/>
            <a:ext cx="9330112" cy="5616575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/>
              <a:t>Independent Variables</a:t>
            </a:r>
          </a:p>
          <a:p>
            <a:pPr lvl="2">
              <a:defRPr/>
            </a:pPr>
            <a:r>
              <a:rPr lang="en-GB" dirty="0"/>
              <a:t>Gender</a:t>
            </a:r>
          </a:p>
          <a:p>
            <a:pPr lvl="2">
              <a:defRPr/>
            </a:pPr>
            <a:r>
              <a:rPr lang="en-GB" dirty="0"/>
              <a:t>Degree group</a:t>
            </a:r>
          </a:p>
          <a:p>
            <a:pPr lvl="2">
              <a:defRPr/>
            </a:pPr>
            <a:r>
              <a:rPr lang="en-GB" dirty="0"/>
              <a:t>Age range</a:t>
            </a:r>
          </a:p>
          <a:p>
            <a:pPr lvl="2"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/>
              <a:t>Dependent Variable</a:t>
            </a:r>
          </a:p>
          <a:p>
            <a:pPr lvl="2">
              <a:defRPr/>
            </a:pPr>
            <a:r>
              <a:rPr lang="en-GB" dirty="0"/>
              <a:t>BMI</a:t>
            </a:r>
          </a:p>
          <a:p>
            <a:pPr lvl="2">
              <a:defRPr/>
            </a:pPr>
            <a:r>
              <a:rPr lang="en-GB" dirty="0"/>
              <a:t>Fruit / Veg consumption</a:t>
            </a:r>
          </a:p>
          <a:p>
            <a:pPr lvl="2">
              <a:defRPr/>
            </a:pPr>
            <a:r>
              <a:rPr lang="en-GB" dirty="0"/>
              <a:t>Strength</a:t>
            </a:r>
          </a:p>
          <a:p>
            <a:pPr lvl="2">
              <a:defRPr/>
            </a:pPr>
            <a:endParaRPr lang="en-GB" dirty="0"/>
          </a:p>
          <a:p>
            <a:pPr marL="114300" indent="0" algn="ctr">
              <a:buNone/>
              <a:defRPr/>
            </a:pPr>
            <a:r>
              <a:rPr lang="en-GB" sz="2400" dirty="0"/>
              <a:t>We can compare the measure (dependent variables)</a:t>
            </a:r>
          </a:p>
          <a:p>
            <a:pPr marL="114300" indent="0" algn="ctr">
              <a:buNone/>
              <a:defRPr/>
            </a:pPr>
            <a:r>
              <a:rPr lang="en-GB" sz="2400" dirty="0"/>
              <a:t> between any of the independent variables.</a:t>
            </a:r>
          </a:p>
          <a:p>
            <a:pPr marL="114300" indent="0">
              <a:buNone/>
              <a:defRPr/>
            </a:pPr>
            <a:endParaRPr lang="en-GB" sz="2400" dirty="0"/>
          </a:p>
          <a:p>
            <a:pPr marL="114300" indent="0">
              <a:buNone/>
              <a:defRPr/>
            </a:pPr>
            <a:r>
              <a:rPr lang="en-GB" sz="2400" dirty="0"/>
              <a:t>i.e. difference in BMI between different year groups</a:t>
            </a: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1374588" y="3215341"/>
            <a:ext cx="1870636" cy="278503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>
            <a:off x="3732306" y="1234141"/>
            <a:ext cx="2770094" cy="476623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78649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Data Collection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The collection of information that can be interpreted numerically.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Questionnaires</a:t>
            </a:r>
          </a:p>
          <a:p>
            <a:pPr marL="0" indent="0">
              <a:buNone/>
            </a:pPr>
            <a:r>
              <a:rPr lang="en-GB" dirty="0" smtClean="0"/>
              <a:t>Surveys</a:t>
            </a:r>
          </a:p>
          <a:p>
            <a:pPr marL="0" indent="0">
              <a:buNone/>
            </a:pPr>
            <a:r>
              <a:rPr lang="en-GB" dirty="0" smtClean="0"/>
              <a:t>Observation</a:t>
            </a:r>
          </a:p>
          <a:p>
            <a:pPr marL="0" indent="0">
              <a:buNone/>
            </a:pPr>
            <a:r>
              <a:rPr lang="en-GB" dirty="0" smtClean="0"/>
              <a:t>Testing</a:t>
            </a:r>
          </a:p>
          <a:p>
            <a:pPr marL="0" indent="0">
              <a:buNone/>
            </a:pPr>
            <a:r>
              <a:rPr lang="en-GB" dirty="0" smtClean="0"/>
              <a:t>Self-reported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47496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Errors in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Measurement Errors – Accuracy limitation of equipment or poorly calibrated equipment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Statistical Errors – Wrong accepting or rejecting the hypotheses (type I &amp; II errors)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Interpretive Errors – Drawing unsubstantiated conclusions from data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Systematic Errors (Bias) – Measurement or deductive error consistently in one direction 			from the true value.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Random errors – Uncontrollable fluctuations in the measurement of variables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Gross Error – Caused by poor technique or equipment failure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18951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136851"/>
            <a:ext cx="8229600" cy="602184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smtClean="0"/>
              <a:t>Statistical Errors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9258" y="1427968"/>
            <a:ext cx="9911542" cy="5227315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solidFill>
                  <a:srgbClr val="FF0000"/>
                </a:solidFill>
              </a:rPr>
              <a:t>A </a:t>
            </a:r>
            <a:r>
              <a:rPr lang="en-US" b="1" u="sng" dirty="0">
                <a:solidFill>
                  <a:srgbClr val="FF0000"/>
                </a:solidFill>
              </a:rPr>
              <a:t>type I error</a:t>
            </a:r>
            <a:r>
              <a:rPr lang="en-US" u="sng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is when you reject </a:t>
            </a:r>
            <a:r>
              <a:rPr lang="en-US" dirty="0">
                <a:solidFill>
                  <a:srgbClr val="FF0000"/>
                </a:solidFill>
              </a:rPr>
              <a:t>the </a:t>
            </a:r>
            <a:r>
              <a:rPr lang="en-US" i="1" dirty="0">
                <a:solidFill>
                  <a:srgbClr val="FF0000"/>
                </a:solidFill>
              </a:rPr>
              <a:t>null</a:t>
            </a:r>
            <a:r>
              <a:rPr lang="en-US" dirty="0">
                <a:solidFill>
                  <a:srgbClr val="FF0000"/>
                </a:solidFill>
              </a:rPr>
              <a:t> hypothesis when it is in fact </a:t>
            </a:r>
            <a:r>
              <a:rPr lang="en-US" dirty="0" smtClean="0">
                <a:solidFill>
                  <a:srgbClr val="FF0000"/>
                </a:solidFill>
              </a:rPr>
              <a:t>true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e.g. would be when the statistical test identifies an improvement in VO</a:t>
            </a:r>
            <a:r>
              <a:rPr lang="en-US" baseline="30000" dirty="0" smtClean="0"/>
              <a:t>2</a:t>
            </a:r>
            <a:r>
              <a:rPr lang="en-US" dirty="0" smtClean="0"/>
              <a:t> max when none had occurred. Therefore you would conclude, wrongly that the training </a:t>
            </a:r>
            <a:r>
              <a:rPr lang="en-US" dirty="0" err="1" smtClean="0"/>
              <a:t>programme</a:t>
            </a:r>
            <a:r>
              <a:rPr lang="en-US" dirty="0" smtClean="0"/>
              <a:t> has an impact aerobic capacity, when in fact it doesn’t.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smtClean="0">
                <a:solidFill>
                  <a:srgbClr val="FF0000"/>
                </a:solidFill>
              </a:rPr>
              <a:t>A </a:t>
            </a:r>
            <a:r>
              <a:rPr lang="en-US" b="1" u="sng" dirty="0">
                <a:solidFill>
                  <a:srgbClr val="FF0000"/>
                </a:solidFill>
              </a:rPr>
              <a:t>type II </a:t>
            </a:r>
            <a:r>
              <a:rPr lang="en-US" b="1" u="sng" dirty="0" smtClean="0">
                <a:solidFill>
                  <a:srgbClr val="FF0000"/>
                </a:solidFill>
              </a:rPr>
              <a:t>error</a:t>
            </a:r>
            <a:r>
              <a:rPr lang="en-US" u="sng" dirty="0" smtClean="0">
                <a:solidFill>
                  <a:srgbClr val="FF0000"/>
                </a:solidFill>
              </a:rPr>
              <a:t> </a:t>
            </a:r>
            <a:r>
              <a:rPr lang="en-US" dirty="0">
                <a:solidFill>
                  <a:srgbClr val="FF0000"/>
                </a:solidFill>
              </a:rPr>
              <a:t>is the failure to reject a false null </a:t>
            </a:r>
            <a:r>
              <a:rPr lang="en-US" dirty="0" smtClean="0">
                <a:solidFill>
                  <a:srgbClr val="FF0000"/>
                </a:solidFill>
              </a:rPr>
              <a:t>hypothesis.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e.g. would </a:t>
            </a:r>
            <a:r>
              <a:rPr lang="en-US" dirty="0"/>
              <a:t>be </a:t>
            </a:r>
            <a:r>
              <a:rPr lang="en-US" dirty="0" smtClean="0"/>
              <a:t>when the statistical test fails </a:t>
            </a:r>
            <a:r>
              <a:rPr lang="en-US" dirty="0"/>
              <a:t>to detect </a:t>
            </a:r>
            <a:r>
              <a:rPr lang="en-US" dirty="0" smtClean="0"/>
              <a:t>an improvement in VO2 max when one had occurred. Therefore you would conclude, wrongly that the training </a:t>
            </a:r>
            <a:r>
              <a:rPr lang="en-US" dirty="0" err="1" smtClean="0"/>
              <a:t>programme</a:t>
            </a:r>
            <a:r>
              <a:rPr lang="en-US" dirty="0" smtClean="0"/>
              <a:t> has no impact, when in fact it does.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250510" y="815991"/>
            <a:ext cx="75907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70C0"/>
                </a:solidFill>
              </a:rPr>
              <a:t>Remember statistics are concerned with probabilities</a:t>
            </a:r>
          </a:p>
        </p:txBody>
      </p:sp>
    </p:spTree>
    <p:extLst>
      <p:ext uri="{BB962C8B-B14F-4D97-AF65-F5344CB8AC3E}">
        <p14:creationId xmlns:p14="http://schemas.microsoft.com/office/powerpoint/2010/main" val="12355401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39346"/>
          </a:xfrm>
        </p:spPr>
        <p:txBody>
          <a:bodyPr/>
          <a:lstStyle/>
          <a:p>
            <a:pPr algn="ctr"/>
            <a:r>
              <a:rPr lang="en-GB" dirty="0" smtClean="0"/>
              <a:t>Significance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3941" y="1299695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Statistical analysis relates to the probability that an outcome occurs and not to absolutes.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In the social science significance is normally set at P&lt;.05 and p&lt;.01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 means that we are confident that there is a relationship or difference in 95 out of a 100 (95%) cases, if P&lt;.01 then 99% of the time.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If the Statistical values is greater than .05 then we say there is no relationship or differences in the data.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0229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736788"/>
          </a:xfrm>
        </p:spPr>
        <p:txBody>
          <a:bodyPr/>
          <a:lstStyle/>
          <a:p>
            <a:pPr algn="ctr"/>
            <a:r>
              <a:rPr lang="en-GB" dirty="0" smtClean="0"/>
              <a:t>Types of Statistics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839787" y="1261410"/>
            <a:ext cx="5157787" cy="542084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00B050"/>
                </a:solidFill>
              </a:rPr>
              <a:t>Descriptive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839788" y="2020047"/>
            <a:ext cx="5157787" cy="416961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Describes the information in terms of raw data, means standard deviations etc.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No inference of what the data means is made.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Often used at the start of the results section or results sub-section to provide a summary of findings.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6172200" y="1410822"/>
            <a:ext cx="5183188" cy="392672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dirty="0" smtClean="0">
                <a:solidFill>
                  <a:srgbClr val="002060"/>
                </a:solidFill>
              </a:rPr>
              <a:t>Inferential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6172200" y="2020048"/>
            <a:ext cx="5183188" cy="4169616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Makes inferences about difference and or associations within and between data.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Compares between variables and groups.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00581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Parametric v Non-parametric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470366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Parametric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839788" y="2505074"/>
            <a:ext cx="5157787" cy="407501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Interval &amp; Ratio data</a:t>
            </a:r>
          </a:p>
          <a:p>
            <a:r>
              <a:rPr lang="en-GB" dirty="0" smtClean="0"/>
              <a:t>Normally distributed data</a:t>
            </a:r>
          </a:p>
          <a:p>
            <a:r>
              <a:rPr lang="en-GB" dirty="0" smtClean="0"/>
              <a:t>Uses Mean averages</a:t>
            </a:r>
          </a:p>
          <a:p>
            <a:r>
              <a:rPr lang="en-GB" dirty="0" smtClean="0"/>
              <a:t>Homogeneous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Greater rigour in the analysis and more confident in the outcomes and development of conclusions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470366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Non- Parametric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Ordinal &amp; Nominal data.</a:t>
            </a:r>
          </a:p>
          <a:p>
            <a:r>
              <a:rPr lang="en-GB" dirty="0" smtClean="0"/>
              <a:t>Non-normally distributed data or where no assumptions are made about distribution</a:t>
            </a:r>
          </a:p>
          <a:p>
            <a:r>
              <a:rPr lang="en-GB" dirty="0" smtClean="0"/>
              <a:t>Uses Median averages</a:t>
            </a:r>
          </a:p>
          <a:p>
            <a:r>
              <a:rPr lang="en-GB" dirty="0" smtClean="0"/>
              <a:t>Homogeneous and heterogeneous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Less affected by outliers in the data but less robust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70365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Statistical Tests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64870" y="1525774"/>
            <a:ext cx="5157787" cy="524155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Parametric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4051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u="sng" dirty="0" smtClean="0"/>
              <a:t>Relationships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 smtClean="0"/>
              <a:t>Pearson’s moment correlations</a:t>
            </a:r>
          </a:p>
          <a:p>
            <a:r>
              <a:rPr lang="en-GB" sz="2000" dirty="0" smtClean="0"/>
              <a:t>Linear regression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u="sng" dirty="0" smtClean="0"/>
              <a:t>Differences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 smtClean="0"/>
              <a:t>T-tests</a:t>
            </a:r>
          </a:p>
          <a:p>
            <a:r>
              <a:rPr lang="en-GB" sz="2000" dirty="0" smtClean="0"/>
              <a:t>ANOVA’s</a:t>
            </a:r>
            <a:endParaRPr lang="en-GB" sz="20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7588" y="1578349"/>
            <a:ext cx="5183188" cy="583919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Non- Parametric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4"/>
            <a:ext cx="5183188" cy="405111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u="sng" dirty="0"/>
              <a:t>Relationships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Spearman rank order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/>
              <a:t>Differences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Mann-Whitney U-test</a:t>
            </a:r>
          </a:p>
          <a:p>
            <a:r>
              <a:rPr lang="en-GB" dirty="0" err="1" smtClean="0"/>
              <a:t>Wilcoxen</a:t>
            </a:r>
            <a:r>
              <a:rPr lang="en-GB" dirty="0" smtClean="0"/>
              <a:t> </a:t>
            </a:r>
            <a:r>
              <a:rPr lang="en-GB" dirty="0"/>
              <a:t>matched pairs</a:t>
            </a:r>
          </a:p>
          <a:p>
            <a:endParaRPr lang="en-GB" dirty="0"/>
          </a:p>
          <a:p>
            <a:r>
              <a:rPr lang="en-GB" dirty="0" err="1" smtClean="0"/>
              <a:t>Kurskall</a:t>
            </a:r>
            <a:r>
              <a:rPr lang="en-GB" dirty="0" smtClean="0"/>
              <a:t> Wallis ANOVA</a:t>
            </a:r>
          </a:p>
          <a:p>
            <a:r>
              <a:rPr lang="en-GB" dirty="0" smtClean="0"/>
              <a:t>Friedman 2 way ANOVA</a:t>
            </a:r>
          </a:p>
          <a:p>
            <a:r>
              <a:rPr lang="en-GB" dirty="0" smtClean="0"/>
              <a:t>Chi </a:t>
            </a:r>
            <a:r>
              <a:rPr lang="en-GB" dirty="0" err="1" smtClean="0"/>
              <a:t>Sqared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8029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3266" y="842356"/>
            <a:ext cx="8406938" cy="5803526"/>
          </a:xfrm>
          <a:prstGeom prst="rect">
            <a:avLst/>
          </a:prstGeom>
        </p:spPr>
      </p:pic>
      <p:sp>
        <p:nvSpPr>
          <p:cNvPr id="68" name="TextBox 67"/>
          <p:cNvSpPr txBox="1"/>
          <p:nvPr/>
        </p:nvSpPr>
        <p:spPr>
          <a:xfrm>
            <a:off x="1263535" y="238298"/>
            <a:ext cx="90719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Choice of statistical test</a:t>
            </a:r>
            <a:endParaRPr lang="en-GB" sz="3600" dirty="0"/>
          </a:p>
        </p:txBody>
      </p:sp>
      <p:sp>
        <p:nvSpPr>
          <p:cNvPr id="69" name="TextBox 68"/>
          <p:cNvSpPr txBox="1"/>
          <p:nvPr/>
        </p:nvSpPr>
        <p:spPr>
          <a:xfrm>
            <a:off x="443344" y="2626822"/>
            <a:ext cx="35966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dirty="0" smtClean="0"/>
              <a:t>Type of Data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dirty="0" smtClean="0"/>
              <a:t>Analysis required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dirty="0" smtClean="0"/>
              <a:t>Number of variables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dirty="0" smtClean="0"/>
              <a:t>Relationship of variables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4801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736</Words>
  <Application>Microsoft Office PowerPoint</Application>
  <PresentationFormat>Widescreen</PresentationFormat>
  <Paragraphs>135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ＭＳ Ｐゴシック</vt:lpstr>
      <vt:lpstr>Arial</vt:lpstr>
      <vt:lpstr>Calibri</vt:lpstr>
      <vt:lpstr>Calibri Light</vt:lpstr>
      <vt:lpstr>Office Theme</vt:lpstr>
      <vt:lpstr>Introduction to Statistics</vt:lpstr>
      <vt:lpstr>Types of Data</vt:lpstr>
      <vt:lpstr>The Research Question</vt:lpstr>
      <vt:lpstr>Hypotheses</vt:lpstr>
      <vt:lpstr>Variables</vt:lpstr>
      <vt:lpstr>Variables</vt:lpstr>
      <vt:lpstr>Data Collection</vt:lpstr>
      <vt:lpstr>Errors in Research</vt:lpstr>
      <vt:lpstr>Statistical Errors</vt:lpstr>
      <vt:lpstr>Significance</vt:lpstr>
      <vt:lpstr>Types of Statistics</vt:lpstr>
      <vt:lpstr>Parametric v Non-parametric</vt:lpstr>
      <vt:lpstr>Statistical Tests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Statistics</dc:title>
  <dc:creator>David Gardner</dc:creator>
  <cp:lastModifiedBy>Administrator</cp:lastModifiedBy>
  <cp:revision>19</cp:revision>
  <dcterms:created xsi:type="dcterms:W3CDTF">2020-10-04T16:18:13Z</dcterms:created>
  <dcterms:modified xsi:type="dcterms:W3CDTF">2022-10-09T16:13:55Z</dcterms:modified>
</cp:coreProperties>
</file>