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76"/>
    <p:restoredTop sz="96327"/>
  </p:normalViewPr>
  <p:slideViewPr>
    <p:cSldViewPr snapToGrid="0">
      <p:cViewPr varScale="1">
        <p:scale>
          <a:sx n="128" d="100"/>
          <a:sy n="128" d="100"/>
        </p:scale>
        <p:origin x="4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15052-CB87-0278-A5A7-5BC49BC003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357274-F846-DC75-1704-D767D0D5EC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DEB14E-EFAE-0C05-CDA4-DFB139C34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7877B-3BB4-B72B-6491-1F24C432B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0F921-49AA-F159-BE1D-1BED298FE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786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EE03D-466B-E50F-8C55-EC709B06A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F4350-8637-5C19-846C-8E7E2ECC0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0E424D-348E-6E97-FACD-6D799BB74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ADA96A-E20E-4B13-7F10-453684E29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67B3B-3C78-E779-D5AB-C71A06919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765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E0D71-4B17-EC09-CE9B-B1F807C39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315E95-093C-00A3-9B9B-20F1C92395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86CF3-5D45-2514-07DA-7AA3FA511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501F65-5E17-DC94-0B2B-2FD9A6825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3E0CD-E66D-6DCF-1A89-98D2C7645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749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16CDE-1A2C-DBBE-BB83-F07B41D7A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3EE6D-172D-F9F0-5BA4-6953B3E389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BCC4D-BE83-8BF6-F3AE-74C3EB2381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044C28-9CBE-D1F7-E1B9-3BB22786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0CCCD9-ADA1-6676-3E1F-7C413B39B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291B9-6BF1-4F00-B215-E32D8EA91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116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3A408-673B-E542-05CA-521284AD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9FA0F1-EC94-1E0E-D089-A0FCEE93B6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B770D-06B2-FBA8-4346-36868C3F78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79051A-F87A-43A2-DEA4-E5C71E69E5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EA709F-5D62-CDA7-A937-E78B13F40E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25AE50-C8C8-F2CD-DC2B-F644E3948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53B356-9F3E-7E67-E4C1-572EED96A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CEE0B9-628A-43E5-2748-B44715BE1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530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CFA84-4B25-C226-93E9-C23ADE709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86CB9D-C2E7-3F5E-2D42-C96999596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8781A1-DC81-1A1E-199B-1075D2D80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2DE3BE-2E04-B154-637D-2C9FD2277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595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E637F1-1B5C-2071-7167-508F272DF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6E9EFC-DD4D-EC8D-840A-32DB50133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2E0933-AF83-ED8C-75A7-42AA3826C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066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C56CB-18B6-2F3C-7E12-3468F92D8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48C0C-CB68-D494-28F8-0AFD6B737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8C69A3-CCAF-4F6A-4521-335ABF2335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034B8E-5944-5958-E07A-59E58027D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81D2AA-D412-AB97-7CC7-5573E220F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201E6F-2D0D-B578-DAD2-9D5FF96B5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469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CF512-E036-32BE-8507-55079D57B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FCE495-0011-8FC9-82A0-D5F0CE0064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89E782-F316-FC2A-AC86-84F91C1CEE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A686AC-A0CA-A102-CCA8-9E6B64880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6FA871-70A5-A6B2-2A5F-E9C2FEC33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90E1C5-7762-32EE-CEC3-7916ED582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843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FC0DD-7FF5-73E5-FF85-AB8552151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7D1519-2DDF-1BEE-78DC-8FB51F0D2C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045FE-E366-BC01-CF95-87766B726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69D07-4B06-F20E-C93C-BDF65A7BB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92F1D-6F4F-3E32-67BF-06FB1829C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996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4C3496-9D44-BF1F-69B1-20F6C7B6CC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31925B-854D-7323-A7B8-8A910DBE8D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8D6FE-1E43-ADC1-ED59-C97BBFCC8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C4CC8-2B5A-3881-B2E0-E1AE77B70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EE49BC-2BDE-4C1D-BD31-476DFF1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744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C5F6C-C926-8CA1-AFCE-A43F24AC3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2AB028-8BEF-F390-157D-9549E6AF04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010BE-E2A4-0AC9-ECCE-A3D7577BE6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3B98B2-7150-AC42-97D8-00B1AE4ED0B8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B20FB-E709-54D9-9723-7C0AA88443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8C937E-5230-1A83-A928-42959BB9DF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29B0B6-CF52-9448-9BB2-FC8B17E72B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659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47AC9-1BF5-D411-4F26-88A529F6F4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US" sz="11500"/>
              <a:t>SebFix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36A80B-9757-7011-464F-667CFDB322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US" sz="2200"/>
              <a:t>Sebastian Szczecinski </a:t>
            </a:r>
          </a:p>
          <a:p>
            <a:pPr algn="l"/>
            <a:r>
              <a:rPr lang="en-US" sz="2200"/>
              <a:t>2434619</a:t>
            </a:r>
          </a:p>
          <a:p>
            <a:pPr algn="l"/>
            <a:r>
              <a:rPr lang="en-US" sz="2200"/>
              <a:t>BMSW4011</a:t>
            </a:r>
          </a:p>
        </p:txBody>
      </p:sp>
    </p:spTree>
    <p:extLst>
      <p:ext uri="{BB962C8B-B14F-4D97-AF65-F5344CB8AC3E}">
        <p14:creationId xmlns:p14="http://schemas.microsoft.com/office/powerpoint/2010/main" val="2141214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EU is giving citizens the “right to repair” electronics — here's what  that could mean for the world |">
            <a:extLst>
              <a:ext uri="{FF2B5EF4-FFF2-40B4-BE49-F238E27FC236}">
                <a16:creationId xmlns:a16="http://schemas.microsoft.com/office/drawing/2014/main" id="{69AA2E07-5B8F-4245-06DA-002B6FDF8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50"/>
          <a:stretch>
            <a:fillRect/>
          </a:stretch>
        </p:blipFill>
        <p:spPr bwMode="auto">
          <a:xfrm>
            <a:off x="20" y="10"/>
            <a:ext cx="121919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F8F483-2ADF-1AF4-BE8E-515D93F02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Mission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E9C49-E7BC-17F7-E275-BE1A607F3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The business focuses on fast, affordable, and reliable repairs for people who rely on technology every day , according to Dean and Pacheco, (2014) company need to be creative and authentic to survive on the market . </a:t>
            </a:r>
            <a:endParaRPr 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568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Building better customer relationships: A comprehensive guide | RingCentral  Blog">
            <a:extLst>
              <a:ext uri="{FF2B5EF4-FFF2-40B4-BE49-F238E27FC236}">
                <a16:creationId xmlns:a16="http://schemas.microsoft.com/office/drawing/2014/main" id="{787F7B8B-4F5B-ED5C-B87A-A2187D2E69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2266"/>
          <a:stretch>
            <a:fillRect/>
          </a:stretch>
        </p:blipFill>
        <p:spPr bwMode="auto">
          <a:xfrm>
            <a:off x="180975" y="182880"/>
            <a:ext cx="11823637" cy="649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F61972-8EF5-E1A8-72E1-D833186F5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2806506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000000"/>
                </a:solidFill>
              </a:rPr>
              <a:t>Problem and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2AC3C-0441-D841-2C08-73D6B0E59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26300"/>
            <a:ext cx="10165218" cy="25884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Technology is expensive to replace, but many repair services are overpriced and slow. According to Boehm, (2020) keeping low prices for start-up companies can helps them attract initial customers and build market presence</a:t>
            </a:r>
            <a:r>
              <a:rPr lang="en-GB" sz="2000" dirty="0">
                <a:solidFill>
                  <a:srgbClr val="000000"/>
                </a:solidFill>
                <a:effectLst/>
              </a:rPr>
              <a:t> . 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000" dirty="0" err="1">
                <a:solidFill>
                  <a:srgbClr val="000000"/>
                </a:solidFill>
              </a:rPr>
              <a:t>Accroding</a:t>
            </a:r>
            <a:r>
              <a:rPr lang="en-GB" sz="2000" dirty="0">
                <a:solidFill>
                  <a:srgbClr val="000000"/>
                </a:solidFill>
              </a:rPr>
              <a:t> to Sashi, (2012) building customer relationship in new business involve understanding customer , this is what </a:t>
            </a:r>
            <a:r>
              <a:rPr lang="en-GB" sz="2000" dirty="0" err="1">
                <a:solidFill>
                  <a:srgbClr val="000000"/>
                </a:solidFill>
              </a:rPr>
              <a:t>SebFix</a:t>
            </a:r>
            <a:r>
              <a:rPr lang="en-GB" sz="2000" dirty="0">
                <a:solidFill>
                  <a:srgbClr val="000000"/>
                </a:solidFill>
              </a:rPr>
              <a:t> offer , same service for lower price .</a:t>
            </a: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063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6" name="Rectangle 308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Mastering the Unique Selling Proposition (USP) - SM Insight">
            <a:extLst>
              <a:ext uri="{FF2B5EF4-FFF2-40B4-BE49-F238E27FC236}">
                <a16:creationId xmlns:a16="http://schemas.microsoft.com/office/drawing/2014/main" id="{EEA25814-4DBF-A555-F379-88BA23B925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3" b="-1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8" name="Rectangle 308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C2218-AE33-79E7-C2A0-AA3750A8F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USP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00A05-5BC2-4F67-8E26-5AE0CB0AC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 According to </a:t>
            </a:r>
            <a:r>
              <a:rPr lang="en-GB" sz="1700" dirty="0" err="1"/>
              <a:t>Alstete</a:t>
            </a:r>
            <a:r>
              <a:rPr lang="en-GB" sz="1700" dirty="0"/>
              <a:t> (2008), starting as a self-employed individual can provide higher job satisfaction because the business is fully controlled by the owner. 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The unique selling proposition of </a:t>
            </a:r>
            <a:r>
              <a:rPr lang="en-GB" sz="1700" dirty="0" err="1"/>
              <a:t>SebFix</a:t>
            </a:r>
            <a:r>
              <a:rPr lang="en-GB" sz="1700" dirty="0"/>
              <a:t> is that it offers multi-device repairs, fast turnaround times, and lower prices, while still providing a personal and trusted service directly from the business owner.</a:t>
            </a:r>
          </a:p>
          <a:p>
            <a:pPr marL="0" indent="0">
              <a:buNone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636692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1" name="Picture 5" descr="SWOT: Strengths, Weaknesses, Opportunities, Threats">
            <a:extLst>
              <a:ext uri="{FF2B5EF4-FFF2-40B4-BE49-F238E27FC236}">
                <a16:creationId xmlns:a16="http://schemas.microsoft.com/office/drawing/2014/main" id="{7DBB4BBC-69AF-A131-DCAC-DA69B872C8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37" b="20855"/>
          <a:stretch>
            <a:fillRect/>
          </a:stretch>
        </p:blipFill>
        <p:spPr bwMode="auto">
          <a:xfrm>
            <a:off x="20" y="10"/>
            <a:ext cx="121919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6B6474-58E9-7DC7-C8FD-53E6E40E9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SWOT</a:t>
            </a:r>
          </a:p>
        </p:txBody>
      </p:sp>
      <p:sp>
        <p:nvSpPr>
          <p:cNvPr id="4108" name="Rectangle 410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10" name="Rectangle 410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18C9C-2E22-8456-63E8-92E6573CD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>
                <a:solidFill>
                  <a:schemeClr val="bg1"/>
                </a:solidFill>
              </a:rPr>
              <a:t>As noted by Sevilla-Bernardo, Sánchez-Robles Rute and Herrador-Alcaide, (2022) understanding the market environment allows startups to develop effective marketing approaches. </a:t>
            </a:r>
          </a:p>
          <a:p>
            <a:pPr marL="0" indent="0">
              <a:buNone/>
            </a:pPr>
            <a:endParaRPr lang="en-GB" sz="19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900">
              <a:solidFill>
                <a:schemeClr val="bg1"/>
              </a:solidFill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900">
                <a:solidFill>
                  <a:schemeClr val="bg1"/>
                </a:solidFill>
              </a:rPr>
              <a:t>Strengths: Low costs, strong technical skills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900">
                <a:solidFill>
                  <a:schemeClr val="bg1"/>
                </a:solidFill>
              </a:rPr>
              <a:t>Weaknesses: One-person business, illness risk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900">
                <a:solidFill>
                  <a:schemeClr val="bg1"/>
                </a:solidFill>
              </a:rPr>
              <a:t>Opportunities: Growing demand for repairs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900">
                <a:solidFill>
                  <a:schemeClr val="bg1"/>
                </a:solidFill>
              </a:rPr>
              <a:t>Threats: Competition, fast technology changes</a:t>
            </a:r>
          </a:p>
          <a:p>
            <a:pPr marL="0" indent="0">
              <a:buNone/>
            </a:pPr>
            <a:endParaRPr lang="en-US" sz="19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037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4" name="Rectangle 5133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6" name="Rectangle 5135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Understanding the Basics of Financial Management - London School of  Business Administration">
            <a:extLst>
              <a:ext uri="{FF2B5EF4-FFF2-40B4-BE49-F238E27FC236}">
                <a16:creationId xmlns:a16="http://schemas.microsoft.com/office/drawing/2014/main" id="{84E7560D-1F3F-7025-8AAE-F60776C921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92" b="13311"/>
          <a:stretch>
            <a:fillRect/>
          </a:stretch>
        </p:blipFill>
        <p:spPr bwMode="auto">
          <a:xfrm>
            <a:off x="180975" y="182880"/>
            <a:ext cx="11823637" cy="649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1045A4-DB58-513E-ABDC-D7A42CF83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2806506"/>
          </a:xfrm>
        </p:spPr>
        <p:txBody>
          <a:bodyPr anchor="b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Finance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60E0D-E294-D2D2-6D2D-9D206FAC9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26300"/>
            <a:ext cx="10165218" cy="25884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FFFFFF"/>
                </a:solidFill>
              </a:rPr>
              <a:t>Poor management of profits, such as spending money on things that are not essential, can lead to negative cash flow and put the business at risk.(Fears, 2018)</a:t>
            </a:r>
            <a:r>
              <a:rPr lang="en-GB" sz="2000" b="1" dirty="0">
                <a:solidFill>
                  <a:srgbClr val="FFFFFF"/>
                </a:solidFill>
                <a:effectLst/>
              </a:rPr>
              <a:t> </a:t>
            </a:r>
            <a:endParaRPr lang="en-US" sz="20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446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153" name="Arc 615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4FC34-D9EF-D2AE-F757-B8CC6C2F6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dirty="0"/>
              <a:t>Marketing</a:t>
            </a:r>
          </a:p>
        </p:txBody>
      </p:sp>
      <p:sp>
        <p:nvSpPr>
          <p:cNvPr id="6155" name="Freeform: Shape 615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146" name="Picture 2" descr="Instagram - Wikipedia">
            <a:extLst>
              <a:ext uri="{FF2B5EF4-FFF2-40B4-BE49-F238E27FC236}">
                <a16:creationId xmlns:a16="http://schemas.microsoft.com/office/drawing/2014/main" id="{1102A76E-3F46-747C-9103-9CE189F236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59551-EAA3-E76B-80DA-DDECDBE4D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The 12-month marketing strategy focuses on building trust and local visibility .As noted by Parastoo et al.,(2024) marketing is important for start-up businesses because it helps them find customers, attract new ones, and keep existing customers.</a:t>
            </a:r>
            <a:r>
              <a:rPr lang="en-GB" sz="2200">
                <a:effectLst/>
              </a:rPr>
              <a:t> 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200"/>
              <a:t>Having a presence on social media is important because it helps businesses engage with customers, increase brand awareness, and support long-term growth.(Kumar </a:t>
            </a:r>
            <a:r>
              <a:rPr lang="en-GB" sz="2200" i="1"/>
              <a:t>et al.</a:t>
            </a:r>
            <a:r>
              <a:rPr lang="en-GB" sz="2200"/>
              <a:t>, 2025)</a:t>
            </a:r>
          </a:p>
          <a:p>
            <a:pPr marL="0" indent="0">
              <a:buNone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431119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The Best Small Phones for 2026">
            <a:extLst>
              <a:ext uri="{FF2B5EF4-FFF2-40B4-BE49-F238E27FC236}">
                <a16:creationId xmlns:a16="http://schemas.microsoft.com/office/drawing/2014/main" id="{F6B0BC71-8BE2-1EF2-2E1B-CA455C6693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70"/>
          <a:stretch>
            <a:fillRect/>
          </a:stretch>
        </p:blipFill>
        <p:spPr bwMode="auto">
          <a:xfrm>
            <a:off x="180975" y="182880"/>
            <a:ext cx="11823637" cy="649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BADE27-A0BA-6F2F-7ADB-0B04470FD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2806506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Investment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4ECDC-AAF1-8453-9BB7-AD9C00C46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26300"/>
            <a:ext cx="10165218" cy="25884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The £100,000 investment would be used to scale SebFix beyond a home-based business as noted by Simic (2021) companies should invest in their development and organisation because this helps them grow, stay competitive, and succeed in the long term.</a:t>
            </a:r>
            <a:r>
              <a:rPr lang="en-GB" sz="2000">
                <a:solidFill>
                  <a:srgbClr val="FFFFFF"/>
                </a:solidFill>
                <a:effectLst/>
              </a:rPr>
              <a:t> </a:t>
            </a: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6805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Best Mobile Repair in Telford, High Tech Computer &amp; Game Console Repair  Telford.">
            <a:extLst>
              <a:ext uri="{FF2B5EF4-FFF2-40B4-BE49-F238E27FC236}">
                <a16:creationId xmlns:a16="http://schemas.microsoft.com/office/drawing/2014/main" id="{CD1CAEC8-AFF2-FB4F-530C-5970582C5C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510"/>
          <a:stretch>
            <a:fillRect/>
          </a:stretch>
        </p:blipFill>
        <p:spPr bwMode="auto">
          <a:xfrm>
            <a:off x="180975" y="182880"/>
            <a:ext cx="11823637" cy="649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6D4A55-7051-8591-6AFF-97F96A597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2806506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Why SebFix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34669-89DF-61D3-A2B6-E30509147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26300"/>
            <a:ext cx="10165218" cy="25884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SebFix is a low-risk business with strong customer demand, competitive pricing, and a clear plan for growth. With a £100,000 investment, the business can become a well-known local repair brand with opportunities for future expansion.</a:t>
            </a: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81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3689E-11F2-7042-3D09-9AFC11584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79F85-4BE8-919A-A6BF-CAEF22EDB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1.Alstete, J.W. (2008) ‘Aspects of entrepreneurial success’, </a:t>
            </a:r>
            <a:r>
              <a:rPr lang="en-GB" i="1" dirty="0"/>
              <a:t>Journal of small business and enterprise development</a:t>
            </a:r>
            <a:r>
              <a:rPr lang="en-GB" dirty="0"/>
              <a:t>, 15(3), pp. 584–594. Available at: https://</a:t>
            </a:r>
            <a:r>
              <a:rPr lang="en-GB" dirty="0" err="1"/>
              <a:t>doi.org</a:t>
            </a:r>
            <a:r>
              <a:rPr lang="en-GB" dirty="0"/>
              <a:t>/10.1108/14626000810892364.</a:t>
            </a:r>
          </a:p>
          <a:p>
            <a:r>
              <a:rPr lang="en-GB" dirty="0"/>
              <a:t>2.Boehm, M. (2020) </a:t>
            </a:r>
            <a:r>
              <a:rPr lang="en-GB" i="1" dirty="0"/>
              <a:t>Pricing and value: interview with Professor Martin Boehm</a:t>
            </a:r>
            <a:r>
              <a:rPr lang="en-GB" dirty="0"/>
              <a:t>. Spain: IE University Publishing.</a:t>
            </a:r>
          </a:p>
          <a:p>
            <a:r>
              <a:rPr lang="en-GB" dirty="0"/>
              <a:t>3.Dean, T.J. and Pacheco, D.F. (2014) ‘Green marketing: a strategic balancing act for creating value’, </a:t>
            </a:r>
            <a:r>
              <a:rPr lang="en-GB" i="1" dirty="0"/>
              <a:t>The Journal of business strategy</a:t>
            </a:r>
            <a:r>
              <a:rPr lang="en-GB" dirty="0"/>
              <a:t>, 35(5), pp. 14–22. Available at: https://</a:t>
            </a:r>
            <a:r>
              <a:rPr lang="en-GB" dirty="0" err="1"/>
              <a:t>doi.org</a:t>
            </a:r>
            <a:r>
              <a:rPr lang="en-GB" dirty="0"/>
              <a:t>/10.1108/JBS-11-2013-0109.</a:t>
            </a:r>
          </a:p>
          <a:p>
            <a:r>
              <a:rPr lang="en-GB" dirty="0"/>
              <a:t>4.Fears, R. (2018) ‘Tips to build positive cash flow in the cattle business’, </a:t>
            </a:r>
            <a:r>
              <a:rPr lang="en-GB" i="1" dirty="0"/>
              <a:t>Corn and Soybean Digest</a:t>
            </a:r>
            <a:r>
              <a:rPr lang="en-GB" dirty="0"/>
              <a:t> [Preprint].</a:t>
            </a:r>
          </a:p>
          <a:p>
            <a:r>
              <a:rPr lang="en-GB" dirty="0"/>
              <a:t>5.Kumar, K. </a:t>
            </a:r>
            <a:r>
              <a:rPr lang="en-GB" i="1" dirty="0"/>
              <a:t>et al.</a:t>
            </a:r>
            <a:r>
              <a:rPr lang="en-GB" dirty="0"/>
              <a:t> (2025) ‘THE EVOLUTION OF SOCIAL MEDIA MARKETING AND ITS IMPACT ON STARTUP RETENTION TACTICS’, </a:t>
            </a:r>
            <a:r>
              <a:rPr lang="en-GB" i="1" dirty="0"/>
              <a:t>Lex </a:t>
            </a:r>
            <a:r>
              <a:rPr lang="en-GB" i="1" dirty="0" err="1"/>
              <a:t>localis</a:t>
            </a:r>
            <a:r>
              <a:rPr lang="en-GB" i="1" dirty="0"/>
              <a:t>-journal of local self-government</a:t>
            </a:r>
            <a:r>
              <a:rPr lang="en-GB" dirty="0"/>
              <a:t>, 23(S4), pp. 1323–1332.</a:t>
            </a:r>
          </a:p>
          <a:p>
            <a:r>
              <a:rPr lang="en-GB" dirty="0"/>
              <a:t>6.Parastoo </a:t>
            </a:r>
            <a:r>
              <a:rPr lang="en-GB" dirty="0" err="1"/>
              <a:t>Bafghi</a:t>
            </a:r>
            <a:r>
              <a:rPr lang="en-GB" dirty="0"/>
              <a:t>, Mahmoud Ahmadi Sharif, and Sina </a:t>
            </a:r>
            <a:r>
              <a:rPr lang="en-GB" dirty="0" err="1"/>
              <a:t>Nematizadeh</a:t>
            </a:r>
            <a:r>
              <a:rPr lang="en-GB" dirty="0"/>
              <a:t> (2024) ‘Providing an entrepreneurial marketing model based on teamwork with an emphasis on start-up companies’, 4(3), pp. 73–104. Available at: https://</a:t>
            </a:r>
            <a:r>
              <a:rPr lang="en-GB" dirty="0" err="1"/>
              <a:t>doi.org</a:t>
            </a:r>
            <a:r>
              <a:rPr lang="en-GB" dirty="0"/>
              <a:t>/10.22034/jvcbm.2024.444655.1318.</a:t>
            </a:r>
          </a:p>
          <a:p>
            <a:r>
              <a:rPr lang="en-GB" dirty="0"/>
              <a:t>7.Sashi, C.M. (2012) ‘Customer engagement, buyer-seller relationships, and social media’, </a:t>
            </a:r>
            <a:r>
              <a:rPr lang="en-GB" i="1" dirty="0"/>
              <a:t>Management decision</a:t>
            </a:r>
            <a:r>
              <a:rPr lang="en-GB" dirty="0"/>
              <a:t>, 50(2), pp. 253–272. Available at: https://</a:t>
            </a:r>
            <a:r>
              <a:rPr lang="en-GB" dirty="0" err="1"/>
              <a:t>doi.org</a:t>
            </a:r>
            <a:r>
              <a:rPr lang="en-GB" dirty="0"/>
              <a:t>/10.1108/00251741211203551.</a:t>
            </a:r>
          </a:p>
          <a:p>
            <a:r>
              <a:rPr lang="en-GB" dirty="0"/>
              <a:t>8.Sevilla-Bernardo, J., Sánchez-Robles Rute, B. and Herrador-Alcaide, T.C. (2022) ‘Success factors of startups in research literature within the entrepreneurial ecosystem’, </a:t>
            </a:r>
            <a:r>
              <a:rPr lang="en-GB" i="1" dirty="0"/>
              <a:t>Administrative sciences</a:t>
            </a:r>
            <a:r>
              <a:rPr lang="en-GB" dirty="0"/>
              <a:t>, 12(3), pp. 1–24. Available at: https://</a:t>
            </a:r>
            <a:r>
              <a:rPr lang="en-GB" dirty="0" err="1"/>
              <a:t>doi.org</a:t>
            </a:r>
            <a:r>
              <a:rPr lang="en-GB" dirty="0"/>
              <a:t>/10.3390/admsci12030102.</a:t>
            </a:r>
          </a:p>
          <a:p>
            <a:r>
              <a:rPr lang="en-GB" dirty="0"/>
              <a:t>9.Simic, N. (2021) ‘THE IMPACT OF ORGANIZATIONAL FORMS OF THE COMPANY ON ITS INVESTMENT STRATEGY’, in. </a:t>
            </a:r>
            <a:r>
              <a:rPr lang="en-GB" dirty="0" err="1"/>
              <a:t>Varazdin</a:t>
            </a:r>
            <a:r>
              <a:rPr lang="en-GB" dirty="0"/>
              <a:t>: Development and Entrepreneurship Agency VADEA, pp. 265–272.</a:t>
            </a:r>
          </a:p>
          <a:p>
            <a:r>
              <a:rPr lang="en-GB" dirty="0"/>
              <a:t>10.Yagil, D. and Cohen, M. (2025) ‘Self-employed workers with chronic health conditions: A qualitative study’, </a:t>
            </a:r>
            <a:r>
              <a:rPr lang="en-GB" i="1" dirty="0"/>
              <a:t>Journal of health psychology</a:t>
            </a:r>
            <a:r>
              <a:rPr lang="en-GB" dirty="0"/>
              <a:t>, 30(2), pp. 144–155. Available at: https://</a:t>
            </a:r>
            <a:r>
              <a:rPr lang="en-GB" dirty="0" err="1"/>
              <a:t>doi.org</a:t>
            </a:r>
            <a:r>
              <a:rPr lang="en-GB" dirty="0"/>
              <a:t>/10.1177/13591053241239462.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00758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5BC741AC-1ED9-5743-BF4A-A4CB763A3BD4}" vid="{0810D817-46BD-DA43-BB38-1B865BD0AA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862</Words>
  <Application>Microsoft Macintosh PowerPoint</Application>
  <PresentationFormat>Widescreen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SebFix</vt:lpstr>
      <vt:lpstr>Mission</vt:lpstr>
      <vt:lpstr>Problem and solution</vt:lpstr>
      <vt:lpstr>USP</vt:lpstr>
      <vt:lpstr>SWOT</vt:lpstr>
      <vt:lpstr>Finance</vt:lpstr>
      <vt:lpstr>Marketing</vt:lpstr>
      <vt:lpstr>Investment</vt:lpstr>
      <vt:lpstr>Why SebFix ?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SebFix</dc:title>
  <dc:subject/>
  <dc:creator>Sebastian Szczecinski </dc:creator>
  <cp:keywords/>
  <dc:description/>
  <cp:lastModifiedBy>Aleksandra Szczecinska (2231076)</cp:lastModifiedBy>
  <cp:revision>1</cp:revision>
  <dcterms:created xsi:type="dcterms:W3CDTF">2026-03-05T10:27:23Z</dcterms:created>
  <dcterms:modified xsi:type="dcterms:W3CDTF">2026-03-05T10:29:23Z</dcterms:modified>
  <cp:category/>
</cp:coreProperties>
</file>