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6" r:id="rId5"/>
    <p:sldId id="257" r:id="rId6"/>
    <p:sldId id="264" r:id="rId7"/>
    <p:sldId id="258" r:id="rId8"/>
    <p:sldId id="260" r:id="rId9"/>
    <p:sldId id="267" r:id="rId10"/>
    <p:sldId id="261" r:id="rId11"/>
    <p:sldId id="262"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EA9C90-90A9-5159-CCF2-246715E6F38B}" v="691" dt="2024-11-03T20:34:34.030"/>
    <p1510:client id="{0D700A75-2604-02B0-61F6-2C68DB426DD0}" v="728" dt="2024-11-03T22:37:58.813"/>
    <p1510:client id="{602A0F2E-6648-5EC6-4B5F-F4D6B410DFC0}" v="72" dt="2024-11-04T07:38:19.875"/>
    <p1510:client id="{847FE9FD-9E4E-3810-BB77-924096FCCF42}" v="15" dt="2024-11-04T06:58:30.612"/>
    <p1510:client id="{D06405FF-05EC-EB3D-30D0-687343C6D1B9}" v="584" dt="2024-11-04T07:33:27.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97" d="100"/>
          <a:sy n="97" d="100"/>
        </p:scale>
        <p:origin x="102"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407759-3547-4193-B735-ED1609D5BAC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D30497E-0C6E-4542-B5E7-9CBC7B955429}">
      <dgm:prSet/>
      <dgm:spPr/>
      <dgm:t>
        <a:bodyPr/>
        <a:lstStyle/>
        <a:p>
          <a:r>
            <a:rPr lang="en-US"/>
            <a:t>This theory and criminologist has argued that behaviour is learnt, and this can be through social groups or family’s or the norm or belief this includes crime </a:t>
          </a:r>
        </a:p>
      </dgm:t>
    </dgm:pt>
    <dgm:pt modelId="{9BDBD11A-1F2C-4CAB-A576-02C4CE1250CE}" type="parTrans" cxnId="{7F60E69B-8A01-459B-BCCB-7B49DD70C85F}">
      <dgm:prSet/>
      <dgm:spPr/>
      <dgm:t>
        <a:bodyPr/>
        <a:lstStyle/>
        <a:p>
          <a:endParaRPr lang="en-US"/>
        </a:p>
      </dgm:t>
    </dgm:pt>
    <dgm:pt modelId="{D78327E2-778D-4BEF-B419-A1FA0464FCC4}" type="sibTrans" cxnId="{7F60E69B-8A01-459B-BCCB-7B49DD70C85F}">
      <dgm:prSet/>
      <dgm:spPr/>
      <dgm:t>
        <a:bodyPr/>
        <a:lstStyle/>
        <a:p>
          <a:endParaRPr lang="en-US"/>
        </a:p>
      </dgm:t>
    </dgm:pt>
    <dgm:pt modelId="{0198BCF7-40A0-43FA-877D-A643F7343F01}">
      <dgm:prSet/>
      <dgm:spPr/>
      <dgm:t>
        <a:bodyPr/>
        <a:lstStyle/>
        <a:p>
          <a:r>
            <a:rPr lang="en-US"/>
            <a:t>This called behaviorism and it focus on individuals' behaviour rather than wider circumstances ( hales,2009). </a:t>
          </a:r>
        </a:p>
      </dgm:t>
    </dgm:pt>
    <dgm:pt modelId="{7E59AC72-4E98-4597-A656-EA179A63BF11}" type="parTrans" cxnId="{E38C4685-1C33-467B-9FEC-D1BF963447FF}">
      <dgm:prSet/>
      <dgm:spPr/>
      <dgm:t>
        <a:bodyPr/>
        <a:lstStyle/>
        <a:p>
          <a:endParaRPr lang="en-US"/>
        </a:p>
      </dgm:t>
    </dgm:pt>
    <dgm:pt modelId="{12A760E1-8A9C-441A-946E-0C4AE1278EF3}" type="sibTrans" cxnId="{E38C4685-1C33-467B-9FEC-D1BF963447FF}">
      <dgm:prSet/>
      <dgm:spPr/>
      <dgm:t>
        <a:bodyPr/>
        <a:lstStyle/>
        <a:p>
          <a:endParaRPr lang="en-US"/>
        </a:p>
      </dgm:t>
    </dgm:pt>
    <dgm:pt modelId="{03C37ABB-49B1-42AF-951C-7CA89E845834}">
      <dgm:prSet/>
      <dgm:spPr/>
      <dgm:t>
        <a:bodyPr/>
        <a:lstStyle/>
        <a:p>
          <a:r>
            <a:rPr lang="en-US"/>
            <a:t>Albert bandura argued that people learn behavior by watching other people </a:t>
          </a:r>
        </a:p>
      </dgm:t>
    </dgm:pt>
    <dgm:pt modelId="{921A18CE-CC7A-425F-AA86-46BA79EF0A7B}" type="parTrans" cxnId="{5D16BF43-4F0A-4B49-B5F4-595B16961BFF}">
      <dgm:prSet/>
      <dgm:spPr/>
      <dgm:t>
        <a:bodyPr/>
        <a:lstStyle/>
        <a:p>
          <a:endParaRPr lang="en-US"/>
        </a:p>
      </dgm:t>
    </dgm:pt>
    <dgm:pt modelId="{2CF84722-8060-488B-B626-C10A9A4142BA}" type="sibTrans" cxnId="{5D16BF43-4F0A-4B49-B5F4-595B16961BFF}">
      <dgm:prSet/>
      <dgm:spPr/>
      <dgm:t>
        <a:bodyPr/>
        <a:lstStyle/>
        <a:p>
          <a:endParaRPr lang="en-US"/>
        </a:p>
      </dgm:t>
    </dgm:pt>
    <dgm:pt modelId="{58D585AA-22FF-47A7-AAD6-97DC2A002000}">
      <dgm:prSet/>
      <dgm:spPr/>
      <dgm:t>
        <a:bodyPr/>
        <a:lstStyle/>
        <a:p>
          <a:r>
            <a:rPr lang="en-US"/>
            <a:t>For bandura experiment he had used a bobo doll and used this too see if kids would copy people behaviour or learn from other people on how to behave. (Tandyon R, 2011).</a:t>
          </a:r>
        </a:p>
      </dgm:t>
    </dgm:pt>
    <dgm:pt modelId="{DE23A069-29E5-4806-B522-2853BAE45390}" type="parTrans" cxnId="{17331C72-135E-4B51-A391-864E85A5BC0E}">
      <dgm:prSet/>
      <dgm:spPr/>
      <dgm:t>
        <a:bodyPr/>
        <a:lstStyle/>
        <a:p>
          <a:endParaRPr lang="en-US"/>
        </a:p>
      </dgm:t>
    </dgm:pt>
    <dgm:pt modelId="{693506F9-91D5-440F-AE8C-A6A00B68D2FB}" type="sibTrans" cxnId="{17331C72-135E-4B51-A391-864E85A5BC0E}">
      <dgm:prSet/>
      <dgm:spPr/>
      <dgm:t>
        <a:bodyPr/>
        <a:lstStyle/>
        <a:p>
          <a:endParaRPr lang="en-US"/>
        </a:p>
      </dgm:t>
    </dgm:pt>
    <dgm:pt modelId="{441E4E50-EA70-4394-B6ED-75B6375D09F9}" type="pres">
      <dgm:prSet presAssocID="{A5407759-3547-4193-B735-ED1609D5BAC9}" presName="outerComposite" presStyleCnt="0">
        <dgm:presLayoutVars>
          <dgm:chMax val="5"/>
          <dgm:dir/>
          <dgm:resizeHandles val="exact"/>
        </dgm:presLayoutVars>
      </dgm:prSet>
      <dgm:spPr/>
    </dgm:pt>
    <dgm:pt modelId="{D8A3168E-AEDB-47F2-BC64-47A8734556F8}" type="pres">
      <dgm:prSet presAssocID="{A5407759-3547-4193-B735-ED1609D5BAC9}" presName="dummyMaxCanvas" presStyleCnt="0">
        <dgm:presLayoutVars/>
      </dgm:prSet>
      <dgm:spPr/>
    </dgm:pt>
    <dgm:pt modelId="{4D6043C5-FAFE-4139-9CF7-9FCD3503D377}" type="pres">
      <dgm:prSet presAssocID="{A5407759-3547-4193-B735-ED1609D5BAC9}" presName="FourNodes_1" presStyleLbl="node1" presStyleIdx="0" presStyleCnt="4">
        <dgm:presLayoutVars>
          <dgm:bulletEnabled val="1"/>
        </dgm:presLayoutVars>
      </dgm:prSet>
      <dgm:spPr/>
    </dgm:pt>
    <dgm:pt modelId="{583C2251-2D64-4657-B543-0C0E1D16BC43}" type="pres">
      <dgm:prSet presAssocID="{A5407759-3547-4193-B735-ED1609D5BAC9}" presName="FourNodes_2" presStyleLbl="node1" presStyleIdx="1" presStyleCnt="4">
        <dgm:presLayoutVars>
          <dgm:bulletEnabled val="1"/>
        </dgm:presLayoutVars>
      </dgm:prSet>
      <dgm:spPr/>
    </dgm:pt>
    <dgm:pt modelId="{2837350A-06C4-4A41-9252-664442BDD5C3}" type="pres">
      <dgm:prSet presAssocID="{A5407759-3547-4193-B735-ED1609D5BAC9}" presName="FourNodes_3" presStyleLbl="node1" presStyleIdx="2" presStyleCnt="4">
        <dgm:presLayoutVars>
          <dgm:bulletEnabled val="1"/>
        </dgm:presLayoutVars>
      </dgm:prSet>
      <dgm:spPr/>
    </dgm:pt>
    <dgm:pt modelId="{1C1379F1-E2CA-400F-BA71-DA02E78FB0CA}" type="pres">
      <dgm:prSet presAssocID="{A5407759-3547-4193-B735-ED1609D5BAC9}" presName="FourNodes_4" presStyleLbl="node1" presStyleIdx="3" presStyleCnt="4">
        <dgm:presLayoutVars>
          <dgm:bulletEnabled val="1"/>
        </dgm:presLayoutVars>
      </dgm:prSet>
      <dgm:spPr/>
    </dgm:pt>
    <dgm:pt modelId="{20CD9985-CCAF-4074-87D7-6F7386824137}" type="pres">
      <dgm:prSet presAssocID="{A5407759-3547-4193-B735-ED1609D5BAC9}" presName="FourConn_1-2" presStyleLbl="fgAccFollowNode1" presStyleIdx="0" presStyleCnt="3">
        <dgm:presLayoutVars>
          <dgm:bulletEnabled val="1"/>
        </dgm:presLayoutVars>
      </dgm:prSet>
      <dgm:spPr/>
    </dgm:pt>
    <dgm:pt modelId="{C4C276DD-C30E-4F79-9CDA-761D98451BAF}" type="pres">
      <dgm:prSet presAssocID="{A5407759-3547-4193-B735-ED1609D5BAC9}" presName="FourConn_2-3" presStyleLbl="fgAccFollowNode1" presStyleIdx="1" presStyleCnt="3">
        <dgm:presLayoutVars>
          <dgm:bulletEnabled val="1"/>
        </dgm:presLayoutVars>
      </dgm:prSet>
      <dgm:spPr/>
    </dgm:pt>
    <dgm:pt modelId="{3B3DEAF2-8A9B-4F76-9164-18138128D34B}" type="pres">
      <dgm:prSet presAssocID="{A5407759-3547-4193-B735-ED1609D5BAC9}" presName="FourConn_3-4" presStyleLbl="fgAccFollowNode1" presStyleIdx="2" presStyleCnt="3">
        <dgm:presLayoutVars>
          <dgm:bulletEnabled val="1"/>
        </dgm:presLayoutVars>
      </dgm:prSet>
      <dgm:spPr/>
    </dgm:pt>
    <dgm:pt modelId="{BB3AAC58-08D8-42B4-9717-BA54A95F9A17}" type="pres">
      <dgm:prSet presAssocID="{A5407759-3547-4193-B735-ED1609D5BAC9}" presName="FourNodes_1_text" presStyleLbl="node1" presStyleIdx="3" presStyleCnt="4">
        <dgm:presLayoutVars>
          <dgm:bulletEnabled val="1"/>
        </dgm:presLayoutVars>
      </dgm:prSet>
      <dgm:spPr/>
    </dgm:pt>
    <dgm:pt modelId="{650D465E-22CB-4F96-96B6-7021205025E8}" type="pres">
      <dgm:prSet presAssocID="{A5407759-3547-4193-B735-ED1609D5BAC9}" presName="FourNodes_2_text" presStyleLbl="node1" presStyleIdx="3" presStyleCnt="4">
        <dgm:presLayoutVars>
          <dgm:bulletEnabled val="1"/>
        </dgm:presLayoutVars>
      </dgm:prSet>
      <dgm:spPr/>
    </dgm:pt>
    <dgm:pt modelId="{C7ABD1BE-59C3-47EE-B569-DBE16141236D}" type="pres">
      <dgm:prSet presAssocID="{A5407759-3547-4193-B735-ED1609D5BAC9}" presName="FourNodes_3_text" presStyleLbl="node1" presStyleIdx="3" presStyleCnt="4">
        <dgm:presLayoutVars>
          <dgm:bulletEnabled val="1"/>
        </dgm:presLayoutVars>
      </dgm:prSet>
      <dgm:spPr/>
    </dgm:pt>
    <dgm:pt modelId="{97F9CEAD-6F03-43B0-8728-C7DFA6D10BF5}" type="pres">
      <dgm:prSet presAssocID="{A5407759-3547-4193-B735-ED1609D5BAC9}" presName="FourNodes_4_text" presStyleLbl="node1" presStyleIdx="3" presStyleCnt="4">
        <dgm:presLayoutVars>
          <dgm:bulletEnabled val="1"/>
        </dgm:presLayoutVars>
      </dgm:prSet>
      <dgm:spPr/>
    </dgm:pt>
  </dgm:ptLst>
  <dgm:cxnLst>
    <dgm:cxn modelId="{AA358B1B-BD7B-4E51-8406-18AD082A4D87}" type="presOf" srcId="{D78327E2-778D-4BEF-B419-A1FA0464FCC4}" destId="{20CD9985-CCAF-4074-87D7-6F7386824137}" srcOrd="0" destOrd="0" presId="urn:microsoft.com/office/officeart/2005/8/layout/vProcess5"/>
    <dgm:cxn modelId="{F167BA1F-77DF-4F41-A4BC-5526525EB9B5}" type="presOf" srcId="{7D30497E-0C6E-4542-B5E7-9CBC7B955429}" destId="{BB3AAC58-08D8-42B4-9717-BA54A95F9A17}" srcOrd="1" destOrd="0" presId="urn:microsoft.com/office/officeart/2005/8/layout/vProcess5"/>
    <dgm:cxn modelId="{5D16BF43-4F0A-4B49-B5F4-595B16961BFF}" srcId="{A5407759-3547-4193-B735-ED1609D5BAC9}" destId="{03C37ABB-49B1-42AF-951C-7CA89E845834}" srcOrd="2" destOrd="0" parTransId="{921A18CE-CC7A-425F-AA86-46BA79EF0A7B}" sibTransId="{2CF84722-8060-488B-B626-C10A9A4142BA}"/>
    <dgm:cxn modelId="{CE992B47-D632-40E3-B18B-B4C63314C38A}" type="presOf" srcId="{2CF84722-8060-488B-B626-C10A9A4142BA}" destId="{3B3DEAF2-8A9B-4F76-9164-18138128D34B}" srcOrd="0" destOrd="0" presId="urn:microsoft.com/office/officeart/2005/8/layout/vProcess5"/>
    <dgm:cxn modelId="{17331C72-135E-4B51-A391-864E85A5BC0E}" srcId="{A5407759-3547-4193-B735-ED1609D5BAC9}" destId="{58D585AA-22FF-47A7-AAD6-97DC2A002000}" srcOrd="3" destOrd="0" parTransId="{DE23A069-29E5-4806-B522-2853BAE45390}" sibTransId="{693506F9-91D5-440F-AE8C-A6A00B68D2FB}"/>
    <dgm:cxn modelId="{4D469156-9A06-42D6-B542-E181A8C11293}" type="presOf" srcId="{0198BCF7-40A0-43FA-877D-A643F7343F01}" destId="{583C2251-2D64-4657-B543-0C0E1D16BC43}" srcOrd="0" destOrd="0" presId="urn:microsoft.com/office/officeart/2005/8/layout/vProcess5"/>
    <dgm:cxn modelId="{8A4A4059-F391-4331-8887-0FE0D6435224}" type="presOf" srcId="{0198BCF7-40A0-43FA-877D-A643F7343F01}" destId="{650D465E-22CB-4F96-96B6-7021205025E8}" srcOrd="1" destOrd="0" presId="urn:microsoft.com/office/officeart/2005/8/layout/vProcess5"/>
    <dgm:cxn modelId="{E38C4685-1C33-467B-9FEC-D1BF963447FF}" srcId="{A5407759-3547-4193-B735-ED1609D5BAC9}" destId="{0198BCF7-40A0-43FA-877D-A643F7343F01}" srcOrd="1" destOrd="0" parTransId="{7E59AC72-4E98-4597-A656-EA179A63BF11}" sibTransId="{12A760E1-8A9C-441A-946E-0C4AE1278EF3}"/>
    <dgm:cxn modelId="{88FCD993-1A89-48A4-9A5B-2AD872C3E918}" type="presOf" srcId="{58D585AA-22FF-47A7-AAD6-97DC2A002000}" destId="{97F9CEAD-6F03-43B0-8728-C7DFA6D10BF5}" srcOrd="1" destOrd="0" presId="urn:microsoft.com/office/officeart/2005/8/layout/vProcess5"/>
    <dgm:cxn modelId="{7F60E69B-8A01-459B-BCCB-7B49DD70C85F}" srcId="{A5407759-3547-4193-B735-ED1609D5BAC9}" destId="{7D30497E-0C6E-4542-B5E7-9CBC7B955429}" srcOrd="0" destOrd="0" parTransId="{9BDBD11A-1F2C-4CAB-A576-02C4CE1250CE}" sibTransId="{D78327E2-778D-4BEF-B419-A1FA0464FCC4}"/>
    <dgm:cxn modelId="{BD9BA7A1-427E-4711-9EFC-35D30C0C39B3}" type="presOf" srcId="{03C37ABB-49B1-42AF-951C-7CA89E845834}" destId="{C7ABD1BE-59C3-47EE-B569-DBE16141236D}" srcOrd="1" destOrd="0" presId="urn:microsoft.com/office/officeart/2005/8/layout/vProcess5"/>
    <dgm:cxn modelId="{327997BC-395E-4CE0-AD79-05BA6A3C7539}" type="presOf" srcId="{A5407759-3547-4193-B735-ED1609D5BAC9}" destId="{441E4E50-EA70-4394-B6ED-75B6375D09F9}" srcOrd="0" destOrd="0" presId="urn:microsoft.com/office/officeart/2005/8/layout/vProcess5"/>
    <dgm:cxn modelId="{574C08D3-8F58-4E24-918B-C04A2926B26A}" type="presOf" srcId="{03C37ABB-49B1-42AF-951C-7CA89E845834}" destId="{2837350A-06C4-4A41-9252-664442BDD5C3}" srcOrd="0" destOrd="0" presId="urn:microsoft.com/office/officeart/2005/8/layout/vProcess5"/>
    <dgm:cxn modelId="{655ED8DE-C347-4897-892E-9304EEB1758D}" type="presOf" srcId="{7D30497E-0C6E-4542-B5E7-9CBC7B955429}" destId="{4D6043C5-FAFE-4139-9CF7-9FCD3503D377}" srcOrd="0" destOrd="0" presId="urn:microsoft.com/office/officeart/2005/8/layout/vProcess5"/>
    <dgm:cxn modelId="{177E22F1-70A6-4A3F-984A-459E02CB7A2B}" type="presOf" srcId="{58D585AA-22FF-47A7-AAD6-97DC2A002000}" destId="{1C1379F1-E2CA-400F-BA71-DA02E78FB0CA}" srcOrd="0" destOrd="0" presId="urn:microsoft.com/office/officeart/2005/8/layout/vProcess5"/>
    <dgm:cxn modelId="{0F08A3F7-7CD1-4E27-8E68-EE6D02C86221}" type="presOf" srcId="{12A760E1-8A9C-441A-946E-0C4AE1278EF3}" destId="{C4C276DD-C30E-4F79-9CDA-761D98451BAF}" srcOrd="0" destOrd="0" presId="urn:microsoft.com/office/officeart/2005/8/layout/vProcess5"/>
    <dgm:cxn modelId="{23AA56D6-4ACD-4AFE-B542-6943F4A563A1}" type="presParOf" srcId="{441E4E50-EA70-4394-B6ED-75B6375D09F9}" destId="{D8A3168E-AEDB-47F2-BC64-47A8734556F8}" srcOrd="0" destOrd="0" presId="urn:microsoft.com/office/officeart/2005/8/layout/vProcess5"/>
    <dgm:cxn modelId="{1576E832-379F-48F0-B048-5E193EA4DDD0}" type="presParOf" srcId="{441E4E50-EA70-4394-B6ED-75B6375D09F9}" destId="{4D6043C5-FAFE-4139-9CF7-9FCD3503D377}" srcOrd="1" destOrd="0" presId="urn:microsoft.com/office/officeart/2005/8/layout/vProcess5"/>
    <dgm:cxn modelId="{4A59A9E8-61E2-402E-97B9-537A82D70E3D}" type="presParOf" srcId="{441E4E50-EA70-4394-B6ED-75B6375D09F9}" destId="{583C2251-2D64-4657-B543-0C0E1D16BC43}" srcOrd="2" destOrd="0" presId="urn:microsoft.com/office/officeart/2005/8/layout/vProcess5"/>
    <dgm:cxn modelId="{15C1FF21-19CE-48F5-BBB6-C22B094BAA51}" type="presParOf" srcId="{441E4E50-EA70-4394-B6ED-75B6375D09F9}" destId="{2837350A-06C4-4A41-9252-664442BDD5C3}" srcOrd="3" destOrd="0" presId="urn:microsoft.com/office/officeart/2005/8/layout/vProcess5"/>
    <dgm:cxn modelId="{D49D4EFC-AA58-41EC-8032-C5BDE054F2E5}" type="presParOf" srcId="{441E4E50-EA70-4394-B6ED-75B6375D09F9}" destId="{1C1379F1-E2CA-400F-BA71-DA02E78FB0CA}" srcOrd="4" destOrd="0" presId="urn:microsoft.com/office/officeart/2005/8/layout/vProcess5"/>
    <dgm:cxn modelId="{3A3E1A90-63C2-4122-98BF-D1474262D91B}" type="presParOf" srcId="{441E4E50-EA70-4394-B6ED-75B6375D09F9}" destId="{20CD9985-CCAF-4074-87D7-6F7386824137}" srcOrd="5" destOrd="0" presId="urn:microsoft.com/office/officeart/2005/8/layout/vProcess5"/>
    <dgm:cxn modelId="{E58E08B1-E532-4CEF-93AB-862379B76EBC}" type="presParOf" srcId="{441E4E50-EA70-4394-B6ED-75B6375D09F9}" destId="{C4C276DD-C30E-4F79-9CDA-761D98451BAF}" srcOrd="6" destOrd="0" presId="urn:microsoft.com/office/officeart/2005/8/layout/vProcess5"/>
    <dgm:cxn modelId="{366B03E0-C665-421E-9CED-D4F2C1F0DCE8}" type="presParOf" srcId="{441E4E50-EA70-4394-B6ED-75B6375D09F9}" destId="{3B3DEAF2-8A9B-4F76-9164-18138128D34B}" srcOrd="7" destOrd="0" presId="urn:microsoft.com/office/officeart/2005/8/layout/vProcess5"/>
    <dgm:cxn modelId="{892417F8-1F50-4E9C-B735-0BFC8D09CDEA}" type="presParOf" srcId="{441E4E50-EA70-4394-B6ED-75B6375D09F9}" destId="{BB3AAC58-08D8-42B4-9717-BA54A95F9A17}" srcOrd="8" destOrd="0" presId="urn:microsoft.com/office/officeart/2005/8/layout/vProcess5"/>
    <dgm:cxn modelId="{10E1A8A5-7768-4FB3-9FF5-697C00C802C1}" type="presParOf" srcId="{441E4E50-EA70-4394-B6ED-75B6375D09F9}" destId="{650D465E-22CB-4F96-96B6-7021205025E8}" srcOrd="9" destOrd="0" presId="urn:microsoft.com/office/officeart/2005/8/layout/vProcess5"/>
    <dgm:cxn modelId="{47E995BA-3320-4D48-948F-D73D6FDAF484}" type="presParOf" srcId="{441E4E50-EA70-4394-B6ED-75B6375D09F9}" destId="{C7ABD1BE-59C3-47EE-B569-DBE16141236D}" srcOrd="10" destOrd="0" presId="urn:microsoft.com/office/officeart/2005/8/layout/vProcess5"/>
    <dgm:cxn modelId="{7BCC147C-91B2-41FE-9A7B-9382D28D80AE}" type="presParOf" srcId="{441E4E50-EA70-4394-B6ED-75B6375D09F9}" destId="{97F9CEAD-6F03-43B0-8728-C7DFA6D10BF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69DAD9-44A6-4C58-BC24-3BED2AF650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3079CEC-0D91-41D6-9174-9404972E047E}">
      <dgm:prSet/>
      <dgm:spPr/>
      <dgm:t>
        <a:bodyPr/>
        <a:lstStyle/>
        <a:p>
          <a:pPr>
            <a:lnSpc>
              <a:spcPct val="100000"/>
            </a:lnSpc>
          </a:pPr>
          <a:r>
            <a:rPr lang="en-US" dirty="0"/>
            <a:t>Bandura studies was done on people who are white and tended to middle class too higher class so it was very much one sided of people of the bobo doll was never done on the ethnic minority and failed to explain the aggression with other minorities and lower class people </a:t>
          </a:r>
        </a:p>
      </dgm:t>
    </dgm:pt>
    <dgm:pt modelId="{CBB97DC1-03A6-49D5-8760-3C4334E75CBE}" type="parTrans" cxnId="{04E58EB7-5356-4782-9CB3-853331B0B50F}">
      <dgm:prSet/>
      <dgm:spPr/>
      <dgm:t>
        <a:bodyPr/>
        <a:lstStyle/>
        <a:p>
          <a:endParaRPr lang="en-US"/>
        </a:p>
      </dgm:t>
    </dgm:pt>
    <dgm:pt modelId="{206080D8-029E-4BD6-9FF9-E3BD0E673148}" type="sibTrans" cxnId="{04E58EB7-5356-4782-9CB3-853331B0B50F}">
      <dgm:prSet/>
      <dgm:spPr/>
      <dgm:t>
        <a:bodyPr/>
        <a:lstStyle/>
        <a:p>
          <a:endParaRPr lang="en-US"/>
        </a:p>
      </dgm:t>
    </dgm:pt>
    <dgm:pt modelId="{F03EAB49-6A56-4F5C-B8B8-5C119303E8BF}">
      <dgm:prSet/>
      <dgm:spPr/>
      <dgm:t>
        <a:bodyPr/>
        <a:lstStyle/>
        <a:p>
          <a:pPr>
            <a:lnSpc>
              <a:spcPct val="100000"/>
            </a:lnSpc>
          </a:pPr>
          <a:r>
            <a:rPr lang="en-US" dirty="0"/>
            <a:t>Although he did not look at other minorities it is now a key theory that has help build into helping other agencies or problems, ( hart K, 2006)</a:t>
          </a:r>
        </a:p>
      </dgm:t>
    </dgm:pt>
    <dgm:pt modelId="{D4FFDD69-4EEA-4A95-844C-8F879A5D0B13}" type="parTrans" cxnId="{979BED36-61E2-4033-A79F-94CFB410707E}">
      <dgm:prSet/>
      <dgm:spPr/>
      <dgm:t>
        <a:bodyPr/>
        <a:lstStyle/>
        <a:p>
          <a:endParaRPr lang="en-US"/>
        </a:p>
      </dgm:t>
    </dgm:pt>
    <dgm:pt modelId="{35A43597-5EC2-419F-9B04-6D3A40365872}" type="sibTrans" cxnId="{979BED36-61E2-4033-A79F-94CFB410707E}">
      <dgm:prSet/>
      <dgm:spPr/>
      <dgm:t>
        <a:bodyPr/>
        <a:lstStyle/>
        <a:p>
          <a:endParaRPr lang="en-US"/>
        </a:p>
      </dgm:t>
    </dgm:pt>
    <dgm:pt modelId="{3AB032DC-66CC-4D8E-9A87-D60D5B65449B}">
      <dgm:prSet phldr="0"/>
      <dgm:spPr/>
      <dgm:t>
        <a:bodyPr/>
        <a:lstStyle/>
        <a:p>
          <a:pPr rtl="0">
            <a:lnSpc>
              <a:spcPct val="100000"/>
            </a:lnSpc>
          </a:pPr>
          <a:r>
            <a:rPr lang="en-US" dirty="0">
              <a:latin typeface="Trebuchet MS" panose="020B0603020202020204"/>
            </a:rPr>
            <a:t>The bobo doll was done on children and these kids was either shown aggression towards the doll or kindnesss and when it came to the kids on how they acted it then showed that kids can be taught behavior </a:t>
          </a:r>
        </a:p>
      </dgm:t>
    </dgm:pt>
    <dgm:pt modelId="{AB586F9B-72D8-43F6-97E4-1891EDE2FB7D}" type="parTrans" cxnId="{4A40A099-BC17-4D51-8F2D-31FC0D49EDB9}">
      <dgm:prSet/>
      <dgm:spPr/>
    </dgm:pt>
    <dgm:pt modelId="{0C905847-9963-493A-89E3-45F081F6077E}" type="sibTrans" cxnId="{4A40A099-BC17-4D51-8F2D-31FC0D49EDB9}">
      <dgm:prSet/>
      <dgm:spPr/>
    </dgm:pt>
    <dgm:pt modelId="{9CA8DE7D-B1B1-4DE8-99A9-46984DF9F8BE}" type="pres">
      <dgm:prSet presAssocID="{6869DAD9-44A6-4C58-BC24-3BED2AF65050}" presName="root" presStyleCnt="0">
        <dgm:presLayoutVars>
          <dgm:dir/>
          <dgm:resizeHandles val="exact"/>
        </dgm:presLayoutVars>
      </dgm:prSet>
      <dgm:spPr/>
    </dgm:pt>
    <dgm:pt modelId="{CC41ED73-93AF-4F17-9897-078C0973C1C5}" type="pres">
      <dgm:prSet presAssocID="{C3079CEC-0D91-41D6-9174-9404972E047E}" presName="compNode" presStyleCnt="0"/>
      <dgm:spPr/>
    </dgm:pt>
    <dgm:pt modelId="{99CB31A7-F768-48EA-AF1C-6C69972949BE}" type="pres">
      <dgm:prSet presAssocID="{C3079CEC-0D91-41D6-9174-9404972E047E}" presName="bgRect" presStyleLbl="bgShp" presStyleIdx="0" presStyleCnt="3"/>
      <dgm:spPr/>
    </dgm:pt>
    <dgm:pt modelId="{069B5E9D-086A-483E-99BB-21876DC9A4EF}" type="pres">
      <dgm:prSet presAssocID="{C3079CEC-0D91-41D6-9174-9404972E04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ABCF67E8-BCD4-4205-9280-B407843A26CF}" type="pres">
      <dgm:prSet presAssocID="{C3079CEC-0D91-41D6-9174-9404972E047E}" presName="spaceRect" presStyleCnt="0"/>
      <dgm:spPr/>
    </dgm:pt>
    <dgm:pt modelId="{11201BB0-8CDD-463D-8B7D-5EF41AFC6B02}" type="pres">
      <dgm:prSet presAssocID="{C3079CEC-0D91-41D6-9174-9404972E047E}" presName="parTx" presStyleLbl="revTx" presStyleIdx="0" presStyleCnt="3">
        <dgm:presLayoutVars>
          <dgm:chMax val="0"/>
          <dgm:chPref val="0"/>
        </dgm:presLayoutVars>
      </dgm:prSet>
      <dgm:spPr/>
    </dgm:pt>
    <dgm:pt modelId="{4A918374-36EF-481D-9E1C-F732E1B11647}" type="pres">
      <dgm:prSet presAssocID="{206080D8-029E-4BD6-9FF9-E3BD0E673148}" presName="sibTrans" presStyleCnt="0"/>
      <dgm:spPr/>
    </dgm:pt>
    <dgm:pt modelId="{4CAA9B96-D355-411C-9184-9B9767A4FED8}" type="pres">
      <dgm:prSet presAssocID="{3AB032DC-66CC-4D8E-9A87-D60D5B65449B}" presName="compNode" presStyleCnt="0"/>
      <dgm:spPr/>
    </dgm:pt>
    <dgm:pt modelId="{DF4E52FF-883C-4477-87FD-8F057534253A}" type="pres">
      <dgm:prSet presAssocID="{3AB032DC-66CC-4D8E-9A87-D60D5B65449B}" presName="bgRect" presStyleLbl="bgShp" presStyleIdx="1" presStyleCnt="3"/>
      <dgm:spPr/>
    </dgm:pt>
    <dgm:pt modelId="{4335F57F-6336-46E5-BD26-D8F5226AD826}" type="pres">
      <dgm:prSet presAssocID="{3AB032DC-66CC-4D8E-9A87-D60D5B65449B}" presName="iconRect" presStyleLbl="node1" presStyleIdx="1" presStyleCnt="3"/>
      <dgm:spPr/>
    </dgm:pt>
    <dgm:pt modelId="{67052DB0-48C5-441C-8E33-CAC0F2CEA404}" type="pres">
      <dgm:prSet presAssocID="{3AB032DC-66CC-4D8E-9A87-D60D5B65449B}" presName="spaceRect" presStyleCnt="0"/>
      <dgm:spPr/>
    </dgm:pt>
    <dgm:pt modelId="{D95AE620-1FD5-406C-BC76-4A031B2B7187}" type="pres">
      <dgm:prSet presAssocID="{3AB032DC-66CC-4D8E-9A87-D60D5B65449B}" presName="parTx" presStyleLbl="revTx" presStyleIdx="1" presStyleCnt="3">
        <dgm:presLayoutVars>
          <dgm:chMax val="0"/>
          <dgm:chPref val="0"/>
        </dgm:presLayoutVars>
      </dgm:prSet>
      <dgm:spPr/>
    </dgm:pt>
    <dgm:pt modelId="{3986DE2A-58D8-4AE0-969D-6DEB94AAAEE1}" type="pres">
      <dgm:prSet presAssocID="{0C905847-9963-493A-89E3-45F081F6077E}" presName="sibTrans" presStyleCnt="0"/>
      <dgm:spPr/>
    </dgm:pt>
    <dgm:pt modelId="{63397F44-9D96-4D98-A2A4-ADD70C14DCBE}" type="pres">
      <dgm:prSet presAssocID="{F03EAB49-6A56-4F5C-B8B8-5C119303E8BF}" presName="compNode" presStyleCnt="0"/>
      <dgm:spPr/>
    </dgm:pt>
    <dgm:pt modelId="{A18142FC-8520-487B-BA4E-7E8E5E6956F4}" type="pres">
      <dgm:prSet presAssocID="{F03EAB49-6A56-4F5C-B8B8-5C119303E8BF}" presName="bgRect" presStyleLbl="bgShp" presStyleIdx="2" presStyleCnt="3"/>
      <dgm:spPr/>
    </dgm:pt>
    <dgm:pt modelId="{EB4FFC69-22FD-4BD6-B7E2-CD9ECFEC6C39}" type="pres">
      <dgm:prSet presAssocID="{F03EAB49-6A56-4F5C-B8B8-5C119303E8BF}"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8F347568-910F-46DD-AC89-FE3670F63F5B}" type="pres">
      <dgm:prSet presAssocID="{F03EAB49-6A56-4F5C-B8B8-5C119303E8BF}" presName="spaceRect" presStyleCnt="0"/>
      <dgm:spPr/>
    </dgm:pt>
    <dgm:pt modelId="{F02367C5-A65E-489D-82CA-BDC6D2749B7E}" type="pres">
      <dgm:prSet presAssocID="{F03EAB49-6A56-4F5C-B8B8-5C119303E8BF}" presName="parTx" presStyleLbl="revTx" presStyleIdx="2" presStyleCnt="3">
        <dgm:presLayoutVars>
          <dgm:chMax val="0"/>
          <dgm:chPref val="0"/>
        </dgm:presLayoutVars>
      </dgm:prSet>
      <dgm:spPr/>
    </dgm:pt>
  </dgm:ptLst>
  <dgm:cxnLst>
    <dgm:cxn modelId="{F09AE710-03E5-4D9D-AEDC-4B5631536688}" type="presOf" srcId="{6869DAD9-44A6-4C58-BC24-3BED2AF65050}" destId="{9CA8DE7D-B1B1-4DE8-99A9-46984DF9F8BE}" srcOrd="0" destOrd="0" presId="urn:microsoft.com/office/officeart/2018/2/layout/IconVerticalSolidList"/>
    <dgm:cxn modelId="{A5686A14-C19F-4D78-A4F2-A0CAE22FE98C}" type="presOf" srcId="{F03EAB49-6A56-4F5C-B8B8-5C119303E8BF}" destId="{F02367C5-A65E-489D-82CA-BDC6D2749B7E}" srcOrd="0" destOrd="0" presId="urn:microsoft.com/office/officeart/2018/2/layout/IconVerticalSolidList"/>
    <dgm:cxn modelId="{979BED36-61E2-4033-A79F-94CFB410707E}" srcId="{6869DAD9-44A6-4C58-BC24-3BED2AF65050}" destId="{F03EAB49-6A56-4F5C-B8B8-5C119303E8BF}" srcOrd="2" destOrd="0" parTransId="{D4FFDD69-4EEA-4A95-844C-8F879A5D0B13}" sibTransId="{35A43597-5EC2-419F-9B04-6D3A40365872}"/>
    <dgm:cxn modelId="{4A40A099-BC17-4D51-8F2D-31FC0D49EDB9}" srcId="{6869DAD9-44A6-4C58-BC24-3BED2AF65050}" destId="{3AB032DC-66CC-4D8E-9A87-D60D5B65449B}" srcOrd="1" destOrd="0" parTransId="{AB586F9B-72D8-43F6-97E4-1891EDE2FB7D}" sibTransId="{0C905847-9963-493A-89E3-45F081F6077E}"/>
    <dgm:cxn modelId="{04E58EB7-5356-4782-9CB3-853331B0B50F}" srcId="{6869DAD9-44A6-4C58-BC24-3BED2AF65050}" destId="{C3079CEC-0D91-41D6-9174-9404972E047E}" srcOrd="0" destOrd="0" parTransId="{CBB97DC1-03A6-49D5-8760-3C4334E75CBE}" sibTransId="{206080D8-029E-4BD6-9FF9-E3BD0E673148}"/>
    <dgm:cxn modelId="{4B2EE7D8-5BF2-41B9-A652-7DF9EF2960BE}" type="presOf" srcId="{3AB032DC-66CC-4D8E-9A87-D60D5B65449B}" destId="{D95AE620-1FD5-406C-BC76-4A031B2B7187}" srcOrd="0" destOrd="0" presId="urn:microsoft.com/office/officeart/2018/2/layout/IconVerticalSolidList"/>
    <dgm:cxn modelId="{7CA991DF-DD4E-4AA8-9EC2-E2BC13A19852}" type="presOf" srcId="{C3079CEC-0D91-41D6-9174-9404972E047E}" destId="{11201BB0-8CDD-463D-8B7D-5EF41AFC6B02}" srcOrd="0" destOrd="0" presId="urn:microsoft.com/office/officeart/2018/2/layout/IconVerticalSolidList"/>
    <dgm:cxn modelId="{C12180FF-0CE4-463B-ACEB-4ABB291A5728}" type="presParOf" srcId="{9CA8DE7D-B1B1-4DE8-99A9-46984DF9F8BE}" destId="{CC41ED73-93AF-4F17-9897-078C0973C1C5}" srcOrd="0" destOrd="0" presId="urn:microsoft.com/office/officeart/2018/2/layout/IconVerticalSolidList"/>
    <dgm:cxn modelId="{5027A6F1-23C7-48F8-9A88-F7D5BDF605EC}" type="presParOf" srcId="{CC41ED73-93AF-4F17-9897-078C0973C1C5}" destId="{99CB31A7-F768-48EA-AF1C-6C69972949BE}" srcOrd="0" destOrd="0" presId="urn:microsoft.com/office/officeart/2018/2/layout/IconVerticalSolidList"/>
    <dgm:cxn modelId="{CC328057-B6C2-4811-91D3-2BD2875D8B79}" type="presParOf" srcId="{CC41ED73-93AF-4F17-9897-078C0973C1C5}" destId="{069B5E9D-086A-483E-99BB-21876DC9A4EF}" srcOrd="1" destOrd="0" presId="urn:microsoft.com/office/officeart/2018/2/layout/IconVerticalSolidList"/>
    <dgm:cxn modelId="{1E18902E-5432-4F25-8BB5-C89319E5558D}" type="presParOf" srcId="{CC41ED73-93AF-4F17-9897-078C0973C1C5}" destId="{ABCF67E8-BCD4-4205-9280-B407843A26CF}" srcOrd="2" destOrd="0" presId="urn:microsoft.com/office/officeart/2018/2/layout/IconVerticalSolidList"/>
    <dgm:cxn modelId="{1FA45D99-03EB-4CE8-BC32-546C67031747}" type="presParOf" srcId="{CC41ED73-93AF-4F17-9897-078C0973C1C5}" destId="{11201BB0-8CDD-463D-8B7D-5EF41AFC6B02}" srcOrd="3" destOrd="0" presId="urn:microsoft.com/office/officeart/2018/2/layout/IconVerticalSolidList"/>
    <dgm:cxn modelId="{9EE1F0F5-8D7B-46EA-9D21-DBDFA7122324}" type="presParOf" srcId="{9CA8DE7D-B1B1-4DE8-99A9-46984DF9F8BE}" destId="{4A918374-36EF-481D-9E1C-F732E1B11647}" srcOrd="1" destOrd="0" presId="urn:microsoft.com/office/officeart/2018/2/layout/IconVerticalSolidList"/>
    <dgm:cxn modelId="{A6AC011B-107D-4792-85B0-6B865C4610C0}" type="presParOf" srcId="{9CA8DE7D-B1B1-4DE8-99A9-46984DF9F8BE}" destId="{4CAA9B96-D355-411C-9184-9B9767A4FED8}" srcOrd="2" destOrd="0" presId="urn:microsoft.com/office/officeart/2018/2/layout/IconVerticalSolidList"/>
    <dgm:cxn modelId="{79282374-6FA2-4D78-8483-DABD8E402D55}" type="presParOf" srcId="{4CAA9B96-D355-411C-9184-9B9767A4FED8}" destId="{DF4E52FF-883C-4477-87FD-8F057534253A}" srcOrd="0" destOrd="0" presId="urn:microsoft.com/office/officeart/2018/2/layout/IconVerticalSolidList"/>
    <dgm:cxn modelId="{F8FBC18D-FCF3-4B78-B97A-ED39A940B03B}" type="presParOf" srcId="{4CAA9B96-D355-411C-9184-9B9767A4FED8}" destId="{4335F57F-6336-46E5-BD26-D8F5226AD826}" srcOrd="1" destOrd="0" presId="urn:microsoft.com/office/officeart/2018/2/layout/IconVerticalSolidList"/>
    <dgm:cxn modelId="{B1CC98B9-4C3B-4C6D-B15F-5F234259D803}" type="presParOf" srcId="{4CAA9B96-D355-411C-9184-9B9767A4FED8}" destId="{67052DB0-48C5-441C-8E33-CAC0F2CEA404}" srcOrd="2" destOrd="0" presId="urn:microsoft.com/office/officeart/2018/2/layout/IconVerticalSolidList"/>
    <dgm:cxn modelId="{F90EFBED-31E2-4681-8A31-0D1AA3C52C45}" type="presParOf" srcId="{4CAA9B96-D355-411C-9184-9B9767A4FED8}" destId="{D95AE620-1FD5-406C-BC76-4A031B2B7187}" srcOrd="3" destOrd="0" presId="urn:microsoft.com/office/officeart/2018/2/layout/IconVerticalSolidList"/>
    <dgm:cxn modelId="{2AA0FA49-BAE9-467B-A0A8-1CE2668DB5B5}" type="presParOf" srcId="{9CA8DE7D-B1B1-4DE8-99A9-46984DF9F8BE}" destId="{3986DE2A-58D8-4AE0-969D-6DEB94AAAEE1}" srcOrd="3" destOrd="0" presId="urn:microsoft.com/office/officeart/2018/2/layout/IconVerticalSolidList"/>
    <dgm:cxn modelId="{BB2B3924-02D2-4717-AB10-CB0938EDA664}" type="presParOf" srcId="{9CA8DE7D-B1B1-4DE8-99A9-46984DF9F8BE}" destId="{63397F44-9D96-4D98-A2A4-ADD70C14DCBE}" srcOrd="4" destOrd="0" presId="urn:microsoft.com/office/officeart/2018/2/layout/IconVerticalSolidList"/>
    <dgm:cxn modelId="{842D6B09-6408-45F5-9934-15D50D6E32CF}" type="presParOf" srcId="{63397F44-9D96-4D98-A2A4-ADD70C14DCBE}" destId="{A18142FC-8520-487B-BA4E-7E8E5E6956F4}" srcOrd="0" destOrd="0" presId="urn:microsoft.com/office/officeart/2018/2/layout/IconVerticalSolidList"/>
    <dgm:cxn modelId="{00D1E1A3-9233-4F56-A02D-751206C5AEBD}" type="presParOf" srcId="{63397F44-9D96-4D98-A2A4-ADD70C14DCBE}" destId="{EB4FFC69-22FD-4BD6-B7E2-CD9ECFEC6C39}" srcOrd="1" destOrd="0" presId="urn:microsoft.com/office/officeart/2018/2/layout/IconVerticalSolidList"/>
    <dgm:cxn modelId="{0F3D6D3C-8B7A-4269-A36B-5E6900D2D54C}" type="presParOf" srcId="{63397F44-9D96-4D98-A2A4-ADD70C14DCBE}" destId="{8F347568-910F-46DD-AC89-FE3670F63F5B}" srcOrd="2" destOrd="0" presId="urn:microsoft.com/office/officeart/2018/2/layout/IconVerticalSolidList"/>
    <dgm:cxn modelId="{EA699918-7BA3-4821-B783-B90D9E0637A2}" type="presParOf" srcId="{63397F44-9D96-4D98-A2A4-ADD70C14DCBE}" destId="{F02367C5-A65E-489D-82CA-BDC6D2749B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043C5-FAFE-4139-9CF7-9FCD3503D377}">
      <dsp:nvSpPr>
        <dsp:cNvPr id="0" name=""/>
        <dsp:cNvSpPr/>
      </dsp:nvSpPr>
      <dsp:spPr>
        <a:xfrm>
          <a:off x="0" y="0"/>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This theory and criminologist has argued that behaviour is learnt, and this can be through social groups or family’s or the norm or belief this includes crime </a:t>
          </a:r>
        </a:p>
      </dsp:txBody>
      <dsp:txXfrm>
        <a:off x="25006" y="25006"/>
        <a:ext cx="5883906" cy="803758"/>
      </dsp:txXfrm>
    </dsp:sp>
    <dsp:sp modelId="{583C2251-2D64-4657-B543-0C0E1D16BC43}">
      <dsp:nvSpPr>
        <dsp:cNvPr id="0" name=""/>
        <dsp:cNvSpPr/>
      </dsp:nvSpPr>
      <dsp:spPr>
        <a:xfrm>
          <a:off x="575976" y="1009000"/>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This called behaviorism and it focus on individuals' behaviour rather than wider circumstances ( hales,2009). </a:t>
          </a:r>
        </a:p>
      </dsp:txBody>
      <dsp:txXfrm>
        <a:off x="600982" y="1034006"/>
        <a:ext cx="5696395" cy="803758"/>
      </dsp:txXfrm>
    </dsp:sp>
    <dsp:sp modelId="{2837350A-06C4-4A41-9252-664442BDD5C3}">
      <dsp:nvSpPr>
        <dsp:cNvPr id="0" name=""/>
        <dsp:cNvSpPr/>
      </dsp:nvSpPr>
      <dsp:spPr>
        <a:xfrm>
          <a:off x="1143356" y="2018001"/>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Albert bandura argued that people learn behavior by watching other people </a:t>
          </a:r>
        </a:p>
      </dsp:txBody>
      <dsp:txXfrm>
        <a:off x="1168362" y="2043007"/>
        <a:ext cx="5704991" cy="803758"/>
      </dsp:txXfrm>
    </dsp:sp>
    <dsp:sp modelId="{1C1379F1-E2CA-400F-BA71-DA02E78FB0CA}">
      <dsp:nvSpPr>
        <dsp:cNvPr id="0" name=""/>
        <dsp:cNvSpPr/>
      </dsp:nvSpPr>
      <dsp:spPr>
        <a:xfrm>
          <a:off x="1719333" y="3027002"/>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For bandura experiment he had used a bobo doll and used this too see if kids would copy people behaviour or learn from other people on how to behave. (Tandyon R, 2011).</a:t>
          </a:r>
        </a:p>
      </dsp:txBody>
      <dsp:txXfrm>
        <a:off x="1744339" y="3052008"/>
        <a:ext cx="5696395" cy="803758"/>
      </dsp:txXfrm>
    </dsp:sp>
    <dsp:sp modelId="{20CD9985-CCAF-4074-87D7-6F7386824137}">
      <dsp:nvSpPr>
        <dsp:cNvPr id="0" name=""/>
        <dsp:cNvSpPr/>
      </dsp:nvSpPr>
      <dsp:spPr>
        <a:xfrm>
          <a:off x="6322383" y="653910"/>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447247" y="653910"/>
        <a:ext cx="305222" cy="417600"/>
      </dsp:txXfrm>
    </dsp:sp>
    <dsp:sp modelId="{C4C276DD-C30E-4F79-9CDA-761D98451BAF}">
      <dsp:nvSpPr>
        <dsp:cNvPr id="0" name=""/>
        <dsp:cNvSpPr/>
      </dsp:nvSpPr>
      <dsp:spPr>
        <a:xfrm>
          <a:off x="6898360" y="1662911"/>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023224" y="1662911"/>
        <a:ext cx="305222" cy="417600"/>
      </dsp:txXfrm>
    </dsp:sp>
    <dsp:sp modelId="{3B3DEAF2-8A9B-4F76-9164-18138128D34B}">
      <dsp:nvSpPr>
        <dsp:cNvPr id="0" name=""/>
        <dsp:cNvSpPr/>
      </dsp:nvSpPr>
      <dsp:spPr>
        <a:xfrm>
          <a:off x="7465740" y="2671912"/>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590604" y="2671912"/>
        <a:ext cx="305222" cy="4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B31A7-F768-48EA-AF1C-6C69972949BE}">
      <dsp:nvSpPr>
        <dsp:cNvPr id="0" name=""/>
        <dsp:cNvSpPr/>
      </dsp:nvSpPr>
      <dsp:spPr>
        <a:xfrm>
          <a:off x="0" y="473"/>
          <a:ext cx="8596668"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9B5E9D-086A-483E-99BB-21876DC9A4EF}">
      <dsp:nvSpPr>
        <dsp:cNvPr id="0" name=""/>
        <dsp:cNvSpPr/>
      </dsp:nvSpPr>
      <dsp:spPr>
        <a:xfrm>
          <a:off x="335327" y="249891"/>
          <a:ext cx="609686" cy="609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201BB0-8CDD-463D-8B7D-5EF41AFC6B02}">
      <dsp:nvSpPr>
        <dsp:cNvPr id="0" name=""/>
        <dsp:cNvSpPr/>
      </dsp:nvSpPr>
      <dsp:spPr>
        <a:xfrm>
          <a:off x="1280342" y="473"/>
          <a:ext cx="7316325"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622300">
            <a:lnSpc>
              <a:spcPct val="100000"/>
            </a:lnSpc>
            <a:spcBef>
              <a:spcPct val="0"/>
            </a:spcBef>
            <a:spcAft>
              <a:spcPct val="35000"/>
            </a:spcAft>
            <a:buNone/>
          </a:pPr>
          <a:r>
            <a:rPr lang="en-US" sz="1400" kern="1200" dirty="0"/>
            <a:t>Bandura studies was done on people who are white and tended to middle class too higher class so it was very much one sided of people of the bobo doll was never done on the ethnic minority and failed to explain the aggression with other minorities and lower class people </a:t>
          </a:r>
        </a:p>
      </dsp:txBody>
      <dsp:txXfrm>
        <a:off x="1280342" y="473"/>
        <a:ext cx="7316325" cy="1108521"/>
      </dsp:txXfrm>
    </dsp:sp>
    <dsp:sp modelId="{DF4E52FF-883C-4477-87FD-8F057534253A}">
      <dsp:nvSpPr>
        <dsp:cNvPr id="0" name=""/>
        <dsp:cNvSpPr/>
      </dsp:nvSpPr>
      <dsp:spPr>
        <a:xfrm>
          <a:off x="0" y="1386125"/>
          <a:ext cx="8596668"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35F57F-6336-46E5-BD26-D8F5226AD826}">
      <dsp:nvSpPr>
        <dsp:cNvPr id="0" name=""/>
        <dsp:cNvSpPr/>
      </dsp:nvSpPr>
      <dsp:spPr>
        <a:xfrm>
          <a:off x="335327" y="1635543"/>
          <a:ext cx="609686" cy="6096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5AE620-1FD5-406C-BC76-4A031B2B7187}">
      <dsp:nvSpPr>
        <dsp:cNvPr id="0" name=""/>
        <dsp:cNvSpPr/>
      </dsp:nvSpPr>
      <dsp:spPr>
        <a:xfrm>
          <a:off x="1280342" y="1386125"/>
          <a:ext cx="7316325"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622300" rtl="0">
            <a:lnSpc>
              <a:spcPct val="100000"/>
            </a:lnSpc>
            <a:spcBef>
              <a:spcPct val="0"/>
            </a:spcBef>
            <a:spcAft>
              <a:spcPct val="35000"/>
            </a:spcAft>
            <a:buNone/>
          </a:pPr>
          <a:r>
            <a:rPr lang="en-US" sz="1400" kern="1200" dirty="0">
              <a:latin typeface="Trebuchet MS" panose="020B0603020202020204"/>
            </a:rPr>
            <a:t>The bobo doll was done on children and these kids was either shown aggression towards the doll or kindnesss and when it came to the kids on how they acted it then showed that kids can be taught behavior </a:t>
          </a:r>
        </a:p>
      </dsp:txBody>
      <dsp:txXfrm>
        <a:off x="1280342" y="1386125"/>
        <a:ext cx="7316325" cy="1108521"/>
      </dsp:txXfrm>
    </dsp:sp>
    <dsp:sp modelId="{A18142FC-8520-487B-BA4E-7E8E5E6956F4}">
      <dsp:nvSpPr>
        <dsp:cNvPr id="0" name=""/>
        <dsp:cNvSpPr/>
      </dsp:nvSpPr>
      <dsp:spPr>
        <a:xfrm>
          <a:off x="0" y="2771777"/>
          <a:ext cx="8596668" cy="1108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FFC69-22FD-4BD6-B7E2-CD9ECFEC6C39}">
      <dsp:nvSpPr>
        <dsp:cNvPr id="0" name=""/>
        <dsp:cNvSpPr/>
      </dsp:nvSpPr>
      <dsp:spPr>
        <a:xfrm>
          <a:off x="335327" y="3021195"/>
          <a:ext cx="609686" cy="609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2367C5-A65E-489D-82CA-BDC6D2749B7E}">
      <dsp:nvSpPr>
        <dsp:cNvPr id="0" name=""/>
        <dsp:cNvSpPr/>
      </dsp:nvSpPr>
      <dsp:spPr>
        <a:xfrm>
          <a:off x="1280342" y="2771777"/>
          <a:ext cx="7316325" cy="1108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319" tIns="117319" rIns="117319" bIns="117319" numCol="1" spcCol="1270" anchor="ctr" anchorCtr="0">
          <a:noAutofit/>
        </a:bodyPr>
        <a:lstStyle/>
        <a:p>
          <a:pPr marL="0" lvl="0" indent="0" algn="l" defTabSz="622300">
            <a:lnSpc>
              <a:spcPct val="100000"/>
            </a:lnSpc>
            <a:spcBef>
              <a:spcPct val="0"/>
            </a:spcBef>
            <a:spcAft>
              <a:spcPct val="35000"/>
            </a:spcAft>
            <a:buNone/>
          </a:pPr>
          <a:r>
            <a:rPr lang="en-US" sz="1400" kern="1200" dirty="0"/>
            <a:t>Although he did not look at other minorities it is now a key theory that has help build into helping other agencies or problems, ( hart K, 2006)</a:t>
          </a:r>
        </a:p>
      </dsp:txBody>
      <dsp:txXfrm>
        <a:off x="1280342" y="2771777"/>
        <a:ext cx="7316325" cy="110852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5785A0-9E46-44D5-983B-599CCD6A24C7}" type="datetimeFigureOut">
              <a:rPr lang="en-GB" smtClean="0"/>
              <a:t>03/11/2024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75467D-B804-4F9E-A7EB-E4C6E344D2B7}" type="slidenum">
              <a:rPr lang="en-GB" smtClean="0"/>
              <a:t>‹#›</a:t>
            </a:fld>
            <a:endParaRPr lang="en-GB"/>
          </a:p>
        </p:txBody>
      </p:sp>
    </p:spTree>
    <p:extLst>
      <p:ext uri="{BB962C8B-B14F-4D97-AF65-F5344CB8AC3E}">
        <p14:creationId xmlns:p14="http://schemas.microsoft.com/office/powerpoint/2010/main" val="3783795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Different </a:t>
            </a:r>
            <a:r>
              <a:rPr lang="en-GB" err="1"/>
              <a:t>theorys</a:t>
            </a:r>
            <a:r>
              <a:rPr lang="en-GB"/>
              <a:t> and different points. </a:t>
            </a:r>
          </a:p>
        </p:txBody>
      </p:sp>
      <p:sp>
        <p:nvSpPr>
          <p:cNvPr id="4" name="Slide Number Placeholder 3"/>
          <p:cNvSpPr>
            <a:spLocks noGrp="1"/>
          </p:cNvSpPr>
          <p:nvPr>
            <p:ph type="sldNum" sz="quarter" idx="5"/>
          </p:nvPr>
        </p:nvSpPr>
        <p:spPr/>
        <p:txBody>
          <a:bodyPr/>
          <a:lstStyle/>
          <a:p>
            <a:fld id="{1A75467D-B804-4F9E-A7EB-E4C6E344D2B7}" type="slidenum">
              <a:rPr lang="en-GB" smtClean="0"/>
              <a:t>1</a:t>
            </a:fld>
            <a:endParaRPr lang="en-GB"/>
          </a:p>
        </p:txBody>
      </p:sp>
    </p:spTree>
    <p:extLst>
      <p:ext uri="{BB962C8B-B14F-4D97-AF65-F5344CB8AC3E}">
        <p14:creationId xmlns:p14="http://schemas.microsoft.com/office/powerpoint/2010/main" val="1901319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2009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7722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9830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87576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2804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9493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1763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39610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6237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2430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568687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838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17617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3790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906305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9902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11/3/2024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2477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libguides.swansea.ac.uk/criminology"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pressbooks.nscc.ca/introductiontopsychology/chapter/11-1-personality-and-behavior-approaches-and-measurement/"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courses.lumenlearning.com/wmopen-psychology/chapter/introduction-explaining-personality/" TargetMode="External"/><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hyperlink" Target="https://www.learning-theories.org/doku.php?id=learning_theories:social_cognitive_learning_theory" TargetMode="External"/><Relationship Id="rId3" Type="http://schemas.openxmlformats.org/officeDocument/2006/relationships/diagramLayout" Target="../diagrams/layout2.xml"/><Relationship Id="rId7" Type="http://schemas.openxmlformats.org/officeDocument/2006/relationships/image" Target="../media/image9.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sagepub.com/sites/default/files/upm-binaries/65212_Chapter_2.pdf" TargetMode="External"/><Relationship Id="rId3" Type="http://schemas.openxmlformats.org/officeDocument/2006/relationships/hyperlink" Target="https://scholarlycommons.law.northwestern.edu/cgi/viewcontent.cgi?article=1128&amp;context=jclc" TargetMode="External"/><Relationship Id="rId7" Type="http://schemas.openxmlformats.org/officeDocument/2006/relationships/hyperlink" Target="https://study.sagepub.com/sites/default/files/90851_04.3r.pdf" TargetMode="External"/><Relationship Id="rId2" Type="http://schemas.openxmlformats.org/officeDocument/2006/relationships/hyperlink" Target="https://scholarlycommons.law.northwestern.edu/cgi/viewcontent.cgi?article=4531&amp;context=jclc" TargetMode="External"/><Relationship Id="rId1" Type="http://schemas.openxmlformats.org/officeDocument/2006/relationships/slideLayout" Target="../slideLayouts/slideLayout2.xml"/><Relationship Id="rId6" Type="http://schemas.openxmlformats.org/officeDocument/2006/relationships/hyperlink" Target="https://www.researchgate.net/profile/Mohammad-Bijandi/publication/367203768_Bandura's_Social_Learning_Theory_Social_Cognitive_Learning_Theory/links/63c6a10bd7e5841e0bd70276/Banduras-Social-Learning-Theory-Social-Cognitive-Learning-Theory.pdf" TargetMode="External"/><Relationship Id="rId5" Type="http://schemas.openxmlformats.org/officeDocument/2006/relationships/hyperlink" Target="https://books.google.co.uk/books?hl=en&amp;lr=&amp;id=laqcAQAAQBAJ&amp;oi=fnd&amp;pg=PA118&amp;dq=sigmund+freud+id+and+the+link+to+crime&amp;ots=HSkgsJB8yg&amp;sig=ObVIg2uyFjwvAEHuJfL7n7Ng14g&amp;redir_esc=y#v=onepage&amp;q&amp;f=false" TargetMode="External"/><Relationship Id="rId10" Type="http://schemas.openxmlformats.org/officeDocument/2006/relationships/hyperlink" Target="https://ecampusontario.pressbooks.pub/intropsych2cdn/chapter/11-1-personality-and-behavior-approaches-and-measurement/" TargetMode="External"/><Relationship Id="rId4" Type="http://schemas.openxmlformats.org/officeDocument/2006/relationships/hyperlink" Target="https://www.sccjr.ac.uk/wp-content/uploads/2016/02/SCCJR-Causes-of-Crime.pdf" TargetMode="External"/><Relationship Id="rId9"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0BBEC27-7101-BDA7-635A-D80E5E18A7B3}"/>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b="1" dirty="0">
                <a:solidFill>
                  <a:schemeClr val="tx1"/>
                </a:solidFill>
              </a:rPr>
              <a:t>Criminological Theories</a:t>
            </a:r>
          </a:p>
        </p:txBody>
      </p:sp>
      <p:pic>
        <p:nvPicPr>
          <p:cNvPr id="4" name="Picture 3" descr="A black and white logo&#10;&#10;Description automatically generated">
            <a:extLst>
              <a:ext uri="{FF2B5EF4-FFF2-40B4-BE49-F238E27FC236}">
                <a16:creationId xmlns:a16="http://schemas.microsoft.com/office/drawing/2014/main" id="{79182B61-16FC-A7FC-C9E6-1BC94FB985E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51490" y="2159331"/>
            <a:ext cx="4615256" cy="3882362"/>
          </a:xfrm>
          <a:prstGeom prst="rect">
            <a:avLst/>
          </a:prstGeom>
        </p:spPr>
      </p:pic>
      <p:sp>
        <p:nvSpPr>
          <p:cNvPr id="3" name="Subtitle 2">
            <a:extLst>
              <a:ext uri="{FF2B5EF4-FFF2-40B4-BE49-F238E27FC236}">
                <a16:creationId xmlns:a16="http://schemas.microsoft.com/office/drawing/2014/main" id="{4B0880D2-F212-A41B-07EA-87286352377A}"/>
              </a:ext>
            </a:extLst>
          </p:cNvPr>
          <p:cNvSpPr>
            <a:spLocks noGrp="1"/>
          </p:cNvSpPr>
          <p:nvPr>
            <p:ph type="subTitle" idx="1"/>
          </p:nvPr>
        </p:nvSpPr>
        <p:spPr>
          <a:xfrm>
            <a:off x="6416039" y="2160589"/>
            <a:ext cx="2927185" cy="3880773"/>
          </a:xfrm>
        </p:spPr>
        <p:txBody>
          <a:bodyPr vert="horz" lIns="91440" tIns="45720" rIns="91440" bIns="45720" rtlCol="0">
            <a:normAutofit/>
          </a:bodyPr>
          <a:lstStyle/>
          <a:p>
            <a:pPr algn="l">
              <a:buFont typeface="Wingdings 3" charset="2"/>
              <a:buChar char=""/>
            </a:pPr>
            <a:r>
              <a:rPr lang="en-US" sz="1500">
                <a:solidFill>
                  <a:schemeClr val="tx1">
                    <a:lumMod val="75000"/>
                    <a:lumOff val="25000"/>
                  </a:schemeClr>
                </a:solidFill>
              </a:rPr>
              <a:t>Hannah milward </a:t>
            </a:r>
          </a:p>
          <a:p>
            <a:pPr algn="l">
              <a:buFont typeface="Wingdings 3" charset="2"/>
              <a:buChar char=""/>
            </a:pPr>
            <a:r>
              <a:rPr lang="en-US" sz="1500">
                <a:solidFill>
                  <a:schemeClr val="tx1">
                    <a:lumMod val="75000"/>
                    <a:lumOff val="25000"/>
                  </a:schemeClr>
                </a:solidFill>
              </a:rPr>
              <a:t>Module code </a:t>
            </a:r>
          </a:p>
          <a:p>
            <a:pPr algn="l">
              <a:buFont typeface="Wingdings 3" charset="2"/>
              <a:buChar char=""/>
            </a:pPr>
            <a:r>
              <a:rPr lang="en-US" sz="1500">
                <a:solidFill>
                  <a:schemeClr val="tx1">
                    <a:lumMod val="75000"/>
                    <a:lumOff val="25000"/>
                  </a:schemeClr>
                </a:solidFill>
              </a:rPr>
              <a:t>2305212 </a:t>
            </a:r>
          </a:p>
          <a:p>
            <a:pPr algn="l">
              <a:buFont typeface="Wingdings 3" charset="2"/>
              <a:buChar char=""/>
            </a:pPr>
            <a:endParaRPr lang="en-US" sz="1500">
              <a:solidFill>
                <a:schemeClr val="tx1">
                  <a:lumMod val="75000"/>
                  <a:lumOff val="25000"/>
                </a:schemeClr>
              </a:solidFill>
            </a:endParaRPr>
          </a:p>
          <a:p>
            <a:pPr algn="l">
              <a:buFont typeface="Wingdings 3" charset="2"/>
              <a:buChar char=""/>
            </a:pPr>
            <a:endParaRPr lang="en-US" sz="1500">
              <a:solidFill>
                <a:schemeClr val="tx1">
                  <a:lumMod val="75000"/>
                  <a:lumOff val="25000"/>
                </a:schemeClr>
              </a:solidFill>
            </a:endParaRPr>
          </a:p>
        </p:txBody>
      </p:sp>
      <p:sp>
        <p:nvSpPr>
          <p:cNvPr id="5" name="TextBox 4">
            <a:extLst>
              <a:ext uri="{FF2B5EF4-FFF2-40B4-BE49-F238E27FC236}">
                <a16:creationId xmlns:a16="http://schemas.microsoft.com/office/drawing/2014/main" id="{88C6AB92-3054-76F6-CE4C-8D293831D086}"/>
              </a:ext>
            </a:extLst>
          </p:cNvPr>
          <p:cNvSpPr txBox="1"/>
          <p:nvPr/>
        </p:nvSpPr>
        <p:spPr>
          <a:xfrm>
            <a:off x="4986338" y="4362450"/>
            <a:ext cx="2219325" cy="317500"/>
          </a:xfrm>
          <a:prstGeom prst="rect">
            <a:avLst/>
          </a:prstGeom>
        </p:spPr>
        <p:txBody>
          <a:bodyPr>
            <a:normAutofit/>
          </a:bodyPr>
          <a:lstStyle/>
          <a:p>
            <a:pPr>
              <a:lnSpc>
                <a:spcPct val="90000"/>
              </a:lnSpc>
              <a:spcAft>
                <a:spcPts val="600"/>
              </a:spcAft>
            </a:pPr>
            <a:r>
              <a:rPr lang="en-US" sz="900"/>
              <a:t>ThePhoto by PhotoAuthor is licensed under CCYYSA.</a:t>
            </a:r>
          </a:p>
        </p:txBody>
      </p:sp>
    </p:spTree>
    <p:extLst>
      <p:ext uri="{BB962C8B-B14F-4D97-AF65-F5344CB8AC3E}">
        <p14:creationId xmlns:p14="http://schemas.microsoft.com/office/powerpoint/2010/main" val="3901515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D18BD9-080C-9525-ADD2-933C6382CE21}"/>
              </a:ext>
            </a:extLst>
          </p:cNvPr>
          <p:cNvSpPr>
            <a:spLocks noGrp="1"/>
          </p:cNvSpPr>
          <p:nvPr>
            <p:ph type="title"/>
          </p:nvPr>
        </p:nvSpPr>
        <p:spPr>
          <a:xfrm>
            <a:off x="7486524" y="527539"/>
            <a:ext cx="4911573" cy="2309791"/>
          </a:xfrm>
        </p:spPr>
        <p:txBody>
          <a:bodyPr vert="horz" lIns="91440" tIns="45720" rIns="91440" bIns="45720" rtlCol="0" anchor="ctr">
            <a:normAutofit/>
          </a:bodyPr>
          <a:lstStyle/>
          <a:p>
            <a:r>
              <a:rPr lang="en-US" dirty="0">
                <a:solidFill>
                  <a:schemeClr val="tx1"/>
                </a:solidFill>
              </a:rPr>
              <a:t>Cesare Lombroso (Biological Positivism)</a:t>
            </a:r>
          </a:p>
        </p:txBody>
      </p:sp>
      <p:pic>
        <p:nvPicPr>
          <p:cNvPr id="5" name="Content Placeholder 4" descr="Cesare Lombroso: Do born criminals exist?">
            <a:extLst>
              <a:ext uri="{FF2B5EF4-FFF2-40B4-BE49-F238E27FC236}">
                <a16:creationId xmlns:a16="http://schemas.microsoft.com/office/drawing/2014/main" id="{61E22890-A106-9C3C-698B-A59C1BA123D6}"/>
              </a:ext>
            </a:extLst>
          </p:cNvPr>
          <p:cNvPicPr>
            <a:picLocks noGrp="1" noChangeAspect="1"/>
          </p:cNvPicPr>
          <p:nvPr>
            <p:ph idx="1"/>
          </p:nvPr>
        </p:nvPicPr>
        <p:blipFill>
          <a:blip r:embed="rId2"/>
          <a:stretch>
            <a:fillRect/>
          </a:stretch>
        </p:blipFill>
        <p:spPr>
          <a:xfrm>
            <a:off x="1181593" y="1168399"/>
            <a:ext cx="3008090" cy="4610101"/>
          </a:xfrm>
          <a:prstGeom prst="rect">
            <a:avLst/>
          </a:prstGeom>
        </p:spPr>
      </p:pic>
      <p:sp>
        <p:nvSpPr>
          <p:cNvPr id="3" name="TextBox 2">
            <a:extLst>
              <a:ext uri="{FF2B5EF4-FFF2-40B4-BE49-F238E27FC236}">
                <a16:creationId xmlns:a16="http://schemas.microsoft.com/office/drawing/2014/main" id="{335A5811-5C08-1014-09E0-39D81871BF8D}"/>
              </a:ext>
            </a:extLst>
          </p:cNvPr>
          <p:cNvSpPr txBox="1"/>
          <p:nvPr/>
        </p:nvSpPr>
        <p:spPr>
          <a:xfrm>
            <a:off x="6942239" y="2478100"/>
            <a:ext cx="4512988" cy="33179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100">
                <a:solidFill>
                  <a:srgbClr val="FFFFFF"/>
                </a:solidFill>
              </a:rPr>
              <a:t>Biological explanations of crime suggest that some people are "born criminals," possessing physiological traits that differentiate them from non-criminals. </a:t>
            </a:r>
          </a:p>
          <a:p>
            <a:pPr defTabSz="457200">
              <a:lnSpc>
                <a:spcPct val="90000"/>
              </a:lnSpc>
              <a:spcBef>
                <a:spcPts val="1000"/>
              </a:spcBef>
              <a:buClr>
                <a:schemeClr val="accent1"/>
              </a:buClr>
              <a:buSzPct val="80000"/>
              <a:buFont typeface="Wingdings 3" charset="2"/>
              <a:buChar char=""/>
            </a:pPr>
            <a:endParaRPr lang="en-US" sz="1100">
              <a:solidFill>
                <a:srgbClr val="FFFFFF"/>
              </a:solidFill>
            </a:endParaRPr>
          </a:p>
          <a:p>
            <a:pPr defTabSz="457200">
              <a:lnSpc>
                <a:spcPct val="90000"/>
              </a:lnSpc>
              <a:spcBef>
                <a:spcPts val="1000"/>
              </a:spcBef>
              <a:buClr>
                <a:schemeClr val="accent1"/>
              </a:buClr>
              <a:buSzPct val="80000"/>
              <a:buFont typeface="Wingdings 3" charset="2"/>
              <a:buChar char=""/>
            </a:pPr>
            <a:r>
              <a:rPr lang="en-US" sz="1100">
                <a:solidFill>
                  <a:srgbClr val="FFFFFF"/>
                </a:solidFill>
              </a:rPr>
              <a:t>Cesare Lombroso is one of the most famous proponents of this approach. Lombroso looked at the potential links between physical characteristics and criminal behaviour, stating that criminals were atavistic, or biologically “primitive.” He believed that criminals had traits resembling earlier stages of human evolution, implying they were less adapted to modern society.</a:t>
            </a:r>
          </a:p>
          <a:p>
            <a:pPr defTabSz="457200">
              <a:lnSpc>
                <a:spcPct val="90000"/>
              </a:lnSpc>
              <a:spcBef>
                <a:spcPts val="1000"/>
              </a:spcBef>
              <a:buClr>
                <a:schemeClr val="accent1"/>
              </a:buClr>
              <a:buSzPct val="80000"/>
              <a:buFont typeface="Wingdings 3" charset="2"/>
              <a:buChar char=""/>
            </a:pPr>
            <a:endParaRPr lang="en-US" sz="1100">
              <a:solidFill>
                <a:srgbClr val="FFFFFF"/>
              </a:solidFill>
            </a:endParaRPr>
          </a:p>
          <a:p>
            <a:pPr defTabSz="457200">
              <a:lnSpc>
                <a:spcPct val="90000"/>
              </a:lnSpc>
              <a:spcBef>
                <a:spcPts val="1000"/>
              </a:spcBef>
              <a:buClr>
                <a:schemeClr val="accent1"/>
              </a:buClr>
              <a:buSzPct val="80000"/>
              <a:buFont typeface="Wingdings 3" charset="2"/>
              <a:buChar char=""/>
            </a:pPr>
            <a:r>
              <a:rPr lang="en-US" sz="1100">
                <a:solidFill>
                  <a:srgbClr val="FFFFFF"/>
                </a:solidFill>
              </a:rPr>
              <a:t>Lombroso suggested that certain physical traits, such as asymmetrical facial features, large jaws, prominent cheekbones, and broad foreheads, could indicate a criminal predisposition. </a:t>
            </a:r>
          </a:p>
          <a:p>
            <a:pPr defTabSz="457200">
              <a:lnSpc>
                <a:spcPct val="90000"/>
              </a:lnSpc>
              <a:spcBef>
                <a:spcPts val="1000"/>
              </a:spcBef>
              <a:buClr>
                <a:schemeClr val="accent1"/>
              </a:buClr>
              <a:buSzPct val="80000"/>
              <a:buFont typeface="Wingdings 3" charset="2"/>
              <a:buChar char=""/>
            </a:pPr>
            <a:endParaRPr lang="en-US" sz="1100">
              <a:solidFill>
                <a:srgbClr val="FFFFFF"/>
              </a:solidFill>
            </a:endParaRPr>
          </a:p>
          <a:p>
            <a:pPr defTabSz="457200">
              <a:lnSpc>
                <a:spcPct val="90000"/>
              </a:lnSpc>
              <a:spcBef>
                <a:spcPts val="1000"/>
              </a:spcBef>
              <a:buClr>
                <a:schemeClr val="accent1"/>
              </a:buClr>
              <a:buSzPct val="80000"/>
              <a:buFont typeface="Wingdings 3" charset="2"/>
              <a:buChar char=""/>
            </a:pPr>
            <a:r>
              <a:rPr lang="en-US" sz="1100">
                <a:solidFill>
                  <a:srgbClr val="FFFFFF"/>
                </a:solidFill>
              </a:rPr>
              <a:t>(University Of Glasgow, no date; Ellewood, 1912)</a:t>
            </a:r>
          </a:p>
          <a:p>
            <a:pPr defTabSz="457200">
              <a:lnSpc>
                <a:spcPct val="90000"/>
              </a:lnSpc>
              <a:spcBef>
                <a:spcPts val="1000"/>
              </a:spcBef>
              <a:buClr>
                <a:schemeClr val="accent1"/>
              </a:buClr>
              <a:buSzPct val="80000"/>
              <a:buFont typeface="Wingdings 3" charset="2"/>
              <a:buChar char=""/>
            </a:pPr>
            <a:endParaRPr lang="en-US" sz="1100">
              <a:solidFill>
                <a:srgbClr val="FFFFFF"/>
              </a:solidFill>
            </a:endParaRPr>
          </a:p>
          <a:p>
            <a:pPr defTabSz="457200">
              <a:lnSpc>
                <a:spcPct val="90000"/>
              </a:lnSpc>
              <a:spcBef>
                <a:spcPts val="1000"/>
              </a:spcBef>
              <a:buClr>
                <a:schemeClr val="accent1"/>
              </a:buClr>
              <a:buSzPct val="80000"/>
              <a:buFont typeface="Wingdings 3" charset="2"/>
              <a:buChar char=""/>
            </a:pPr>
            <a:endParaRPr lang="en-US" sz="1100">
              <a:solidFill>
                <a:srgbClr val="FFFFFF"/>
              </a:solidFill>
            </a:endParaRPr>
          </a:p>
        </p:txBody>
      </p:sp>
    </p:spTree>
    <p:extLst>
      <p:ext uri="{BB962C8B-B14F-4D97-AF65-F5344CB8AC3E}">
        <p14:creationId xmlns:p14="http://schemas.microsoft.com/office/powerpoint/2010/main" val="6071559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D8855-7ECC-32F4-C0F6-3E7C7E9B1949}"/>
              </a:ext>
            </a:extLst>
          </p:cNvPr>
          <p:cNvSpPr>
            <a:spLocks noGrp="1"/>
          </p:cNvSpPr>
          <p:nvPr>
            <p:ph type="title"/>
          </p:nvPr>
        </p:nvSpPr>
        <p:spPr/>
        <p:txBody>
          <a:bodyPr/>
          <a:lstStyle/>
          <a:p>
            <a:r>
              <a:rPr lang="en-GB" dirty="0">
                <a:solidFill>
                  <a:schemeClr val="tx1"/>
                </a:solidFill>
              </a:rPr>
              <a:t>Critique of Lombroso's Theory</a:t>
            </a:r>
          </a:p>
        </p:txBody>
      </p:sp>
      <p:sp>
        <p:nvSpPr>
          <p:cNvPr id="3" name="TextBox 2">
            <a:extLst>
              <a:ext uri="{FF2B5EF4-FFF2-40B4-BE49-F238E27FC236}">
                <a16:creationId xmlns:a16="http://schemas.microsoft.com/office/drawing/2014/main" id="{F3B9F47C-51E0-FCD9-4954-96757F15615C}"/>
              </a:ext>
            </a:extLst>
          </p:cNvPr>
          <p:cNvSpPr txBox="1"/>
          <p:nvPr/>
        </p:nvSpPr>
        <p:spPr>
          <a:xfrm>
            <a:off x="838200" y="1690688"/>
            <a:ext cx="8613058" cy="5078313"/>
          </a:xfrm>
          <a:prstGeom prst="rect">
            <a:avLst/>
          </a:prstGeom>
          <a:noFill/>
        </p:spPr>
        <p:txBody>
          <a:bodyPr wrap="square" rtlCol="0">
            <a:spAutoFit/>
          </a:bodyPr>
          <a:lstStyle/>
          <a:p>
            <a:r>
              <a:rPr lang="en-GB" dirty="0"/>
              <a:t>Lombroso’s theories have been largely rejected due to a lack of scientific support, often relying on anecdotal observations without control groups or standardised methods, making his conclusions unreliable.</a:t>
            </a:r>
          </a:p>
          <a:p>
            <a:endParaRPr lang="en-GB" dirty="0"/>
          </a:p>
          <a:p>
            <a:r>
              <a:rPr lang="en-GB" dirty="0"/>
              <a:t>Additionally, his theory brings forth ethical concerns, as it risks promoting harmful stereotypes and discrimination based on physical appearance. </a:t>
            </a:r>
          </a:p>
          <a:p>
            <a:endParaRPr lang="en-GB" dirty="0"/>
          </a:p>
          <a:p>
            <a:r>
              <a:rPr lang="en-GB" dirty="0"/>
              <a:t>It is argued that crime cannot only attributed to biological factors, and empirical studies, such as Goring’s (1913), have shown no meaningful link between physical traits and criminal behaviour. </a:t>
            </a:r>
          </a:p>
          <a:p>
            <a:endParaRPr lang="en-GB" dirty="0"/>
          </a:p>
          <a:p>
            <a:r>
              <a:rPr lang="en-GB" dirty="0"/>
              <a:t>In his study, Goring sought to test Lombroso’s theory regarding the connection between physical traits and criminal behaviour. He employed a scientific methodology, examining 3,000 English convicts alongside non-criminals of similar age, social class, and occupation. His results indicated no statistically significant correlation between physical traits and criminality.</a:t>
            </a:r>
          </a:p>
          <a:p>
            <a:endParaRPr lang="en-GB" dirty="0"/>
          </a:p>
          <a:p>
            <a:r>
              <a:rPr lang="en-GB" dirty="0"/>
              <a:t>(Goring, 1912; Driver, 1957).</a:t>
            </a:r>
          </a:p>
        </p:txBody>
      </p:sp>
    </p:spTree>
    <p:extLst>
      <p:ext uri="{BB962C8B-B14F-4D97-AF65-F5344CB8AC3E}">
        <p14:creationId xmlns:p14="http://schemas.microsoft.com/office/powerpoint/2010/main" val="186370022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1B7D013-1196-F1B7-DAE1-34626FF44F39}"/>
              </a:ext>
            </a:extLst>
          </p:cNvPr>
          <p:cNvSpPr>
            <a:spLocks noGrp="1"/>
          </p:cNvSpPr>
          <p:nvPr>
            <p:ph type="title"/>
          </p:nvPr>
        </p:nvSpPr>
        <p:spPr>
          <a:xfrm>
            <a:off x="673754" y="643467"/>
            <a:ext cx="4203045" cy="1375608"/>
          </a:xfrm>
        </p:spPr>
        <p:txBody>
          <a:bodyPr anchor="ctr">
            <a:normAutofit/>
          </a:bodyPr>
          <a:lstStyle/>
          <a:p>
            <a:r>
              <a:rPr lang="en-US">
                <a:solidFill>
                  <a:schemeClr val="bg1"/>
                </a:solidFill>
              </a:rPr>
              <a:t>William sheldon </a:t>
            </a:r>
          </a:p>
        </p:txBody>
      </p:sp>
      <p:sp>
        <p:nvSpPr>
          <p:cNvPr id="3" name="Content Placeholder 2">
            <a:extLst>
              <a:ext uri="{FF2B5EF4-FFF2-40B4-BE49-F238E27FC236}">
                <a16:creationId xmlns:a16="http://schemas.microsoft.com/office/drawing/2014/main" id="{59E5CC01-B45A-6127-29B4-AAA00D01C6A6}"/>
              </a:ext>
            </a:extLst>
          </p:cNvPr>
          <p:cNvSpPr>
            <a:spLocks noGrp="1"/>
          </p:cNvSpPr>
          <p:nvPr>
            <p:ph idx="1"/>
          </p:nvPr>
        </p:nvSpPr>
        <p:spPr>
          <a:xfrm>
            <a:off x="673754" y="2160590"/>
            <a:ext cx="3973943" cy="3440110"/>
          </a:xfrm>
        </p:spPr>
        <p:txBody>
          <a:bodyPr vert="horz" lIns="91440" tIns="45720" rIns="91440" bIns="45720" rtlCol="0">
            <a:normAutofit/>
          </a:bodyPr>
          <a:lstStyle/>
          <a:p>
            <a:pPr>
              <a:lnSpc>
                <a:spcPct val="90000"/>
              </a:lnSpc>
            </a:pPr>
            <a:r>
              <a:rPr lang="en-US" sz="1300">
                <a:solidFill>
                  <a:schemeClr val="bg1"/>
                </a:solidFill>
              </a:rPr>
              <a:t>However, Sheldon, was more interested in linking the human male physique  into criminal behavior and this was called somotype and the body types was endomorph, mesomorphs and ectomorphs</a:t>
            </a:r>
          </a:p>
          <a:p>
            <a:pPr>
              <a:lnSpc>
                <a:spcPct val="90000"/>
              </a:lnSpc>
            </a:pPr>
            <a:r>
              <a:rPr lang="en-US" sz="1300">
                <a:solidFill>
                  <a:schemeClr val="bg1"/>
                </a:solidFill>
              </a:rPr>
              <a:t>Unlike Lombroso, sheldon had put his theory alongside with evidence and doing that he measured people and linked it in with crime </a:t>
            </a:r>
          </a:p>
          <a:p>
            <a:pPr>
              <a:lnSpc>
                <a:spcPct val="90000"/>
              </a:lnSpc>
            </a:pPr>
            <a:r>
              <a:rPr lang="en-US" sz="1300">
                <a:solidFill>
                  <a:schemeClr val="bg1"/>
                </a:solidFill>
              </a:rPr>
              <a:t>30 years after he had gone back to the people he experimented on and re examained and it was more likely that mesomorphs  was a criminal </a:t>
            </a:r>
          </a:p>
          <a:p>
            <a:pPr marL="0" indent="0">
              <a:lnSpc>
                <a:spcPct val="90000"/>
              </a:lnSpc>
              <a:buNone/>
            </a:pPr>
            <a:r>
              <a:rPr lang="en-US" sz="1300">
                <a:solidFill>
                  <a:schemeClr val="bg1"/>
                </a:solidFill>
              </a:rPr>
              <a:t>Only later on that they had figured out that somotyping did not work by predicting criminals or future criminals ( Matthew,B 2013)</a:t>
            </a:r>
          </a:p>
        </p:txBody>
      </p:sp>
      <p:pic>
        <p:nvPicPr>
          <p:cNvPr id="4" name="Picture 3" descr="A person in yellow shorts&#10;&#10;Description automatically generated">
            <a:extLst>
              <a:ext uri="{FF2B5EF4-FFF2-40B4-BE49-F238E27FC236}">
                <a16:creationId xmlns:a16="http://schemas.microsoft.com/office/drawing/2014/main" id="{BEE2C702-5B0A-BF6A-26BF-6A05462309C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1" y="1681300"/>
            <a:ext cx="5143500" cy="3482884"/>
          </a:xfrm>
          <a:prstGeom prst="rect">
            <a:avLst/>
          </a:prstGeom>
        </p:spPr>
      </p:pic>
      <p:sp>
        <p:nvSpPr>
          <p:cNvPr id="16"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789CA6E8-8C98-44FE-F41F-3F0CAFEAB7B3}"/>
              </a:ext>
            </a:extLst>
          </p:cNvPr>
          <p:cNvSpPr txBox="1"/>
          <p:nvPr/>
        </p:nvSpPr>
        <p:spPr>
          <a:xfrm>
            <a:off x="6096001" y="4815896"/>
            <a:ext cx="5143500" cy="348288"/>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17661695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5BAE-8DC1-2C8E-A210-88DD1A673874}"/>
              </a:ext>
            </a:extLst>
          </p:cNvPr>
          <p:cNvSpPr>
            <a:spLocks noGrp="1"/>
          </p:cNvSpPr>
          <p:nvPr>
            <p:ph type="title"/>
          </p:nvPr>
        </p:nvSpPr>
        <p:spPr/>
        <p:txBody>
          <a:bodyPr/>
          <a:lstStyle/>
          <a:p>
            <a:r>
              <a:rPr lang="en-US"/>
              <a:t>Social learning theory</a:t>
            </a:r>
            <a:endParaRPr lang="en-US" dirty="0"/>
          </a:p>
        </p:txBody>
      </p:sp>
      <p:graphicFrame>
        <p:nvGraphicFramePr>
          <p:cNvPr id="7" name="Content Placeholder 2">
            <a:extLst>
              <a:ext uri="{FF2B5EF4-FFF2-40B4-BE49-F238E27FC236}">
                <a16:creationId xmlns:a16="http://schemas.microsoft.com/office/drawing/2014/main" id="{664D6639-189F-FB8C-B0AC-BF36658C4B27}"/>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diagram of a behavior&#10;&#10;Description automatically generated">
            <a:extLst>
              <a:ext uri="{FF2B5EF4-FFF2-40B4-BE49-F238E27FC236}">
                <a16:creationId xmlns:a16="http://schemas.microsoft.com/office/drawing/2014/main" id="{DD398116-B4D3-AD78-B7F7-5A4DB796BA0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614048" y="316161"/>
            <a:ext cx="2968752" cy="1792224"/>
          </a:xfrm>
          <a:prstGeom prst="rect">
            <a:avLst/>
          </a:prstGeom>
        </p:spPr>
      </p:pic>
      <p:sp>
        <p:nvSpPr>
          <p:cNvPr id="5" name="TextBox 4">
            <a:extLst>
              <a:ext uri="{FF2B5EF4-FFF2-40B4-BE49-F238E27FC236}">
                <a16:creationId xmlns:a16="http://schemas.microsoft.com/office/drawing/2014/main" id="{48B0DBDD-44C7-F901-9BD4-007158D6F422}"/>
              </a:ext>
            </a:extLst>
          </p:cNvPr>
          <p:cNvSpPr txBox="1"/>
          <p:nvPr/>
        </p:nvSpPr>
        <p:spPr>
          <a:xfrm>
            <a:off x="8614112" y="2107623"/>
            <a:ext cx="2968625"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5566373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324BF-2C91-8F54-6E85-2A336D36CE9E}"/>
              </a:ext>
            </a:extLst>
          </p:cNvPr>
          <p:cNvSpPr>
            <a:spLocks noGrp="1"/>
          </p:cNvSpPr>
          <p:nvPr>
            <p:ph type="title"/>
          </p:nvPr>
        </p:nvSpPr>
        <p:spPr/>
        <p:txBody>
          <a:bodyPr/>
          <a:lstStyle/>
          <a:p>
            <a:r>
              <a:rPr lang="en-US" dirty="0"/>
              <a:t>Critics on social learning theory </a:t>
            </a:r>
            <a:br>
              <a:rPr lang="en-US" dirty="0"/>
            </a:br>
            <a:r>
              <a:rPr lang="en-US" dirty="0"/>
              <a:t>Albert bandura </a:t>
            </a:r>
          </a:p>
        </p:txBody>
      </p:sp>
      <p:graphicFrame>
        <p:nvGraphicFramePr>
          <p:cNvPr id="7" name="Content Placeholder 2">
            <a:extLst>
              <a:ext uri="{FF2B5EF4-FFF2-40B4-BE49-F238E27FC236}">
                <a16:creationId xmlns:a16="http://schemas.microsoft.com/office/drawing/2014/main" id="{EF0028EE-5FD4-6403-6F2F-1B475CA2F4E2}"/>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drawing of a child flexing his muscles&#10;&#10;Description automatically generated">
            <a:extLst>
              <a:ext uri="{FF2B5EF4-FFF2-40B4-BE49-F238E27FC236}">
                <a16:creationId xmlns:a16="http://schemas.microsoft.com/office/drawing/2014/main" id="{68711DD1-9AE9-F401-29D9-7F59E569640D}"/>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272443" y="243898"/>
            <a:ext cx="2929659" cy="1921356"/>
          </a:xfrm>
          <a:prstGeom prst="rect">
            <a:avLst/>
          </a:prstGeom>
        </p:spPr>
      </p:pic>
      <p:sp>
        <p:nvSpPr>
          <p:cNvPr id="5" name="TextBox 4">
            <a:extLst>
              <a:ext uri="{FF2B5EF4-FFF2-40B4-BE49-F238E27FC236}">
                <a16:creationId xmlns:a16="http://schemas.microsoft.com/office/drawing/2014/main" id="{42E168FE-3D8E-77B4-EE27-9CD31D41EDCB}"/>
              </a:ext>
            </a:extLst>
          </p:cNvPr>
          <p:cNvSpPr txBox="1"/>
          <p:nvPr/>
        </p:nvSpPr>
        <p:spPr>
          <a:xfrm>
            <a:off x="10373110" y="1880466"/>
            <a:ext cx="219075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238146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CCBCEFC-547B-C2F6-0605-59DD293763FE}"/>
              </a:ext>
            </a:extLst>
          </p:cNvPr>
          <p:cNvSpPr>
            <a:spLocks noGrp="1"/>
          </p:cNvSpPr>
          <p:nvPr>
            <p:ph type="title"/>
          </p:nvPr>
        </p:nvSpPr>
        <p:spPr>
          <a:xfrm>
            <a:off x="677334" y="609600"/>
            <a:ext cx="8596668" cy="1320800"/>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27F1DA94-1307-C2CD-C6DE-0612ADAF4567}"/>
              </a:ext>
            </a:extLst>
          </p:cNvPr>
          <p:cNvSpPr>
            <a:spLocks noGrp="1"/>
          </p:cNvSpPr>
          <p:nvPr>
            <p:ph idx="1"/>
          </p:nvPr>
        </p:nvSpPr>
        <p:spPr>
          <a:xfrm>
            <a:off x="677334" y="2160589"/>
            <a:ext cx="8596668" cy="3880773"/>
          </a:xfrm>
        </p:spPr>
        <p:txBody>
          <a:bodyPr vert="horz" lIns="91440" tIns="45720" rIns="91440" bIns="45720" rtlCol="0" anchor="t">
            <a:normAutofit/>
          </a:bodyPr>
          <a:lstStyle/>
          <a:p>
            <a:pPr marL="0" indent="0">
              <a:buNone/>
            </a:pPr>
            <a:r>
              <a:rPr lang="en-US" dirty="0" err="1"/>
              <a:t>Lombraso</a:t>
            </a:r>
            <a:r>
              <a:rPr lang="en-US" dirty="0"/>
              <a:t> was the father of criminology for his time and a key thinker but his methods was not correct and very much</a:t>
            </a:r>
            <a:r>
              <a:rPr lang="en-US" dirty="0">
                <a:solidFill>
                  <a:schemeClr val="tx1"/>
                </a:solidFill>
              </a:rPr>
              <a:t> </a:t>
            </a:r>
            <a:r>
              <a:rPr lang="en-US" sz="2100" dirty="0">
                <a:solidFill>
                  <a:schemeClr val="tx1"/>
                </a:solidFill>
                <a:latin typeface="Arial"/>
                <a:cs typeface="Arial"/>
              </a:rPr>
              <a:t>discriminatory</a:t>
            </a:r>
            <a:endParaRPr lang="en-US" dirty="0">
              <a:solidFill>
                <a:schemeClr val="tx1"/>
              </a:solidFill>
            </a:endParaRPr>
          </a:p>
          <a:p>
            <a:pPr marL="0" indent="0">
              <a:buNone/>
            </a:pPr>
            <a:r>
              <a:rPr lang="en-US" dirty="0"/>
              <a:t> this then lead to other criminologist to put out their own versions on linking crime into physical feature and this is how William Sheldon thought that body types was a link but however you cannot link someone body to crime without being racist or </a:t>
            </a:r>
            <a:r>
              <a:rPr lang="en-US" sz="2100" dirty="0">
                <a:solidFill>
                  <a:schemeClr val="tx1"/>
                </a:solidFill>
                <a:latin typeface="Arial"/>
                <a:cs typeface="Arial"/>
              </a:rPr>
              <a:t>discriminating someone </a:t>
            </a:r>
            <a:br>
              <a:rPr lang="en-US" dirty="0"/>
            </a:br>
            <a:endParaRPr lang="en-US" dirty="0"/>
          </a:p>
          <a:p>
            <a:pPr marL="0" indent="0">
              <a:buNone/>
            </a:pPr>
            <a:r>
              <a:rPr lang="en-US" dirty="0"/>
              <a:t>However social learning theory has been more open minded and looked at the </a:t>
            </a:r>
            <a:r>
              <a:rPr lang="en-US" sz="2100" dirty="0">
                <a:solidFill>
                  <a:schemeClr val="tx1"/>
                </a:solidFill>
                <a:latin typeface="Arial"/>
                <a:cs typeface="Arial"/>
              </a:rPr>
              <a:t>individuals </a:t>
            </a:r>
            <a:r>
              <a:rPr lang="en-US" dirty="0">
                <a:solidFill>
                  <a:schemeClr val="tx1"/>
                </a:solidFill>
                <a:latin typeface="Trebuchet MS"/>
                <a:cs typeface="Arial"/>
              </a:rPr>
              <a:t>on</a:t>
            </a:r>
            <a:r>
              <a:rPr lang="en-US" dirty="0"/>
              <a:t> how people can learn </a:t>
            </a:r>
            <a:r>
              <a:rPr lang="en-US" sz="2100" dirty="0" err="1">
                <a:solidFill>
                  <a:schemeClr val="tx1"/>
                </a:solidFill>
                <a:latin typeface="Arial"/>
                <a:cs typeface="Arial"/>
              </a:rPr>
              <a:t>behaviour</a:t>
            </a:r>
            <a:r>
              <a:rPr lang="en-US" sz="2100" dirty="0">
                <a:solidFill>
                  <a:schemeClr val="tx1"/>
                </a:solidFill>
                <a:latin typeface="Arial"/>
                <a:cs typeface="Arial"/>
              </a:rPr>
              <a:t> </a:t>
            </a:r>
            <a:r>
              <a:rPr lang="en-US" dirty="0">
                <a:solidFill>
                  <a:schemeClr val="tx1"/>
                </a:solidFill>
                <a:latin typeface="Trebuchet MS"/>
                <a:cs typeface="Arial"/>
              </a:rPr>
              <a:t>or is it social factors, </a:t>
            </a:r>
            <a:r>
              <a:rPr lang="en-US" dirty="0" err="1">
                <a:solidFill>
                  <a:schemeClr val="tx1"/>
                </a:solidFill>
                <a:latin typeface="Trebuchet MS"/>
                <a:cs typeface="Arial"/>
              </a:rPr>
              <a:t>enviromental</a:t>
            </a:r>
            <a:r>
              <a:rPr lang="en-US" dirty="0">
                <a:solidFill>
                  <a:schemeClr val="tx1"/>
                </a:solidFill>
                <a:latin typeface="Trebuchet MS"/>
                <a:cs typeface="Arial"/>
              </a:rPr>
              <a:t>, or some ones social norms.</a:t>
            </a:r>
            <a:endParaRPr lang="en-US" sz="2100" dirty="0">
              <a:solidFill>
                <a:schemeClr val="tx1"/>
              </a:solidFill>
              <a:latin typeface="Arial"/>
              <a:cs typeface="Arial"/>
            </a:endParaRPr>
          </a:p>
          <a:p>
            <a:pPr marL="0" indent="0">
              <a:buNone/>
            </a:pPr>
            <a:endParaRPr lang="en-US" dirty="0"/>
          </a:p>
        </p:txBody>
      </p:sp>
    </p:spTree>
    <p:extLst>
      <p:ext uri="{BB962C8B-B14F-4D97-AF65-F5344CB8AC3E}">
        <p14:creationId xmlns:p14="http://schemas.microsoft.com/office/powerpoint/2010/main" val="116660055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A06311-7CAF-E552-2542-B4C410E085C4}"/>
              </a:ext>
            </a:extLst>
          </p:cNvPr>
          <p:cNvSpPr>
            <a:spLocks noGrp="1"/>
          </p:cNvSpPr>
          <p:nvPr>
            <p:ph idx="1"/>
          </p:nvPr>
        </p:nvSpPr>
        <p:spPr>
          <a:xfrm>
            <a:off x="677334" y="1253067"/>
            <a:ext cx="6155266" cy="4351866"/>
          </a:xfrm>
        </p:spPr>
        <p:txBody>
          <a:bodyPr vert="horz" lIns="91440" tIns="45720" rIns="91440" bIns="45720" rtlCol="0" anchor="ctr">
            <a:normAutofit/>
          </a:bodyPr>
          <a:lstStyle/>
          <a:p>
            <a:pPr marL="0" indent="0">
              <a:lnSpc>
                <a:spcPct val="90000"/>
              </a:lnSpc>
              <a:buNone/>
            </a:pPr>
            <a:endParaRPr lang="en-US" sz="1000">
              <a:ea typeface="+mn-lt"/>
              <a:cs typeface="+mn-lt"/>
            </a:endParaRPr>
          </a:p>
          <a:p>
            <a:pPr>
              <a:lnSpc>
                <a:spcPct val="90000"/>
              </a:lnSpc>
            </a:pPr>
            <a:r>
              <a:rPr lang="en-GB" sz="1000" kern="100">
                <a:effectLst/>
                <a:ea typeface="DengXian"/>
                <a:cs typeface="Arial"/>
              </a:rPr>
              <a:t>Driver, E.D (1957) ‘Pioneers in Criminology XIV--Charles Buckman Goring (1870-1919)’, </a:t>
            </a:r>
            <a:r>
              <a:rPr lang="en-GB" sz="1000" i="1" kern="100">
                <a:effectLst/>
                <a:ea typeface="DengXian"/>
                <a:cs typeface="Arial"/>
              </a:rPr>
              <a:t>Journal of Criminal Law and Criminology, </a:t>
            </a:r>
            <a:r>
              <a:rPr lang="en-GB" sz="1000" kern="100">
                <a:effectLst/>
                <a:ea typeface="DengXian"/>
                <a:cs typeface="Arial"/>
              </a:rPr>
              <a:t>47(5). </a:t>
            </a:r>
            <a:r>
              <a:rPr lang="en-GB" sz="1000" kern="100">
                <a:ea typeface="DengXian"/>
                <a:cs typeface="Arial"/>
              </a:rPr>
              <a:t>Available at: </a:t>
            </a:r>
            <a:r>
              <a:rPr lang="en-GB" sz="1000" kern="100">
                <a:ea typeface="DengXian"/>
                <a:cs typeface="Arial"/>
                <a:hlinkClick r:id="rId2">
                  <a:extLst>
                    <a:ext uri="{A12FA001-AC4F-418D-AE19-62706E023703}">
                      <ahyp:hlinkClr xmlns:ahyp="http://schemas.microsoft.com/office/drawing/2018/hyperlinkcolor" val="tx"/>
                    </a:ext>
                  </a:extLst>
                </a:hlinkClick>
              </a:rPr>
              <a:t>https://scholarlycommons.law.northwestern.edu/cgi/viewcontent.cgi?article=4531&amp;context=jclc</a:t>
            </a:r>
            <a:r>
              <a:rPr lang="en-GB" sz="1000" kern="100">
                <a:ea typeface="DengXian"/>
                <a:cs typeface="Arial"/>
              </a:rPr>
              <a:t> (Accessed: 25 October 2024)</a:t>
            </a:r>
            <a:endParaRPr lang="en-GB" sz="1000" kern="100">
              <a:effectLst/>
              <a:ea typeface="DengXian"/>
              <a:cs typeface="Arial"/>
            </a:endParaRPr>
          </a:p>
          <a:p>
            <a:pPr>
              <a:lnSpc>
                <a:spcPct val="90000"/>
              </a:lnSpc>
            </a:pPr>
            <a:r>
              <a:rPr lang="en-GB" sz="1000" kern="100" err="1">
                <a:effectLst/>
                <a:ea typeface="DengXian"/>
                <a:cs typeface="Arial"/>
              </a:rPr>
              <a:t>Ellewood</a:t>
            </a:r>
            <a:r>
              <a:rPr lang="en-GB" sz="1000" kern="100">
                <a:effectLst/>
                <a:ea typeface="DengXian"/>
                <a:cs typeface="Arial"/>
              </a:rPr>
              <a:t>, C. A (1912) ‘Lombroso’s Theory of Crime’, </a:t>
            </a:r>
            <a:r>
              <a:rPr lang="en-GB" sz="1000" i="1" kern="100">
                <a:effectLst/>
                <a:ea typeface="DengXian"/>
                <a:cs typeface="Arial"/>
              </a:rPr>
              <a:t>Journal of Criminal Law and Criminology</a:t>
            </a:r>
            <a:r>
              <a:rPr lang="en-GB" sz="1000" kern="100">
                <a:effectLst/>
                <a:ea typeface="DengXian"/>
                <a:cs typeface="Arial"/>
              </a:rPr>
              <a:t>, 2(5). Available at: </a:t>
            </a:r>
            <a:r>
              <a:rPr lang="en-GB" sz="1000" kern="100">
                <a:effectLst/>
                <a:ea typeface="DengXian"/>
                <a:cs typeface="Arial"/>
                <a:hlinkClick r:id="rId3"/>
              </a:rPr>
              <a:t>https://scholarlycommons.law.northwestern.edu/cgi/viewcontent.cgi?article=1128&amp;context=jclc</a:t>
            </a:r>
            <a:r>
              <a:rPr lang="en-GB" sz="1000" kern="100">
                <a:effectLst/>
                <a:ea typeface="DengXian"/>
                <a:cs typeface="Arial"/>
              </a:rPr>
              <a:t> (Accessed: 25 October 2024)</a:t>
            </a:r>
          </a:p>
          <a:p>
            <a:pPr>
              <a:lnSpc>
                <a:spcPct val="90000"/>
              </a:lnSpc>
            </a:pPr>
            <a:r>
              <a:rPr lang="en-GB" sz="1000" kern="100">
                <a:effectLst/>
                <a:ea typeface="DengXian"/>
                <a:cs typeface="Arial"/>
              </a:rPr>
              <a:t>Goring, C. (1913). </a:t>
            </a:r>
            <a:r>
              <a:rPr lang="en-GB" sz="1000" i="1" kern="100">
                <a:effectLst/>
                <a:ea typeface="DengXian"/>
                <a:cs typeface="Arial"/>
              </a:rPr>
              <a:t>The English Convict: A Statistical Study</a:t>
            </a:r>
            <a:r>
              <a:rPr lang="en-GB" sz="1000" kern="100">
                <a:effectLst/>
                <a:ea typeface="DengXian"/>
                <a:cs typeface="Arial"/>
              </a:rPr>
              <a:t>. London: H.M. Stationery Office</a:t>
            </a:r>
          </a:p>
          <a:p>
            <a:pPr>
              <a:lnSpc>
                <a:spcPct val="90000"/>
              </a:lnSpc>
            </a:pPr>
            <a:r>
              <a:rPr lang="en-US" sz="1000">
                <a:ea typeface="+mn-lt"/>
                <a:cs typeface="+mn-lt"/>
              </a:rPr>
              <a:t>University of Glasgow (no date)</a:t>
            </a:r>
            <a:r>
              <a:rPr lang="en-GB" sz="1000">
                <a:ea typeface="+mn-lt"/>
                <a:cs typeface="+mn-lt"/>
              </a:rPr>
              <a:t> </a:t>
            </a:r>
            <a:r>
              <a:rPr lang="en-GB" sz="1000" i="1">
                <a:ea typeface="+mn-lt"/>
                <a:cs typeface="+mn-lt"/>
              </a:rPr>
              <a:t>Theories and causes of crime. </a:t>
            </a:r>
            <a:r>
              <a:rPr lang="en-GB" sz="1000">
                <a:ea typeface="+mn-lt"/>
                <a:cs typeface="+mn-lt"/>
              </a:rPr>
              <a:t>Available at:</a:t>
            </a:r>
            <a:r>
              <a:rPr lang="en-US" sz="1000">
                <a:ea typeface="+mn-lt"/>
                <a:cs typeface="+mn-lt"/>
              </a:rPr>
              <a:t> </a:t>
            </a:r>
            <a:r>
              <a:rPr lang="en-GB" sz="1000">
                <a:hlinkClick r:id="rId4"/>
              </a:rPr>
              <a:t>SCCJR-Causes-of-Crime.pdf</a:t>
            </a:r>
            <a:r>
              <a:rPr lang="en-GB" sz="1000"/>
              <a:t> (Accessed: 25 October 2024)</a:t>
            </a:r>
          </a:p>
          <a:p>
            <a:pPr>
              <a:lnSpc>
                <a:spcPct val="90000"/>
              </a:lnSpc>
            </a:pPr>
            <a:r>
              <a:rPr lang="en-GB" sz="1000" err="1">
                <a:ea typeface="+mn-lt"/>
                <a:cs typeface="+mn-lt"/>
              </a:rPr>
              <a:t>Hale,C</a:t>
            </a:r>
            <a:r>
              <a:rPr lang="en-GB" sz="1000">
                <a:ea typeface="+mn-lt"/>
                <a:cs typeface="+mn-lt"/>
              </a:rPr>
              <a:t>, </a:t>
            </a:r>
            <a:r>
              <a:rPr lang="en-GB" sz="1000" err="1">
                <a:ea typeface="+mn-lt"/>
                <a:cs typeface="+mn-lt"/>
              </a:rPr>
              <a:t>heyward</a:t>
            </a:r>
            <a:r>
              <a:rPr lang="en-GB" sz="1000">
                <a:ea typeface="+mn-lt"/>
                <a:cs typeface="+mn-lt"/>
              </a:rPr>
              <a:t> k, </a:t>
            </a:r>
            <a:r>
              <a:rPr lang="en-GB" sz="1000" err="1">
                <a:ea typeface="+mn-lt"/>
                <a:cs typeface="+mn-lt"/>
              </a:rPr>
              <a:t>wahward,A</a:t>
            </a:r>
            <a:r>
              <a:rPr lang="en-GB" sz="1000">
                <a:ea typeface="+mn-lt"/>
                <a:cs typeface="+mn-lt"/>
              </a:rPr>
              <a:t> ( 2009) third edition '</a:t>
            </a:r>
            <a:r>
              <a:rPr lang="en-GB" sz="1000" i="1">
                <a:ea typeface="+mn-lt"/>
                <a:cs typeface="+mn-lt"/>
              </a:rPr>
              <a:t>criminology. ' available at:</a:t>
            </a:r>
            <a:r>
              <a:rPr lang="en-GB" sz="1000">
                <a:ea typeface="+mn-lt"/>
                <a:cs typeface="+mn-lt"/>
                <a:hlinkClick r:id="rId5"/>
              </a:rPr>
              <a:t>Criminology - Google Books</a:t>
            </a:r>
            <a:r>
              <a:rPr lang="en-GB" sz="1000">
                <a:ea typeface="+mn-lt"/>
                <a:cs typeface="+mn-lt"/>
              </a:rPr>
              <a:t>. Accessed  on 25 October 2024</a:t>
            </a:r>
          </a:p>
          <a:p>
            <a:pPr>
              <a:lnSpc>
                <a:spcPct val="90000"/>
              </a:lnSpc>
            </a:pPr>
            <a:r>
              <a:rPr lang="en-GB" sz="1000">
                <a:ea typeface="+mn-lt"/>
                <a:cs typeface="+mn-lt"/>
              </a:rPr>
              <a:t>Razieh Tadayon Nabavi and Mohammad Sadegh </a:t>
            </a:r>
            <a:r>
              <a:rPr lang="en-GB" sz="1000" err="1">
                <a:ea typeface="+mn-lt"/>
                <a:cs typeface="+mn-lt"/>
              </a:rPr>
              <a:t>Bijandi</a:t>
            </a:r>
            <a:r>
              <a:rPr lang="en-GB" sz="1000">
                <a:ea typeface="+mn-lt"/>
                <a:cs typeface="+mn-lt"/>
              </a:rPr>
              <a:t> ( 2011).</a:t>
            </a:r>
            <a:r>
              <a:rPr lang="en-GB" sz="1000" i="1">
                <a:ea typeface="+mn-lt"/>
                <a:cs typeface="+mn-lt"/>
              </a:rPr>
              <a:t> ' bandura social learning theory and social </a:t>
            </a:r>
            <a:r>
              <a:rPr lang="en-GB" sz="1000" i="1" err="1">
                <a:ea typeface="+mn-lt"/>
                <a:cs typeface="+mn-lt"/>
              </a:rPr>
              <a:t>cogmitive</a:t>
            </a:r>
            <a:r>
              <a:rPr lang="en-GB" sz="1000" i="1">
                <a:ea typeface="+mn-lt"/>
                <a:cs typeface="+mn-lt"/>
              </a:rPr>
              <a:t> theory. available at: </a:t>
            </a:r>
            <a:r>
              <a:rPr lang="en-GB" sz="1000">
                <a:ea typeface="+mn-lt"/>
                <a:cs typeface="+mn-lt"/>
                <a:hlinkClick r:id="rId6"/>
              </a:rPr>
              <a:t>Banduras-Social-Learning-Theory-Social-Cognitive-Learning-Theory.pdf</a:t>
            </a:r>
            <a:r>
              <a:rPr lang="en-GB" sz="1000" i="1">
                <a:ea typeface="+mn-lt"/>
                <a:cs typeface="+mn-lt"/>
              </a:rPr>
              <a:t> Accessed on 28th October 20</a:t>
            </a:r>
          </a:p>
          <a:p>
            <a:pPr marL="0" indent="0">
              <a:lnSpc>
                <a:spcPct val="90000"/>
              </a:lnSpc>
              <a:buNone/>
            </a:pPr>
            <a:r>
              <a:rPr lang="en-GB" sz="1000">
                <a:ea typeface="+mn-lt"/>
                <a:cs typeface="+mn-lt"/>
              </a:rPr>
              <a:t>Francies T, Cullen and pamela </a:t>
            </a:r>
            <a:r>
              <a:rPr lang="en-GB" sz="1000" err="1">
                <a:ea typeface="+mn-lt"/>
                <a:cs typeface="+mn-lt"/>
              </a:rPr>
              <a:t>wilcox</a:t>
            </a:r>
            <a:r>
              <a:rPr lang="en-GB" sz="1000">
                <a:ea typeface="+mn-lt"/>
                <a:cs typeface="+mn-lt"/>
              </a:rPr>
              <a:t> (2010). 'Sheldon, William H' </a:t>
            </a:r>
            <a:r>
              <a:rPr lang="en-GB" sz="1000" err="1">
                <a:ea typeface="+mn-lt"/>
                <a:cs typeface="+mn-lt"/>
              </a:rPr>
              <a:t>somotyping</a:t>
            </a:r>
            <a:r>
              <a:rPr lang="en-GB" sz="1000">
                <a:ea typeface="+mn-lt"/>
                <a:cs typeface="+mn-lt"/>
              </a:rPr>
              <a:t> and </a:t>
            </a:r>
            <a:r>
              <a:rPr lang="en-GB" sz="1000" err="1">
                <a:ea typeface="+mn-lt"/>
                <a:cs typeface="+mn-lt"/>
              </a:rPr>
              <a:t>deliquency</a:t>
            </a:r>
            <a:r>
              <a:rPr lang="en-GB" sz="1000">
                <a:ea typeface="+mn-lt"/>
                <a:cs typeface="+mn-lt"/>
              </a:rPr>
              <a:t>' .</a:t>
            </a:r>
            <a:r>
              <a:rPr lang="en-GB" sz="1000" err="1">
                <a:ea typeface="+mn-lt"/>
                <a:cs typeface="+mn-lt"/>
              </a:rPr>
              <a:t>Avalible</a:t>
            </a:r>
            <a:r>
              <a:rPr lang="en-GB" sz="1000">
                <a:ea typeface="+mn-lt"/>
                <a:cs typeface="+mn-lt"/>
              </a:rPr>
              <a:t> at:</a:t>
            </a:r>
            <a:r>
              <a:rPr lang="en-GB" sz="1000">
                <a:ea typeface="+mn-lt"/>
                <a:cs typeface="+mn-lt"/>
                <a:hlinkClick r:id="rId7"/>
              </a:rPr>
              <a:t>https://study.sagepub.com/sites/default/files/90851_04.3r.pdf</a:t>
            </a:r>
            <a:r>
              <a:rPr lang="en-GB" sz="1000">
                <a:ea typeface="+mn-lt"/>
                <a:cs typeface="+mn-lt"/>
              </a:rPr>
              <a:t>( </a:t>
            </a:r>
            <a:r>
              <a:rPr lang="en-GB" sz="1000" err="1">
                <a:ea typeface="+mn-lt"/>
                <a:cs typeface="+mn-lt"/>
              </a:rPr>
              <a:t>Acesssed</a:t>
            </a:r>
            <a:r>
              <a:rPr lang="en-GB" sz="1000">
                <a:ea typeface="+mn-lt"/>
                <a:cs typeface="+mn-lt"/>
              </a:rPr>
              <a:t> on 3rd </a:t>
            </a:r>
            <a:r>
              <a:rPr lang="en-GB" sz="1000" err="1">
                <a:ea typeface="+mn-lt"/>
                <a:cs typeface="+mn-lt"/>
              </a:rPr>
              <a:t>november</a:t>
            </a:r>
            <a:r>
              <a:rPr lang="en-GB" sz="1000">
                <a:ea typeface="+mn-lt"/>
                <a:cs typeface="+mn-lt"/>
              </a:rPr>
              <a:t>)</a:t>
            </a:r>
          </a:p>
          <a:p>
            <a:pPr>
              <a:lnSpc>
                <a:spcPct val="90000"/>
              </a:lnSpc>
            </a:pPr>
            <a:r>
              <a:rPr lang="en-GB" sz="1000">
                <a:ea typeface="DengXian"/>
                <a:cs typeface="Arial"/>
              </a:rPr>
              <a:t>Sage </a:t>
            </a:r>
            <a:r>
              <a:rPr lang="en-GB" sz="1000" err="1">
                <a:ea typeface="DengXian"/>
                <a:cs typeface="Arial"/>
              </a:rPr>
              <a:t>pulications</a:t>
            </a:r>
            <a:r>
              <a:rPr lang="en-GB" sz="1000">
                <a:ea typeface="DengXian"/>
                <a:cs typeface="Arial"/>
              </a:rPr>
              <a:t> (no date) 'The search for the criminal man', </a:t>
            </a:r>
            <a:r>
              <a:rPr lang="en-GB" sz="1000" err="1">
                <a:ea typeface="DengXian"/>
                <a:cs typeface="Arial"/>
              </a:rPr>
              <a:t>avaible</a:t>
            </a:r>
            <a:r>
              <a:rPr lang="en-GB" sz="1000">
                <a:ea typeface="DengXian"/>
                <a:cs typeface="Arial"/>
              </a:rPr>
              <a:t> at: </a:t>
            </a:r>
            <a:r>
              <a:rPr lang="en-GB" sz="1000">
                <a:ea typeface="+mn-lt"/>
                <a:cs typeface="+mn-lt"/>
                <a:hlinkClick r:id="rId8"/>
              </a:rPr>
              <a:t>https://www.sagepub.com/sites/default/files/upm-binaries/65212_Chapter_2.pdf</a:t>
            </a:r>
            <a:r>
              <a:rPr lang="en-GB" sz="1000">
                <a:ea typeface="+mn-lt"/>
                <a:cs typeface="+mn-lt"/>
              </a:rPr>
              <a:t> </a:t>
            </a:r>
            <a:r>
              <a:rPr lang="en-GB" sz="1000" err="1">
                <a:ea typeface="+mn-lt"/>
                <a:cs typeface="+mn-lt"/>
              </a:rPr>
              <a:t>acessed</a:t>
            </a:r>
            <a:r>
              <a:rPr lang="en-GB" sz="1000">
                <a:ea typeface="+mn-lt"/>
                <a:cs typeface="+mn-lt"/>
              </a:rPr>
              <a:t> in 29 </a:t>
            </a:r>
            <a:r>
              <a:rPr lang="en-GB" sz="1000" err="1">
                <a:ea typeface="+mn-lt"/>
                <a:cs typeface="+mn-lt"/>
              </a:rPr>
              <a:t>october</a:t>
            </a:r>
            <a:r>
              <a:rPr lang="en-GB" sz="1000">
                <a:ea typeface="+mn-lt"/>
                <a:cs typeface="+mn-lt"/>
              </a:rPr>
              <a:t> </a:t>
            </a:r>
          </a:p>
          <a:p>
            <a:pPr marL="0" indent="0">
              <a:lnSpc>
                <a:spcPct val="90000"/>
              </a:lnSpc>
              <a:buNone/>
            </a:pPr>
            <a:endParaRPr lang="en-GB" sz="1000" kern="100"/>
          </a:p>
          <a:p>
            <a:pPr marL="0" indent="0">
              <a:lnSpc>
                <a:spcPct val="90000"/>
              </a:lnSpc>
              <a:buNone/>
            </a:pPr>
            <a:endParaRPr lang="en-US" sz="1000"/>
          </a:p>
        </p:txBody>
      </p:sp>
      <p:sp>
        <p:nvSpPr>
          <p:cNvPr id="29" name="Rectangle 28">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1" name="Straight Connector 30">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C72AFA9-2AAC-20F9-DA2A-19CB8F7E720D}"/>
              </a:ext>
            </a:extLst>
          </p:cNvPr>
          <p:cNvSpPr>
            <a:spLocks noGrp="1"/>
          </p:cNvSpPr>
          <p:nvPr>
            <p:ph type="title"/>
          </p:nvPr>
        </p:nvSpPr>
        <p:spPr>
          <a:xfrm>
            <a:off x="7829658" y="1253067"/>
            <a:ext cx="3371742" cy="4351866"/>
          </a:xfrm>
        </p:spPr>
        <p:txBody>
          <a:bodyPr anchor="ctr">
            <a:normAutofit/>
          </a:bodyPr>
          <a:lstStyle/>
          <a:p>
            <a:r>
              <a:rPr lang="en-US">
                <a:solidFill>
                  <a:schemeClr val="bg1"/>
                </a:solidFill>
              </a:rPr>
              <a:t>Refferences </a:t>
            </a:r>
          </a:p>
        </p:txBody>
      </p:sp>
      <p:pic>
        <p:nvPicPr>
          <p:cNvPr id="4" name="Picture 3" descr="A person in yellow shorts&#10;&#10;Description automatically generated">
            <a:extLst>
              <a:ext uri="{FF2B5EF4-FFF2-40B4-BE49-F238E27FC236}">
                <a16:creationId xmlns:a16="http://schemas.microsoft.com/office/drawing/2014/main" id="{3343E2A9-461B-FABD-118D-1A98D9853439}"/>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flipV="1">
            <a:off x="-1890630" y="-1651102"/>
            <a:ext cx="1333606" cy="908501"/>
          </a:xfrm>
          <a:prstGeom prst="rect">
            <a:avLst/>
          </a:prstGeom>
        </p:spPr>
      </p:pic>
      <p:sp>
        <p:nvSpPr>
          <p:cNvPr id="5" name="TextBox 4">
            <a:extLst>
              <a:ext uri="{FF2B5EF4-FFF2-40B4-BE49-F238E27FC236}">
                <a16:creationId xmlns:a16="http://schemas.microsoft.com/office/drawing/2014/main" id="{15853274-8898-A53D-BF2B-A445268AD58E}"/>
              </a:ext>
            </a:extLst>
          </p:cNvPr>
          <p:cNvSpPr txBox="1"/>
          <p:nvPr/>
        </p:nvSpPr>
        <p:spPr>
          <a:xfrm>
            <a:off x="-3227538" y="2705099"/>
            <a:ext cx="2433411" cy="136072"/>
          </a:xfrm>
          <a:prstGeom prst="rect">
            <a:avLst/>
          </a:prstGeom>
        </p:spPr>
        <p:txBody>
          <a:bodyPr lIns="91440" tIns="45720" rIns="91440" bIns="45720" anchor="t">
            <a:normAutofit/>
          </a:bodyPr>
          <a:lstStyle/>
          <a:p>
            <a:pPr>
              <a:lnSpc>
                <a:spcPct val="90000"/>
              </a:lnSpc>
              <a:spcAft>
                <a:spcPts val="600"/>
              </a:spcAft>
            </a:pPr>
            <a:r>
              <a:rPr lang="en-US" sz="300" dirty="0"/>
              <a:t>.</a:t>
            </a:r>
          </a:p>
        </p:txBody>
      </p:sp>
    </p:spTree>
    <p:extLst>
      <p:ext uri="{BB962C8B-B14F-4D97-AF65-F5344CB8AC3E}">
        <p14:creationId xmlns:p14="http://schemas.microsoft.com/office/powerpoint/2010/main" val="1337538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9C20BF2-ED06-F1C0-49B5-EA1CD5AF66D3}"/>
              </a:ext>
            </a:extLst>
          </p:cNvPr>
          <p:cNvSpPr>
            <a:spLocks noGrp="1"/>
          </p:cNvSpPr>
          <p:nvPr>
            <p:ph type="title"/>
          </p:nvPr>
        </p:nvSpPr>
        <p:spPr>
          <a:xfrm>
            <a:off x="677334" y="609600"/>
            <a:ext cx="8596668" cy="1320800"/>
          </a:xfrm>
        </p:spPr>
        <p:txBody>
          <a:bodyPr>
            <a:normAutofit/>
          </a:bodyPr>
          <a:lstStyle/>
          <a:p>
            <a:r>
              <a:rPr lang="en-US" b="1">
                <a:ea typeface="+mj-lt"/>
                <a:cs typeface="+mj-lt"/>
              </a:rPr>
              <a:t>RESEARCH TIMELINE</a:t>
            </a:r>
            <a:endParaRPr lang="en-US"/>
          </a:p>
          <a:p>
            <a:endParaRPr lang="en-US" dirty="0"/>
          </a:p>
        </p:txBody>
      </p:sp>
      <p:sp>
        <p:nvSpPr>
          <p:cNvPr id="3" name="Content Placeholder 2">
            <a:extLst>
              <a:ext uri="{FF2B5EF4-FFF2-40B4-BE49-F238E27FC236}">
                <a16:creationId xmlns:a16="http://schemas.microsoft.com/office/drawing/2014/main" id="{5824F005-EDD3-2AE4-12B0-57B035637A0A}"/>
              </a:ext>
            </a:extLst>
          </p:cNvPr>
          <p:cNvSpPr>
            <a:spLocks noGrp="1"/>
          </p:cNvSpPr>
          <p:nvPr>
            <p:ph idx="1"/>
          </p:nvPr>
        </p:nvSpPr>
        <p:spPr>
          <a:xfrm>
            <a:off x="677334" y="2160589"/>
            <a:ext cx="8596668" cy="3880773"/>
          </a:xfrm>
        </p:spPr>
        <p:txBody>
          <a:bodyPr vert="horz" lIns="91440" tIns="45720" rIns="91440" bIns="45720" rtlCol="0" anchor="t">
            <a:normAutofit/>
          </a:bodyPr>
          <a:lstStyle/>
          <a:p>
            <a:pPr marL="0" indent="0">
              <a:lnSpc>
                <a:spcPct val="90000"/>
              </a:lnSpc>
              <a:buNone/>
            </a:pPr>
            <a:r>
              <a:rPr lang="en-US" sz="1500" dirty="0">
                <a:latin typeface="Aptos"/>
              </a:rPr>
              <a:t>Background read: Where did you access the initial reading and why? - </a:t>
            </a:r>
            <a:r>
              <a:rPr lang="en-US" sz="1500" dirty="0" err="1">
                <a:latin typeface="Aptos"/>
              </a:rPr>
              <a:t>firslty</a:t>
            </a:r>
            <a:r>
              <a:rPr lang="en-US" sz="1500" dirty="0">
                <a:latin typeface="Aptos"/>
              </a:rPr>
              <a:t> I started to pick out </a:t>
            </a:r>
            <a:r>
              <a:rPr lang="en-US" sz="1500" dirty="0" err="1">
                <a:latin typeface="Aptos"/>
              </a:rPr>
              <a:t>criminlogical</a:t>
            </a:r>
            <a:r>
              <a:rPr lang="en-US" sz="1500" dirty="0">
                <a:latin typeface="Aptos"/>
              </a:rPr>
              <a:t> </a:t>
            </a:r>
            <a:r>
              <a:rPr lang="en-US" sz="1500" dirty="0" err="1">
                <a:latin typeface="Aptos"/>
              </a:rPr>
              <a:t>theorys</a:t>
            </a:r>
            <a:r>
              <a:rPr lang="en-US" sz="1500" dirty="0">
                <a:latin typeface="Aptos"/>
              </a:rPr>
              <a:t> that I was interested in and started to read things from there. </a:t>
            </a:r>
          </a:p>
          <a:p>
            <a:pPr marL="0" indent="0">
              <a:lnSpc>
                <a:spcPct val="90000"/>
              </a:lnSpc>
              <a:buNone/>
            </a:pPr>
            <a:r>
              <a:rPr lang="en-US" sz="1500" dirty="0">
                <a:latin typeface="Aptos"/>
              </a:rPr>
              <a:t>Planning: How did you decide which reading was relevant to your presentation?- I decided to use the </a:t>
            </a:r>
            <a:r>
              <a:rPr lang="en-US" sz="1500" dirty="0" err="1">
                <a:latin typeface="Aptos"/>
              </a:rPr>
              <a:t>the</a:t>
            </a:r>
            <a:r>
              <a:rPr lang="en-US" sz="1500" dirty="0">
                <a:latin typeface="Aptos"/>
              </a:rPr>
              <a:t> </a:t>
            </a:r>
            <a:r>
              <a:rPr lang="en-US" sz="1500" dirty="0" err="1">
                <a:latin typeface="Aptos"/>
              </a:rPr>
              <a:t>intial</a:t>
            </a:r>
            <a:r>
              <a:rPr lang="en-US" sz="1500" dirty="0">
                <a:latin typeface="Aptos"/>
              </a:rPr>
              <a:t> reading too see what I wanted and what was credible but also was </a:t>
            </a:r>
            <a:r>
              <a:rPr lang="en-US" sz="1500" dirty="0" err="1">
                <a:latin typeface="Aptos"/>
              </a:rPr>
              <a:t>was</a:t>
            </a:r>
            <a:r>
              <a:rPr lang="en-US" sz="1500" dirty="0">
                <a:latin typeface="Aptos"/>
              </a:rPr>
              <a:t> not so out of date </a:t>
            </a:r>
            <a:endParaRPr lang="en-US" sz="1500" dirty="0"/>
          </a:p>
          <a:p>
            <a:pPr marL="0" indent="0">
              <a:lnSpc>
                <a:spcPct val="90000"/>
              </a:lnSpc>
              <a:buNone/>
            </a:pPr>
            <a:r>
              <a:rPr lang="en-US" sz="1500" dirty="0">
                <a:latin typeface="Aptos"/>
              </a:rPr>
              <a:t>Structure: How did you </a:t>
            </a:r>
            <a:r>
              <a:rPr lang="en-US" sz="1500" dirty="0" err="1">
                <a:latin typeface="Aptos"/>
              </a:rPr>
              <a:t>utilise</a:t>
            </a:r>
            <a:r>
              <a:rPr lang="en-US" sz="1500" dirty="0">
                <a:latin typeface="Aptos"/>
              </a:rPr>
              <a:t> the selected sources to structure your presentation? I</a:t>
            </a:r>
          </a:p>
          <a:p>
            <a:pPr marL="0" indent="0">
              <a:lnSpc>
                <a:spcPct val="90000"/>
              </a:lnSpc>
              <a:buNone/>
            </a:pPr>
            <a:r>
              <a:rPr lang="en-US" sz="1500" dirty="0">
                <a:latin typeface="Aptos"/>
              </a:rPr>
              <a:t>Wider reading: Did you use any additional sources to build upon your initial research?  I have read a few book but I did not find what I was looking for so a lot of my references are online </a:t>
            </a:r>
            <a:endParaRPr lang="en-US" sz="1500" dirty="0">
              <a:latin typeface="Trebuchet MS" panose="020B0603020202020204"/>
            </a:endParaRPr>
          </a:p>
          <a:p>
            <a:pPr>
              <a:lnSpc>
                <a:spcPct val="90000"/>
              </a:lnSpc>
              <a:buFont typeface="Wingdings 3"/>
              <a:buChar char=""/>
            </a:pPr>
            <a:r>
              <a:rPr lang="en-US" sz="1500" dirty="0">
                <a:latin typeface="Aptos"/>
              </a:rPr>
              <a:t>Reflection/ </a:t>
            </a:r>
            <a:r>
              <a:rPr lang="en-US" sz="1500" dirty="0" err="1">
                <a:latin typeface="Aptos"/>
              </a:rPr>
              <a:t>challengeReflection</a:t>
            </a:r>
            <a:r>
              <a:rPr lang="en-US" sz="1500" dirty="0">
                <a:latin typeface="Aptos"/>
              </a:rPr>
              <a:t>/ challenges: Did you face any challenges when conducting your research? What would you do differently next time?</a:t>
            </a:r>
          </a:p>
          <a:p>
            <a:pPr>
              <a:lnSpc>
                <a:spcPct val="90000"/>
              </a:lnSpc>
              <a:buFont typeface="Wingdings 3"/>
              <a:buChar char=""/>
            </a:pPr>
            <a:r>
              <a:rPr lang="en-US" sz="1500" dirty="0">
                <a:latin typeface="Aptos"/>
              </a:rPr>
              <a:t>s: Did you face any challenges when conducting your research? What would you do differently next time- I did find it </a:t>
            </a:r>
            <a:r>
              <a:rPr lang="en-US" sz="1500" dirty="0" err="1">
                <a:latin typeface="Aptos"/>
              </a:rPr>
              <a:t>diffcult</a:t>
            </a:r>
            <a:r>
              <a:rPr lang="en-US" sz="1500" dirty="0">
                <a:latin typeface="Aptos"/>
              </a:rPr>
              <a:t>  to pick what </a:t>
            </a:r>
            <a:r>
              <a:rPr lang="en-US" sz="1200" dirty="0">
                <a:solidFill>
                  <a:schemeClr val="tx1"/>
                </a:solidFill>
                <a:latin typeface="Arial"/>
                <a:cs typeface="Arial"/>
              </a:rPr>
              <a:t>theory</a:t>
            </a:r>
            <a:r>
              <a:rPr lang="en-US" sz="1500" dirty="0">
                <a:latin typeface="Aptos"/>
              </a:rPr>
              <a:t> found interesting because up until 2 weeks ago I kept changing my</a:t>
            </a:r>
            <a:r>
              <a:rPr lang="en-US" sz="1000" dirty="0">
                <a:solidFill>
                  <a:schemeClr val="tx1"/>
                </a:solidFill>
                <a:latin typeface="Aptos"/>
              </a:rPr>
              <a:t> </a:t>
            </a:r>
            <a:r>
              <a:rPr lang="en-US" sz="1200" dirty="0">
                <a:solidFill>
                  <a:schemeClr val="tx1"/>
                </a:solidFill>
                <a:latin typeface="Arial"/>
                <a:cs typeface="Arial"/>
              </a:rPr>
              <a:t>t</a:t>
            </a:r>
            <a:r>
              <a:rPr lang="en-US" sz="1400" dirty="0">
                <a:solidFill>
                  <a:schemeClr val="tx1"/>
                </a:solidFill>
                <a:latin typeface="Arial"/>
                <a:cs typeface="Arial"/>
              </a:rPr>
              <a:t>heory</a:t>
            </a:r>
            <a:r>
              <a:rPr lang="en-US" sz="1200" dirty="0">
                <a:solidFill>
                  <a:schemeClr val="tx1"/>
                </a:solidFill>
                <a:latin typeface="Arial"/>
                <a:cs typeface="Arial"/>
              </a:rPr>
              <a:t> </a:t>
            </a:r>
            <a:r>
              <a:rPr lang="en-US" sz="1500" dirty="0">
                <a:solidFill>
                  <a:schemeClr val="tx1"/>
                </a:solidFill>
                <a:latin typeface="Aptos"/>
                <a:cs typeface="Arial"/>
              </a:rPr>
              <a:t>and</a:t>
            </a:r>
            <a:r>
              <a:rPr lang="en-US" sz="1500" dirty="0">
                <a:latin typeface="Aptos"/>
              </a:rPr>
              <a:t> not knowing on what I wanted to talk About and I found it difficult t to find a lot of things about William Sheldon comparing to </a:t>
            </a:r>
            <a:r>
              <a:rPr lang="en-US" sz="1500" dirty="0" err="1">
                <a:latin typeface="Aptos"/>
              </a:rPr>
              <a:t>cesare</a:t>
            </a:r>
            <a:r>
              <a:rPr lang="en-US" sz="1500" dirty="0">
                <a:latin typeface="Aptos"/>
              </a:rPr>
              <a:t> </a:t>
            </a:r>
            <a:r>
              <a:rPr lang="en-US" sz="1500" dirty="0" err="1">
                <a:latin typeface="Aptos"/>
              </a:rPr>
              <a:t>lombraso</a:t>
            </a:r>
            <a:r>
              <a:rPr lang="en-US" sz="1500" dirty="0">
                <a:latin typeface="Aptos"/>
              </a:rPr>
              <a:t> or albert bandura and what I would do next time is pick my </a:t>
            </a:r>
            <a:r>
              <a:rPr lang="en-US" sz="1500" dirty="0" err="1">
                <a:latin typeface="Aptos"/>
              </a:rPr>
              <a:t>reasearch</a:t>
            </a:r>
            <a:r>
              <a:rPr lang="en-US" sz="1500" dirty="0">
                <a:latin typeface="Aptos"/>
              </a:rPr>
              <a:t> </a:t>
            </a:r>
            <a:r>
              <a:rPr lang="en-US" sz="1500" dirty="0">
                <a:solidFill>
                  <a:schemeClr val="tx1"/>
                </a:solidFill>
                <a:latin typeface="Trebuchet MS"/>
              </a:rPr>
              <a:t>Materials</a:t>
            </a:r>
            <a:r>
              <a:rPr lang="en-US" sz="1500" dirty="0">
                <a:latin typeface="Aptos"/>
              </a:rPr>
              <a:t> </a:t>
            </a:r>
            <a:r>
              <a:rPr lang="en-US" sz="1600" dirty="0">
                <a:solidFill>
                  <a:schemeClr val="tx1"/>
                </a:solidFill>
                <a:latin typeface="Arial"/>
                <a:cs typeface="Arial"/>
              </a:rPr>
              <a:t>early </a:t>
            </a:r>
            <a:r>
              <a:rPr lang="en-US" sz="1500" dirty="0">
                <a:solidFill>
                  <a:schemeClr val="tx1"/>
                </a:solidFill>
                <a:latin typeface="Aptos"/>
                <a:cs typeface="Arial"/>
              </a:rPr>
              <a:t>and</a:t>
            </a:r>
            <a:r>
              <a:rPr lang="en-US" sz="1500" dirty="0">
                <a:latin typeface="Aptos"/>
              </a:rPr>
              <a:t> give myself less stress </a:t>
            </a:r>
            <a:endParaRPr lang="en-US" sz="1500"/>
          </a:p>
        </p:txBody>
      </p:sp>
    </p:spTree>
    <p:extLst>
      <p:ext uri="{BB962C8B-B14F-4D97-AF65-F5344CB8AC3E}">
        <p14:creationId xmlns:p14="http://schemas.microsoft.com/office/powerpoint/2010/main" val="302738887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c20a0352ae83fd00d961d219cc709a74">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21004b41c90ead1dc3ac9cf353a9ec9a"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AC2046-F745-491D-A984-FC58B327AA23}">
  <ds:schemaRefs>
    <ds:schemaRef ds:uri="http://purl.org/dc/dcmitype/"/>
    <ds:schemaRef ds:uri="http://schemas.openxmlformats.org/package/2006/metadata/core-properties"/>
    <ds:schemaRef ds:uri="http://schemas.microsoft.com/office/2006/metadata/properties"/>
    <ds:schemaRef ds:uri="http://www.w3.org/XML/1998/namespace"/>
    <ds:schemaRef ds:uri="http://schemas.microsoft.com/office/2006/documentManagement/types"/>
    <ds:schemaRef ds:uri="http://purl.org/dc/terms/"/>
    <ds:schemaRef ds:uri="http://schemas.microsoft.com/office/infopath/2007/PartnerControls"/>
    <ds:schemaRef ds:uri="47a3e2db-67be-4841-b3a5-2f2fb1d7c7b3"/>
    <ds:schemaRef ds:uri="60ab93c2-c2e2-4a82-ab36-09e8ba3f753e"/>
    <ds:schemaRef ds:uri="http://purl.org/dc/elements/1.1/"/>
  </ds:schemaRefs>
</ds:datastoreItem>
</file>

<file path=customXml/itemProps2.xml><?xml version="1.0" encoding="utf-8"?>
<ds:datastoreItem xmlns:ds="http://schemas.openxmlformats.org/officeDocument/2006/customXml" ds:itemID="{0C74EFB1-1A0A-4EEF-B501-660361946A0A}">
  <ds:schemaRefs>
    <ds:schemaRef ds:uri="http://schemas.microsoft.com/sharepoint/v3/contenttype/forms"/>
  </ds:schemaRefs>
</ds:datastoreItem>
</file>

<file path=customXml/itemProps3.xml><?xml version="1.0" encoding="utf-8"?>
<ds:datastoreItem xmlns:ds="http://schemas.openxmlformats.org/officeDocument/2006/customXml" ds:itemID="{C65B32CA-9D72-40B0-A718-50D0A4D708A9}">
  <ds:schemaRefs>
    <ds:schemaRef ds:uri="47a3e2db-67be-4841-b3a5-2f2fb1d7c7b3"/>
    <ds:schemaRef ds:uri="60ab93c2-c2e2-4a82-ab36-09e8ba3f75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614</Words>
  <Application>Microsoft Office PowerPoint</Application>
  <PresentationFormat>Widescreen</PresentationFormat>
  <Paragraphs>40</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Criminological Theories</vt:lpstr>
      <vt:lpstr>Cesare Lombroso (Biological Positivism)</vt:lpstr>
      <vt:lpstr>Critique of Lombroso's Theory</vt:lpstr>
      <vt:lpstr>William sheldon </vt:lpstr>
      <vt:lpstr>Social learning theory</vt:lpstr>
      <vt:lpstr>Critics on social learning theory  Albert bandura </vt:lpstr>
      <vt:lpstr>Conclusion </vt:lpstr>
      <vt:lpstr>Refferences </vt:lpstr>
      <vt:lpstr>RESEARCH TIMELINE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Milward (2305212)</dc:creator>
  <cp:lastModifiedBy>Afifa Zaman</cp:lastModifiedBy>
  <cp:revision>691</cp:revision>
  <dcterms:created xsi:type="dcterms:W3CDTF">2024-10-14T09:18:45Z</dcterms:created>
  <dcterms:modified xsi:type="dcterms:W3CDTF">2024-11-04T07:42:03Z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