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
  </p:notesMasterIdLst>
  <p:sldIdLst>
    <p:sldId id="256" r:id="rId2"/>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2" d="100"/>
          <a:sy n="92" d="100"/>
        </p:scale>
        <p:origin x="965" y="-5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C7E371-6AFB-44C2-82B8-B3C81289323F}" type="datetimeFigureOut">
              <a:rPr lang="en-US" smtClean="0"/>
              <a:t>2/14/2026</a:t>
            </a:fld>
            <a:endParaRPr lang="en-US"/>
          </a:p>
        </p:txBody>
      </p:sp>
      <p:sp>
        <p:nvSpPr>
          <p:cNvPr id="4" name="Slide Image Placeholder 3"/>
          <p:cNvSpPr>
            <a:spLocks noGrp="1" noRot="1" noChangeAspect="1"/>
          </p:cNvSpPr>
          <p:nvPr>
            <p:ph type="sldImg" idx="2"/>
          </p:nvPr>
        </p:nvSpPr>
        <p:spPr>
          <a:xfrm>
            <a:off x="1200150" y="1143000"/>
            <a:ext cx="44577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F31E27-75B4-42E4-A42C-B3EF664797E9}" type="slidenum">
              <a:rPr lang="en-US" smtClean="0"/>
              <a:t>‹#›</a:t>
            </a:fld>
            <a:endParaRPr lang="en-US"/>
          </a:p>
        </p:txBody>
      </p:sp>
    </p:spTree>
    <p:extLst>
      <p:ext uri="{BB962C8B-B14F-4D97-AF65-F5344CB8AC3E}">
        <p14:creationId xmlns:p14="http://schemas.microsoft.com/office/powerpoint/2010/main" val="613023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0150" y="1143000"/>
            <a:ext cx="44577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F31E27-75B4-42E4-A42C-B3EF664797E9}" type="slidenum">
              <a:rPr lang="en-US" smtClean="0"/>
              <a:t>1</a:t>
            </a:fld>
            <a:endParaRPr lang="en-US"/>
          </a:p>
        </p:txBody>
      </p:sp>
    </p:spTree>
    <p:extLst>
      <p:ext uri="{BB962C8B-B14F-4D97-AF65-F5344CB8AC3E}">
        <p14:creationId xmlns:p14="http://schemas.microsoft.com/office/powerpoint/2010/main" val="1150781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38646" y="1447802"/>
            <a:ext cx="7172715"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938646" y="4777380"/>
            <a:ext cx="7172715"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D8D24F-D440-433A-979F-B9DA12E1683B}"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1629459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6D8D24F-D440-433A-979F-B9DA12E1683B}"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96401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38647" y="2861735"/>
            <a:ext cx="7172714"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938646" y="4777381"/>
            <a:ext cx="7172715"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8D24F-D440-433A-979F-B9DA12E1683B}"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2243361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96675" y="2060577"/>
            <a:ext cx="3572956"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95473" y="2056093"/>
            <a:ext cx="3572958"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D8D24F-D440-433A-979F-B9DA12E1683B}"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2592976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96675" y="1905000"/>
            <a:ext cx="357295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96675" y="2514600"/>
            <a:ext cx="3572956"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95474" y="1905000"/>
            <a:ext cx="357295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95474" y="2514600"/>
            <a:ext cx="3572956"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D8D24F-D440-433A-979F-B9DA12E1683B}" type="datetimeFigureOut">
              <a:rPr lang="en-US" smtClean="0"/>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3278429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D8D24F-D440-433A-979F-B9DA12E1683B}" type="datetimeFigureOut">
              <a:rPr lang="en-US" smtClean="0"/>
              <a:t>2/14/2026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3429266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D8D24F-D440-433A-979F-B9DA12E1683B}" type="datetimeFigureOut">
              <a:rPr lang="en-US" smtClean="0"/>
              <a:t>2/14/2026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679254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8644" y="1447800"/>
            <a:ext cx="276408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888514" y="1447800"/>
            <a:ext cx="422284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38644" y="3129282"/>
            <a:ext cx="2764084"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6D8D24F-D440-433A-979F-B9DA12E1683B}" type="datetimeFigureOut">
              <a:rPr lang="en-US" smtClean="0"/>
              <a:t>2/14/2026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3663115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7794" y="1854192"/>
            <a:ext cx="413906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7977" y="1143000"/>
            <a:ext cx="260100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38644" y="3657600"/>
            <a:ext cx="4132622"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D8D24F-D440-433A-979F-B9DA12E1683B}"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911376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8647" y="4800587"/>
            <a:ext cx="7172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938646" y="685800"/>
            <a:ext cx="7172715"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38647" y="5367325"/>
            <a:ext cx="7172713"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D8D24F-D440-433A-979F-B9DA12E1683B}"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1122565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38646" y="1447800"/>
            <a:ext cx="7172715"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938646" y="3657600"/>
            <a:ext cx="7172715"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D8D24F-D440-433A-979F-B9DA12E1683B}"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37150073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79861" y="1447800"/>
            <a:ext cx="6501136"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568859" y="3771174"/>
            <a:ext cx="5916256"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938646" y="4350657"/>
            <a:ext cx="7172715"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D8D24F-D440-433A-979F-B9DA12E1683B}"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5782F-14E1-4775-BD68-9AE26CF32BA3}" type="slidenum">
              <a:rPr lang="en-US" smtClean="0"/>
              <a:t>‹#›</a:t>
            </a:fld>
            <a:endParaRPr lang="en-US"/>
          </a:p>
        </p:txBody>
      </p:sp>
      <p:sp>
        <p:nvSpPr>
          <p:cNvPr id="12" name="TextBox 11"/>
          <p:cNvSpPr txBox="1"/>
          <p:nvPr/>
        </p:nvSpPr>
        <p:spPr>
          <a:xfrm>
            <a:off x="730055" y="971253"/>
            <a:ext cx="651724"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7582998" y="2613787"/>
            <a:ext cx="651724"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1074514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38645" y="3124201"/>
            <a:ext cx="7172716"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938646" y="4777381"/>
            <a:ext cx="7172715"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8D24F-D440-433A-979F-B9DA12E1683B}"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11431912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514404" y="1981200"/>
            <a:ext cx="239495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530265" y="2667000"/>
            <a:ext cx="237909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156296" y="1981200"/>
            <a:ext cx="2386317"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147719" y="2667000"/>
            <a:ext cx="23948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790327" y="1981200"/>
            <a:ext cx="238296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790327" y="2667000"/>
            <a:ext cx="238296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028279"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658283"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D8D24F-D440-433A-979F-B9DA12E1683B}" type="datetimeFigureOut">
              <a:rPr lang="en-US" smtClean="0"/>
              <a:t>2/14/2026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16689984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530265" y="4250949"/>
            <a:ext cx="23894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530265" y="2209800"/>
            <a:ext cx="23894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530265" y="4827213"/>
            <a:ext cx="2389413"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160941" y="4250949"/>
            <a:ext cx="238167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160940" y="2209800"/>
            <a:ext cx="238167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159841" y="4827212"/>
            <a:ext cx="238482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790327" y="4250949"/>
            <a:ext cx="238296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790326" y="2209800"/>
            <a:ext cx="238296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790226" y="4827210"/>
            <a:ext cx="2386119"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028279"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658283"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D8D24F-D440-433A-979F-B9DA12E1683B}" type="datetimeFigureOut">
              <a:rPr lang="en-US" smtClean="0"/>
              <a:t>2/14/2026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3846914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8D24F-D440-433A-979F-B9DA12E1683B}"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1461243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8931" y="430215"/>
            <a:ext cx="1424359"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530264" y="773205"/>
            <a:ext cx="6032880"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8D24F-D440-433A-979F-B9DA12E1683B}"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F5782F-14E1-4775-BD68-9AE26CF32BA3}" type="slidenum">
              <a:rPr lang="en-US" smtClean="0"/>
              <a:t>‹#›</a:t>
            </a:fld>
            <a:endParaRPr lang="en-US"/>
          </a:p>
        </p:txBody>
      </p:sp>
    </p:spTree>
    <p:extLst>
      <p:ext uri="{BB962C8B-B14F-4D97-AF65-F5344CB8AC3E}">
        <p14:creationId xmlns:p14="http://schemas.microsoft.com/office/powerpoint/2010/main" val="4030200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824385" y="1676400"/>
            <a:ext cx="30543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6163985" y="-457200"/>
            <a:ext cx="173355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824385" y="6096000"/>
            <a:ext cx="107315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66820" y="2667000"/>
            <a:ext cx="454025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909770" y="2895600"/>
            <a:ext cx="255905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8391114" y="0"/>
            <a:ext cx="74295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525103" y="452718"/>
            <a:ext cx="7643328"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96675" y="2052925"/>
            <a:ext cx="7270959"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60847" y="1819244"/>
            <a:ext cx="990599" cy="247714"/>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D8D24F-D440-433A-979F-B9DA12E1683B}" type="datetimeFigureOut">
              <a:rPr lang="en-US" smtClean="0"/>
              <a:t>2/14/2026</a:t>
            </a:fld>
            <a:endParaRPr lang="en-US"/>
          </a:p>
        </p:txBody>
      </p:sp>
      <p:sp>
        <p:nvSpPr>
          <p:cNvPr id="5" name="Footer Placeholder 4"/>
          <p:cNvSpPr>
            <a:spLocks noGrp="1"/>
          </p:cNvSpPr>
          <p:nvPr>
            <p:ph type="ftr" sz="quarter" idx="3"/>
          </p:nvPr>
        </p:nvSpPr>
        <p:spPr>
          <a:xfrm rot="5400000">
            <a:off x="6913605" y="3253844"/>
            <a:ext cx="3859795" cy="247715"/>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8413634" y="295737"/>
            <a:ext cx="681214"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AAF5782F-14E1-4775-BD68-9AE26CF32BA3}" type="slidenum">
              <a:rPr lang="en-US" smtClean="0"/>
              <a:t>‹#›</a:t>
            </a:fld>
            <a:endParaRPr lang="en-US"/>
          </a:p>
        </p:txBody>
      </p:sp>
    </p:spTree>
    <p:extLst>
      <p:ext uri="{BB962C8B-B14F-4D97-AF65-F5344CB8AC3E}">
        <p14:creationId xmlns:p14="http://schemas.microsoft.com/office/powerpoint/2010/main" val="340796477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6983A82-78E3-7F4B-BEE0-551E4F0EA588}"/>
              </a:ext>
            </a:extLst>
          </p:cNvPr>
          <p:cNvSpPr/>
          <p:nvPr/>
        </p:nvSpPr>
        <p:spPr>
          <a:xfrm>
            <a:off x="0" y="64860"/>
            <a:ext cx="2691581" cy="99702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latin typeface="Times New Roman" panose="02020603050405020304" pitchFamily="18" charset="0"/>
                <a:cs typeface="Times New Roman" panose="02020603050405020304" pitchFamily="18" charset="0"/>
              </a:rPr>
              <a:t>Developing Emotional Intelligence Skills</a:t>
            </a:r>
          </a:p>
        </p:txBody>
      </p:sp>
      <p:sp>
        <p:nvSpPr>
          <p:cNvPr id="5" name="Rectangle: Rounded Corners 4">
            <a:extLst>
              <a:ext uri="{FF2B5EF4-FFF2-40B4-BE49-F238E27FC236}">
                <a16:creationId xmlns:a16="http://schemas.microsoft.com/office/drawing/2014/main" id="{4663CBB0-B327-3275-F7D8-6BF3032F107D}"/>
              </a:ext>
            </a:extLst>
          </p:cNvPr>
          <p:cNvSpPr/>
          <p:nvPr/>
        </p:nvSpPr>
        <p:spPr>
          <a:xfrm>
            <a:off x="0" y="1061883"/>
            <a:ext cx="2691582" cy="195121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b="1" dirty="0">
                <a:latin typeface="Times New Roman" panose="02020603050405020304" pitchFamily="18" charset="0"/>
                <a:cs typeface="Times New Roman" panose="02020603050405020304" pitchFamily="18" charset="0"/>
              </a:rPr>
              <a:t>Introduction</a:t>
            </a:r>
            <a:endParaRPr lang="en-IN" sz="800" b="1"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Emotional Intelligence (EI), developed by Dani Goleman, involves understanding one’s own and other’s emotions (Hughes &amp; Terrell, 2023). Through EI, people can understand, recognise, and manage other’s emotions in an academic setting. Students consistently experience issues, pressure, stress, and interpersonal problems (Coiro, Bettis &amp; </a:t>
            </a:r>
            <a:r>
              <a:rPr lang="en-GB" sz="800" dirty="0" err="1">
                <a:latin typeface="Times New Roman" panose="02020603050405020304" pitchFamily="18" charset="0"/>
                <a:cs typeface="Times New Roman" panose="02020603050405020304" pitchFamily="18" charset="0"/>
              </a:rPr>
              <a:t>Compas</a:t>
            </a:r>
            <a:r>
              <a:rPr lang="en-GB" sz="800" dirty="0">
                <a:latin typeface="Times New Roman" panose="02020603050405020304" pitchFamily="18" charset="0"/>
                <a:cs typeface="Times New Roman" panose="02020603050405020304" pitchFamily="18" charset="0"/>
              </a:rPr>
              <a:t>, 2017). The inability to manage their emotions leads to the students struggling to manage relations, engage in focused learning, or cope with setbacks. Hence, it is essential to understand how personal relations influence EI and how it can be developed.</a:t>
            </a:r>
            <a:endParaRPr lang="en-IN" sz="800" dirty="0">
              <a:latin typeface="Times New Roman" panose="02020603050405020304" pitchFamily="18" charset="0"/>
              <a:cs typeface="Times New Roman" panose="02020603050405020304" pitchFamily="18" charset="0"/>
            </a:endParaRPr>
          </a:p>
          <a:p>
            <a:pPr algn="ctr"/>
            <a:endParaRPr lang="en-US" sz="1000" dirty="0">
              <a:latin typeface="Times New Roman" panose="02020603050405020304" pitchFamily="18" charset="0"/>
              <a:cs typeface="Times New Roman" panose="02020603050405020304" pitchFamily="18" charset="0"/>
            </a:endParaRPr>
          </a:p>
        </p:txBody>
      </p:sp>
      <p:sp>
        <p:nvSpPr>
          <p:cNvPr id="6" name="Rectangle: Rounded Corners 5">
            <a:extLst>
              <a:ext uri="{FF2B5EF4-FFF2-40B4-BE49-F238E27FC236}">
                <a16:creationId xmlns:a16="http://schemas.microsoft.com/office/drawing/2014/main" id="{DAE8A1C5-E4EC-B96F-BD27-0025652FAA8B}"/>
              </a:ext>
            </a:extLst>
          </p:cNvPr>
          <p:cNvSpPr/>
          <p:nvPr/>
        </p:nvSpPr>
        <p:spPr>
          <a:xfrm>
            <a:off x="0" y="3013094"/>
            <a:ext cx="2622755" cy="14507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b="1" dirty="0">
                <a:latin typeface="Times New Roman" panose="02020603050405020304" pitchFamily="18" charset="0"/>
                <a:cs typeface="Times New Roman" panose="02020603050405020304" pitchFamily="18" charset="0"/>
              </a:rPr>
              <a:t>Methods</a:t>
            </a:r>
            <a:endParaRPr lang="en-IN" sz="800" b="1"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The report is prepared using secondary data. Several academic journals, textbooks, and articles on EI and Dani Goleman’s model are used to conduct the analysis. The researcher gathered the sources from Google Scholar using keywords like “emotional intelligence”, “Dani Goleman’s theory”, “emotions”, and so on. In addition, the personal experiences of the student were utilised to connect to the theory.</a:t>
            </a:r>
            <a:endParaRPr lang="en-IN" sz="800" dirty="0">
              <a:latin typeface="Times New Roman" panose="02020603050405020304" pitchFamily="18" charset="0"/>
              <a:cs typeface="Times New Roman" panose="02020603050405020304" pitchFamily="18" charset="0"/>
            </a:endParaRPr>
          </a:p>
          <a:p>
            <a:pPr algn="ctr"/>
            <a:endParaRPr lang="en-US" sz="1000" dirty="0">
              <a:latin typeface="Times New Roman" panose="02020603050405020304" pitchFamily="18" charset="0"/>
              <a:cs typeface="Times New Roman" panose="02020603050405020304" pitchFamily="18" charset="0"/>
            </a:endParaRPr>
          </a:p>
        </p:txBody>
      </p:sp>
      <p:sp>
        <p:nvSpPr>
          <p:cNvPr id="7" name="Rectangle: Rounded Corners 6">
            <a:extLst>
              <a:ext uri="{FF2B5EF4-FFF2-40B4-BE49-F238E27FC236}">
                <a16:creationId xmlns:a16="http://schemas.microsoft.com/office/drawing/2014/main" id="{E4B8047D-C971-5C0B-5ADE-EF88C8D95899}"/>
              </a:ext>
            </a:extLst>
          </p:cNvPr>
          <p:cNvSpPr/>
          <p:nvPr/>
        </p:nvSpPr>
        <p:spPr>
          <a:xfrm>
            <a:off x="97970" y="4463846"/>
            <a:ext cx="3842658" cy="239415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b="1" dirty="0">
                <a:latin typeface="Times New Roman" panose="02020603050405020304" pitchFamily="18" charset="0"/>
                <a:cs typeface="Times New Roman" panose="02020603050405020304" pitchFamily="18" charset="0"/>
              </a:rPr>
              <a:t>Development of Emotional Intelligence</a:t>
            </a:r>
            <a:endParaRPr lang="en-IN" sz="800" b="1"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As per Goleman’s model, EI can be developed over time using a conscious practice, which includes the following:</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Self-awareness: This involves paying attention to the emotions of others and understanding them. This helps in overcoming factors that trigger students (Flavian, 2016).</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Motivation: This indicates the internal drive of a student to achieve success rather than working only for grades.</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Self-regulation: Students need to learn to pause before reacting with others emotionally. This also ensures their self-control.</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Empathy: Students try to understand the perspectives of others, respect them, and recognise their emotions.</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Social Skills: This involves clear communication and managing relations.</a:t>
            </a:r>
            <a:endParaRPr lang="en-IN"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EI skills can be developed by attaining feedback </a:t>
            </a:r>
            <a:r>
              <a:rPr lang="en-GB" sz="800">
                <a:latin typeface="Times New Roman" panose="02020603050405020304" pitchFamily="18" charset="0"/>
                <a:cs typeface="Times New Roman" panose="02020603050405020304" pitchFamily="18" charset="0"/>
              </a:rPr>
              <a:t>from other’s</a:t>
            </a:r>
            <a:r>
              <a:rPr lang="en-GB" sz="800" dirty="0">
                <a:latin typeface="Times New Roman" panose="02020603050405020304" pitchFamily="18" charset="0"/>
                <a:cs typeface="Times New Roman" panose="02020603050405020304" pitchFamily="18" charset="0"/>
              </a:rPr>
              <a:t>, analysing the emotional mistakes done in the past, and consistent learning. The development of EI allows the students to respond to challenges calmly.</a:t>
            </a:r>
            <a:endParaRPr lang="en-IN" sz="800" dirty="0">
              <a:latin typeface="Times New Roman" panose="02020603050405020304" pitchFamily="18" charset="0"/>
              <a:cs typeface="Times New Roman" panose="02020603050405020304" pitchFamily="18" charset="0"/>
            </a:endParaRPr>
          </a:p>
          <a:p>
            <a:pPr algn="ctr"/>
            <a:endParaRPr lang="en-US" sz="800" dirty="0">
              <a:latin typeface="Times New Roman" panose="02020603050405020304" pitchFamily="18" charset="0"/>
              <a:cs typeface="Times New Roman" panose="02020603050405020304" pitchFamily="18" charset="0"/>
            </a:endParaRPr>
          </a:p>
        </p:txBody>
      </p:sp>
      <p:sp>
        <p:nvSpPr>
          <p:cNvPr id="8" name="Rectangle: Rounded Corners 7">
            <a:extLst>
              <a:ext uri="{FF2B5EF4-FFF2-40B4-BE49-F238E27FC236}">
                <a16:creationId xmlns:a16="http://schemas.microsoft.com/office/drawing/2014/main" id="{04E5FEC1-49C9-0347-002A-E0334000F095}"/>
              </a:ext>
            </a:extLst>
          </p:cNvPr>
          <p:cNvSpPr/>
          <p:nvPr/>
        </p:nvSpPr>
        <p:spPr>
          <a:xfrm>
            <a:off x="6480160" y="1656736"/>
            <a:ext cx="3425840" cy="222700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b="1" dirty="0">
                <a:latin typeface="Times New Roman" panose="02020603050405020304" pitchFamily="18" charset="0"/>
                <a:cs typeface="Times New Roman" panose="02020603050405020304" pitchFamily="18" charset="0"/>
              </a:rPr>
              <a:t>Controlling Emotions and the Development of Mindfulness</a:t>
            </a:r>
            <a:endParaRPr lang="en-IN" sz="800" b="1"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As per my experience, academic life leads to frustration, self-doubt, and anxiety, especially while completing assignments or during exams. I feel that controlling emotions means managing them effectively rather than suppressing them. This strategy can be achieved through mindfulness, as it helps students remain aware of their emotions and thoughts without judgment. I developed mindfulness in the following way:</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Short breaks during study.</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Practising gratitude to overcome negative perception.</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Resting, engaging in physical activities, learning, and maintaining balance.</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Observing and understanding others’ emotions and their situations before reacting.</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Reducing emotional reactions like anger or panic through self-control.</a:t>
            </a:r>
            <a:endParaRPr lang="en-IN" sz="800" dirty="0">
              <a:latin typeface="Times New Roman" panose="02020603050405020304" pitchFamily="18" charset="0"/>
              <a:cs typeface="Times New Roman" panose="02020603050405020304" pitchFamily="18" charset="0"/>
            </a:endParaRPr>
          </a:p>
          <a:p>
            <a:pPr algn="ctr"/>
            <a:endParaRPr lang="en-US" sz="800" dirty="0">
              <a:latin typeface="Times New Roman" panose="02020603050405020304" pitchFamily="18" charset="0"/>
              <a:cs typeface="Times New Roman" panose="02020603050405020304" pitchFamily="18" charset="0"/>
            </a:endParaRPr>
          </a:p>
        </p:txBody>
      </p:sp>
      <p:sp>
        <p:nvSpPr>
          <p:cNvPr id="9" name="Rectangle: Rounded Corners 8">
            <a:extLst>
              <a:ext uri="{FF2B5EF4-FFF2-40B4-BE49-F238E27FC236}">
                <a16:creationId xmlns:a16="http://schemas.microsoft.com/office/drawing/2014/main" id="{A198BA86-1C12-3233-4B93-F4BECAB8C35E}"/>
              </a:ext>
            </a:extLst>
          </p:cNvPr>
          <p:cNvSpPr/>
          <p:nvPr/>
        </p:nvSpPr>
        <p:spPr>
          <a:xfrm>
            <a:off x="3940629" y="3696929"/>
            <a:ext cx="2787797" cy="20156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b="1" dirty="0">
                <a:latin typeface="Times New Roman" panose="02020603050405020304" pitchFamily="18" charset="0"/>
                <a:cs typeface="Times New Roman" panose="02020603050405020304" pitchFamily="18" charset="0"/>
              </a:rPr>
              <a:t>Factors for Academic Success</a:t>
            </a:r>
            <a:endParaRPr lang="en-IN" sz="800" b="1"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Many factors contribute to success in studies, such as resilience, self-discipline, motivation, and emotional capability of a person (Oprea, 2024). EI plays a significant role in managing the factors. However, students lacking EI can face issues such as stress, demoralisation, fear of failure, and inability to manage time. To overcome these problems, certain steps need to be taken.</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Developing realistic academic objectives.</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Attaining support from professors and peers.</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Reflecting on the feedback attained.</a:t>
            </a:r>
            <a:endParaRPr lang="en-IN"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Managing time by developing schedules.</a:t>
            </a:r>
            <a:endParaRPr lang="en-IN" sz="800" dirty="0">
              <a:latin typeface="Times New Roman" panose="02020603050405020304" pitchFamily="18" charset="0"/>
              <a:cs typeface="Times New Roman" panose="02020603050405020304" pitchFamily="18" charset="0"/>
            </a:endParaRPr>
          </a:p>
          <a:p>
            <a:pPr algn="ctr"/>
            <a:endParaRPr lang="en-US" sz="1000" dirty="0">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DDBACAD1-1907-460A-C0BB-9E130CE823CD}"/>
              </a:ext>
            </a:extLst>
          </p:cNvPr>
          <p:cNvSpPr/>
          <p:nvPr/>
        </p:nvSpPr>
        <p:spPr>
          <a:xfrm>
            <a:off x="3940629" y="5712542"/>
            <a:ext cx="2919830" cy="103238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b="1" dirty="0">
                <a:latin typeface="Times New Roman" panose="02020603050405020304" pitchFamily="18" charset="0"/>
                <a:cs typeface="Times New Roman" panose="02020603050405020304" pitchFamily="18" charset="0"/>
              </a:rPr>
              <a:t>Summary</a:t>
            </a:r>
            <a:endParaRPr lang="en-IN" sz="800" b="1"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Understanding and managing other’s emotions is essential for developing EI. Goleman’s theory applies to student life, were self-regulation and mindfulness drive learning outcomes. Students without EI can face challenges like fear of failure and stress. Hence, to overcome them, academic resilience, support, and reflection on feedback are necessary.</a:t>
            </a:r>
            <a:endParaRPr lang="en-IN" sz="800" dirty="0">
              <a:latin typeface="Times New Roman" panose="02020603050405020304" pitchFamily="18" charset="0"/>
              <a:cs typeface="Times New Roman" panose="02020603050405020304" pitchFamily="18" charset="0"/>
            </a:endParaRPr>
          </a:p>
          <a:p>
            <a:pPr algn="ctr"/>
            <a:endParaRPr lang="en-US" sz="1000" dirty="0">
              <a:latin typeface="Times New Roman" panose="02020603050405020304" pitchFamily="18"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D2935288-01F7-B388-6C88-1FF45C25F1F2}"/>
              </a:ext>
            </a:extLst>
          </p:cNvPr>
          <p:cNvSpPr/>
          <p:nvPr/>
        </p:nvSpPr>
        <p:spPr>
          <a:xfrm>
            <a:off x="6770914" y="3883743"/>
            <a:ext cx="3135086" cy="297425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b="1" dirty="0">
                <a:latin typeface="Times New Roman" panose="02020603050405020304" pitchFamily="18" charset="0"/>
                <a:cs typeface="Times New Roman" panose="02020603050405020304" pitchFamily="18" charset="0"/>
              </a:rPr>
              <a:t>     Reference List:</a:t>
            </a:r>
            <a:endParaRPr lang="en-IN" sz="800" b="1"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Coiro, M.J., Bettis, A.H. and </a:t>
            </a:r>
            <a:r>
              <a:rPr lang="en-GB" sz="800" dirty="0" err="1">
                <a:latin typeface="Times New Roman" panose="02020603050405020304" pitchFamily="18" charset="0"/>
                <a:cs typeface="Times New Roman" panose="02020603050405020304" pitchFamily="18" charset="0"/>
              </a:rPr>
              <a:t>Compas</a:t>
            </a:r>
            <a:r>
              <a:rPr lang="en-GB" sz="800" dirty="0">
                <a:latin typeface="Times New Roman" panose="02020603050405020304" pitchFamily="18" charset="0"/>
                <a:cs typeface="Times New Roman" panose="02020603050405020304" pitchFamily="18" charset="0"/>
              </a:rPr>
              <a:t>, B.E. (2017) ‘College students coping with interpersonal stress: Examining a control-based model of coping’, </a:t>
            </a:r>
            <a:r>
              <a:rPr lang="en-GB" sz="800" i="1" dirty="0">
                <a:latin typeface="Times New Roman" panose="02020603050405020304" pitchFamily="18" charset="0"/>
                <a:cs typeface="Times New Roman" panose="02020603050405020304" pitchFamily="18" charset="0"/>
              </a:rPr>
              <a:t>Journal of American College Health</a:t>
            </a:r>
            <a:r>
              <a:rPr lang="en-GB" sz="800" dirty="0">
                <a:latin typeface="Times New Roman" panose="02020603050405020304" pitchFamily="18" charset="0"/>
                <a:cs typeface="Times New Roman" panose="02020603050405020304" pitchFamily="18" charset="0"/>
              </a:rPr>
              <a:t>, 65(3), pp.177-186. </a:t>
            </a:r>
            <a:endParaRPr lang="en-IN" sz="800" dirty="0">
              <a:latin typeface="Times New Roman" panose="02020603050405020304" pitchFamily="18" charset="0"/>
              <a:cs typeface="Times New Roman" panose="02020603050405020304" pitchFamily="18" charset="0"/>
            </a:endParaRPr>
          </a:p>
          <a:p>
            <a:endParaRPr lang="en-GB"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Flavian, H. (2016) ‘Towards teaching and beyond: Strengthening education by understanding students’ self-awareness development’, </a:t>
            </a:r>
            <a:r>
              <a:rPr lang="en-GB" sz="800" i="1" dirty="0">
                <a:latin typeface="Times New Roman" panose="02020603050405020304" pitchFamily="18" charset="0"/>
                <a:cs typeface="Times New Roman" panose="02020603050405020304" pitchFamily="18" charset="0"/>
              </a:rPr>
              <a:t>Power and Education</a:t>
            </a:r>
            <a:r>
              <a:rPr lang="en-GB" sz="800" dirty="0">
                <a:latin typeface="Times New Roman" panose="02020603050405020304" pitchFamily="18" charset="0"/>
                <a:cs typeface="Times New Roman" panose="02020603050405020304" pitchFamily="18" charset="0"/>
              </a:rPr>
              <a:t>, 8(1), pp.88-100. </a:t>
            </a:r>
            <a:endParaRPr lang="en-IN" sz="800" dirty="0">
              <a:latin typeface="Times New Roman" panose="02020603050405020304" pitchFamily="18" charset="0"/>
              <a:cs typeface="Times New Roman" panose="02020603050405020304" pitchFamily="18" charset="0"/>
            </a:endParaRPr>
          </a:p>
          <a:p>
            <a:endParaRPr lang="en-GB"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Hughes, M. and Terrell, J.B. (2023) </a:t>
            </a:r>
            <a:r>
              <a:rPr lang="en-GB" sz="800" i="1" dirty="0">
                <a:latin typeface="Times New Roman" panose="02020603050405020304" pitchFamily="18" charset="0"/>
                <a:cs typeface="Times New Roman" panose="02020603050405020304" pitchFamily="18" charset="0"/>
              </a:rPr>
              <a:t>The emotionally intelligent team: Understanding and developing the </a:t>
            </a:r>
            <a:r>
              <a:rPr lang="en-GB" sz="800" i="1" dirty="0" err="1">
                <a:latin typeface="Times New Roman" panose="02020603050405020304" pitchFamily="18" charset="0"/>
                <a:cs typeface="Times New Roman" panose="02020603050405020304" pitchFamily="18" charset="0"/>
              </a:rPr>
              <a:t>behaviors</a:t>
            </a:r>
            <a:r>
              <a:rPr lang="en-GB" sz="800" i="1" dirty="0">
                <a:latin typeface="Times New Roman" panose="02020603050405020304" pitchFamily="18" charset="0"/>
                <a:cs typeface="Times New Roman" panose="02020603050405020304" pitchFamily="18" charset="0"/>
              </a:rPr>
              <a:t> of success</a:t>
            </a:r>
            <a:r>
              <a:rPr lang="en-GB" sz="800" dirty="0">
                <a:latin typeface="Times New Roman" panose="02020603050405020304" pitchFamily="18" charset="0"/>
                <a:cs typeface="Times New Roman" panose="02020603050405020304" pitchFamily="18" charset="0"/>
              </a:rPr>
              <a:t>. New Jersey: John Wiley &amp; Sons</a:t>
            </a:r>
            <a:endParaRPr lang="en-IN" sz="800" dirty="0">
              <a:latin typeface="Times New Roman" panose="02020603050405020304" pitchFamily="18" charset="0"/>
              <a:cs typeface="Times New Roman" panose="02020603050405020304" pitchFamily="18" charset="0"/>
            </a:endParaRPr>
          </a:p>
          <a:p>
            <a:endParaRPr lang="en-GB"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Oprea, O.M. (2024) ‘Characteristics of a motivated student for academic </a:t>
            </a:r>
            <a:r>
              <a:rPr lang="en-GB" sz="800" dirty="0" err="1">
                <a:latin typeface="Times New Roman" panose="02020603050405020304" pitchFamily="18" charset="0"/>
                <a:cs typeface="Times New Roman" panose="02020603050405020304" pitchFamily="18" charset="0"/>
              </a:rPr>
              <a:t>success.’,</a:t>
            </a:r>
            <a:r>
              <a:rPr lang="en-GB" sz="800" i="1" dirty="0" err="1">
                <a:latin typeface="Times New Roman" panose="02020603050405020304" pitchFamily="18" charset="0"/>
                <a:cs typeface="Times New Roman" panose="02020603050405020304" pitchFamily="18" charset="0"/>
              </a:rPr>
              <a:t>Studia</a:t>
            </a:r>
            <a:r>
              <a:rPr lang="en-GB" sz="800" i="1" dirty="0">
                <a:latin typeface="Times New Roman" panose="02020603050405020304" pitchFamily="18" charset="0"/>
                <a:cs typeface="Times New Roman" panose="02020603050405020304" pitchFamily="18" charset="0"/>
              </a:rPr>
              <a:t> Universitatis </a:t>
            </a:r>
            <a:r>
              <a:rPr lang="en-GB" sz="800" i="1" dirty="0" err="1">
                <a:latin typeface="Times New Roman" panose="02020603050405020304" pitchFamily="18" charset="0"/>
                <a:cs typeface="Times New Roman" panose="02020603050405020304" pitchFamily="18" charset="0"/>
              </a:rPr>
              <a:t>Moldaviae</a:t>
            </a:r>
            <a:r>
              <a:rPr lang="en-GB" sz="800" i="1" dirty="0">
                <a:latin typeface="Times New Roman" panose="02020603050405020304" pitchFamily="18" charset="0"/>
                <a:cs typeface="Times New Roman" panose="02020603050405020304" pitchFamily="18" charset="0"/>
              </a:rPr>
              <a:t> (Seria </a:t>
            </a:r>
            <a:r>
              <a:rPr lang="en-GB" sz="800" i="1" dirty="0" err="1">
                <a:latin typeface="Times New Roman" panose="02020603050405020304" pitchFamily="18" charset="0"/>
                <a:cs typeface="Times New Roman" panose="02020603050405020304" pitchFamily="18" charset="0"/>
              </a:rPr>
              <a:t>Ştiinţe</a:t>
            </a:r>
            <a:r>
              <a:rPr lang="en-GB" sz="800" i="1" dirty="0">
                <a:latin typeface="Times New Roman" panose="02020603050405020304" pitchFamily="18" charset="0"/>
                <a:cs typeface="Times New Roman" panose="02020603050405020304" pitchFamily="18" charset="0"/>
              </a:rPr>
              <a:t> ale </a:t>
            </a:r>
            <a:r>
              <a:rPr lang="en-GB" sz="800" i="1" dirty="0" err="1">
                <a:latin typeface="Times New Roman" panose="02020603050405020304" pitchFamily="18" charset="0"/>
                <a:cs typeface="Times New Roman" panose="02020603050405020304" pitchFamily="18" charset="0"/>
              </a:rPr>
              <a:t>Educației</a:t>
            </a:r>
            <a:r>
              <a:rPr lang="en-GB" sz="800" i="1" dirty="0">
                <a:latin typeface="Times New Roman" panose="02020603050405020304" pitchFamily="18" charset="0"/>
                <a:cs typeface="Times New Roman" panose="02020603050405020304" pitchFamily="18" charset="0"/>
              </a:rPr>
              <a:t>)</a:t>
            </a:r>
            <a:r>
              <a:rPr lang="en-GB" sz="800" dirty="0">
                <a:latin typeface="Times New Roman" panose="02020603050405020304" pitchFamily="18" charset="0"/>
                <a:cs typeface="Times New Roman" panose="02020603050405020304" pitchFamily="18" charset="0"/>
              </a:rPr>
              <a:t>, 179(9), pp.143-151. </a:t>
            </a:r>
            <a:endParaRPr lang="en-IN" sz="800" dirty="0">
              <a:latin typeface="Times New Roman" panose="02020603050405020304" pitchFamily="18" charset="0"/>
              <a:cs typeface="Times New Roman" panose="02020603050405020304" pitchFamily="18" charset="0"/>
            </a:endParaRPr>
          </a:p>
          <a:p>
            <a:pPr algn="ctr"/>
            <a:endParaRPr lang="en-US" sz="800" dirty="0">
              <a:latin typeface="Times New Roman" panose="02020603050405020304" pitchFamily="18" charset="0"/>
              <a:cs typeface="Times New Roman" panose="02020603050405020304" pitchFamily="18" charset="0"/>
            </a:endParaRPr>
          </a:p>
        </p:txBody>
      </p:sp>
      <p:sp>
        <p:nvSpPr>
          <p:cNvPr id="12" name="Rectangle: Rounded Corners 11">
            <a:extLst>
              <a:ext uri="{FF2B5EF4-FFF2-40B4-BE49-F238E27FC236}">
                <a16:creationId xmlns:a16="http://schemas.microsoft.com/office/drawing/2014/main" id="{8D3A0F19-C2B1-71B6-F385-4C39BE8F5C67}"/>
              </a:ext>
            </a:extLst>
          </p:cNvPr>
          <p:cNvSpPr/>
          <p:nvPr/>
        </p:nvSpPr>
        <p:spPr>
          <a:xfrm>
            <a:off x="6218845" y="0"/>
            <a:ext cx="1561867" cy="165673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00" dirty="0">
                <a:latin typeface="Times New Roman" panose="02020603050405020304" pitchFamily="18" charset="0"/>
                <a:cs typeface="Times New Roman" panose="02020603050405020304" pitchFamily="18" charset="0"/>
              </a:rPr>
              <a:t>Name: Nuno Moreira</a:t>
            </a:r>
            <a:endParaRPr lang="en-IN"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Student Number:2329743</a:t>
            </a:r>
            <a:endParaRPr lang="en-IN"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Module Code :LCLM 5006</a:t>
            </a:r>
            <a:endParaRPr lang="en-IN"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Lecturer’s Name:</a:t>
            </a:r>
          </a:p>
          <a:p>
            <a:endParaRPr lang="en-IN" sz="1000" dirty="0">
              <a:latin typeface="Times New Roman" panose="02020603050405020304" pitchFamily="18" charset="0"/>
              <a:cs typeface="Times New Roman" panose="02020603050405020304" pitchFamily="18" charset="0"/>
            </a:endParaRPr>
          </a:p>
          <a:p>
            <a:pPr algn="ctr"/>
            <a:endParaRPr lang="en-US" sz="1000" dirty="0"/>
          </a:p>
        </p:txBody>
      </p:sp>
      <p:pic>
        <p:nvPicPr>
          <p:cNvPr id="1026" name="Picture 2" descr="Teaching Emotional Intelligence in Hybrid Work | InSync Insights">
            <a:extLst>
              <a:ext uri="{FF2B5EF4-FFF2-40B4-BE49-F238E27FC236}">
                <a16:creationId xmlns:a16="http://schemas.microsoft.com/office/drawing/2014/main" id="{4E80C700-1030-663E-E6D0-D89B921385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3200" y="0"/>
            <a:ext cx="2082801" cy="165673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Role of Emotional Intelligence in Job Success - ENSEARCH">
            <a:extLst>
              <a:ext uri="{FF2B5EF4-FFF2-40B4-BE49-F238E27FC236}">
                <a16:creationId xmlns:a16="http://schemas.microsoft.com/office/drawing/2014/main" id="{73788A5A-AC57-440D-A93A-799A174CA2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21079" y="1745717"/>
            <a:ext cx="3716593" cy="195121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 Milestone of Intelligent Development: Daniel Goleman's Emotional  Intelligence Theory - Experianta">
            <a:extLst>
              <a:ext uri="{FF2B5EF4-FFF2-40B4-BE49-F238E27FC236}">
                <a16:creationId xmlns:a16="http://schemas.microsoft.com/office/drawing/2014/main" id="{45405F71-A1A2-14AC-C962-3E1C0DBC354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34069" y="64860"/>
            <a:ext cx="3442287" cy="165673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Emotional Intelligence in Leadership ...">
            <a:extLst>
              <a:ext uri="{FF2B5EF4-FFF2-40B4-BE49-F238E27FC236}">
                <a16:creationId xmlns:a16="http://schemas.microsoft.com/office/drawing/2014/main" id="{F8033475-595E-2EE5-DAA6-642213A31C0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09697" y="3721050"/>
            <a:ext cx="1309688" cy="724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46826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30</TotalTime>
  <Words>797</Words>
  <Application>Microsoft Office PowerPoint</Application>
  <PresentationFormat>A4 Paper (210x297 mm)</PresentationFormat>
  <Paragraphs>41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vt:lpstr>
      <vt:lpstr>Century Gothic</vt:lpstr>
      <vt:lpstr>Times New Roman</vt:lpstr>
      <vt:lpstr>Wingdings 3</vt:lpstr>
      <vt:lpstr>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Nuno Godinho Moreira (2329743)</cp:lastModifiedBy>
  <cp:revision>15</cp:revision>
  <dcterms:created xsi:type="dcterms:W3CDTF">2026-02-04T08:15:25Z</dcterms:created>
  <dcterms:modified xsi:type="dcterms:W3CDTF">2026-02-14T13:29:25Z</dcterms:modified>
</cp:coreProperties>
</file>