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1" r:id="rId6"/>
    <p:sldId id="260"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4183" autoAdjust="0"/>
  </p:normalViewPr>
  <p:slideViewPr>
    <p:cSldViewPr snapToGrid="0">
      <p:cViewPr varScale="1">
        <p:scale>
          <a:sx n="53" d="100"/>
          <a:sy n="53" d="100"/>
        </p:scale>
        <p:origin x="183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783026-A29F-4747-9137-69B987242267}"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US"/>
        </a:p>
      </dgm:t>
    </dgm:pt>
    <dgm:pt modelId="{CC130660-81C7-4AC2-86AA-A83BB8D53831}">
      <dgm:prSet/>
      <dgm:spPr/>
      <dgm:t>
        <a:bodyPr/>
        <a:lstStyle/>
        <a:p>
          <a:r>
            <a:rPr lang="en-US" b="0" i="0" baseline="0" dirty="0"/>
            <a:t>Individual Presentation  Lifespan Development</a:t>
          </a:r>
          <a:endParaRPr lang="en-US" dirty="0"/>
        </a:p>
      </dgm:t>
    </dgm:pt>
    <dgm:pt modelId="{DB946E26-F3EA-4FA0-A62C-ADC20DA7BCC3}" type="parTrans" cxnId="{8FB6B844-DE9F-4314-B1E5-550FE5AD4CD9}">
      <dgm:prSet/>
      <dgm:spPr/>
      <dgm:t>
        <a:bodyPr/>
        <a:lstStyle/>
        <a:p>
          <a:endParaRPr lang="en-US"/>
        </a:p>
      </dgm:t>
    </dgm:pt>
    <dgm:pt modelId="{AFDA10B6-498D-41C2-A0A2-CD598B43FD62}" type="sibTrans" cxnId="{8FB6B844-DE9F-4314-B1E5-550FE5AD4CD9}">
      <dgm:prSet/>
      <dgm:spPr/>
      <dgm:t>
        <a:bodyPr/>
        <a:lstStyle/>
        <a:p>
          <a:endParaRPr lang="en-US"/>
        </a:p>
      </dgm:t>
    </dgm:pt>
    <dgm:pt modelId="{0C9FDCD5-ECFD-4378-B108-D56355FDD239}">
      <dgm:prSet/>
      <dgm:spPr/>
      <dgm:t>
        <a:bodyPr/>
        <a:lstStyle/>
        <a:p>
          <a:r>
            <a:rPr lang="en-US" b="0" i="0" baseline="0"/>
            <a:t>Early Years Nursery Setting</a:t>
          </a:r>
          <a:endParaRPr lang="en-US"/>
        </a:p>
      </dgm:t>
    </dgm:pt>
    <dgm:pt modelId="{AE51BF23-C3B5-40DB-AFE9-C42D7AC98551}" type="parTrans" cxnId="{F37B0389-73B7-4F08-BE3A-F0197ECD46F9}">
      <dgm:prSet/>
      <dgm:spPr/>
      <dgm:t>
        <a:bodyPr/>
        <a:lstStyle/>
        <a:p>
          <a:endParaRPr lang="en-US"/>
        </a:p>
      </dgm:t>
    </dgm:pt>
    <dgm:pt modelId="{71C5A1B2-5E26-4299-B398-A42CBE07B2B7}" type="sibTrans" cxnId="{F37B0389-73B7-4F08-BE3A-F0197ECD46F9}">
      <dgm:prSet/>
      <dgm:spPr/>
      <dgm:t>
        <a:bodyPr/>
        <a:lstStyle/>
        <a:p>
          <a:endParaRPr lang="en-US"/>
        </a:p>
      </dgm:t>
    </dgm:pt>
    <dgm:pt modelId="{B76A76EC-F270-477D-A2F3-D8C219AA8DED}">
      <dgm:prSet/>
      <dgm:spPr/>
      <dgm:t>
        <a:bodyPr/>
        <a:lstStyle/>
        <a:p>
          <a:r>
            <a:rPr lang="en-US" b="0" i="0" baseline="0" dirty="0"/>
            <a:t>Focus Child: Amira (3 years old)</a:t>
          </a:r>
          <a:endParaRPr lang="en-US" b="0" dirty="0"/>
        </a:p>
      </dgm:t>
    </dgm:pt>
    <dgm:pt modelId="{8C1E80B0-C45A-45B6-9A18-B0358EFE98CD}" type="parTrans" cxnId="{42D99EE8-EF32-4D66-A548-5576BD926FC6}">
      <dgm:prSet/>
      <dgm:spPr/>
      <dgm:t>
        <a:bodyPr/>
        <a:lstStyle/>
        <a:p>
          <a:endParaRPr lang="en-US"/>
        </a:p>
      </dgm:t>
    </dgm:pt>
    <dgm:pt modelId="{15203DCB-8543-4E99-AC9F-F87E3FBE62DB}" type="sibTrans" cxnId="{42D99EE8-EF32-4D66-A548-5576BD926FC6}">
      <dgm:prSet/>
      <dgm:spPr/>
      <dgm:t>
        <a:bodyPr/>
        <a:lstStyle/>
        <a:p>
          <a:endParaRPr lang="en-US"/>
        </a:p>
      </dgm:t>
    </dgm:pt>
    <dgm:pt modelId="{A6580923-1A4A-46DA-8A3F-36350925FEC2}">
      <dgm:prSet/>
      <dgm:spPr/>
      <dgm:t>
        <a:bodyPr/>
        <a:lstStyle/>
        <a:p>
          <a:r>
            <a:rPr lang="en-US" b="0" i="0" baseline="0" dirty="0"/>
            <a:t>Main Theory: Bowlby’s Attachment Theory (Bowlby, 1969)</a:t>
          </a:r>
          <a:endParaRPr lang="en-US" dirty="0"/>
        </a:p>
      </dgm:t>
    </dgm:pt>
    <dgm:pt modelId="{A8DF9FD0-68CC-4684-8CA8-007409013F01}" type="parTrans" cxnId="{6875ADF7-5EB4-417F-BEC1-154124874963}">
      <dgm:prSet/>
      <dgm:spPr/>
      <dgm:t>
        <a:bodyPr/>
        <a:lstStyle/>
        <a:p>
          <a:endParaRPr lang="en-US"/>
        </a:p>
      </dgm:t>
    </dgm:pt>
    <dgm:pt modelId="{4E74601F-80B6-4F14-AA40-7392059E7FD1}" type="sibTrans" cxnId="{6875ADF7-5EB4-417F-BEC1-154124874963}">
      <dgm:prSet/>
      <dgm:spPr/>
      <dgm:t>
        <a:bodyPr/>
        <a:lstStyle/>
        <a:p>
          <a:endParaRPr lang="en-US"/>
        </a:p>
      </dgm:t>
    </dgm:pt>
    <dgm:pt modelId="{7A94605B-3EE6-4BE1-AC6F-150C43C2AC6D}" type="pres">
      <dgm:prSet presAssocID="{4B783026-A29F-4747-9137-69B987242267}" presName="vert0" presStyleCnt="0">
        <dgm:presLayoutVars>
          <dgm:dir/>
          <dgm:animOne val="branch"/>
          <dgm:animLvl val="lvl"/>
        </dgm:presLayoutVars>
      </dgm:prSet>
      <dgm:spPr/>
    </dgm:pt>
    <dgm:pt modelId="{704AFBA8-E7D3-4E3B-ADB7-1CEEFFB45F86}" type="pres">
      <dgm:prSet presAssocID="{CC130660-81C7-4AC2-86AA-A83BB8D53831}" presName="thickLine" presStyleLbl="alignNode1" presStyleIdx="0" presStyleCnt="4"/>
      <dgm:spPr/>
    </dgm:pt>
    <dgm:pt modelId="{A6AD03A4-F917-42EE-B3CA-00B584EB0CBB}" type="pres">
      <dgm:prSet presAssocID="{CC130660-81C7-4AC2-86AA-A83BB8D53831}" presName="horz1" presStyleCnt="0"/>
      <dgm:spPr/>
    </dgm:pt>
    <dgm:pt modelId="{782BE262-FE5C-4E22-B04E-56E9D9E078A9}" type="pres">
      <dgm:prSet presAssocID="{CC130660-81C7-4AC2-86AA-A83BB8D53831}" presName="tx1" presStyleLbl="revTx" presStyleIdx="0" presStyleCnt="4"/>
      <dgm:spPr/>
    </dgm:pt>
    <dgm:pt modelId="{C9777519-6C17-4A0F-B899-0DD28C1C7AE0}" type="pres">
      <dgm:prSet presAssocID="{CC130660-81C7-4AC2-86AA-A83BB8D53831}" presName="vert1" presStyleCnt="0"/>
      <dgm:spPr/>
    </dgm:pt>
    <dgm:pt modelId="{F8F4C302-983F-4AD4-9B77-BBBF7CFB488A}" type="pres">
      <dgm:prSet presAssocID="{0C9FDCD5-ECFD-4378-B108-D56355FDD239}" presName="thickLine" presStyleLbl="alignNode1" presStyleIdx="1" presStyleCnt="4"/>
      <dgm:spPr/>
    </dgm:pt>
    <dgm:pt modelId="{F5C8B0CE-134C-4781-A1B5-63AA52CEB707}" type="pres">
      <dgm:prSet presAssocID="{0C9FDCD5-ECFD-4378-B108-D56355FDD239}" presName="horz1" presStyleCnt="0"/>
      <dgm:spPr/>
    </dgm:pt>
    <dgm:pt modelId="{4F5F441E-68C1-4889-BCEE-0716B37084E1}" type="pres">
      <dgm:prSet presAssocID="{0C9FDCD5-ECFD-4378-B108-D56355FDD239}" presName="tx1" presStyleLbl="revTx" presStyleIdx="1" presStyleCnt="4"/>
      <dgm:spPr/>
    </dgm:pt>
    <dgm:pt modelId="{F81B2C17-CB37-402C-9209-6D7233B67D77}" type="pres">
      <dgm:prSet presAssocID="{0C9FDCD5-ECFD-4378-B108-D56355FDD239}" presName="vert1" presStyleCnt="0"/>
      <dgm:spPr/>
    </dgm:pt>
    <dgm:pt modelId="{BAC593FF-6362-4C31-9865-B20025016F82}" type="pres">
      <dgm:prSet presAssocID="{B76A76EC-F270-477D-A2F3-D8C219AA8DED}" presName="thickLine" presStyleLbl="alignNode1" presStyleIdx="2" presStyleCnt="4"/>
      <dgm:spPr/>
    </dgm:pt>
    <dgm:pt modelId="{8E5645FC-84A1-4ED8-9644-493E069843D0}" type="pres">
      <dgm:prSet presAssocID="{B76A76EC-F270-477D-A2F3-D8C219AA8DED}" presName="horz1" presStyleCnt="0"/>
      <dgm:spPr/>
    </dgm:pt>
    <dgm:pt modelId="{6B3E0BC7-C940-4822-A3EB-740E11FEA443}" type="pres">
      <dgm:prSet presAssocID="{B76A76EC-F270-477D-A2F3-D8C219AA8DED}" presName="tx1" presStyleLbl="revTx" presStyleIdx="2" presStyleCnt="4"/>
      <dgm:spPr/>
    </dgm:pt>
    <dgm:pt modelId="{A8B5572D-DFB8-4423-B201-F3C315B2AC73}" type="pres">
      <dgm:prSet presAssocID="{B76A76EC-F270-477D-A2F3-D8C219AA8DED}" presName="vert1" presStyleCnt="0"/>
      <dgm:spPr/>
    </dgm:pt>
    <dgm:pt modelId="{30EA0007-D3B6-4893-A331-2B8A0B8D59E2}" type="pres">
      <dgm:prSet presAssocID="{A6580923-1A4A-46DA-8A3F-36350925FEC2}" presName="thickLine" presStyleLbl="alignNode1" presStyleIdx="3" presStyleCnt="4"/>
      <dgm:spPr/>
    </dgm:pt>
    <dgm:pt modelId="{321D7B27-996C-4ACA-B8B7-95700F398581}" type="pres">
      <dgm:prSet presAssocID="{A6580923-1A4A-46DA-8A3F-36350925FEC2}" presName="horz1" presStyleCnt="0"/>
      <dgm:spPr/>
    </dgm:pt>
    <dgm:pt modelId="{DE0AA534-9F11-48AD-987E-F617408754B6}" type="pres">
      <dgm:prSet presAssocID="{A6580923-1A4A-46DA-8A3F-36350925FEC2}" presName="tx1" presStyleLbl="revTx" presStyleIdx="3" presStyleCnt="4"/>
      <dgm:spPr/>
    </dgm:pt>
    <dgm:pt modelId="{0EAB99E4-B98D-44BF-9931-BFB50F407B5C}" type="pres">
      <dgm:prSet presAssocID="{A6580923-1A4A-46DA-8A3F-36350925FEC2}" presName="vert1" presStyleCnt="0"/>
      <dgm:spPr/>
    </dgm:pt>
  </dgm:ptLst>
  <dgm:cxnLst>
    <dgm:cxn modelId="{B81C9312-1388-4527-A2F2-10FD3BBBC207}" type="presOf" srcId="{CC130660-81C7-4AC2-86AA-A83BB8D53831}" destId="{782BE262-FE5C-4E22-B04E-56E9D9E078A9}" srcOrd="0" destOrd="0" presId="urn:microsoft.com/office/officeart/2008/layout/LinedList"/>
    <dgm:cxn modelId="{8FB6B844-DE9F-4314-B1E5-550FE5AD4CD9}" srcId="{4B783026-A29F-4747-9137-69B987242267}" destId="{CC130660-81C7-4AC2-86AA-A83BB8D53831}" srcOrd="0" destOrd="0" parTransId="{DB946E26-F3EA-4FA0-A62C-ADC20DA7BCC3}" sibTransId="{AFDA10B6-498D-41C2-A0A2-CD598B43FD62}"/>
    <dgm:cxn modelId="{038F0452-EE10-42B0-9F53-1EDB190B8739}" type="presOf" srcId="{A6580923-1A4A-46DA-8A3F-36350925FEC2}" destId="{DE0AA534-9F11-48AD-987E-F617408754B6}" srcOrd="0" destOrd="0" presId="urn:microsoft.com/office/officeart/2008/layout/LinedList"/>
    <dgm:cxn modelId="{6CA1B956-5E26-43F4-BE65-E8595C692252}" type="presOf" srcId="{B76A76EC-F270-477D-A2F3-D8C219AA8DED}" destId="{6B3E0BC7-C940-4822-A3EB-740E11FEA443}" srcOrd="0" destOrd="0" presId="urn:microsoft.com/office/officeart/2008/layout/LinedList"/>
    <dgm:cxn modelId="{F37B0389-73B7-4F08-BE3A-F0197ECD46F9}" srcId="{4B783026-A29F-4747-9137-69B987242267}" destId="{0C9FDCD5-ECFD-4378-B108-D56355FDD239}" srcOrd="1" destOrd="0" parTransId="{AE51BF23-C3B5-40DB-AFE9-C42D7AC98551}" sibTransId="{71C5A1B2-5E26-4299-B398-A42CBE07B2B7}"/>
    <dgm:cxn modelId="{DC1D849B-79E0-4D35-AE46-3B878212E66F}" type="presOf" srcId="{0C9FDCD5-ECFD-4378-B108-D56355FDD239}" destId="{4F5F441E-68C1-4889-BCEE-0716B37084E1}" srcOrd="0" destOrd="0" presId="urn:microsoft.com/office/officeart/2008/layout/LinedList"/>
    <dgm:cxn modelId="{72EA5DE0-9003-4094-B915-6DFC2996776B}" type="presOf" srcId="{4B783026-A29F-4747-9137-69B987242267}" destId="{7A94605B-3EE6-4BE1-AC6F-150C43C2AC6D}" srcOrd="0" destOrd="0" presId="urn:microsoft.com/office/officeart/2008/layout/LinedList"/>
    <dgm:cxn modelId="{42D99EE8-EF32-4D66-A548-5576BD926FC6}" srcId="{4B783026-A29F-4747-9137-69B987242267}" destId="{B76A76EC-F270-477D-A2F3-D8C219AA8DED}" srcOrd="2" destOrd="0" parTransId="{8C1E80B0-C45A-45B6-9A18-B0358EFE98CD}" sibTransId="{15203DCB-8543-4E99-AC9F-F87E3FBE62DB}"/>
    <dgm:cxn modelId="{6875ADF7-5EB4-417F-BEC1-154124874963}" srcId="{4B783026-A29F-4747-9137-69B987242267}" destId="{A6580923-1A4A-46DA-8A3F-36350925FEC2}" srcOrd="3" destOrd="0" parTransId="{A8DF9FD0-68CC-4684-8CA8-007409013F01}" sibTransId="{4E74601F-80B6-4F14-AA40-7392059E7FD1}"/>
    <dgm:cxn modelId="{33281148-B147-4879-A32B-B972E0639EF1}" type="presParOf" srcId="{7A94605B-3EE6-4BE1-AC6F-150C43C2AC6D}" destId="{704AFBA8-E7D3-4E3B-ADB7-1CEEFFB45F86}" srcOrd="0" destOrd="0" presId="urn:microsoft.com/office/officeart/2008/layout/LinedList"/>
    <dgm:cxn modelId="{1253E18C-1FBB-4EA3-8C37-DECA36BE5540}" type="presParOf" srcId="{7A94605B-3EE6-4BE1-AC6F-150C43C2AC6D}" destId="{A6AD03A4-F917-42EE-B3CA-00B584EB0CBB}" srcOrd="1" destOrd="0" presId="urn:microsoft.com/office/officeart/2008/layout/LinedList"/>
    <dgm:cxn modelId="{E3EB5721-C041-4C3F-A9E8-49829418C0C6}" type="presParOf" srcId="{A6AD03A4-F917-42EE-B3CA-00B584EB0CBB}" destId="{782BE262-FE5C-4E22-B04E-56E9D9E078A9}" srcOrd="0" destOrd="0" presId="urn:microsoft.com/office/officeart/2008/layout/LinedList"/>
    <dgm:cxn modelId="{439E1E73-6297-4334-9149-3121F72289C2}" type="presParOf" srcId="{A6AD03A4-F917-42EE-B3CA-00B584EB0CBB}" destId="{C9777519-6C17-4A0F-B899-0DD28C1C7AE0}" srcOrd="1" destOrd="0" presId="urn:microsoft.com/office/officeart/2008/layout/LinedList"/>
    <dgm:cxn modelId="{BA5452AC-0B88-4E37-800C-9A586BC5BA71}" type="presParOf" srcId="{7A94605B-3EE6-4BE1-AC6F-150C43C2AC6D}" destId="{F8F4C302-983F-4AD4-9B77-BBBF7CFB488A}" srcOrd="2" destOrd="0" presId="urn:microsoft.com/office/officeart/2008/layout/LinedList"/>
    <dgm:cxn modelId="{BEDC26E8-967B-4EBC-98F7-1806E80A6C8B}" type="presParOf" srcId="{7A94605B-3EE6-4BE1-AC6F-150C43C2AC6D}" destId="{F5C8B0CE-134C-4781-A1B5-63AA52CEB707}" srcOrd="3" destOrd="0" presId="urn:microsoft.com/office/officeart/2008/layout/LinedList"/>
    <dgm:cxn modelId="{275A70D6-D6D0-450C-894C-D0B51CA2AD6E}" type="presParOf" srcId="{F5C8B0CE-134C-4781-A1B5-63AA52CEB707}" destId="{4F5F441E-68C1-4889-BCEE-0716B37084E1}" srcOrd="0" destOrd="0" presId="urn:microsoft.com/office/officeart/2008/layout/LinedList"/>
    <dgm:cxn modelId="{A921CD14-6BBD-4A4A-AA94-08A180ED6053}" type="presParOf" srcId="{F5C8B0CE-134C-4781-A1B5-63AA52CEB707}" destId="{F81B2C17-CB37-402C-9209-6D7233B67D77}" srcOrd="1" destOrd="0" presId="urn:microsoft.com/office/officeart/2008/layout/LinedList"/>
    <dgm:cxn modelId="{30CFAB3F-47E9-403C-8048-04478FE14B64}" type="presParOf" srcId="{7A94605B-3EE6-4BE1-AC6F-150C43C2AC6D}" destId="{BAC593FF-6362-4C31-9865-B20025016F82}" srcOrd="4" destOrd="0" presId="urn:microsoft.com/office/officeart/2008/layout/LinedList"/>
    <dgm:cxn modelId="{CBF4BB0D-48FF-40C7-A5E8-FB4788DD3B96}" type="presParOf" srcId="{7A94605B-3EE6-4BE1-AC6F-150C43C2AC6D}" destId="{8E5645FC-84A1-4ED8-9644-493E069843D0}" srcOrd="5" destOrd="0" presId="urn:microsoft.com/office/officeart/2008/layout/LinedList"/>
    <dgm:cxn modelId="{A2BF0242-B6EA-4657-968E-7EB25053C320}" type="presParOf" srcId="{8E5645FC-84A1-4ED8-9644-493E069843D0}" destId="{6B3E0BC7-C940-4822-A3EB-740E11FEA443}" srcOrd="0" destOrd="0" presId="urn:microsoft.com/office/officeart/2008/layout/LinedList"/>
    <dgm:cxn modelId="{E4D07D3A-2E21-4C46-A98D-9AB9816EC000}" type="presParOf" srcId="{8E5645FC-84A1-4ED8-9644-493E069843D0}" destId="{A8B5572D-DFB8-4423-B201-F3C315B2AC73}" srcOrd="1" destOrd="0" presId="urn:microsoft.com/office/officeart/2008/layout/LinedList"/>
    <dgm:cxn modelId="{2E02A16D-3518-4199-BC4D-F065FD400374}" type="presParOf" srcId="{7A94605B-3EE6-4BE1-AC6F-150C43C2AC6D}" destId="{30EA0007-D3B6-4893-A331-2B8A0B8D59E2}" srcOrd="6" destOrd="0" presId="urn:microsoft.com/office/officeart/2008/layout/LinedList"/>
    <dgm:cxn modelId="{128DA885-5D55-4FB8-A857-9997F3256D2F}" type="presParOf" srcId="{7A94605B-3EE6-4BE1-AC6F-150C43C2AC6D}" destId="{321D7B27-996C-4ACA-B8B7-95700F398581}" srcOrd="7" destOrd="0" presId="urn:microsoft.com/office/officeart/2008/layout/LinedList"/>
    <dgm:cxn modelId="{622FED63-E10C-45C7-BEAC-C82CE033C060}" type="presParOf" srcId="{321D7B27-996C-4ACA-B8B7-95700F398581}" destId="{DE0AA534-9F11-48AD-987E-F617408754B6}" srcOrd="0" destOrd="0" presId="urn:microsoft.com/office/officeart/2008/layout/LinedList"/>
    <dgm:cxn modelId="{36D3EE99-C8DC-4C71-A30B-EC2899FF818E}" type="presParOf" srcId="{321D7B27-996C-4ACA-B8B7-95700F398581}" destId="{0EAB99E4-B98D-44BF-9931-BFB50F407B5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29FA88-219A-48C1-9835-4E98FB93203A}"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29D040D-90B0-4D9E-B9A8-67192DAAF1C3}">
      <dgm:prSet/>
      <dgm:spPr/>
      <dgm:t>
        <a:bodyPr/>
        <a:lstStyle/>
        <a:p>
          <a:r>
            <a:rPr lang="en-GB"/>
            <a:t>Separation anxiety = attachment system activated (Bowlby, 1969)</a:t>
          </a:r>
          <a:endParaRPr lang="en-US"/>
        </a:p>
      </dgm:t>
    </dgm:pt>
    <dgm:pt modelId="{A580D54D-5688-44B5-9964-7902790F8B33}" type="parTrans" cxnId="{52E6EA25-9784-4E65-8901-A537B00B6815}">
      <dgm:prSet/>
      <dgm:spPr/>
      <dgm:t>
        <a:bodyPr/>
        <a:lstStyle/>
        <a:p>
          <a:endParaRPr lang="en-US"/>
        </a:p>
      </dgm:t>
    </dgm:pt>
    <dgm:pt modelId="{934C241C-0171-4DD4-9B51-FB88FFCED56C}" type="sibTrans" cxnId="{52E6EA25-9784-4E65-8901-A537B00B6815}">
      <dgm:prSet/>
      <dgm:spPr/>
      <dgm:t>
        <a:bodyPr/>
        <a:lstStyle/>
        <a:p>
          <a:endParaRPr lang="en-US"/>
        </a:p>
      </dgm:t>
    </dgm:pt>
    <dgm:pt modelId="{1F7E4CBF-46E3-468A-9632-92FC95F29B98}">
      <dgm:prSet/>
      <dgm:spPr/>
      <dgm:t>
        <a:bodyPr/>
        <a:lstStyle/>
        <a:p>
          <a:r>
            <a:rPr lang="en-GB"/>
            <a:t>Limited speech may be stress-related, not developmental delay</a:t>
          </a:r>
          <a:endParaRPr lang="en-US"/>
        </a:p>
      </dgm:t>
    </dgm:pt>
    <dgm:pt modelId="{2A9624A5-54D9-4E67-A87A-2EFE9DBDCF83}" type="parTrans" cxnId="{274BDE75-1760-445D-8AA5-226312C71B54}">
      <dgm:prSet/>
      <dgm:spPr/>
      <dgm:t>
        <a:bodyPr/>
        <a:lstStyle/>
        <a:p>
          <a:endParaRPr lang="en-US"/>
        </a:p>
      </dgm:t>
    </dgm:pt>
    <dgm:pt modelId="{B0DA2B0C-47C2-4F63-A559-243690ADA77D}" type="sibTrans" cxnId="{274BDE75-1760-445D-8AA5-226312C71B54}">
      <dgm:prSet/>
      <dgm:spPr/>
      <dgm:t>
        <a:bodyPr/>
        <a:lstStyle/>
        <a:p>
          <a:endParaRPr lang="en-US"/>
        </a:p>
      </dgm:t>
    </dgm:pt>
    <dgm:pt modelId="{DD981E91-8FD4-4627-BA39-D95C676B6C96}">
      <dgm:prSet/>
      <dgm:spPr/>
      <dgm:t>
        <a:bodyPr/>
        <a:lstStyle/>
        <a:p>
          <a:r>
            <a:rPr lang="en-GB"/>
            <a:t>Difficulty playing with peers = lack of secure base</a:t>
          </a:r>
          <a:endParaRPr lang="en-US"/>
        </a:p>
      </dgm:t>
    </dgm:pt>
    <dgm:pt modelId="{6778CD85-91CF-4F36-955F-B377EF8D2934}" type="parTrans" cxnId="{70E6A7F8-D650-4426-9F6B-59ADB9ACAC0C}">
      <dgm:prSet/>
      <dgm:spPr/>
      <dgm:t>
        <a:bodyPr/>
        <a:lstStyle/>
        <a:p>
          <a:endParaRPr lang="en-US"/>
        </a:p>
      </dgm:t>
    </dgm:pt>
    <dgm:pt modelId="{F09273FB-51FB-4115-89F2-14608058298A}" type="sibTrans" cxnId="{70E6A7F8-D650-4426-9F6B-59ADB9ACAC0C}">
      <dgm:prSet/>
      <dgm:spPr/>
      <dgm:t>
        <a:bodyPr/>
        <a:lstStyle/>
        <a:p>
          <a:endParaRPr lang="en-US"/>
        </a:p>
      </dgm:t>
    </dgm:pt>
    <dgm:pt modelId="{0FF04484-DB40-48FF-9207-707BE42AC3B5}">
      <dgm:prSet/>
      <dgm:spPr/>
      <dgm:t>
        <a:bodyPr/>
        <a:lstStyle/>
        <a:p>
          <a:r>
            <a:rPr lang="en-GB"/>
            <a:t>Emotional insecurity affecting learning &amp; exploration (Groh et al., 2017)</a:t>
          </a:r>
          <a:endParaRPr lang="en-US"/>
        </a:p>
      </dgm:t>
    </dgm:pt>
    <dgm:pt modelId="{DEC9750E-AA01-40A2-921D-3B9FE307A22D}" type="parTrans" cxnId="{401F1F28-5F37-4B70-819E-195B072B70DD}">
      <dgm:prSet/>
      <dgm:spPr/>
      <dgm:t>
        <a:bodyPr/>
        <a:lstStyle/>
        <a:p>
          <a:endParaRPr lang="en-US"/>
        </a:p>
      </dgm:t>
    </dgm:pt>
    <dgm:pt modelId="{CF8247CC-B86D-4B37-9942-E4DE2668C077}" type="sibTrans" cxnId="{401F1F28-5F37-4B70-819E-195B072B70DD}">
      <dgm:prSet/>
      <dgm:spPr/>
      <dgm:t>
        <a:bodyPr/>
        <a:lstStyle/>
        <a:p>
          <a:endParaRPr lang="en-US"/>
        </a:p>
      </dgm:t>
    </dgm:pt>
    <dgm:pt modelId="{4EC70577-CD43-40E1-BBFE-BA94B3AD0CE8}" type="pres">
      <dgm:prSet presAssocID="{2C29FA88-219A-48C1-9835-4E98FB93203A}" presName="vert0" presStyleCnt="0">
        <dgm:presLayoutVars>
          <dgm:dir/>
          <dgm:animOne val="branch"/>
          <dgm:animLvl val="lvl"/>
        </dgm:presLayoutVars>
      </dgm:prSet>
      <dgm:spPr/>
    </dgm:pt>
    <dgm:pt modelId="{76438AB0-B972-44B9-BE31-B502C819FE2F}" type="pres">
      <dgm:prSet presAssocID="{829D040D-90B0-4D9E-B9A8-67192DAAF1C3}" presName="thickLine" presStyleLbl="alignNode1" presStyleIdx="0" presStyleCnt="4"/>
      <dgm:spPr/>
    </dgm:pt>
    <dgm:pt modelId="{E9D993C4-AB91-459B-B317-C79E716314DE}" type="pres">
      <dgm:prSet presAssocID="{829D040D-90B0-4D9E-B9A8-67192DAAF1C3}" presName="horz1" presStyleCnt="0"/>
      <dgm:spPr/>
    </dgm:pt>
    <dgm:pt modelId="{79ADBF5A-7EED-46B0-87BD-C55994498295}" type="pres">
      <dgm:prSet presAssocID="{829D040D-90B0-4D9E-B9A8-67192DAAF1C3}" presName="tx1" presStyleLbl="revTx" presStyleIdx="0" presStyleCnt="4"/>
      <dgm:spPr/>
    </dgm:pt>
    <dgm:pt modelId="{9778D302-15C9-4F6B-88EF-2033AB1E30AE}" type="pres">
      <dgm:prSet presAssocID="{829D040D-90B0-4D9E-B9A8-67192DAAF1C3}" presName="vert1" presStyleCnt="0"/>
      <dgm:spPr/>
    </dgm:pt>
    <dgm:pt modelId="{E5164DC2-0DEC-4243-9494-AD50CB464FF5}" type="pres">
      <dgm:prSet presAssocID="{1F7E4CBF-46E3-468A-9632-92FC95F29B98}" presName="thickLine" presStyleLbl="alignNode1" presStyleIdx="1" presStyleCnt="4"/>
      <dgm:spPr/>
    </dgm:pt>
    <dgm:pt modelId="{46913CF2-1E20-400A-B01B-F6B0998C4BF0}" type="pres">
      <dgm:prSet presAssocID="{1F7E4CBF-46E3-468A-9632-92FC95F29B98}" presName="horz1" presStyleCnt="0"/>
      <dgm:spPr/>
    </dgm:pt>
    <dgm:pt modelId="{1A0C08E2-BA71-4D28-AF6D-83CD44906CE0}" type="pres">
      <dgm:prSet presAssocID="{1F7E4CBF-46E3-468A-9632-92FC95F29B98}" presName="tx1" presStyleLbl="revTx" presStyleIdx="1" presStyleCnt="4"/>
      <dgm:spPr/>
    </dgm:pt>
    <dgm:pt modelId="{E3388B4B-57CC-45FF-9F1C-4835B346C91B}" type="pres">
      <dgm:prSet presAssocID="{1F7E4CBF-46E3-468A-9632-92FC95F29B98}" presName="vert1" presStyleCnt="0"/>
      <dgm:spPr/>
    </dgm:pt>
    <dgm:pt modelId="{69482B38-D551-4C0F-A586-F87A0C073C05}" type="pres">
      <dgm:prSet presAssocID="{DD981E91-8FD4-4627-BA39-D95C676B6C96}" presName="thickLine" presStyleLbl="alignNode1" presStyleIdx="2" presStyleCnt="4"/>
      <dgm:spPr/>
    </dgm:pt>
    <dgm:pt modelId="{5D5F3E44-B58C-4A5E-A8B6-89D15684711B}" type="pres">
      <dgm:prSet presAssocID="{DD981E91-8FD4-4627-BA39-D95C676B6C96}" presName="horz1" presStyleCnt="0"/>
      <dgm:spPr/>
    </dgm:pt>
    <dgm:pt modelId="{6F76E7A0-D69E-4F18-ADBC-E0FD305DD150}" type="pres">
      <dgm:prSet presAssocID="{DD981E91-8FD4-4627-BA39-D95C676B6C96}" presName="tx1" presStyleLbl="revTx" presStyleIdx="2" presStyleCnt="4"/>
      <dgm:spPr/>
    </dgm:pt>
    <dgm:pt modelId="{7D5A7D88-1100-4014-A29E-379AC4B98B36}" type="pres">
      <dgm:prSet presAssocID="{DD981E91-8FD4-4627-BA39-D95C676B6C96}" presName="vert1" presStyleCnt="0"/>
      <dgm:spPr/>
    </dgm:pt>
    <dgm:pt modelId="{350E3DE5-1854-49EE-9F4E-9F53D4BAED63}" type="pres">
      <dgm:prSet presAssocID="{0FF04484-DB40-48FF-9207-707BE42AC3B5}" presName="thickLine" presStyleLbl="alignNode1" presStyleIdx="3" presStyleCnt="4"/>
      <dgm:spPr/>
    </dgm:pt>
    <dgm:pt modelId="{8A026390-BCF9-4F23-8296-F2E8D8E4F36D}" type="pres">
      <dgm:prSet presAssocID="{0FF04484-DB40-48FF-9207-707BE42AC3B5}" presName="horz1" presStyleCnt="0"/>
      <dgm:spPr/>
    </dgm:pt>
    <dgm:pt modelId="{FFA9ED78-E035-41F5-8EAA-AEA69E901760}" type="pres">
      <dgm:prSet presAssocID="{0FF04484-DB40-48FF-9207-707BE42AC3B5}" presName="tx1" presStyleLbl="revTx" presStyleIdx="3" presStyleCnt="4"/>
      <dgm:spPr/>
    </dgm:pt>
    <dgm:pt modelId="{8E61568F-62B7-4372-9274-4B660EE71BF7}" type="pres">
      <dgm:prSet presAssocID="{0FF04484-DB40-48FF-9207-707BE42AC3B5}" presName="vert1" presStyleCnt="0"/>
      <dgm:spPr/>
    </dgm:pt>
  </dgm:ptLst>
  <dgm:cxnLst>
    <dgm:cxn modelId="{52E6EA25-9784-4E65-8901-A537B00B6815}" srcId="{2C29FA88-219A-48C1-9835-4E98FB93203A}" destId="{829D040D-90B0-4D9E-B9A8-67192DAAF1C3}" srcOrd="0" destOrd="0" parTransId="{A580D54D-5688-44B5-9964-7902790F8B33}" sibTransId="{934C241C-0171-4DD4-9B51-FB88FFCED56C}"/>
    <dgm:cxn modelId="{401F1F28-5F37-4B70-819E-195B072B70DD}" srcId="{2C29FA88-219A-48C1-9835-4E98FB93203A}" destId="{0FF04484-DB40-48FF-9207-707BE42AC3B5}" srcOrd="3" destOrd="0" parTransId="{DEC9750E-AA01-40A2-921D-3B9FE307A22D}" sibTransId="{CF8247CC-B86D-4B37-9942-E4DE2668C077}"/>
    <dgm:cxn modelId="{1C2F5742-9DBF-45B5-B015-FB5EB52028A1}" type="presOf" srcId="{829D040D-90B0-4D9E-B9A8-67192DAAF1C3}" destId="{79ADBF5A-7EED-46B0-87BD-C55994498295}" srcOrd="0" destOrd="0" presId="urn:microsoft.com/office/officeart/2008/layout/LinedList"/>
    <dgm:cxn modelId="{274BDE75-1760-445D-8AA5-226312C71B54}" srcId="{2C29FA88-219A-48C1-9835-4E98FB93203A}" destId="{1F7E4CBF-46E3-468A-9632-92FC95F29B98}" srcOrd="1" destOrd="0" parTransId="{2A9624A5-54D9-4E67-A87A-2EFE9DBDCF83}" sibTransId="{B0DA2B0C-47C2-4F63-A559-243690ADA77D}"/>
    <dgm:cxn modelId="{1DCB07A5-7B31-4675-914B-08C7EC5E1F62}" type="presOf" srcId="{2C29FA88-219A-48C1-9835-4E98FB93203A}" destId="{4EC70577-CD43-40E1-BBFE-BA94B3AD0CE8}" srcOrd="0" destOrd="0" presId="urn:microsoft.com/office/officeart/2008/layout/LinedList"/>
    <dgm:cxn modelId="{E744C8B6-D491-487F-927D-47BE79F7DCE7}" type="presOf" srcId="{1F7E4CBF-46E3-468A-9632-92FC95F29B98}" destId="{1A0C08E2-BA71-4D28-AF6D-83CD44906CE0}" srcOrd="0" destOrd="0" presId="urn:microsoft.com/office/officeart/2008/layout/LinedList"/>
    <dgm:cxn modelId="{C9B43DC4-F91A-4D57-BB81-9E06338DECC3}" type="presOf" srcId="{DD981E91-8FD4-4627-BA39-D95C676B6C96}" destId="{6F76E7A0-D69E-4F18-ADBC-E0FD305DD150}" srcOrd="0" destOrd="0" presId="urn:microsoft.com/office/officeart/2008/layout/LinedList"/>
    <dgm:cxn modelId="{5A3BE0EA-1434-4E98-B684-CEA60D7A140D}" type="presOf" srcId="{0FF04484-DB40-48FF-9207-707BE42AC3B5}" destId="{FFA9ED78-E035-41F5-8EAA-AEA69E901760}" srcOrd="0" destOrd="0" presId="urn:microsoft.com/office/officeart/2008/layout/LinedList"/>
    <dgm:cxn modelId="{70E6A7F8-D650-4426-9F6B-59ADB9ACAC0C}" srcId="{2C29FA88-219A-48C1-9835-4E98FB93203A}" destId="{DD981E91-8FD4-4627-BA39-D95C676B6C96}" srcOrd="2" destOrd="0" parTransId="{6778CD85-91CF-4F36-955F-B377EF8D2934}" sibTransId="{F09273FB-51FB-4115-89F2-14608058298A}"/>
    <dgm:cxn modelId="{FF0E7CE2-9350-421A-B0D6-4C6D20611B82}" type="presParOf" srcId="{4EC70577-CD43-40E1-BBFE-BA94B3AD0CE8}" destId="{76438AB0-B972-44B9-BE31-B502C819FE2F}" srcOrd="0" destOrd="0" presId="urn:microsoft.com/office/officeart/2008/layout/LinedList"/>
    <dgm:cxn modelId="{0B4464B1-7CE9-4824-AA89-4B9A3C274566}" type="presParOf" srcId="{4EC70577-CD43-40E1-BBFE-BA94B3AD0CE8}" destId="{E9D993C4-AB91-459B-B317-C79E716314DE}" srcOrd="1" destOrd="0" presId="urn:microsoft.com/office/officeart/2008/layout/LinedList"/>
    <dgm:cxn modelId="{4E125547-41D7-42D8-8568-E4EAE89A3BF4}" type="presParOf" srcId="{E9D993C4-AB91-459B-B317-C79E716314DE}" destId="{79ADBF5A-7EED-46B0-87BD-C55994498295}" srcOrd="0" destOrd="0" presId="urn:microsoft.com/office/officeart/2008/layout/LinedList"/>
    <dgm:cxn modelId="{7507C76E-575C-437D-B3BB-5CA9DD31EAAB}" type="presParOf" srcId="{E9D993C4-AB91-459B-B317-C79E716314DE}" destId="{9778D302-15C9-4F6B-88EF-2033AB1E30AE}" srcOrd="1" destOrd="0" presId="urn:microsoft.com/office/officeart/2008/layout/LinedList"/>
    <dgm:cxn modelId="{4D2F9F73-B8D4-4C04-B9B4-098D2849C7BF}" type="presParOf" srcId="{4EC70577-CD43-40E1-BBFE-BA94B3AD0CE8}" destId="{E5164DC2-0DEC-4243-9494-AD50CB464FF5}" srcOrd="2" destOrd="0" presId="urn:microsoft.com/office/officeart/2008/layout/LinedList"/>
    <dgm:cxn modelId="{413607B8-0605-49AC-B339-0CC0831ADD60}" type="presParOf" srcId="{4EC70577-CD43-40E1-BBFE-BA94B3AD0CE8}" destId="{46913CF2-1E20-400A-B01B-F6B0998C4BF0}" srcOrd="3" destOrd="0" presId="urn:microsoft.com/office/officeart/2008/layout/LinedList"/>
    <dgm:cxn modelId="{DA710C97-34BB-40A1-AC4A-8201DAC6CE36}" type="presParOf" srcId="{46913CF2-1E20-400A-B01B-F6B0998C4BF0}" destId="{1A0C08E2-BA71-4D28-AF6D-83CD44906CE0}" srcOrd="0" destOrd="0" presId="urn:microsoft.com/office/officeart/2008/layout/LinedList"/>
    <dgm:cxn modelId="{6E3A4673-2940-473A-82A9-20B3BC602CF0}" type="presParOf" srcId="{46913CF2-1E20-400A-B01B-F6B0998C4BF0}" destId="{E3388B4B-57CC-45FF-9F1C-4835B346C91B}" srcOrd="1" destOrd="0" presId="urn:microsoft.com/office/officeart/2008/layout/LinedList"/>
    <dgm:cxn modelId="{A596042D-10B6-4ADB-AA69-3B2908615A92}" type="presParOf" srcId="{4EC70577-CD43-40E1-BBFE-BA94B3AD0CE8}" destId="{69482B38-D551-4C0F-A586-F87A0C073C05}" srcOrd="4" destOrd="0" presId="urn:microsoft.com/office/officeart/2008/layout/LinedList"/>
    <dgm:cxn modelId="{EE218189-0F0D-42BF-A40C-EA826FF134E2}" type="presParOf" srcId="{4EC70577-CD43-40E1-BBFE-BA94B3AD0CE8}" destId="{5D5F3E44-B58C-4A5E-A8B6-89D15684711B}" srcOrd="5" destOrd="0" presId="urn:microsoft.com/office/officeart/2008/layout/LinedList"/>
    <dgm:cxn modelId="{F625891D-A2A8-436B-B6C4-527BE656C538}" type="presParOf" srcId="{5D5F3E44-B58C-4A5E-A8B6-89D15684711B}" destId="{6F76E7A0-D69E-4F18-ADBC-E0FD305DD150}" srcOrd="0" destOrd="0" presId="urn:microsoft.com/office/officeart/2008/layout/LinedList"/>
    <dgm:cxn modelId="{6C05E41D-9DF5-4D5E-8CD2-E1B21ADFC5CE}" type="presParOf" srcId="{5D5F3E44-B58C-4A5E-A8B6-89D15684711B}" destId="{7D5A7D88-1100-4014-A29E-379AC4B98B36}" srcOrd="1" destOrd="0" presId="urn:microsoft.com/office/officeart/2008/layout/LinedList"/>
    <dgm:cxn modelId="{BBDB7AA3-4BB0-41A5-BC66-93660396C1C8}" type="presParOf" srcId="{4EC70577-CD43-40E1-BBFE-BA94B3AD0CE8}" destId="{350E3DE5-1854-49EE-9F4E-9F53D4BAED63}" srcOrd="6" destOrd="0" presId="urn:microsoft.com/office/officeart/2008/layout/LinedList"/>
    <dgm:cxn modelId="{9860DF17-5ED6-4933-ABC1-A8868040415D}" type="presParOf" srcId="{4EC70577-CD43-40E1-BBFE-BA94B3AD0CE8}" destId="{8A026390-BCF9-4F23-8296-F2E8D8E4F36D}" srcOrd="7" destOrd="0" presId="urn:microsoft.com/office/officeart/2008/layout/LinedList"/>
    <dgm:cxn modelId="{AEE75AE7-AF95-4716-87DF-627B7BAFD911}" type="presParOf" srcId="{8A026390-BCF9-4F23-8296-F2E8D8E4F36D}" destId="{FFA9ED78-E035-41F5-8EAA-AEA69E901760}" srcOrd="0" destOrd="0" presId="urn:microsoft.com/office/officeart/2008/layout/LinedList"/>
    <dgm:cxn modelId="{5E63A26A-2684-4D67-AE8F-F9EAE81DCA7F}" type="presParOf" srcId="{8A026390-BCF9-4F23-8296-F2E8D8E4F36D}" destId="{8E61568F-62B7-4372-9274-4B660EE71BF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C344BB-5C75-406C-ACEC-122065F5724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FE69B04-6120-480A-83D5-42A84EC990D3}">
      <dgm:prSet/>
      <dgm:spPr/>
      <dgm:t>
        <a:bodyPr/>
        <a:lstStyle/>
        <a:p>
          <a:r>
            <a:rPr lang="en-US" b="0" i="0" baseline="0"/>
            <a:t>Bowlby’s theory clearly explains Amira’s separation anxiety and withdrawal (Bowlby, 1969)</a:t>
          </a:r>
          <a:endParaRPr lang="en-US"/>
        </a:p>
      </dgm:t>
    </dgm:pt>
    <dgm:pt modelId="{E5935DED-A15D-41B1-B4CC-21F48496E113}" type="parTrans" cxnId="{264EFC0E-9611-4FBE-9A89-6CEC5E9D3DEF}">
      <dgm:prSet/>
      <dgm:spPr/>
      <dgm:t>
        <a:bodyPr/>
        <a:lstStyle/>
        <a:p>
          <a:endParaRPr lang="en-US"/>
        </a:p>
      </dgm:t>
    </dgm:pt>
    <dgm:pt modelId="{D0330297-83EC-44B8-98DC-0A1DE772A3F3}" type="sibTrans" cxnId="{264EFC0E-9611-4FBE-9A89-6CEC5E9D3DEF}">
      <dgm:prSet/>
      <dgm:spPr/>
      <dgm:t>
        <a:bodyPr/>
        <a:lstStyle/>
        <a:p>
          <a:endParaRPr lang="en-US"/>
        </a:p>
      </dgm:t>
    </dgm:pt>
    <dgm:pt modelId="{EA8BEBA9-64F0-495C-A286-D5C1271BFFFE}">
      <dgm:prSet/>
      <dgm:spPr/>
      <dgm:t>
        <a:bodyPr/>
        <a:lstStyle/>
        <a:p>
          <a:r>
            <a:rPr lang="en-US" b="0" i="0" baseline="0"/>
            <a:t>Emotional security is the foundation for social, cognitive and language development</a:t>
          </a:r>
          <a:endParaRPr lang="en-US"/>
        </a:p>
      </dgm:t>
    </dgm:pt>
    <dgm:pt modelId="{3B5A769C-46D3-43FA-B8E1-EE4B5D1AA265}" type="parTrans" cxnId="{84A69B72-DE1A-422A-B00E-5A6D5A54F4C5}">
      <dgm:prSet/>
      <dgm:spPr/>
      <dgm:t>
        <a:bodyPr/>
        <a:lstStyle/>
        <a:p>
          <a:endParaRPr lang="en-US"/>
        </a:p>
      </dgm:t>
    </dgm:pt>
    <dgm:pt modelId="{29A03F5B-9054-4DBF-A3CA-C6665A729F50}" type="sibTrans" cxnId="{84A69B72-DE1A-422A-B00E-5A6D5A54F4C5}">
      <dgm:prSet/>
      <dgm:spPr/>
      <dgm:t>
        <a:bodyPr/>
        <a:lstStyle/>
        <a:p>
          <a:endParaRPr lang="en-US"/>
        </a:p>
      </dgm:t>
    </dgm:pt>
    <dgm:pt modelId="{FCB43126-82F0-491A-B4DB-1CE3A5F42FE7}">
      <dgm:prSet/>
      <dgm:spPr/>
      <dgm:t>
        <a:bodyPr/>
        <a:lstStyle/>
        <a:p>
          <a:r>
            <a:rPr lang="en-US" b="0" i="0" baseline="0"/>
            <a:t>A consistent </a:t>
          </a:r>
          <a:r>
            <a:rPr lang="en-US" i="0" baseline="0"/>
            <a:t>key worker helps her build trust and confidence</a:t>
          </a:r>
          <a:endParaRPr lang="en-US"/>
        </a:p>
      </dgm:t>
    </dgm:pt>
    <dgm:pt modelId="{020E67ED-49EA-4CE2-ACED-3EFA58BF784D}" type="parTrans" cxnId="{D33113DD-B6C1-42AE-ABAF-AA9552C8A458}">
      <dgm:prSet/>
      <dgm:spPr/>
      <dgm:t>
        <a:bodyPr/>
        <a:lstStyle/>
        <a:p>
          <a:endParaRPr lang="en-US"/>
        </a:p>
      </dgm:t>
    </dgm:pt>
    <dgm:pt modelId="{05971D91-1393-471A-BD7E-BB27E219A353}" type="sibTrans" cxnId="{D33113DD-B6C1-42AE-ABAF-AA9552C8A458}">
      <dgm:prSet/>
      <dgm:spPr/>
      <dgm:t>
        <a:bodyPr/>
        <a:lstStyle/>
        <a:p>
          <a:endParaRPr lang="en-US"/>
        </a:p>
      </dgm:t>
    </dgm:pt>
    <dgm:pt modelId="{E3000867-F877-42D6-A295-666F66D9DBDD}">
      <dgm:prSet/>
      <dgm:spPr/>
      <dgm:t>
        <a:bodyPr/>
        <a:lstStyle/>
        <a:p>
          <a:r>
            <a:rPr lang="en-US" i="0" baseline="0"/>
            <a:t>Gradual routines reduce anxiety and support her sense of safety</a:t>
          </a:r>
          <a:endParaRPr lang="en-US"/>
        </a:p>
      </dgm:t>
    </dgm:pt>
    <dgm:pt modelId="{F492DD7F-609A-44FC-B604-43398436CA8D}" type="parTrans" cxnId="{EFDDD13E-70E3-449A-90D5-8BF76D8A9BDE}">
      <dgm:prSet/>
      <dgm:spPr/>
      <dgm:t>
        <a:bodyPr/>
        <a:lstStyle/>
        <a:p>
          <a:endParaRPr lang="en-US"/>
        </a:p>
      </dgm:t>
    </dgm:pt>
    <dgm:pt modelId="{05E3B888-0058-4D58-9A72-D7FE714C9528}" type="sibTrans" cxnId="{EFDDD13E-70E3-449A-90D5-8BF76D8A9BDE}">
      <dgm:prSet/>
      <dgm:spPr/>
      <dgm:t>
        <a:bodyPr/>
        <a:lstStyle/>
        <a:p>
          <a:endParaRPr lang="en-US"/>
        </a:p>
      </dgm:t>
    </dgm:pt>
    <dgm:pt modelId="{3B19565C-05ED-4441-947E-1853F23723BC}">
      <dgm:prSet/>
      <dgm:spPr/>
      <dgm:t>
        <a:bodyPr/>
        <a:lstStyle/>
        <a:p>
          <a:r>
            <a:rPr lang="en-US" i="0" baseline="0"/>
            <a:t>Social, emotional and language </a:t>
          </a:r>
          <a:r>
            <a:rPr lang="en-US" b="0" i="0" baseline="0"/>
            <a:t>strategies must work together</a:t>
          </a:r>
          <a:endParaRPr lang="en-US"/>
        </a:p>
      </dgm:t>
    </dgm:pt>
    <dgm:pt modelId="{CFF0A511-D552-4288-81FC-8269C0A2EA12}" type="parTrans" cxnId="{9EB54A84-0EAF-4779-8BA7-C8BC342E88E4}">
      <dgm:prSet/>
      <dgm:spPr/>
      <dgm:t>
        <a:bodyPr/>
        <a:lstStyle/>
        <a:p>
          <a:endParaRPr lang="en-US"/>
        </a:p>
      </dgm:t>
    </dgm:pt>
    <dgm:pt modelId="{81006873-5B3F-4863-9523-E70EB6A402D8}" type="sibTrans" cxnId="{9EB54A84-0EAF-4779-8BA7-C8BC342E88E4}">
      <dgm:prSet/>
      <dgm:spPr/>
      <dgm:t>
        <a:bodyPr/>
        <a:lstStyle/>
        <a:p>
          <a:endParaRPr lang="en-US"/>
        </a:p>
      </dgm:t>
    </dgm:pt>
    <dgm:pt modelId="{B63EF168-E19E-4D0B-BCE2-E26583480C99}">
      <dgm:prSet/>
      <dgm:spPr/>
      <dgm:t>
        <a:bodyPr/>
        <a:lstStyle/>
        <a:p>
          <a:r>
            <a:rPr lang="en-US" b="0" i="0" baseline="0"/>
            <a:t>Holistic, nurturing approach ensures Amira can settle, explore and learn</a:t>
          </a:r>
          <a:endParaRPr lang="en-US"/>
        </a:p>
      </dgm:t>
    </dgm:pt>
    <dgm:pt modelId="{DE5AF285-F652-439B-BFDE-BA08229A64D5}" type="parTrans" cxnId="{DBDD2B4E-2126-43F4-A412-BD2E4E6C0C8D}">
      <dgm:prSet/>
      <dgm:spPr/>
      <dgm:t>
        <a:bodyPr/>
        <a:lstStyle/>
        <a:p>
          <a:endParaRPr lang="en-US"/>
        </a:p>
      </dgm:t>
    </dgm:pt>
    <dgm:pt modelId="{E5E9F31A-92CF-4DE1-B8D0-B29E7D96DEDC}" type="sibTrans" cxnId="{DBDD2B4E-2126-43F4-A412-BD2E4E6C0C8D}">
      <dgm:prSet/>
      <dgm:spPr/>
      <dgm:t>
        <a:bodyPr/>
        <a:lstStyle/>
        <a:p>
          <a:endParaRPr lang="en-US"/>
        </a:p>
      </dgm:t>
    </dgm:pt>
    <dgm:pt modelId="{DCDA8C76-251E-4952-BE33-A17ED367F823}" type="pres">
      <dgm:prSet presAssocID="{BAC344BB-5C75-406C-ACEC-122065F57247}" presName="linear" presStyleCnt="0">
        <dgm:presLayoutVars>
          <dgm:animLvl val="lvl"/>
          <dgm:resizeHandles val="exact"/>
        </dgm:presLayoutVars>
      </dgm:prSet>
      <dgm:spPr/>
    </dgm:pt>
    <dgm:pt modelId="{57146CC1-F258-408C-A9B2-72CB23F9322E}" type="pres">
      <dgm:prSet presAssocID="{DFE69B04-6120-480A-83D5-42A84EC990D3}" presName="parentText" presStyleLbl="node1" presStyleIdx="0" presStyleCnt="6">
        <dgm:presLayoutVars>
          <dgm:chMax val="0"/>
          <dgm:bulletEnabled val="1"/>
        </dgm:presLayoutVars>
      </dgm:prSet>
      <dgm:spPr/>
    </dgm:pt>
    <dgm:pt modelId="{0C729BC0-F1A3-49D3-A11B-05268BAB35C8}" type="pres">
      <dgm:prSet presAssocID="{D0330297-83EC-44B8-98DC-0A1DE772A3F3}" presName="spacer" presStyleCnt="0"/>
      <dgm:spPr/>
    </dgm:pt>
    <dgm:pt modelId="{43AC3F57-CE5D-4E59-972A-30BF4288AE99}" type="pres">
      <dgm:prSet presAssocID="{EA8BEBA9-64F0-495C-A286-D5C1271BFFFE}" presName="parentText" presStyleLbl="node1" presStyleIdx="1" presStyleCnt="6">
        <dgm:presLayoutVars>
          <dgm:chMax val="0"/>
          <dgm:bulletEnabled val="1"/>
        </dgm:presLayoutVars>
      </dgm:prSet>
      <dgm:spPr/>
    </dgm:pt>
    <dgm:pt modelId="{079B0C55-7300-4EEA-BA6F-06C0C53D26A1}" type="pres">
      <dgm:prSet presAssocID="{29A03F5B-9054-4DBF-A3CA-C6665A729F50}" presName="spacer" presStyleCnt="0"/>
      <dgm:spPr/>
    </dgm:pt>
    <dgm:pt modelId="{6C7DFFC0-4E75-4FDD-8070-E22562E3278B}" type="pres">
      <dgm:prSet presAssocID="{FCB43126-82F0-491A-B4DB-1CE3A5F42FE7}" presName="parentText" presStyleLbl="node1" presStyleIdx="2" presStyleCnt="6">
        <dgm:presLayoutVars>
          <dgm:chMax val="0"/>
          <dgm:bulletEnabled val="1"/>
        </dgm:presLayoutVars>
      </dgm:prSet>
      <dgm:spPr/>
    </dgm:pt>
    <dgm:pt modelId="{9E672950-C21E-4EDC-8509-ED4F23A45508}" type="pres">
      <dgm:prSet presAssocID="{05971D91-1393-471A-BD7E-BB27E219A353}" presName="spacer" presStyleCnt="0"/>
      <dgm:spPr/>
    </dgm:pt>
    <dgm:pt modelId="{1FD7163F-0D0C-4005-9DAC-87A397035000}" type="pres">
      <dgm:prSet presAssocID="{E3000867-F877-42D6-A295-666F66D9DBDD}" presName="parentText" presStyleLbl="node1" presStyleIdx="3" presStyleCnt="6">
        <dgm:presLayoutVars>
          <dgm:chMax val="0"/>
          <dgm:bulletEnabled val="1"/>
        </dgm:presLayoutVars>
      </dgm:prSet>
      <dgm:spPr/>
    </dgm:pt>
    <dgm:pt modelId="{D970008F-E0FC-4797-A32A-CE340A00BDE3}" type="pres">
      <dgm:prSet presAssocID="{05E3B888-0058-4D58-9A72-D7FE714C9528}" presName="spacer" presStyleCnt="0"/>
      <dgm:spPr/>
    </dgm:pt>
    <dgm:pt modelId="{014ED723-8BDB-4833-9F53-F853939ABB25}" type="pres">
      <dgm:prSet presAssocID="{3B19565C-05ED-4441-947E-1853F23723BC}" presName="parentText" presStyleLbl="node1" presStyleIdx="4" presStyleCnt="6">
        <dgm:presLayoutVars>
          <dgm:chMax val="0"/>
          <dgm:bulletEnabled val="1"/>
        </dgm:presLayoutVars>
      </dgm:prSet>
      <dgm:spPr/>
    </dgm:pt>
    <dgm:pt modelId="{F6C0B36D-2278-47AF-8695-775E774151BF}" type="pres">
      <dgm:prSet presAssocID="{81006873-5B3F-4863-9523-E70EB6A402D8}" presName="spacer" presStyleCnt="0"/>
      <dgm:spPr/>
    </dgm:pt>
    <dgm:pt modelId="{4D9B24B2-63EE-4BE6-9BE3-1D249B221CE9}" type="pres">
      <dgm:prSet presAssocID="{B63EF168-E19E-4D0B-BCE2-E26583480C99}" presName="parentText" presStyleLbl="node1" presStyleIdx="5" presStyleCnt="6">
        <dgm:presLayoutVars>
          <dgm:chMax val="0"/>
          <dgm:bulletEnabled val="1"/>
        </dgm:presLayoutVars>
      </dgm:prSet>
      <dgm:spPr/>
    </dgm:pt>
  </dgm:ptLst>
  <dgm:cxnLst>
    <dgm:cxn modelId="{264EFC0E-9611-4FBE-9A89-6CEC5E9D3DEF}" srcId="{BAC344BB-5C75-406C-ACEC-122065F57247}" destId="{DFE69B04-6120-480A-83D5-42A84EC990D3}" srcOrd="0" destOrd="0" parTransId="{E5935DED-A15D-41B1-B4CC-21F48496E113}" sibTransId="{D0330297-83EC-44B8-98DC-0A1DE772A3F3}"/>
    <dgm:cxn modelId="{B4012615-54D5-4EA4-A7EC-4F751C8E6885}" type="presOf" srcId="{E3000867-F877-42D6-A295-666F66D9DBDD}" destId="{1FD7163F-0D0C-4005-9DAC-87A397035000}" srcOrd="0" destOrd="0" presId="urn:microsoft.com/office/officeart/2005/8/layout/vList2"/>
    <dgm:cxn modelId="{AEBA8A2F-C34B-4235-8630-EA75AA72828B}" type="presOf" srcId="{DFE69B04-6120-480A-83D5-42A84EC990D3}" destId="{57146CC1-F258-408C-A9B2-72CB23F9322E}" srcOrd="0" destOrd="0" presId="urn:microsoft.com/office/officeart/2005/8/layout/vList2"/>
    <dgm:cxn modelId="{EFDDD13E-70E3-449A-90D5-8BF76D8A9BDE}" srcId="{BAC344BB-5C75-406C-ACEC-122065F57247}" destId="{E3000867-F877-42D6-A295-666F66D9DBDD}" srcOrd="3" destOrd="0" parTransId="{F492DD7F-609A-44FC-B604-43398436CA8D}" sibTransId="{05E3B888-0058-4D58-9A72-D7FE714C9528}"/>
    <dgm:cxn modelId="{16D61446-5E0D-45BC-9F39-E61AE04AF6A7}" type="presOf" srcId="{BAC344BB-5C75-406C-ACEC-122065F57247}" destId="{DCDA8C76-251E-4952-BE33-A17ED367F823}" srcOrd="0" destOrd="0" presId="urn:microsoft.com/office/officeart/2005/8/layout/vList2"/>
    <dgm:cxn modelId="{DBDD2B4E-2126-43F4-A412-BD2E4E6C0C8D}" srcId="{BAC344BB-5C75-406C-ACEC-122065F57247}" destId="{B63EF168-E19E-4D0B-BCE2-E26583480C99}" srcOrd="5" destOrd="0" parTransId="{DE5AF285-F652-439B-BFDE-BA08229A64D5}" sibTransId="{E5E9F31A-92CF-4DE1-B8D0-B29E7D96DEDC}"/>
    <dgm:cxn modelId="{84A69B72-DE1A-422A-B00E-5A6D5A54F4C5}" srcId="{BAC344BB-5C75-406C-ACEC-122065F57247}" destId="{EA8BEBA9-64F0-495C-A286-D5C1271BFFFE}" srcOrd="1" destOrd="0" parTransId="{3B5A769C-46D3-43FA-B8E1-EE4B5D1AA265}" sibTransId="{29A03F5B-9054-4DBF-A3CA-C6665A729F50}"/>
    <dgm:cxn modelId="{C4931174-7DC0-48AC-87FC-C174A8F3DA0D}" type="presOf" srcId="{3B19565C-05ED-4441-947E-1853F23723BC}" destId="{014ED723-8BDB-4833-9F53-F853939ABB25}" srcOrd="0" destOrd="0" presId="urn:microsoft.com/office/officeart/2005/8/layout/vList2"/>
    <dgm:cxn modelId="{E9F2AC7D-BC79-4266-BBAE-76681DCD648F}" type="presOf" srcId="{EA8BEBA9-64F0-495C-A286-D5C1271BFFFE}" destId="{43AC3F57-CE5D-4E59-972A-30BF4288AE99}" srcOrd="0" destOrd="0" presId="urn:microsoft.com/office/officeart/2005/8/layout/vList2"/>
    <dgm:cxn modelId="{9EB54A84-0EAF-4779-8BA7-C8BC342E88E4}" srcId="{BAC344BB-5C75-406C-ACEC-122065F57247}" destId="{3B19565C-05ED-4441-947E-1853F23723BC}" srcOrd="4" destOrd="0" parTransId="{CFF0A511-D552-4288-81FC-8269C0A2EA12}" sibTransId="{81006873-5B3F-4863-9523-E70EB6A402D8}"/>
    <dgm:cxn modelId="{DDA16BA3-69EB-4F60-BFE5-706DF3491168}" type="presOf" srcId="{B63EF168-E19E-4D0B-BCE2-E26583480C99}" destId="{4D9B24B2-63EE-4BE6-9BE3-1D249B221CE9}" srcOrd="0" destOrd="0" presId="urn:microsoft.com/office/officeart/2005/8/layout/vList2"/>
    <dgm:cxn modelId="{8BA6B4D9-0BBC-492B-BE2D-2B8C3942C04D}" type="presOf" srcId="{FCB43126-82F0-491A-B4DB-1CE3A5F42FE7}" destId="{6C7DFFC0-4E75-4FDD-8070-E22562E3278B}" srcOrd="0" destOrd="0" presId="urn:microsoft.com/office/officeart/2005/8/layout/vList2"/>
    <dgm:cxn modelId="{D33113DD-B6C1-42AE-ABAF-AA9552C8A458}" srcId="{BAC344BB-5C75-406C-ACEC-122065F57247}" destId="{FCB43126-82F0-491A-B4DB-1CE3A5F42FE7}" srcOrd="2" destOrd="0" parTransId="{020E67ED-49EA-4CE2-ACED-3EFA58BF784D}" sibTransId="{05971D91-1393-471A-BD7E-BB27E219A353}"/>
    <dgm:cxn modelId="{4545C524-B023-4DD0-987A-9926E6F5E658}" type="presParOf" srcId="{DCDA8C76-251E-4952-BE33-A17ED367F823}" destId="{57146CC1-F258-408C-A9B2-72CB23F9322E}" srcOrd="0" destOrd="0" presId="urn:microsoft.com/office/officeart/2005/8/layout/vList2"/>
    <dgm:cxn modelId="{8DB5C398-FABB-4409-BB3A-55B1ACE96613}" type="presParOf" srcId="{DCDA8C76-251E-4952-BE33-A17ED367F823}" destId="{0C729BC0-F1A3-49D3-A11B-05268BAB35C8}" srcOrd="1" destOrd="0" presId="urn:microsoft.com/office/officeart/2005/8/layout/vList2"/>
    <dgm:cxn modelId="{5031E944-4872-455A-A2CB-BB809FB63AC1}" type="presParOf" srcId="{DCDA8C76-251E-4952-BE33-A17ED367F823}" destId="{43AC3F57-CE5D-4E59-972A-30BF4288AE99}" srcOrd="2" destOrd="0" presId="urn:microsoft.com/office/officeart/2005/8/layout/vList2"/>
    <dgm:cxn modelId="{D7F44D17-E91D-4F20-9F7F-13BCB332D745}" type="presParOf" srcId="{DCDA8C76-251E-4952-BE33-A17ED367F823}" destId="{079B0C55-7300-4EEA-BA6F-06C0C53D26A1}" srcOrd="3" destOrd="0" presId="urn:microsoft.com/office/officeart/2005/8/layout/vList2"/>
    <dgm:cxn modelId="{DCA298D0-335A-4FCE-BE67-A394A105EAF2}" type="presParOf" srcId="{DCDA8C76-251E-4952-BE33-A17ED367F823}" destId="{6C7DFFC0-4E75-4FDD-8070-E22562E3278B}" srcOrd="4" destOrd="0" presId="urn:microsoft.com/office/officeart/2005/8/layout/vList2"/>
    <dgm:cxn modelId="{62415ADC-5023-4E64-B261-CC9DDCD53EB9}" type="presParOf" srcId="{DCDA8C76-251E-4952-BE33-A17ED367F823}" destId="{9E672950-C21E-4EDC-8509-ED4F23A45508}" srcOrd="5" destOrd="0" presId="urn:microsoft.com/office/officeart/2005/8/layout/vList2"/>
    <dgm:cxn modelId="{0ED8036F-07D5-4109-94A9-A753BFFA6F12}" type="presParOf" srcId="{DCDA8C76-251E-4952-BE33-A17ED367F823}" destId="{1FD7163F-0D0C-4005-9DAC-87A397035000}" srcOrd="6" destOrd="0" presId="urn:microsoft.com/office/officeart/2005/8/layout/vList2"/>
    <dgm:cxn modelId="{E3C432B2-A4D0-4236-8A5F-F8DF99C0A559}" type="presParOf" srcId="{DCDA8C76-251E-4952-BE33-A17ED367F823}" destId="{D970008F-E0FC-4797-A32A-CE340A00BDE3}" srcOrd="7" destOrd="0" presId="urn:microsoft.com/office/officeart/2005/8/layout/vList2"/>
    <dgm:cxn modelId="{17E64629-94D9-4F5B-ABC4-62142D9EC481}" type="presParOf" srcId="{DCDA8C76-251E-4952-BE33-A17ED367F823}" destId="{014ED723-8BDB-4833-9F53-F853939ABB25}" srcOrd="8" destOrd="0" presId="urn:microsoft.com/office/officeart/2005/8/layout/vList2"/>
    <dgm:cxn modelId="{D80E74BF-69A4-4FD8-BE9D-78A9FB19DA59}" type="presParOf" srcId="{DCDA8C76-251E-4952-BE33-A17ED367F823}" destId="{F6C0B36D-2278-47AF-8695-775E774151BF}" srcOrd="9" destOrd="0" presId="urn:microsoft.com/office/officeart/2005/8/layout/vList2"/>
    <dgm:cxn modelId="{E416DA37-02DF-4805-A672-EB27DD4810B1}" type="presParOf" srcId="{DCDA8C76-251E-4952-BE33-A17ED367F823}" destId="{4D9B24B2-63EE-4BE6-9BE3-1D249B221CE9}"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AFBA8-E7D3-4E3B-ADB7-1CEEFFB45F86}">
      <dsp:nvSpPr>
        <dsp:cNvPr id="0" name=""/>
        <dsp:cNvSpPr/>
      </dsp:nvSpPr>
      <dsp:spPr>
        <a:xfrm>
          <a:off x="0" y="0"/>
          <a:ext cx="482817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2BE262-FE5C-4E22-B04E-56E9D9E078A9}">
      <dsp:nvSpPr>
        <dsp:cNvPr id="0" name=""/>
        <dsp:cNvSpPr/>
      </dsp:nvSpPr>
      <dsp:spPr>
        <a:xfrm>
          <a:off x="0" y="0"/>
          <a:ext cx="4828172" cy="1412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baseline="0" dirty="0"/>
            <a:t>Individual Presentation  Lifespan Development</a:t>
          </a:r>
          <a:endParaRPr lang="en-US" sz="2800" kern="1200" dirty="0"/>
        </a:p>
      </dsp:txBody>
      <dsp:txXfrm>
        <a:off x="0" y="0"/>
        <a:ext cx="4828172" cy="1412988"/>
      </dsp:txXfrm>
    </dsp:sp>
    <dsp:sp modelId="{F8F4C302-983F-4AD4-9B77-BBBF7CFB488A}">
      <dsp:nvSpPr>
        <dsp:cNvPr id="0" name=""/>
        <dsp:cNvSpPr/>
      </dsp:nvSpPr>
      <dsp:spPr>
        <a:xfrm>
          <a:off x="0" y="1412988"/>
          <a:ext cx="4828172" cy="0"/>
        </a:xfrm>
        <a:prstGeom prst="line">
          <a:avLst/>
        </a:prstGeom>
        <a:solidFill>
          <a:schemeClr val="accent5">
            <a:hueOff val="-4050717"/>
            <a:satOff val="-275"/>
            <a:lumOff val="654"/>
            <a:alphaOff val="0"/>
          </a:schemeClr>
        </a:solidFill>
        <a:ln w="19050" cap="flat" cmpd="sng" algn="ctr">
          <a:solidFill>
            <a:schemeClr val="accent5">
              <a:hueOff val="-4050717"/>
              <a:satOff val="-275"/>
              <a:lumOff val="65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5F441E-68C1-4889-BCEE-0716B37084E1}">
      <dsp:nvSpPr>
        <dsp:cNvPr id="0" name=""/>
        <dsp:cNvSpPr/>
      </dsp:nvSpPr>
      <dsp:spPr>
        <a:xfrm>
          <a:off x="0" y="1412988"/>
          <a:ext cx="4828172" cy="1412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baseline="0"/>
            <a:t>Early Years Nursery Setting</a:t>
          </a:r>
          <a:endParaRPr lang="en-US" sz="2800" kern="1200"/>
        </a:p>
      </dsp:txBody>
      <dsp:txXfrm>
        <a:off x="0" y="1412988"/>
        <a:ext cx="4828172" cy="1412988"/>
      </dsp:txXfrm>
    </dsp:sp>
    <dsp:sp modelId="{BAC593FF-6362-4C31-9865-B20025016F82}">
      <dsp:nvSpPr>
        <dsp:cNvPr id="0" name=""/>
        <dsp:cNvSpPr/>
      </dsp:nvSpPr>
      <dsp:spPr>
        <a:xfrm>
          <a:off x="0" y="2825977"/>
          <a:ext cx="4828172" cy="0"/>
        </a:xfrm>
        <a:prstGeom prst="line">
          <a:avLst/>
        </a:prstGeom>
        <a:solidFill>
          <a:schemeClr val="accent5">
            <a:hueOff val="-8101434"/>
            <a:satOff val="-551"/>
            <a:lumOff val="1307"/>
            <a:alphaOff val="0"/>
          </a:schemeClr>
        </a:solidFill>
        <a:ln w="19050" cap="flat" cmpd="sng" algn="ctr">
          <a:solidFill>
            <a:schemeClr val="accent5">
              <a:hueOff val="-8101434"/>
              <a:satOff val="-551"/>
              <a:lumOff val="130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3E0BC7-C940-4822-A3EB-740E11FEA443}">
      <dsp:nvSpPr>
        <dsp:cNvPr id="0" name=""/>
        <dsp:cNvSpPr/>
      </dsp:nvSpPr>
      <dsp:spPr>
        <a:xfrm>
          <a:off x="0" y="2825977"/>
          <a:ext cx="4828172" cy="1412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baseline="0" dirty="0"/>
            <a:t>Focus Child: Amira (3 years old)</a:t>
          </a:r>
          <a:endParaRPr lang="en-US" sz="2800" b="0" kern="1200" dirty="0"/>
        </a:p>
      </dsp:txBody>
      <dsp:txXfrm>
        <a:off x="0" y="2825977"/>
        <a:ext cx="4828172" cy="1412988"/>
      </dsp:txXfrm>
    </dsp:sp>
    <dsp:sp modelId="{30EA0007-D3B6-4893-A331-2B8A0B8D59E2}">
      <dsp:nvSpPr>
        <dsp:cNvPr id="0" name=""/>
        <dsp:cNvSpPr/>
      </dsp:nvSpPr>
      <dsp:spPr>
        <a:xfrm>
          <a:off x="0" y="4238966"/>
          <a:ext cx="4828172" cy="0"/>
        </a:xfrm>
        <a:prstGeom prst="line">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0AA534-9F11-48AD-987E-F617408754B6}">
      <dsp:nvSpPr>
        <dsp:cNvPr id="0" name=""/>
        <dsp:cNvSpPr/>
      </dsp:nvSpPr>
      <dsp:spPr>
        <a:xfrm>
          <a:off x="0" y="4238966"/>
          <a:ext cx="4828172" cy="14129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b="0" i="0" kern="1200" baseline="0" dirty="0"/>
            <a:t>Main Theory: Bowlby’s Attachment Theory (Bowlby, 1969)</a:t>
          </a:r>
          <a:endParaRPr lang="en-US" sz="2800" kern="1200" dirty="0"/>
        </a:p>
      </dsp:txBody>
      <dsp:txXfrm>
        <a:off x="0" y="4238966"/>
        <a:ext cx="4828172" cy="141298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38AB0-B972-44B9-BE31-B502C819FE2F}">
      <dsp:nvSpPr>
        <dsp:cNvPr id="0" name=""/>
        <dsp:cNvSpPr/>
      </dsp:nvSpPr>
      <dsp:spPr>
        <a:xfrm>
          <a:off x="0" y="0"/>
          <a:ext cx="6291714"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ADBF5A-7EED-46B0-87BD-C55994498295}">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Separation anxiety = attachment system activated (Bowlby, 1969)</a:t>
          </a:r>
          <a:endParaRPr lang="en-US" sz="2800" kern="1200"/>
        </a:p>
      </dsp:txBody>
      <dsp:txXfrm>
        <a:off x="0" y="0"/>
        <a:ext cx="6291714" cy="1382683"/>
      </dsp:txXfrm>
    </dsp:sp>
    <dsp:sp modelId="{E5164DC2-0DEC-4243-9494-AD50CB464FF5}">
      <dsp:nvSpPr>
        <dsp:cNvPr id="0" name=""/>
        <dsp:cNvSpPr/>
      </dsp:nvSpPr>
      <dsp:spPr>
        <a:xfrm>
          <a:off x="0" y="1382683"/>
          <a:ext cx="6291714" cy="0"/>
        </a:xfrm>
        <a:prstGeom prst="line">
          <a:avLst/>
        </a:prstGeom>
        <a:solidFill>
          <a:schemeClr val="accent2">
            <a:hueOff val="2147871"/>
            <a:satOff val="-6164"/>
            <a:lumOff val="-9870"/>
            <a:alphaOff val="0"/>
          </a:schemeClr>
        </a:solidFill>
        <a:ln w="19050" cap="flat" cmpd="sng" algn="ctr">
          <a:solidFill>
            <a:schemeClr val="accent2">
              <a:hueOff val="2147871"/>
              <a:satOff val="-6164"/>
              <a:lumOff val="-98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0C08E2-BA71-4D28-AF6D-83CD44906CE0}">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Limited speech may be stress-related, not developmental delay</a:t>
          </a:r>
          <a:endParaRPr lang="en-US" sz="2800" kern="1200"/>
        </a:p>
      </dsp:txBody>
      <dsp:txXfrm>
        <a:off x="0" y="1382683"/>
        <a:ext cx="6291714" cy="1382683"/>
      </dsp:txXfrm>
    </dsp:sp>
    <dsp:sp modelId="{69482B38-D551-4C0F-A586-F87A0C073C05}">
      <dsp:nvSpPr>
        <dsp:cNvPr id="0" name=""/>
        <dsp:cNvSpPr/>
      </dsp:nvSpPr>
      <dsp:spPr>
        <a:xfrm>
          <a:off x="0" y="2765367"/>
          <a:ext cx="6291714" cy="0"/>
        </a:xfrm>
        <a:prstGeom prst="line">
          <a:avLst/>
        </a:prstGeom>
        <a:solidFill>
          <a:schemeClr val="accent2">
            <a:hueOff val="4295743"/>
            <a:satOff val="-12329"/>
            <a:lumOff val="-19739"/>
            <a:alphaOff val="0"/>
          </a:schemeClr>
        </a:solidFill>
        <a:ln w="19050" cap="flat" cmpd="sng" algn="ctr">
          <a:solidFill>
            <a:schemeClr val="accent2">
              <a:hueOff val="4295743"/>
              <a:satOff val="-12329"/>
              <a:lumOff val="-1973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76E7A0-D69E-4F18-ADBC-E0FD305DD150}">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Difficulty playing with peers = lack of secure base</a:t>
          </a:r>
          <a:endParaRPr lang="en-US" sz="2800" kern="1200"/>
        </a:p>
      </dsp:txBody>
      <dsp:txXfrm>
        <a:off x="0" y="2765367"/>
        <a:ext cx="6291714" cy="1382683"/>
      </dsp:txXfrm>
    </dsp:sp>
    <dsp:sp modelId="{350E3DE5-1854-49EE-9F4E-9F53D4BAED63}">
      <dsp:nvSpPr>
        <dsp:cNvPr id="0" name=""/>
        <dsp:cNvSpPr/>
      </dsp:nvSpPr>
      <dsp:spPr>
        <a:xfrm>
          <a:off x="0" y="4148051"/>
          <a:ext cx="6291714" cy="0"/>
        </a:xfrm>
        <a:prstGeom prst="line">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A9ED78-E035-41F5-8EAA-AEA69E901760}">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a:t>Emotional insecurity affecting learning &amp; exploration (Groh et al., 2017)</a:t>
          </a:r>
          <a:endParaRPr lang="en-US" sz="2800" kern="1200"/>
        </a:p>
      </dsp:txBody>
      <dsp:txXfrm>
        <a:off x="0" y="4148051"/>
        <a:ext cx="6291714" cy="13826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146CC1-F258-408C-A9B2-72CB23F9322E}">
      <dsp:nvSpPr>
        <dsp:cNvPr id="0" name=""/>
        <dsp:cNvSpPr/>
      </dsp:nvSpPr>
      <dsp:spPr>
        <a:xfrm>
          <a:off x="0" y="110730"/>
          <a:ext cx="6900512" cy="8353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Bowlby’s theory clearly explains Amira’s separation anxiety and withdrawal (Bowlby, 1969)</a:t>
          </a:r>
          <a:endParaRPr lang="en-US" sz="2100" kern="1200"/>
        </a:p>
      </dsp:txBody>
      <dsp:txXfrm>
        <a:off x="40780" y="151510"/>
        <a:ext cx="6818952" cy="753819"/>
      </dsp:txXfrm>
    </dsp:sp>
    <dsp:sp modelId="{43AC3F57-CE5D-4E59-972A-30BF4288AE99}">
      <dsp:nvSpPr>
        <dsp:cNvPr id="0" name=""/>
        <dsp:cNvSpPr/>
      </dsp:nvSpPr>
      <dsp:spPr>
        <a:xfrm>
          <a:off x="0" y="1006590"/>
          <a:ext cx="6900512" cy="835379"/>
        </a:xfrm>
        <a:prstGeom prst="roundRect">
          <a:avLst/>
        </a:prstGeom>
        <a:solidFill>
          <a:schemeClr val="accent2">
            <a:hueOff val="1288723"/>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Emotional security is the foundation for social, cognitive and language development</a:t>
          </a:r>
          <a:endParaRPr lang="en-US" sz="2100" kern="1200"/>
        </a:p>
      </dsp:txBody>
      <dsp:txXfrm>
        <a:off x="40780" y="1047370"/>
        <a:ext cx="6818952" cy="753819"/>
      </dsp:txXfrm>
    </dsp:sp>
    <dsp:sp modelId="{6C7DFFC0-4E75-4FDD-8070-E22562E3278B}">
      <dsp:nvSpPr>
        <dsp:cNvPr id="0" name=""/>
        <dsp:cNvSpPr/>
      </dsp:nvSpPr>
      <dsp:spPr>
        <a:xfrm>
          <a:off x="0" y="1902450"/>
          <a:ext cx="6900512" cy="835379"/>
        </a:xfrm>
        <a:prstGeom prst="round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A consistent </a:t>
          </a:r>
          <a:r>
            <a:rPr lang="en-US" sz="2100" i="0" kern="1200" baseline="0"/>
            <a:t>key worker helps her build trust and confidence</a:t>
          </a:r>
          <a:endParaRPr lang="en-US" sz="2100" kern="1200"/>
        </a:p>
      </dsp:txBody>
      <dsp:txXfrm>
        <a:off x="40780" y="1943230"/>
        <a:ext cx="6818952" cy="753819"/>
      </dsp:txXfrm>
    </dsp:sp>
    <dsp:sp modelId="{1FD7163F-0D0C-4005-9DAC-87A397035000}">
      <dsp:nvSpPr>
        <dsp:cNvPr id="0" name=""/>
        <dsp:cNvSpPr/>
      </dsp:nvSpPr>
      <dsp:spPr>
        <a:xfrm>
          <a:off x="0" y="2798310"/>
          <a:ext cx="6900512" cy="835379"/>
        </a:xfrm>
        <a:prstGeom prst="roundRect">
          <a:avLst/>
        </a:prstGeom>
        <a:solidFill>
          <a:schemeClr val="accent2">
            <a:hueOff val="3866169"/>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i="0" kern="1200" baseline="0"/>
            <a:t>Gradual routines reduce anxiety and support her sense of safety</a:t>
          </a:r>
          <a:endParaRPr lang="en-US" sz="2100" kern="1200"/>
        </a:p>
      </dsp:txBody>
      <dsp:txXfrm>
        <a:off x="40780" y="2839090"/>
        <a:ext cx="6818952" cy="753819"/>
      </dsp:txXfrm>
    </dsp:sp>
    <dsp:sp modelId="{014ED723-8BDB-4833-9F53-F853939ABB25}">
      <dsp:nvSpPr>
        <dsp:cNvPr id="0" name=""/>
        <dsp:cNvSpPr/>
      </dsp:nvSpPr>
      <dsp:spPr>
        <a:xfrm>
          <a:off x="0" y="3694170"/>
          <a:ext cx="6900512" cy="835379"/>
        </a:xfrm>
        <a:prstGeom prst="roundRect">
          <a:avLst/>
        </a:prstGeom>
        <a:solidFill>
          <a:schemeClr val="accent2">
            <a:hueOff val="5154891"/>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i="0" kern="1200" baseline="0"/>
            <a:t>Social, emotional and language </a:t>
          </a:r>
          <a:r>
            <a:rPr lang="en-US" sz="2100" b="0" i="0" kern="1200" baseline="0"/>
            <a:t>strategies must work together</a:t>
          </a:r>
          <a:endParaRPr lang="en-US" sz="2100" kern="1200"/>
        </a:p>
      </dsp:txBody>
      <dsp:txXfrm>
        <a:off x="40780" y="3734950"/>
        <a:ext cx="6818952" cy="753819"/>
      </dsp:txXfrm>
    </dsp:sp>
    <dsp:sp modelId="{4D9B24B2-63EE-4BE6-9BE3-1D249B221CE9}">
      <dsp:nvSpPr>
        <dsp:cNvPr id="0" name=""/>
        <dsp:cNvSpPr/>
      </dsp:nvSpPr>
      <dsp:spPr>
        <a:xfrm>
          <a:off x="0" y="4590030"/>
          <a:ext cx="6900512" cy="83537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b="0" i="0" kern="1200" baseline="0"/>
            <a:t>Holistic, nurturing approach ensures Amira can settle, explore and learn</a:t>
          </a:r>
          <a:endParaRPr lang="en-US" sz="2100" kern="1200"/>
        </a:p>
      </dsp:txBody>
      <dsp:txXfrm>
        <a:off x="40780" y="4630810"/>
        <a:ext cx="6818952" cy="75381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3D6453-55CC-46DE-BC39-0469D24A07FD}" type="datetimeFigureOut">
              <a:rPr lang="en-GB" smtClean="0"/>
              <a:t>15/11/2025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BD4C39-1409-4D5F-8A70-0964224E505A}" type="slidenum">
              <a:rPr lang="en-GB" smtClean="0"/>
              <a:t>‹#›</a:t>
            </a:fld>
            <a:endParaRPr lang="en-GB"/>
          </a:p>
        </p:txBody>
      </p:sp>
    </p:spTree>
    <p:extLst>
      <p:ext uri="{BB962C8B-B14F-4D97-AF65-F5344CB8AC3E}">
        <p14:creationId xmlns:p14="http://schemas.microsoft.com/office/powerpoint/2010/main" val="33854856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everyone, my name is Amy. Today I’ll be presenting how Bowlby’s Attachment Theory can help us understand and support Amira, a three-year-old child who has recently joined our nursery setting. Amira shows separation anxiety, speaks very little, and finds it difficult to take part in group play. I will explain Bowlby’s theory, apply it directly to Amira’s behaviours, and outline strategies to support her emotional, social, cognitive, and physical wellbeing. I will also discuss nature and nurture influences and critically evaluate the usefulness of the theory in early years practice.</a:t>
            </a:r>
          </a:p>
        </p:txBody>
      </p:sp>
      <p:sp>
        <p:nvSpPr>
          <p:cNvPr id="4" name="Slide Number Placeholder 3"/>
          <p:cNvSpPr>
            <a:spLocks noGrp="1"/>
          </p:cNvSpPr>
          <p:nvPr>
            <p:ph type="sldNum" sz="quarter" idx="5"/>
          </p:nvPr>
        </p:nvSpPr>
        <p:spPr/>
        <p:txBody>
          <a:bodyPr/>
          <a:lstStyle/>
          <a:p>
            <a:fld id="{4DBD4C39-1409-4D5F-8A70-0964224E505A}" type="slidenum">
              <a:rPr lang="en-GB" smtClean="0"/>
              <a:t>2</a:t>
            </a:fld>
            <a:endParaRPr lang="en-GB"/>
          </a:p>
        </p:txBody>
      </p:sp>
    </p:spTree>
    <p:extLst>
      <p:ext uri="{BB962C8B-B14F-4D97-AF65-F5344CB8AC3E}">
        <p14:creationId xmlns:p14="http://schemas.microsoft.com/office/powerpoint/2010/main" val="1349914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At three years old, children typically begin interacting more confidently and developing stronger language skills. However, Amira is showing signs of distress and withdrawal. These behaviours suggest she may be feeling insecure or overwhelmed in the nursery environment. Before expecting improvements in speech or play, we need to understand her emotional needs. Bowlby’s theory helps us interpret these behaviours as communication of attachment needs, rather than as developmental delays. This allows us to respond sensitively and appropriately.</a:t>
            </a:r>
          </a:p>
        </p:txBody>
      </p:sp>
      <p:sp>
        <p:nvSpPr>
          <p:cNvPr id="4" name="Slide Number Placeholder 3"/>
          <p:cNvSpPr>
            <a:spLocks noGrp="1"/>
          </p:cNvSpPr>
          <p:nvPr>
            <p:ph type="sldNum" sz="quarter" idx="5"/>
          </p:nvPr>
        </p:nvSpPr>
        <p:spPr/>
        <p:txBody>
          <a:bodyPr/>
          <a:lstStyle/>
          <a:p>
            <a:fld id="{4DBD4C39-1409-4D5F-8A70-0964224E505A}" type="slidenum">
              <a:rPr lang="en-GB" smtClean="0"/>
              <a:t>3</a:t>
            </a:fld>
            <a:endParaRPr lang="en-GB"/>
          </a:p>
        </p:txBody>
      </p:sp>
    </p:spTree>
    <p:extLst>
      <p:ext uri="{BB962C8B-B14F-4D97-AF65-F5344CB8AC3E}">
        <p14:creationId xmlns:p14="http://schemas.microsoft.com/office/powerpoint/2010/main" val="1977993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 believed attachment is a survival instinct that ensures safety. When children receive consistent care, they form a secure attachment, helping them feel confident to explore the world. When care is unpredictable, children may develop an insecure attachment, which can lead to clinginess, anxiety, or avoiding new situations. Bowlby’s ideas are central in early years practice today and explain much of Amira’s behaviour.</a:t>
            </a:r>
          </a:p>
        </p:txBody>
      </p:sp>
      <p:sp>
        <p:nvSpPr>
          <p:cNvPr id="4" name="Slide Number Placeholder 3"/>
          <p:cNvSpPr>
            <a:spLocks noGrp="1"/>
          </p:cNvSpPr>
          <p:nvPr>
            <p:ph type="sldNum" sz="quarter" idx="5"/>
          </p:nvPr>
        </p:nvSpPr>
        <p:spPr/>
        <p:txBody>
          <a:bodyPr/>
          <a:lstStyle/>
          <a:p>
            <a:fld id="{4DBD4C39-1409-4D5F-8A70-0964224E505A}" type="slidenum">
              <a:rPr lang="en-GB" smtClean="0"/>
              <a:t>4</a:t>
            </a:fld>
            <a:endParaRPr lang="en-GB"/>
          </a:p>
        </p:txBody>
      </p:sp>
    </p:spTree>
    <p:extLst>
      <p:ext uri="{BB962C8B-B14F-4D97-AF65-F5344CB8AC3E}">
        <p14:creationId xmlns:p14="http://schemas.microsoft.com/office/powerpoint/2010/main" val="22459431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concepts are important for interpreting Amira’s behaviour. Her distress during drop-off is a form of proximity-seeking. She is unsure whether the environment is safe, so she cannot yet explore or engage with other children. Without a secure base in the nursery, Amira is more likely to stay quiet, withdraw or cling to adults. Bowlby explains that children rely heavily on predictable, sensitive care to develop trust and confidence. Understanding these concepts helps shape effective support strategies.</a:t>
            </a:r>
          </a:p>
        </p:txBody>
      </p:sp>
      <p:sp>
        <p:nvSpPr>
          <p:cNvPr id="4" name="Slide Number Placeholder 3"/>
          <p:cNvSpPr>
            <a:spLocks noGrp="1"/>
          </p:cNvSpPr>
          <p:nvPr>
            <p:ph type="sldNum" sz="quarter" idx="5"/>
          </p:nvPr>
        </p:nvSpPr>
        <p:spPr/>
        <p:txBody>
          <a:bodyPr/>
          <a:lstStyle/>
          <a:p>
            <a:fld id="{4DBD4C39-1409-4D5F-8A70-0964224E505A}" type="slidenum">
              <a:rPr lang="en-GB" smtClean="0"/>
              <a:t>5</a:t>
            </a:fld>
            <a:endParaRPr lang="en-GB"/>
          </a:p>
        </p:txBody>
      </p:sp>
    </p:spTree>
    <p:extLst>
      <p:ext uri="{BB962C8B-B14F-4D97-AF65-F5344CB8AC3E}">
        <p14:creationId xmlns:p14="http://schemas.microsoft.com/office/powerpoint/2010/main" val="32368349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Amira’s crying and refusal to separate from her carers shows that she has not yet built a secure attachment with staff. Limited speech is common when children feel stressed because emotional survival becomes the priority. Her avoidance of group play also fits Bowlby’s explanation: insecure children do not feel safe enough to explore socially. This makes clear that before expecting improvements in language or play, her emotional security must come first.</a:t>
            </a:r>
          </a:p>
        </p:txBody>
      </p:sp>
      <p:sp>
        <p:nvSpPr>
          <p:cNvPr id="4" name="Slide Number Placeholder 3"/>
          <p:cNvSpPr>
            <a:spLocks noGrp="1"/>
          </p:cNvSpPr>
          <p:nvPr>
            <p:ph type="sldNum" sz="quarter" idx="5"/>
          </p:nvPr>
        </p:nvSpPr>
        <p:spPr/>
        <p:txBody>
          <a:bodyPr/>
          <a:lstStyle/>
          <a:p>
            <a:fld id="{4DBD4C39-1409-4D5F-8A70-0964224E505A}" type="slidenum">
              <a:rPr lang="en-GB" smtClean="0"/>
              <a:t>6</a:t>
            </a:fld>
            <a:endParaRPr lang="en-GB"/>
          </a:p>
        </p:txBody>
      </p:sp>
    </p:spTree>
    <p:extLst>
      <p:ext uri="{BB962C8B-B14F-4D97-AF65-F5344CB8AC3E}">
        <p14:creationId xmlns:p14="http://schemas.microsoft.com/office/powerpoint/2010/main" val="2976782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worker is essential for building a secure base. Amira needs one adult she can rely on every day during transitions. A gradual settling-in period allows her to adjust at her own pace. Predictable routines reduce uncertainty and help her feel safe. Comfort objects help bridge the gap between home and nursery. Emotion coaching supports her understanding of feelings and helps her feel validated and understood.</a:t>
            </a:r>
          </a:p>
        </p:txBody>
      </p:sp>
      <p:sp>
        <p:nvSpPr>
          <p:cNvPr id="4" name="Slide Number Placeholder 3"/>
          <p:cNvSpPr>
            <a:spLocks noGrp="1"/>
          </p:cNvSpPr>
          <p:nvPr>
            <p:ph type="sldNum" sz="quarter" idx="5"/>
          </p:nvPr>
        </p:nvSpPr>
        <p:spPr/>
        <p:txBody>
          <a:bodyPr/>
          <a:lstStyle/>
          <a:p>
            <a:fld id="{4DBD4C39-1409-4D5F-8A70-0964224E505A}" type="slidenum">
              <a:rPr lang="en-GB" smtClean="0"/>
              <a:t>7</a:t>
            </a:fld>
            <a:endParaRPr lang="en-GB"/>
          </a:p>
        </p:txBody>
      </p:sp>
    </p:spTree>
    <p:extLst>
      <p:ext uri="{BB962C8B-B14F-4D97-AF65-F5344CB8AC3E}">
        <p14:creationId xmlns:p14="http://schemas.microsoft.com/office/powerpoint/2010/main" val="13058258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Amira may not be ready for large group activities, so beginning with parallel play reduces pressure while keeping her involved. Carefully chosen peers can act as role models. Adults should facilitate interactions, helping her feel included. Positive reinforcement builds confidence. These steps help her gradually transition from observing others to interacting with them.</a:t>
            </a:r>
          </a:p>
        </p:txBody>
      </p:sp>
      <p:sp>
        <p:nvSpPr>
          <p:cNvPr id="4" name="Slide Number Placeholder 3"/>
          <p:cNvSpPr>
            <a:spLocks noGrp="1"/>
          </p:cNvSpPr>
          <p:nvPr>
            <p:ph type="sldNum" sz="quarter" idx="5"/>
          </p:nvPr>
        </p:nvSpPr>
        <p:spPr/>
        <p:txBody>
          <a:bodyPr/>
          <a:lstStyle/>
          <a:p>
            <a:fld id="{4DBD4C39-1409-4D5F-8A70-0964224E505A}" type="slidenum">
              <a:rPr lang="en-GB" smtClean="0"/>
              <a:t>8</a:t>
            </a:fld>
            <a:endParaRPr lang="en-GB"/>
          </a:p>
        </p:txBody>
      </p:sp>
    </p:spTree>
    <p:extLst>
      <p:ext uri="{BB962C8B-B14F-4D97-AF65-F5344CB8AC3E}">
        <p14:creationId xmlns:p14="http://schemas.microsoft.com/office/powerpoint/2010/main" val="2390498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Bowlby argued emotional security is needed before learning can occur. As Amira begins to feel safer, her language will improve. Using simple, consistent language helps her feel more confident to respond. Narrating her actions shows interest and teaches vocabulary. Repetition builds familiarity. Emotional storybooks help her make sense of feelings. One-to-one time with the key worker offers the safest space for practising speech.</a:t>
            </a:r>
          </a:p>
        </p:txBody>
      </p:sp>
      <p:sp>
        <p:nvSpPr>
          <p:cNvPr id="4" name="Slide Number Placeholder 3"/>
          <p:cNvSpPr>
            <a:spLocks noGrp="1"/>
          </p:cNvSpPr>
          <p:nvPr>
            <p:ph type="sldNum" sz="quarter" idx="5"/>
          </p:nvPr>
        </p:nvSpPr>
        <p:spPr/>
        <p:txBody>
          <a:bodyPr/>
          <a:lstStyle/>
          <a:p>
            <a:fld id="{4DBD4C39-1409-4D5F-8A70-0964224E505A}" type="slidenum">
              <a:rPr lang="en-GB" smtClean="0"/>
              <a:t>9</a:t>
            </a:fld>
            <a:endParaRPr lang="en-GB"/>
          </a:p>
        </p:txBody>
      </p:sp>
    </p:spTree>
    <p:extLst>
      <p:ext uri="{BB962C8B-B14F-4D97-AF65-F5344CB8AC3E}">
        <p14:creationId xmlns:p14="http://schemas.microsoft.com/office/powerpoint/2010/main" val="28790000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Amira’s behaviour can’t be explained by one factor alone. A naturally cautious temperament may make her sensitive to change. Her brain is still developing the ability to regulate stress. Environmentally, transitioning into a new nursery is a major shift, and her previous attachment experiences shape how safe she feels. If she comes from a quieter or more family-centred home, nursery routines may feel unfamiliar. Understanding both nature and nurture ensures our support is holistic and child-centred.</a:t>
            </a:r>
          </a:p>
          <a:p>
            <a:endParaRPr lang="en-GB" dirty="0"/>
          </a:p>
        </p:txBody>
      </p:sp>
      <p:sp>
        <p:nvSpPr>
          <p:cNvPr id="4" name="Slide Number Placeholder 3"/>
          <p:cNvSpPr>
            <a:spLocks noGrp="1"/>
          </p:cNvSpPr>
          <p:nvPr>
            <p:ph type="sldNum" sz="quarter" idx="5"/>
          </p:nvPr>
        </p:nvSpPr>
        <p:spPr/>
        <p:txBody>
          <a:bodyPr/>
          <a:lstStyle/>
          <a:p>
            <a:fld id="{4DBD4C39-1409-4D5F-8A70-0964224E505A}" type="slidenum">
              <a:rPr lang="en-GB" smtClean="0"/>
              <a:t>10</a:t>
            </a:fld>
            <a:endParaRPr lang="en-GB"/>
          </a:p>
        </p:txBody>
      </p:sp>
    </p:spTree>
    <p:extLst>
      <p:ext uri="{BB962C8B-B14F-4D97-AF65-F5344CB8AC3E}">
        <p14:creationId xmlns:p14="http://schemas.microsoft.com/office/powerpoint/2010/main" val="37071913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Bowlby’s theory is extremely helpful for understanding emotional foundations of learning. It explains Amira’s anxiety clearly and guides effective practice like key-worker relationships. However, critics argue Bowlby focused too much on mothers, and didn’t fully recognise the role of peers or cultural differences. Not all anxious behaviour is attachment-related — some may stem from temperament or environment. Practitioners must therefore use the theory alongside broader observations.</a:t>
            </a:r>
          </a:p>
          <a:p>
            <a:endParaRPr lang="en-GB" dirty="0"/>
          </a:p>
        </p:txBody>
      </p:sp>
      <p:sp>
        <p:nvSpPr>
          <p:cNvPr id="4" name="Slide Number Placeholder 3"/>
          <p:cNvSpPr>
            <a:spLocks noGrp="1"/>
          </p:cNvSpPr>
          <p:nvPr>
            <p:ph type="sldNum" sz="quarter" idx="5"/>
          </p:nvPr>
        </p:nvSpPr>
        <p:spPr/>
        <p:txBody>
          <a:bodyPr/>
          <a:lstStyle/>
          <a:p>
            <a:fld id="{4DBD4C39-1409-4D5F-8A70-0964224E505A}" type="slidenum">
              <a:rPr lang="en-GB" smtClean="0"/>
              <a:t>11</a:t>
            </a:fld>
            <a:endParaRPr lang="en-GB"/>
          </a:p>
        </p:txBody>
      </p:sp>
    </p:spTree>
    <p:extLst>
      <p:ext uri="{BB962C8B-B14F-4D97-AF65-F5344CB8AC3E}">
        <p14:creationId xmlns:p14="http://schemas.microsoft.com/office/powerpoint/2010/main" val="14337313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Bowlby’s Attachment Theory provides a strong explanation for Amira’s current behaviours. Her separation anxiety, quietness and difficulty joining group play are signs that she is still developing a sense of safety within the nursery. According to Bowlby, emotional security forms the foundation for every other aspect of development, including confidence, communication and social interaction.</a:t>
            </a:r>
          </a:p>
          <a:p>
            <a:r>
              <a:rPr lang="en-GB" dirty="0"/>
              <a:t>By giving Amira a consistent key worker, predictable routines and warm emotional reassurance, we help her build the secure base she needs to explore her environment. As her confidence grows, she will naturally begin to interact with peers, use more language and take part in activities more comfortably.</a:t>
            </a:r>
          </a:p>
          <a:p>
            <a:r>
              <a:rPr lang="en-GB" dirty="0"/>
              <a:t>This approach shows that supporting Amira isn’t just about one area of development — it involves emotional, social, cognitive and physical wellbeing working together. A holistic and nurturing environment will help her settle, thrive and reach her developmental potential within the nursery.</a:t>
            </a:r>
          </a:p>
          <a:p>
            <a:endParaRPr lang="en-GB" dirty="0"/>
          </a:p>
        </p:txBody>
      </p:sp>
      <p:sp>
        <p:nvSpPr>
          <p:cNvPr id="4" name="Slide Number Placeholder 3"/>
          <p:cNvSpPr>
            <a:spLocks noGrp="1"/>
          </p:cNvSpPr>
          <p:nvPr>
            <p:ph type="sldNum" sz="quarter" idx="5"/>
          </p:nvPr>
        </p:nvSpPr>
        <p:spPr/>
        <p:txBody>
          <a:bodyPr/>
          <a:lstStyle/>
          <a:p>
            <a:fld id="{4DBD4C39-1409-4D5F-8A70-0964224E505A}" type="slidenum">
              <a:rPr lang="en-GB" smtClean="0"/>
              <a:t>12</a:t>
            </a:fld>
            <a:endParaRPr lang="en-GB"/>
          </a:p>
        </p:txBody>
      </p:sp>
    </p:spTree>
    <p:extLst>
      <p:ext uri="{BB962C8B-B14F-4D97-AF65-F5344CB8AC3E}">
        <p14:creationId xmlns:p14="http://schemas.microsoft.com/office/powerpoint/2010/main" val="2850426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4097B-AAA3-D189-E471-71A05AB505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6A490AD-CD8B-83EF-EF85-1A660DDDEA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2A76B1F-987C-CE20-2E81-DBC240C307B4}"/>
              </a:ext>
            </a:extLst>
          </p:cNvPr>
          <p:cNvSpPr>
            <a:spLocks noGrp="1"/>
          </p:cNvSpPr>
          <p:nvPr>
            <p:ph type="dt" sz="half" idx="10"/>
          </p:nvPr>
        </p:nvSpPr>
        <p:spPr/>
        <p:txBody>
          <a:bodyPr/>
          <a:lstStyle/>
          <a:p>
            <a:fld id="{0814794F-FB18-467A-8FE9-B730478C84A8}" type="datetimeFigureOut">
              <a:rPr lang="en-GB" smtClean="0"/>
              <a:t>15/11/2025</a:t>
            </a:fld>
            <a:endParaRPr lang="en-GB"/>
          </a:p>
        </p:txBody>
      </p:sp>
      <p:sp>
        <p:nvSpPr>
          <p:cNvPr id="5" name="Footer Placeholder 4">
            <a:extLst>
              <a:ext uri="{FF2B5EF4-FFF2-40B4-BE49-F238E27FC236}">
                <a16:creationId xmlns:a16="http://schemas.microsoft.com/office/drawing/2014/main" id="{CC86E9EE-1517-4A4D-279A-E62F0E6BDD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61F511-000B-8D56-225E-6BB1FC3FF753}"/>
              </a:ext>
            </a:extLst>
          </p:cNvPr>
          <p:cNvSpPr>
            <a:spLocks noGrp="1"/>
          </p:cNvSpPr>
          <p:nvPr>
            <p:ph type="sldNum" sz="quarter" idx="12"/>
          </p:nvPr>
        </p:nvSpPr>
        <p:spPr/>
        <p:txBody>
          <a:bodyPr/>
          <a:lstStyle/>
          <a:p>
            <a:fld id="{AB9A4C92-620B-46CD-82A3-4280A5EE82DA}" type="slidenum">
              <a:rPr lang="en-GB" smtClean="0"/>
              <a:t>‹#›</a:t>
            </a:fld>
            <a:endParaRPr lang="en-GB"/>
          </a:p>
        </p:txBody>
      </p:sp>
    </p:spTree>
    <p:extLst>
      <p:ext uri="{BB962C8B-B14F-4D97-AF65-F5344CB8AC3E}">
        <p14:creationId xmlns:p14="http://schemas.microsoft.com/office/powerpoint/2010/main" val="2542518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455F0-9434-24C5-EE50-D554293FC2E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508089-B013-2C76-8772-59046D59292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D81CC9-3AE1-9F0A-3C41-E0E33375410B}"/>
              </a:ext>
            </a:extLst>
          </p:cNvPr>
          <p:cNvSpPr>
            <a:spLocks noGrp="1"/>
          </p:cNvSpPr>
          <p:nvPr>
            <p:ph type="dt" sz="half" idx="10"/>
          </p:nvPr>
        </p:nvSpPr>
        <p:spPr/>
        <p:txBody>
          <a:bodyPr/>
          <a:lstStyle/>
          <a:p>
            <a:fld id="{0814794F-FB18-467A-8FE9-B730478C84A8}" type="datetimeFigureOut">
              <a:rPr lang="en-GB" smtClean="0"/>
              <a:t>15/11/2025</a:t>
            </a:fld>
            <a:endParaRPr lang="en-GB"/>
          </a:p>
        </p:txBody>
      </p:sp>
      <p:sp>
        <p:nvSpPr>
          <p:cNvPr id="5" name="Footer Placeholder 4">
            <a:extLst>
              <a:ext uri="{FF2B5EF4-FFF2-40B4-BE49-F238E27FC236}">
                <a16:creationId xmlns:a16="http://schemas.microsoft.com/office/drawing/2014/main" id="{D7DA1B70-3AA0-69C9-E914-19CF7713A8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EE0A65-B34B-221E-4FD4-2D0057EB0085}"/>
              </a:ext>
            </a:extLst>
          </p:cNvPr>
          <p:cNvSpPr>
            <a:spLocks noGrp="1"/>
          </p:cNvSpPr>
          <p:nvPr>
            <p:ph type="sldNum" sz="quarter" idx="12"/>
          </p:nvPr>
        </p:nvSpPr>
        <p:spPr/>
        <p:txBody>
          <a:bodyPr/>
          <a:lstStyle/>
          <a:p>
            <a:fld id="{AB9A4C92-620B-46CD-82A3-4280A5EE82DA}" type="slidenum">
              <a:rPr lang="en-GB" smtClean="0"/>
              <a:t>‹#›</a:t>
            </a:fld>
            <a:endParaRPr lang="en-GB"/>
          </a:p>
        </p:txBody>
      </p:sp>
    </p:spTree>
    <p:extLst>
      <p:ext uri="{BB962C8B-B14F-4D97-AF65-F5344CB8AC3E}">
        <p14:creationId xmlns:p14="http://schemas.microsoft.com/office/powerpoint/2010/main" val="1635372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FE33A-2999-360B-5C21-2F36C1474C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970F0A9-3AB9-542A-C028-2FAD161312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24EE7D-6AAD-EB10-508B-C4FB90A95387}"/>
              </a:ext>
            </a:extLst>
          </p:cNvPr>
          <p:cNvSpPr>
            <a:spLocks noGrp="1"/>
          </p:cNvSpPr>
          <p:nvPr>
            <p:ph type="dt" sz="half" idx="10"/>
          </p:nvPr>
        </p:nvSpPr>
        <p:spPr/>
        <p:txBody>
          <a:bodyPr/>
          <a:lstStyle/>
          <a:p>
            <a:fld id="{0814794F-FB18-467A-8FE9-B730478C84A8}" type="datetimeFigureOut">
              <a:rPr lang="en-GB" smtClean="0"/>
              <a:t>15/11/2025</a:t>
            </a:fld>
            <a:endParaRPr lang="en-GB"/>
          </a:p>
        </p:txBody>
      </p:sp>
      <p:sp>
        <p:nvSpPr>
          <p:cNvPr id="5" name="Footer Placeholder 4">
            <a:extLst>
              <a:ext uri="{FF2B5EF4-FFF2-40B4-BE49-F238E27FC236}">
                <a16:creationId xmlns:a16="http://schemas.microsoft.com/office/drawing/2014/main" id="{32DD4C2A-3F2B-BA5E-EB73-CCE4934714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337F00-76FF-2B0B-E490-F2E438F74BCF}"/>
              </a:ext>
            </a:extLst>
          </p:cNvPr>
          <p:cNvSpPr>
            <a:spLocks noGrp="1"/>
          </p:cNvSpPr>
          <p:nvPr>
            <p:ph type="sldNum" sz="quarter" idx="12"/>
          </p:nvPr>
        </p:nvSpPr>
        <p:spPr/>
        <p:txBody>
          <a:bodyPr/>
          <a:lstStyle/>
          <a:p>
            <a:fld id="{AB9A4C92-620B-46CD-82A3-4280A5EE82DA}" type="slidenum">
              <a:rPr lang="en-GB" smtClean="0"/>
              <a:t>‹#›</a:t>
            </a:fld>
            <a:endParaRPr lang="en-GB"/>
          </a:p>
        </p:txBody>
      </p:sp>
    </p:spTree>
    <p:extLst>
      <p:ext uri="{BB962C8B-B14F-4D97-AF65-F5344CB8AC3E}">
        <p14:creationId xmlns:p14="http://schemas.microsoft.com/office/powerpoint/2010/main" val="3271987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76F49-353C-1B4F-EAFE-A55F2BF76C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732920C-BD19-A259-AE31-E210D2A0EF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6EA8BFF-78DA-B4B6-8609-C69193D6E7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AD2FF12-89DB-3363-3F86-863B6A7E474D}"/>
              </a:ext>
            </a:extLst>
          </p:cNvPr>
          <p:cNvSpPr>
            <a:spLocks noGrp="1"/>
          </p:cNvSpPr>
          <p:nvPr>
            <p:ph type="dt" sz="half" idx="10"/>
          </p:nvPr>
        </p:nvSpPr>
        <p:spPr/>
        <p:txBody>
          <a:bodyPr/>
          <a:lstStyle/>
          <a:p>
            <a:fld id="{0814794F-FB18-467A-8FE9-B730478C84A8}" type="datetimeFigureOut">
              <a:rPr lang="en-GB" smtClean="0"/>
              <a:t>15/11/2025</a:t>
            </a:fld>
            <a:endParaRPr lang="en-GB"/>
          </a:p>
        </p:txBody>
      </p:sp>
      <p:sp>
        <p:nvSpPr>
          <p:cNvPr id="6" name="Footer Placeholder 5">
            <a:extLst>
              <a:ext uri="{FF2B5EF4-FFF2-40B4-BE49-F238E27FC236}">
                <a16:creationId xmlns:a16="http://schemas.microsoft.com/office/drawing/2014/main" id="{DE5AA8EB-61B6-5719-88B4-E0711AC29CB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1C40694-F21B-ACB0-166F-2545EB67A097}"/>
              </a:ext>
            </a:extLst>
          </p:cNvPr>
          <p:cNvSpPr>
            <a:spLocks noGrp="1"/>
          </p:cNvSpPr>
          <p:nvPr>
            <p:ph type="sldNum" sz="quarter" idx="12"/>
          </p:nvPr>
        </p:nvSpPr>
        <p:spPr/>
        <p:txBody>
          <a:bodyPr/>
          <a:lstStyle/>
          <a:p>
            <a:fld id="{AB9A4C92-620B-46CD-82A3-4280A5EE82DA}" type="slidenum">
              <a:rPr lang="en-GB" smtClean="0"/>
              <a:t>‹#›</a:t>
            </a:fld>
            <a:endParaRPr lang="en-GB"/>
          </a:p>
        </p:txBody>
      </p:sp>
    </p:spTree>
    <p:extLst>
      <p:ext uri="{BB962C8B-B14F-4D97-AF65-F5344CB8AC3E}">
        <p14:creationId xmlns:p14="http://schemas.microsoft.com/office/powerpoint/2010/main" val="8380110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73742-1A7A-A3CF-8B68-2CD461465B1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3ADE44-2871-5B35-75B3-2005BDAD68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FC9A575-4FA0-FC9C-EE05-8EC61D937B5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F8F9E4-97A0-B07D-4E3B-1563C360067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3F007B-A70B-C6D6-928A-20C8CBA4952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09A09C0-942F-AEE7-5D57-A620611E99AC}"/>
              </a:ext>
            </a:extLst>
          </p:cNvPr>
          <p:cNvSpPr>
            <a:spLocks noGrp="1"/>
          </p:cNvSpPr>
          <p:nvPr>
            <p:ph type="dt" sz="half" idx="10"/>
          </p:nvPr>
        </p:nvSpPr>
        <p:spPr/>
        <p:txBody>
          <a:bodyPr/>
          <a:lstStyle/>
          <a:p>
            <a:fld id="{0814794F-FB18-467A-8FE9-B730478C84A8}" type="datetimeFigureOut">
              <a:rPr lang="en-GB" smtClean="0"/>
              <a:t>15/11/2025</a:t>
            </a:fld>
            <a:endParaRPr lang="en-GB"/>
          </a:p>
        </p:txBody>
      </p:sp>
      <p:sp>
        <p:nvSpPr>
          <p:cNvPr id="8" name="Footer Placeholder 7">
            <a:extLst>
              <a:ext uri="{FF2B5EF4-FFF2-40B4-BE49-F238E27FC236}">
                <a16:creationId xmlns:a16="http://schemas.microsoft.com/office/drawing/2014/main" id="{D03BAA58-669B-7A1F-B559-065155F54B8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8EE58F-7FBC-BEDC-0003-5990E3B8414B}"/>
              </a:ext>
            </a:extLst>
          </p:cNvPr>
          <p:cNvSpPr>
            <a:spLocks noGrp="1"/>
          </p:cNvSpPr>
          <p:nvPr>
            <p:ph type="sldNum" sz="quarter" idx="12"/>
          </p:nvPr>
        </p:nvSpPr>
        <p:spPr/>
        <p:txBody>
          <a:bodyPr/>
          <a:lstStyle/>
          <a:p>
            <a:fld id="{AB9A4C92-620B-46CD-82A3-4280A5EE82DA}" type="slidenum">
              <a:rPr lang="en-GB" smtClean="0"/>
              <a:t>‹#›</a:t>
            </a:fld>
            <a:endParaRPr lang="en-GB"/>
          </a:p>
        </p:txBody>
      </p:sp>
    </p:spTree>
    <p:extLst>
      <p:ext uri="{BB962C8B-B14F-4D97-AF65-F5344CB8AC3E}">
        <p14:creationId xmlns:p14="http://schemas.microsoft.com/office/powerpoint/2010/main" val="3638062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BB77B-0C61-784B-C2B4-139275069C0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65FF9A-F32E-2E60-DBDD-486F166A7142}"/>
              </a:ext>
            </a:extLst>
          </p:cNvPr>
          <p:cNvSpPr>
            <a:spLocks noGrp="1"/>
          </p:cNvSpPr>
          <p:nvPr>
            <p:ph type="dt" sz="half" idx="10"/>
          </p:nvPr>
        </p:nvSpPr>
        <p:spPr/>
        <p:txBody>
          <a:bodyPr/>
          <a:lstStyle/>
          <a:p>
            <a:fld id="{0814794F-FB18-467A-8FE9-B730478C84A8}" type="datetimeFigureOut">
              <a:rPr lang="en-GB" smtClean="0"/>
              <a:t>15/11/2025</a:t>
            </a:fld>
            <a:endParaRPr lang="en-GB"/>
          </a:p>
        </p:txBody>
      </p:sp>
      <p:sp>
        <p:nvSpPr>
          <p:cNvPr id="4" name="Footer Placeholder 3">
            <a:extLst>
              <a:ext uri="{FF2B5EF4-FFF2-40B4-BE49-F238E27FC236}">
                <a16:creationId xmlns:a16="http://schemas.microsoft.com/office/drawing/2014/main" id="{DA097F08-D567-90A2-1AF7-3F10D2B3C3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7ECBE79-2018-C076-F37C-97EB18BD577A}"/>
              </a:ext>
            </a:extLst>
          </p:cNvPr>
          <p:cNvSpPr>
            <a:spLocks noGrp="1"/>
          </p:cNvSpPr>
          <p:nvPr>
            <p:ph type="sldNum" sz="quarter" idx="12"/>
          </p:nvPr>
        </p:nvSpPr>
        <p:spPr/>
        <p:txBody>
          <a:bodyPr/>
          <a:lstStyle/>
          <a:p>
            <a:fld id="{AB9A4C92-620B-46CD-82A3-4280A5EE82DA}" type="slidenum">
              <a:rPr lang="en-GB" smtClean="0"/>
              <a:t>‹#›</a:t>
            </a:fld>
            <a:endParaRPr lang="en-GB"/>
          </a:p>
        </p:txBody>
      </p:sp>
    </p:spTree>
    <p:extLst>
      <p:ext uri="{BB962C8B-B14F-4D97-AF65-F5344CB8AC3E}">
        <p14:creationId xmlns:p14="http://schemas.microsoft.com/office/powerpoint/2010/main" val="1869093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1CA9F4-C367-CE61-8988-445801E7272B}"/>
              </a:ext>
            </a:extLst>
          </p:cNvPr>
          <p:cNvSpPr>
            <a:spLocks noGrp="1"/>
          </p:cNvSpPr>
          <p:nvPr>
            <p:ph type="dt" sz="half" idx="10"/>
          </p:nvPr>
        </p:nvSpPr>
        <p:spPr/>
        <p:txBody>
          <a:bodyPr/>
          <a:lstStyle/>
          <a:p>
            <a:fld id="{0814794F-FB18-467A-8FE9-B730478C84A8}" type="datetimeFigureOut">
              <a:rPr lang="en-GB" smtClean="0"/>
              <a:t>15/11/2025</a:t>
            </a:fld>
            <a:endParaRPr lang="en-GB"/>
          </a:p>
        </p:txBody>
      </p:sp>
      <p:sp>
        <p:nvSpPr>
          <p:cNvPr id="3" name="Footer Placeholder 2">
            <a:extLst>
              <a:ext uri="{FF2B5EF4-FFF2-40B4-BE49-F238E27FC236}">
                <a16:creationId xmlns:a16="http://schemas.microsoft.com/office/drawing/2014/main" id="{19DB68C3-645B-6358-CC52-8F824CA9E0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0BD457A-DB2D-280C-9EAE-62485BEFEB44}"/>
              </a:ext>
            </a:extLst>
          </p:cNvPr>
          <p:cNvSpPr>
            <a:spLocks noGrp="1"/>
          </p:cNvSpPr>
          <p:nvPr>
            <p:ph type="sldNum" sz="quarter" idx="12"/>
          </p:nvPr>
        </p:nvSpPr>
        <p:spPr/>
        <p:txBody>
          <a:bodyPr/>
          <a:lstStyle/>
          <a:p>
            <a:fld id="{AB9A4C92-620B-46CD-82A3-4280A5EE82DA}" type="slidenum">
              <a:rPr lang="en-GB" smtClean="0"/>
              <a:t>‹#›</a:t>
            </a:fld>
            <a:endParaRPr lang="en-GB"/>
          </a:p>
        </p:txBody>
      </p:sp>
    </p:spTree>
    <p:extLst>
      <p:ext uri="{BB962C8B-B14F-4D97-AF65-F5344CB8AC3E}">
        <p14:creationId xmlns:p14="http://schemas.microsoft.com/office/powerpoint/2010/main" val="37528572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F0DB3-3A25-B6F6-65D3-4D3D3FB125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6170FB3-BAF9-BE22-4EAA-E14BC664E6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B768D74-2A2D-544C-6046-B0F44F6341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A589CD-FF94-715D-9FCA-FCD5F894EE17}"/>
              </a:ext>
            </a:extLst>
          </p:cNvPr>
          <p:cNvSpPr>
            <a:spLocks noGrp="1"/>
          </p:cNvSpPr>
          <p:nvPr>
            <p:ph type="dt" sz="half" idx="10"/>
          </p:nvPr>
        </p:nvSpPr>
        <p:spPr/>
        <p:txBody>
          <a:bodyPr/>
          <a:lstStyle/>
          <a:p>
            <a:fld id="{0814794F-FB18-467A-8FE9-B730478C84A8}" type="datetimeFigureOut">
              <a:rPr lang="en-GB" smtClean="0"/>
              <a:t>15/11/2025</a:t>
            </a:fld>
            <a:endParaRPr lang="en-GB"/>
          </a:p>
        </p:txBody>
      </p:sp>
      <p:sp>
        <p:nvSpPr>
          <p:cNvPr id="6" name="Footer Placeholder 5">
            <a:extLst>
              <a:ext uri="{FF2B5EF4-FFF2-40B4-BE49-F238E27FC236}">
                <a16:creationId xmlns:a16="http://schemas.microsoft.com/office/drawing/2014/main" id="{324C0B98-7544-F9EC-B837-986B4F4229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D95DCF-7357-5A47-A706-9856D96BD680}"/>
              </a:ext>
            </a:extLst>
          </p:cNvPr>
          <p:cNvSpPr>
            <a:spLocks noGrp="1"/>
          </p:cNvSpPr>
          <p:nvPr>
            <p:ph type="sldNum" sz="quarter" idx="12"/>
          </p:nvPr>
        </p:nvSpPr>
        <p:spPr/>
        <p:txBody>
          <a:bodyPr/>
          <a:lstStyle/>
          <a:p>
            <a:fld id="{AB9A4C92-620B-46CD-82A3-4280A5EE82DA}" type="slidenum">
              <a:rPr lang="en-GB" smtClean="0"/>
              <a:t>‹#›</a:t>
            </a:fld>
            <a:endParaRPr lang="en-GB"/>
          </a:p>
        </p:txBody>
      </p:sp>
    </p:spTree>
    <p:extLst>
      <p:ext uri="{BB962C8B-B14F-4D97-AF65-F5344CB8AC3E}">
        <p14:creationId xmlns:p14="http://schemas.microsoft.com/office/powerpoint/2010/main" val="38452520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8AF3D-3C1E-56CA-80E2-03562FE9535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8ADE2F9-8AC0-BC2E-54E9-92479D168C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BA1D63E-A010-05F9-73A8-95607920F2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C08DBA-E1EE-3A6B-5B2C-FDEC9FBD44A5}"/>
              </a:ext>
            </a:extLst>
          </p:cNvPr>
          <p:cNvSpPr>
            <a:spLocks noGrp="1"/>
          </p:cNvSpPr>
          <p:nvPr>
            <p:ph type="dt" sz="half" idx="10"/>
          </p:nvPr>
        </p:nvSpPr>
        <p:spPr/>
        <p:txBody>
          <a:bodyPr/>
          <a:lstStyle/>
          <a:p>
            <a:fld id="{0814794F-FB18-467A-8FE9-B730478C84A8}" type="datetimeFigureOut">
              <a:rPr lang="en-GB" smtClean="0"/>
              <a:t>15/11/2025</a:t>
            </a:fld>
            <a:endParaRPr lang="en-GB"/>
          </a:p>
        </p:txBody>
      </p:sp>
      <p:sp>
        <p:nvSpPr>
          <p:cNvPr id="6" name="Footer Placeholder 5">
            <a:extLst>
              <a:ext uri="{FF2B5EF4-FFF2-40B4-BE49-F238E27FC236}">
                <a16:creationId xmlns:a16="http://schemas.microsoft.com/office/drawing/2014/main" id="{3F69193D-5742-660C-BDD5-F97F32834D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9C8ED4-4F85-0FCA-32E8-5D17BFA3F140}"/>
              </a:ext>
            </a:extLst>
          </p:cNvPr>
          <p:cNvSpPr>
            <a:spLocks noGrp="1"/>
          </p:cNvSpPr>
          <p:nvPr>
            <p:ph type="sldNum" sz="quarter" idx="12"/>
          </p:nvPr>
        </p:nvSpPr>
        <p:spPr/>
        <p:txBody>
          <a:bodyPr/>
          <a:lstStyle/>
          <a:p>
            <a:fld id="{AB9A4C92-620B-46CD-82A3-4280A5EE82DA}" type="slidenum">
              <a:rPr lang="en-GB" smtClean="0"/>
              <a:t>‹#›</a:t>
            </a:fld>
            <a:endParaRPr lang="en-GB"/>
          </a:p>
        </p:txBody>
      </p:sp>
    </p:spTree>
    <p:extLst>
      <p:ext uri="{BB962C8B-B14F-4D97-AF65-F5344CB8AC3E}">
        <p14:creationId xmlns:p14="http://schemas.microsoft.com/office/powerpoint/2010/main" val="4012907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1BEC5-6D84-CA43-7F48-D177107F74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A5D306-A518-D418-C486-3E2AC042685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DFF2F8-2F96-3353-EE08-EF8731B67B74}"/>
              </a:ext>
            </a:extLst>
          </p:cNvPr>
          <p:cNvSpPr>
            <a:spLocks noGrp="1"/>
          </p:cNvSpPr>
          <p:nvPr>
            <p:ph type="dt" sz="half" idx="10"/>
          </p:nvPr>
        </p:nvSpPr>
        <p:spPr/>
        <p:txBody>
          <a:bodyPr/>
          <a:lstStyle/>
          <a:p>
            <a:fld id="{0814794F-FB18-467A-8FE9-B730478C84A8}" type="datetimeFigureOut">
              <a:rPr lang="en-GB" smtClean="0"/>
              <a:t>15/11/2025</a:t>
            </a:fld>
            <a:endParaRPr lang="en-GB"/>
          </a:p>
        </p:txBody>
      </p:sp>
      <p:sp>
        <p:nvSpPr>
          <p:cNvPr id="5" name="Footer Placeholder 4">
            <a:extLst>
              <a:ext uri="{FF2B5EF4-FFF2-40B4-BE49-F238E27FC236}">
                <a16:creationId xmlns:a16="http://schemas.microsoft.com/office/drawing/2014/main" id="{65CF7A25-60DD-D77E-26A8-8AB036E5C9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32A99F-7924-F3A2-1B10-614101B6BF35}"/>
              </a:ext>
            </a:extLst>
          </p:cNvPr>
          <p:cNvSpPr>
            <a:spLocks noGrp="1"/>
          </p:cNvSpPr>
          <p:nvPr>
            <p:ph type="sldNum" sz="quarter" idx="12"/>
          </p:nvPr>
        </p:nvSpPr>
        <p:spPr/>
        <p:txBody>
          <a:bodyPr/>
          <a:lstStyle/>
          <a:p>
            <a:fld id="{AB9A4C92-620B-46CD-82A3-4280A5EE82DA}" type="slidenum">
              <a:rPr lang="en-GB" smtClean="0"/>
              <a:t>‹#›</a:t>
            </a:fld>
            <a:endParaRPr lang="en-GB"/>
          </a:p>
        </p:txBody>
      </p:sp>
    </p:spTree>
    <p:extLst>
      <p:ext uri="{BB962C8B-B14F-4D97-AF65-F5344CB8AC3E}">
        <p14:creationId xmlns:p14="http://schemas.microsoft.com/office/powerpoint/2010/main" val="34908439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6BBEF4-AE6F-6E77-B8CB-FAB565B517D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00F97A-BDD6-C900-0F07-03AAA39D579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ED0B8A-35C6-904E-013E-621CF253FE6A}"/>
              </a:ext>
            </a:extLst>
          </p:cNvPr>
          <p:cNvSpPr>
            <a:spLocks noGrp="1"/>
          </p:cNvSpPr>
          <p:nvPr>
            <p:ph type="dt" sz="half" idx="10"/>
          </p:nvPr>
        </p:nvSpPr>
        <p:spPr/>
        <p:txBody>
          <a:bodyPr/>
          <a:lstStyle/>
          <a:p>
            <a:fld id="{0814794F-FB18-467A-8FE9-B730478C84A8}" type="datetimeFigureOut">
              <a:rPr lang="en-GB" smtClean="0"/>
              <a:t>15/11/2025</a:t>
            </a:fld>
            <a:endParaRPr lang="en-GB"/>
          </a:p>
        </p:txBody>
      </p:sp>
      <p:sp>
        <p:nvSpPr>
          <p:cNvPr id="5" name="Footer Placeholder 4">
            <a:extLst>
              <a:ext uri="{FF2B5EF4-FFF2-40B4-BE49-F238E27FC236}">
                <a16:creationId xmlns:a16="http://schemas.microsoft.com/office/drawing/2014/main" id="{46542E6D-C6FF-1F17-3E77-D97BE4B431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403F7D-3BF6-6FD5-EDE9-0253FC8F969E}"/>
              </a:ext>
            </a:extLst>
          </p:cNvPr>
          <p:cNvSpPr>
            <a:spLocks noGrp="1"/>
          </p:cNvSpPr>
          <p:nvPr>
            <p:ph type="sldNum" sz="quarter" idx="12"/>
          </p:nvPr>
        </p:nvSpPr>
        <p:spPr/>
        <p:txBody>
          <a:bodyPr/>
          <a:lstStyle/>
          <a:p>
            <a:fld id="{AB9A4C92-620B-46CD-82A3-4280A5EE82DA}" type="slidenum">
              <a:rPr lang="en-GB" smtClean="0"/>
              <a:t>‹#›</a:t>
            </a:fld>
            <a:endParaRPr lang="en-GB"/>
          </a:p>
        </p:txBody>
      </p:sp>
    </p:spTree>
    <p:extLst>
      <p:ext uri="{BB962C8B-B14F-4D97-AF65-F5344CB8AC3E}">
        <p14:creationId xmlns:p14="http://schemas.microsoft.com/office/powerpoint/2010/main" val="3570059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68382D-85C0-663B-39D0-43A1DE2AEF6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E0C330-8FDC-5CB2-5BBE-08D22BDD8B9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93AD35-0809-CF8F-1095-B64EECCF50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814794F-FB18-467A-8FE9-B730478C84A8}" type="datetimeFigureOut">
              <a:rPr lang="en-GB" smtClean="0"/>
              <a:t>15/11/2025</a:t>
            </a:fld>
            <a:endParaRPr lang="en-GB"/>
          </a:p>
        </p:txBody>
      </p:sp>
      <p:sp>
        <p:nvSpPr>
          <p:cNvPr id="5" name="Footer Placeholder 4">
            <a:extLst>
              <a:ext uri="{FF2B5EF4-FFF2-40B4-BE49-F238E27FC236}">
                <a16:creationId xmlns:a16="http://schemas.microsoft.com/office/drawing/2014/main" id="{471AA217-DED9-BB90-771A-3EB808A2C0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535B989-A0AA-34EA-3E13-489A8602DF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B9A4C92-620B-46CD-82A3-4280A5EE82DA}" type="slidenum">
              <a:rPr lang="en-GB" smtClean="0"/>
              <a:t>‹#›</a:t>
            </a:fld>
            <a:endParaRPr lang="en-GB"/>
          </a:p>
        </p:txBody>
      </p:sp>
    </p:spTree>
    <p:extLst>
      <p:ext uri="{BB962C8B-B14F-4D97-AF65-F5344CB8AC3E}">
        <p14:creationId xmlns:p14="http://schemas.microsoft.com/office/powerpoint/2010/main" val="36623746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nurse24.it/infermiere/dalla-redazione/dono-vita-bowlby.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nd/3.0/" TargetMode="External"/><Relationship Id="rId4" Type="http://schemas.openxmlformats.org/officeDocument/2006/relationships/hyperlink" Target="https://www.calhealthreport.org/2018/08/13/low-income-children-access-mental-health-care-varies-sharply-county/" TargetMode="Externa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noba.to/modules/functions-of-emotion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www.pixnio.com/people/children-kids/children-while-they-pla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ffectivechildtherapy.org/homepage/young-girl-talking-with-counselor-at-home/" TargetMode="External"/></Relationships>
</file>

<file path=ppt/slides/_rels/slide10.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3" Type="http://schemas.openxmlformats.org/officeDocument/2006/relationships/image" Target="../media/image7.jpg"/><Relationship Id="rId7" Type="http://schemas.openxmlformats.org/officeDocument/2006/relationships/hyperlink" Target="https://creativecommons.org/licenses/by-nc-sa/3.0/"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flatworldknowledge.lardbucket.org/books/beginning-human-relations/s05-what-is-human-relations.html" TargetMode="External"/><Relationship Id="rId5" Type="http://schemas.openxmlformats.org/officeDocument/2006/relationships/image" Target="../media/image8.jpg"/><Relationship Id="rId4" Type="http://schemas.openxmlformats.org/officeDocument/2006/relationships/hyperlink" Target="https://mappingignorance.org/2013/12/20/economics-and-the-debate-on-nature-vs-nurture/"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2" name="Rectangle 4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9EDCE0B3-174F-6F8F-6B42-278762731990}"/>
              </a:ext>
            </a:extLst>
          </p:cNvPr>
          <p:cNvSpPr>
            <a:spLocks noGrp="1"/>
          </p:cNvSpPr>
          <p:nvPr>
            <p:ph type="ctrTitle"/>
          </p:nvPr>
        </p:nvSpPr>
        <p:spPr>
          <a:xfrm>
            <a:off x="3315031" y="1380754"/>
            <a:ext cx="5561938" cy="2513516"/>
          </a:xfrm>
        </p:spPr>
        <p:txBody>
          <a:bodyPr>
            <a:normAutofit/>
          </a:bodyPr>
          <a:lstStyle/>
          <a:p>
            <a:r>
              <a:rPr lang="en-GB" sz="4700"/>
              <a:t>Individual Presentation  Lifespan Development</a:t>
            </a:r>
          </a:p>
        </p:txBody>
      </p:sp>
      <p:sp>
        <p:nvSpPr>
          <p:cNvPr id="3" name="Subtitle 2">
            <a:extLst>
              <a:ext uri="{FF2B5EF4-FFF2-40B4-BE49-F238E27FC236}">
                <a16:creationId xmlns:a16="http://schemas.microsoft.com/office/drawing/2014/main" id="{2F64795C-236E-64D0-A485-786048A0076C}"/>
              </a:ext>
            </a:extLst>
          </p:cNvPr>
          <p:cNvSpPr>
            <a:spLocks noGrp="1"/>
          </p:cNvSpPr>
          <p:nvPr>
            <p:ph type="subTitle" idx="1"/>
          </p:nvPr>
        </p:nvSpPr>
        <p:spPr>
          <a:xfrm>
            <a:off x="3315031" y="4076802"/>
            <a:ext cx="5561938" cy="2178855"/>
          </a:xfrm>
        </p:spPr>
        <p:txBody>
          <a:bodyPr>
            <a:normAutofit lnSpcReduction="10000"/>
          </a:bodyPr>
          <a:lstStyle/>
          <a:p>
            <a:r>
              <a:rPr lang="en-GB" sz="2000" b="1" dirty="0">
                <a:latin typeface="Arial" panose="020B0604020202020204" pitchFamily="34" charset="0"/>
                <a:cs typeface="Arial" panose="020B0604020202020204" pitchFamily="34" charset="0"/>
              </a:rPr>
              <a:t>Programme: </a:t>
            </a:r>
            <a:r>
              <a:rPr lang="en-GB" sz="2000" dirty="0">
                <a:latin typeface="Arial" panose="020B0604020202020204" pitchFamily="34" charset="0"/>
                <a:cs typeface="Arial" panose="020B0604020202020204" pitchFamily="34" charset="0"/>
              </a:rPr>
              <a:t>Certificate of Higher Education in Health and Social Care </a:t>
            </a:r>
          </a:p>
          <a:p>
            <a:r>
              <a:rPr lang="en-GB" sz="2000" b="1" dirty="0">
                <a:latin typeface="Arial" panose="020B0604020202020204" pitchFamily="34" charset="0"/>
                <a:cs typeface="Arial" panose="020B0604020202020204" pitchFamily="34" charset="0"/>
              </a:rPr>
              <a:t>Module: </a:t>
            </a:r>
            <a:r>
              <a:rPr lang="en-GB" sz="2000" dirty="0">
                <a:latin typeface="Arial" panose="020B0604020202020204" pitchFamily="34" charset="0"/>
                <a:cs typeface="Arial" panose="020B0604020202020204" pitchFamily="34" charset="0"/>
              </a:rPr>
              <a:t>Psychology in Health and Social Care </a:t>
            </a:r>
          </a:p>
          <a:p>
            <a:r>
              <a:rPr lang="en-GB" sz="2000" b="1" dirty="0">
                <a:latin typeface="Arial" panose="020B0604020202020204" pitchFamily="34" charset="0"/>
                <a:cs typeface="Arial" panose="020B0604020202020204" pitchFamily="34" charset="0"/>
              </a:rPr>
              <a:t>Module code: </a:t>
            </a:r>
            <a:r>
              <a:rPr lang="en-GB" sz="2000" dirty="0">
                <a:latin typeface="Arial" panose="020B0604020202020204" pitchFamily="34" charset="0"/>
                <a:cs typeface="Arial" panose="020B0604020202020204" pitchFamily="34" charset="0"/>
              </a:rPr>
              <a:t>LCHS4010</a:t>
            </a:r>
          </a:p>
          <a:p>
            <a:r>
              <a:rPr lang="en-GB" sz="2000" b="1" dirty="0">
                <a:latin typeface="Arial" panose="020B0604020202020204" pitchFamily="34" charset="0"/>
                <a:cs typeface="Arial" panose="020B0604020202020204" pitchFamily="34" charset="0"/>
              </a:rPr>
              <a:t>Student name: </a:t>
            </a:r>
            <a:r>
              <a:rPr lang="en-GB" sz="2000" dirty="0">
                <a:latin typeface="Arial" panose="020B0604020202020204" pitchFamily="34" charset="0"/>
                <a:cs typeface="Arial" panose="020B0604020202020204" pitchFamily="34" charset="0"/>
              </a:rPr>
              <a:t>Amy O’Sullivan</a:t>
            </a:r>
          </a:p>
          <a:p>
            <a:r>
              <a:rPr lang="en-GB" sz="2000" b="1" dirty="0">
                <a:latin typeface="Arial" panose="020B0604020202020204" pitchFamily="34" charset="0"/>
                <a:cs typeface="Arial" panose="020B0604020202020204" pitchFamily="34" charset="0"/>
              </a:rPr>
              <a:t>Student number: </a:t>
            </a:r>
            <a:r>
              <a:rPr lang="en-GB" sz="2000" dirty="0">
                <a:latin typeface="Arial" panose="020B0604020202020204" pitchFamily="34" charset="0"/>
                <a:cs typeface="Arial" panose="020B0604020202020204" pitchFamily="34" charset="0"/>
              </a:rPr>
              <a:t>24300590</a:t>
            </a:r>
          </a:p>
          <a:p>
            <a:endParaRPr lang="en-GB" sz="2000" b="1" dirty="0">
              <a:latin typeface="Arial" panose="020B0604020202020204" pitchFamily="34" charset="0"/>
              <a:cs typeface="Arial" panose="020B0604020202020204" pitchFamily="34" charset="0"/>
            </a:endParaRPr>
          </a:p>
        </p:txBody>
      </p:sp>
      <p:sp>
        <p:nvSpPr>
          <p:cNvPr id="46" name="Arc 4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8" name="Oval 4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54624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000"/>
                                  </p:stCondLst>
                                  <p:iterate type="wd">
                                    <p:tmPct val="15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10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000"/>
                                  </p:stCondLst>
                                  <p:iterate type="wd">
                                    <p:tmPct val="15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1000"/>
                                  </p:stCondLst>
                                  <p:iterate type="wd">
                                    <p:tmPct val="15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7" name="Group 26">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5"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9" name="Group 28">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4AA563A-2416-89BD-AADB-26F6C0692D71}"/>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Using Bowlby’s Attachment Theory to Support Amira’s Early Development</a:t>
            </a:r>
          </a:p>
        </p:txBody>
      </p:sp>
      <p:graphicFrame>
        <p:nvGraphicFramePr>
          <p:cNvPr id="6" name="Rectangle 1">
            <a:extLst>
              <a:ext uri="{FF2B5EF4-FFF2-40B4-BE49-F238E27FC236}">
                <a16:creationId xmlns:a16="http://schemas.microsoft.com/office/drawing/2014/main" id="{4B406A2A-C0B4-E497-F39D-21021E455F85}"/>
              </a:ext>
            </a:extLst>
          </p:cNvPr>
          <p:cNvGraphicFramePr>
            <a:graphicFrameLocks noGrp="1"/>
          </p:cNvGraphicFramePr>
          <p:nvPr>
            <p:ph idx="1"/>
            <p:extLst>
              <p:ext uri="{D42A27DB-BD31-4B8C-83A1-F6EECF244321}">
                <p14:modId xmlns:p14="http://schemas.microsoft.com/office/powerpoint/2010/main" val="2712363007"/>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1602801"/>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7DDECF-5CF3-1436-84C5-30421F408C94}"/>
              </a:ext>
            </a:extLst>
          </p:cNvPr>
          <p:cNvSpPr>
            <a:spLocks noGrp="1"/>
          </p:cNvSpPr>
          <p:nvPr>
            <p:ph type="title"/>
          </p:nvPr>
        </p:nvSpPr>
        <p:spPr>
          <a:xfrm>
            <a:off x="640080" y="325369"/>
            <a:ext cx="4368602" cy="1956841"/>
          </a:xfrm>
        </p:spPr>
        <p:txBody>
          <a:bodyPr anchor="b">
            <a:normAutofit/>
          </a:bodyPr>
          <a:lstStyle/>
          <a:p>
            <a:r>
              <a:rPr lang="en-GB" sz="3400"/>
              <a:t>Understanding Amira’s Developmental Needs</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A6385571-EEAE-57AE-5234-09B0269B1807}"/>
              </a:ext>
            </a:extLst>
          </p:cNvPr>
          <p:cNvSpPr>
            <a:spLocks noGrp="1" noChangeArrowheads="1"/>
          </p:cNvSpPr>
          <p:nvPr>
            <p:ph idx="1"/>
          </p:nvPr>
        </p:nvSpPr>
        <p:spPr bwMode="auto">
          <a:xfrm>
            <a:off x="640080" y="2872899"/>
            <a:ext cx="4243589" cy="33206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Char char="•"/>
              <a:tabLst/>
            </a:pPr>
            <a:r>
              <a:rPr kumimoji="0" lang="en-GB" sz="1700" b="0" i="0" u="none" strike="noStrike" cap="none" normalizeH="0" baseline="0" noProof="0" dirty="0">
                <a:ln>
                  <a:noFill/>
                </a:ln>
                <a:effectLst/>
                <a:latin typeface="Arial" panose="020B0604020202020204" pitchFamily="34" charset="0"/>
              </a:rPr>
              <a:t> Age 3 = rapid emotional &amp; social development (Papalia &amp; Martorell, 2021)</a:t>
            </a:r>
          </a:p>
          <a:p>
            <a:pPr marL="0" marR="0" lvl="0" indent="0" defTabSz="914400" rtl="0" eaLnBrk="0" fontAlgn="base" latinLnBrk="0" hangingPunct="0">
              <a:spcBef>
                <a:spcPct val="0"/>
              </a:spcBef>
              <a:spcAft>
                <a:spcPts val="600"/>
              </a:spcAft>
              <a:buClrTx/>
              <a:buSzTx/>
              <a:buFontTx/>
              <a:buChar char="•"/>
              <a:tabLst/>
            </a:pPr>
            <a:r>
              <a:rPr kumimoji="0" lang="en-GB" sz="1700" b="0" i="0" u="none" strike="noStrike" cap="none" normalizeH="0" baseline="0" noProof="0" dirty="0">
                <a:ln>
                  <a:noFill/>
                </a:ln>
                <a:effectLst/>
                <a:latin typeface="Arial" panose="020B0604020202020204" pitchFamily="34" charset="0"/>
              </a:rPr>
              <a:t> Current behaviours:</a:t>
            </a:r>
            <a:br>
              <a:rPr kumimoji="0" lang="en-GB" sz="1700" b="0" i="0" u="none" strike="noStrike" cap="none" normalizeH="0" baseline="0" noProof="0" dirty="0">
                <a:ln>
                  <a:noFill/>
                </a:ln>
                <a:effectLst/>
                <a:latin typeface="Arial" panose="020B0604020202020204" pitchFamily="34" charset="0"/>
              </a:rPr>
            </a:br>
            <a:r>
              <a:rPr kumimoji="0" lang="en-GB" sz="1700" b="0" i="0" u="none" strike="noStrike" cap="none" normalizeH="0" baseline="0" noProof="0" dirty="0">
                <a:ln>
                  <a:noFill/>
                </a:ln>
                <a:effectLst/>
                <a:latin typeface="Arial" panose="020B0604020202020204" pitchFamily="34" charset="0"/>
              </a:rPr>
              <a:t>• Crying / distress at separation</a:t>
            </a:r>
            <a:br>
              <a:rPr kumimoji="0" lang="en-GB" sz="1700" b="0" i="0" u="none" strike="noStrike" cap="none" normalizeH="0" baseline="0" noProof="0" dirty="0">
                <a:ln>
                  <a:noFill/>
                </a:ln>
                <a:effectLst/>
                <a:latin typeface="Arial" panose="020B0604020202020204" pitchFamily="34" charset="0"/>
              </a:rPr>
            </a:br>
            <a:r>
              <a:rPr kumimoji="0" lang="en-GB" sz="1700" b="0" i="0" u="none" strike="noStrike" cap="none" normalizeH="0" baseline="0" noProof="0" dirty="0">
                <a:ln>
                  <a:noFill/>
                </a:ln>
                <a:effectLst/>
                <a:latin typeface="Arial" panose="020B0604020202020204" pitchFamily="34" charset="0"/>
              </a:rPr>
              <a:t>• Limited verbal communication</a:t>
            </a:r>
            <a:br>
              <a:rPr kumimoji="0" lang="en-GB" sz="1700" b="0" i="0" u="none" strike="noStrike" cap="none" normalizeH="0" baseline="0" noProof="0" dirty="0">
                <a:ln>
                  <a:noFill/>
                </a:ln>
                <a:effectLst/>
                <a:latin typeface="Arial" panose="020B0604020202020204" pitchFamily="34" charset="0"/>
              </a:rPr>
            </a:br>
            <a:r>
              <a:rPr kumimoji="0" lang="en-GB" sz="1700" b="0" i="0" u="none" strike="noStrike" cap="none" normalizeH="0" baseline="0" noProof="0" dirty="0">
                <a:ln>
                  <a:noFill/>
                </a:ln>
                <a:effectLst/>
                <a:latin typeface="Arial" panose="020B0604020202020204" pitchFamily="34" charset="0"/>
              </a:rPr>
              <a:t>• Avoids or struggles in group play</a:t>
            </a:r>
          </a:p>
          <a:p>
            <a:pPr marL="0" marR="0" lvl="0" indent="0" defTabSz="914400" rtl="0" eaLnBrk="0" fontAlgn="base" latinLnBrk="0" hangingPunct="0">
              <a:spcBef>
                <a:spcPct val="0"/>
              </a:spcBef>
              <a:spcAft>
                <a:spcPts val="600"/>
              </a:spcAft>
              <a:buClrTx/>
              <a:buSzTx/>
              <a:buFontTx/>
              <a:buChar char="•"/>
              <a:tabLst/>
            </a:pPr>
            <a:r>
              <a:rPr kumimoji="0" lang="en-GB" sz="1700" b="0" i="0" u="none" strike="noStrike" cap="none" normalizeH="0" baseline="0" noProof="0" dirty="0">
                <a:ln>
                  <a:noFill/>
                </a:ln>
                <a:effectLst/>
                <a:latin typeface="Arial" panose="020B0604020202020204" pitchFamily="34" charset="0"/>
              </a:rPr>
              <a:t>Possible development needs:</a:t>
            </a:r>
            <a:br>
              <a:rPr kumimoji="0" lang="en-GB" sz="1700" b="0" i="0" u="none" strike="noStrike" cap="none" normalizeH="0" baseline="0" noProof="0" dirty="0">
                <a:ln>
                  <a:noFill/>
                </a:ln>
                <a:effectLst/>
                <a:latin typeface="Arial" panose="020B0604020202020204" pitchFamily="34" charset="0"/>
              </a:rPr>
            </a:br>
            <a:r>
              <a:rPr kumimoji="0" lang="en-GB" sz="1700" b="0" i="0" u="none" strike="noStrike" cap="none" normalizeH="0" baseline="0" noProof="0" dirty="0">
                <a:ln>
                  <a:noFill/>
                </a:ln>
                <a:effectLst/>
                <a:latin typeface="Arial" panose="020B0604020202020204" pitchFamily="34" charset="0"/>
              </a:rPr>
              <a:t>• Emotional reassurance</a:t>
            </a:r>
            <a:br>
              <a:rPr kumimoji="0" lang="en-GB" sz="1700" b="0" i="0" u="none" strike="noStrike" cap="none" normalizeH="0" baseline="0" noProof="0" dirty="0">
                <a:ln>
                  <a:noFill/>
                </a:ln>
                <a:effectLst/>
                <a:latin typeface="Arial" panose="020B0604020202020204" pitchFamily="34" charset="0"/>
              </a:rPr>
            </a:br>
            <a:r>
              <a:rPr kumimoji="0" lang="en-GB" sz="1700" b="0" i="0" u="none" strike="noStrike" cap="none" normalizeH="0" baseline="0" noProof="0" dirty="0">
                <a:ln>
                  <a:noFill/>
                </a:ln>
                <a:effectLst/>
                <a:latin typeface="Arial" panose="020B0604020202020204" pitchFamily="34" charset="0"/>
              </a:rPr>
              <a:t>• Secure relationships</a:t>
            </a:r>
            <a:br>
              <a:rPr kumimoji="0" lang="en-GB" sz="1700" b="0" i="0" u="none" strike="noStrike" cap="none" normalizeH="0" baseline="0" noProof="0" dirty="0">
                <a:ln>
                  <a:noFill/>
                </a:ln>
                <a:effectLst/>
                <a:latin typeface="Arial" panose="020B0604020202020204" pitchFamily="34" charset="0"/>
              </a:rPr>
            </a:br>
            <a:r>
              <a:rPr kumimoji="0" lang="en-GB" sz="1700" b="0" i="0" u="none" strike="noStrike" cap="none" normalizeH="0" baseline="0" noProof="0" dirty="0">
                <a:ln>
                  <a:noFill/>
                </a:ln>
                <a:effectLst/>
                <a:latin typeface="Arial" panose="020B0604020202020204" pitchFamily="34" charset="0"/>
              </a:rPr>
              <a:t>• Confidence building</a:t>
            </a:r>
            <a:br>
              <a:rPr kumimoji="0" lang="en-GB" sz="1700" b="0" i="0" u="none" strike="noStrike" cap="none" normalizeH="0" baseline="0" noProof="0" dirty="0">
                <a:ln>
                  <a:noFill/>
                </a:ln>
                <a:effectLst/>
                <a:latin typeface="Arial" panose="020B0604020202020204" pitchFamily="34" charset="0"/>
              </a:rPr>
            </a:br>
            <a:r>
              <a:rPr kumimoji="0" lang="en-GB" sz="1700" b="0" i="0" u="none" strike="noStrike" cap="none" normalizeH="0" baseline="0" noProof="0" dirty="0">
                <a:ln>
                  <a:noFill/>
                </a:ln>
                <a:effectLst/>
                <a:latin typeface="Arial" panose="020B0604020202020204" pitchFamily="34" charset="0"/>
              </a:rPr>
              <a:t>• Language stimulation</a:t>
            </a:r>
            <a:br>
              <a:rPr kumimoji="0" lang="en-US" altLang="en-US" sz="1700" b="0" i="0" u="none" strike="noStrike" cap="none" normalizeH="0" baseline="0" dirty="0">
                <a:ln>
                  <a:noFill/>
                </a:ln>
                <a:effectLst/>
                <a:latin typeface="Arial" panose="020B0604020202020204" pitchFamily="34" charset="0"/>
              </a:rPr>
            </a:br>
            <a:r>
              <a:rPr kumimoji="0" lang="en-US" altLang="en-US" sz="1700" b="0" i="0" u="none" strike="noStrike" cap="none" normalizeH="0" baseline="0" dirty="0">
                <a:ln>
                  <a:noFill/>
                </a:ln>
                <a:effectLst/>
                <a:latin typeface="Arial" panose="020B0604020202020204" pitchFamily="34" charset="0"/>
              </a:rPr>
              <a:t>• Support with social interaction</a:t>
            </a:r>
          </a:p>
        </p:txBody>
      </p:sp>
      <p:pic>
        <p:nvPicPr>
          <p:cNvPr id="6" name="Picture 5" descr="Child checking height">
            <a:extLst>
              <a:ext uri="{FF2B5EF4-FFF2-40B4-BE49-F238E27FC236}">
                <a16:creationId xmlns:a16="http://schemas.microsoft.com/office/drawing/2014/main" id="{F34F835D-CC1D-02E5-3B0A-FA8DED107661}"/>
              </a:ext>
            </a:extLst>
          </p:cNvPr>
          <p:cNvPicPr>
            <a:picLocks noChangeAspect="1"/>
          </p:cNvPicPr>
          <p:nvPr/>
        </p:nvPicPr>
        <p:blipFill>
          <a:blip r:embed="rId3">
            <a:extLst>
              <a:ext uri="{28A0092B-C50C-407E-A947-70E740481C1C}">
                <a14:useLocalDpi xmlns:a14="http://schemas.microsoft.com/office/drawing/2010/main" val="0"/>
              </a:ext>
            </a:extLst>
          </a:blip>
          <a:srcRect l="8774" r="2427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4890619"/>
      </p:ext>
    </p:extLst>
  </p:cSld>
  <p:clrMapOvr>
    <a:masterClrMapping/>
  </p:clrMapOvr>
  <p:transition spd="slow">
    <p:randomBar dir="vert"/>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193FD9-38D1-8B83-DDC2-1D600AC5D48D}"/>
              </a:ext>
            </a:extLst>
          </p:cNvPr>
          <p:cNvSpPr>
            <a:spLocks noGrp="1"/>
          </p:cNvSpPr>
          <p:nvPr>
            <p:ph type="title"/>
          </p:nvPr>
        </p:nvSpPr>
        <p:spPr>
          <a:xfrm>
            <a:off x="1137033" y="670559"/>
            <a:ext cx="4683321" cy="2148841"/>
          </a:xfrm>
        </p:spPr>
        <p:txBody>
          <a:bodyPr anchor="t">
            <a:normAutofit/>
          </a:bodyPr>
          <a:lstStyle/>
          <a:p>
            <a:r>
              <a:rPr lang="en-GB" sz="4100" b="1"/>
              <a:t>Introduction to Bowlby’s Attachment Theory</a:t>
            </a:r>
            <a:endParaRPr lang="en-GB" sz="4100"/>
          </a:p>
        </p:txBody>
      </p:sp>
      <p:pic>
        <p:nvPicPr>
          <p:cNvPr id="5" name="Picture 4" descr="A person with a mustache and a blue background&#10;&#10;AI-generated content may be incorrect.">
            <a:extLst>
              <a:ext uri="{FF2B5EF4-FFF2-40B4-BE49-F238E27FC236}">
                <a16:creationId xmlns:a16="http://schemas.microsoft.com/office/drawing/2014/main" id="{3E94597A-AE54-0397-E0BF-9BFA14974BA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347"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E81D235E-1E84-8EEE-640F-B8BF8A328DC2}"/>
              </a:ext>
            </a:extLst>
          </p:cNvPr>
          <p:cNvSpPr>
            <a:spLocks noGrp="1"/>
          </p:cNvSpPr>
          <p:nvPr>
            <p:ph idx="1"/>
          </p:nvPr>
        </p:nvSpPr>
        <p:spPr>
          <a:xfrm>
            <a:off x="6797004" y="670559"/>
            <a:ext cx="4555782" cy="5445076"/>
          </a:xfrm>
        </p:spPr>
        <p:txBody>
          <a:bodyPr anchor="t">
            <a:normAutofit lnSpcReduction="10000"/>
          </a:bodyPr>
          <a:lstStyle/>
          <a:p>
            <a:r>
              <a:rPr lang="en-GB" sz="2400" dirty="0">
                <a:latin typeface="Arial" panose="020B0604020202020204" pitchFamily="34" charset="0"/>
                <a:cs typeface="Arial" panose="020B0604020202020204" pitchFamily="34" charset="0"/>
              </a:rPr>
              <a:t>Developed by John Bowlby (1969)</a:t>
            </a:r>
          </a:p>
          <a:p>
            <a:r>
              <a:rPr lang="en-GB" sz="2400" dirty="0">
                <a:latin typeface="Arial" panose="020B0604020202020204" pitchFamily="34" charset="0"/>
                <a:cs typeface="Arial" panose="020B0604020202020204" pitchFamily="34" charset="0"/>
              </a:rPr>
              <a:t>Attachment = emotional bond between child and caregiver</a:t>
            </a:r>
          </a:p>
          <a:p>
            <a:r>
              <a:rPr lang="en-GB" sz="2400" dirty="0">
                <a:latin typeface="Arial" panose="020B0604020202020204" pitchFamily="34" charset="0"/>
                <a:cs typeface="Arial" panose="020B0604020202020204" pitchFamily="34" charset="0"/>
              </a:rPr>
              <a:t>Children are biologically driven to seek closeness (Bretherton, 1992)</a:t>
            </a:r>
          </a:p>
          <a:p>
            <a:r>
              <a:rPr lang="en-GB" sz="2400" dirty="0">
                <a:latin typeface="Arial" panose="020B0604020202020204" pitchFamily="34" charset="0"/>
                <a:cs typeface="Arial" panose="020B0604020202020204" pitchFamily="34" charset="0"/>
              </a:rPr>
              <a:t>Secure attachment supports: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Confidence</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Exploration</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Social competence</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Emotional regulation</a:t>
            </a:r>
          </a:p>
          <a:p>
            <a:r>
              <a:rPr lang="en-GB" sz="2400" dirty="0">
                <a:latin typeface="Arial" panose="020B0604020202020204" pitchFamily="34" charset="0"/>
                <a:cs typeface="Arial" panose="020B0604020202020204" pitchFamily="34" charset="0"/>
              </a:rPr>
              <a:t>Insecure attachment linked to anxiety &amp; withdrawal (Holmes, 2014)</a:t>
            </a:r>
          </a:p>
          <a:p>
            <a:pPr marL="0" indent="0">
              <a:buNone/>
            </a:pPr>
            <a:endParaRPr lang="en-GB" sz="2000" dirty="0"/>
          </a:p>
        </p:txBody>
      </p:sp>
      <p:sp>
        <p:nvSpPr>
          <p:cNvPr id="6" name="TextBox 5">
            <a:extLst>
              <a:ext uri="{FF2B5EF4-FFF2-40B4-BE49-F238E27FC236}">
                <a16:creationId xmlns:a16="http://schemas.microsoft.com/office/drawing/2014/main" id="{20A09D9D-482E-DA74-5A3E-44E67B8C5501}"/>
              </a:ext>
            </a:extLst>
          </p:cNvPr>
          <p:cNvSpPr txBox="1"/>
          <p:nvPr/>
        </p:nvSpPr>
        <p:spPr>
          <a:xfrm>
            <a:off x="9581991"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nurse24.it/infermiere/dalla-redazione/dono-vita-bowlby.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229873070"/>
      </p:ext>
    </p:extLst>
  </p:cSld>
  <p:clrMapOvr>
    <a:masterClrMapping/>
  </p:clrMapOvr>
  <p:transition spd="med">
    <p:pull/>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E8526E-5212-7203-43FB-73DFF346366B}"/>
              </a:ext>
            </a:extLst>
          </p:cNvPr>
          <p:cNvSpPr>
            <a:spLocks noGrp="1"/>
          </p:cNvSpPr>
          <p:nvPr>
            <p:ph type="title"/>
          </p:nvPr>
        </p:nvSpPr>
        <p:spPr>
          <a:xfrm>
            <a:off x="572493" y="238539"/>
            <a:ext cx="11018520" cy="1434415"/>
          </a:xfrm>
        </p:spPr>
        <p:txBody>
          <a:bodyPr anchor="b">
            <a:normAutofit/>
          </a:bodyPr>
          <a:lstStyle/>
          <a:p>
            <a:r>
              <a:rPr lang="en-GB" sz="5400" b="1"/>
              <a:t>Key Concepts of Bowlby’s Theory</a:t>
            </a:r>
            <a:endParaRPr lang="en-GB" sz="5400"/>
          </a:p>
        </p:txBody>
      </p:sp>
      <p:sp>
        <p:nvSpPr>
          <p:cNvPr id="3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5028D3-A153-FCDE-B710-E5F723786AFE}"/>
              </a:ext>
            </a:extLst>
          </p:cNvPr>
          <p:cNvSpPr>
            <a:spLocks noGrp="1"/>
          </p:cNvSpPr>
          <p:nvPr>
            <p:ph idx="1"/>
          </p:nvPr>
        </p:nvSpPr>
        <p:spPr>
          <a:xfrm>
            <a:off x="572493" y="2071316"/>
            <a:ext cx="6713552" cy="4119172"/>
          </a:xfrm>
        </p:spPr>
        <p:txBody>
          <a:bodyPr anchor="t">
            <a:normAutofit/>
          </a:bodyPr>
          <a:lstStyle/>
          <a:p>
            <a:pPr>
              <a:buNone/>
            </a:pPr>
            <a:br>
              <a:rPr lang="en-GB" sz="2200" dirty="0"/>
            </a:br>
            <a:r>
              <a:rPr lang="en-GB" sz="2200" b="1" dirty="0"/>
              <a:t>Internal Working Model</a:t>
            </a:r>
            <a:r>
              <a:rPr lang="en-GB" sz="2200" dirty="0"/>
              <a:t> – mental map shaping expectations of others (Berk, 2020)</a:t>
            </a:r>
            <a:br>
              <a:rPr lang="en-GB" sz="2200" dirty="0"/>
            </a:br>
            <a:r>
              <a:rPr lang="en-GB" sz="2200" b="1" dirty="0"/>
              <a:t>Secure Base</a:t>
            </a:r>
            <a:r>
              <a:rPr lang="en-GB" sz="2200" dirty="0"/>
              <a:t> – caregiver provides safety → child explores</a:t>
            </a:r>
            <a:br>
              <a:rPr lang="en-GB" sz="2200" dirty="0"/>
            </a:br>
            <a:r>
              <a:rPr lang="en-GB" sz="2200" b="1" dirty="0"/>
              <a:t>Safe Haven</a:t>
            </a:r>
            <a:r>
              <a:rPr lang="en-GB" sz="2200" dirty="0"/>
              <a:t> – child returns to adult when distressed</a:t>
            </a:r>
            <a:br>
              <a:rPr lang="en-GB" sz="2200" dirty="0"/>
            </a:br>
            <a:r>
              <a:rPr lang="en-GB" sz="2200" b="1" dirty="0"/>
              <a:t>Separation Anxiety</a:t>
            </a:r>
            <a:r>
              <a:rPr lang="en-GB" sz="2200" dirty="0"/>
              <a:t> – normal distress when caregiver leaves</a:t>
            </a:r>
            <a:br>
              <a:rPr lang="en-GB" sz="2200" dirty="0"/>
            </a:br>
            <a:r>
              <a:rPr lang="en-GB" sz="2200" b="1" dirty="0"/>
              <a:t>Proximity-Seeking</a:t>
            </a:r>
            <a:r>
              <a:rPr lang="en-GB" sz="2200" dirty="0"/>
              <a:t> – crying, clinging, refusal to separate</a:t>
            </a:r>
            <a:br>
              <a:rPr lang="en-GB" sz="2200" dirty="0"/>
            </a:br>
            <a:r>
              <a:rPr lang="en-GB" sz="2200" b="1" dirty="0"/>
              <a:t>Monotropy</a:t>
            </a:r>
            <a:r>
              <a:rPr lang="en-GB" sz="2200" dirty="0"/>
              <a:t> – preference for one main attachment figure</a:t>
            </a:r>
          </a:p>
          <a:p>
            <a:endParaRPr lang="en-GB" sz="2200" dirty="0"/>
          </a:p>
        </p:txBody>
      </p:sp>
      <p:pic>
        <p:nvPicPr>
          <p:cNvPr id="16" name="Picture 15" descr="A child hugging a person's stomach">
            <a:extLst>
              <a:ext uri="{FF2B5EF4-FFF2-40B4-BE49-F238E27FC236}">
                <a16:creationId xmlns:a16="http://schemas.microsoft.com/office/drawing/2014/main" id="{E47C9988-5025-4A23-7E34-0C8538D3AFD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2657" r="3127" b="2"/>
          <a:stretch>
            <a:fillRect/>
          </a:stretch>
        </p:blipFill>
        <p:spPr>
          <a:xfrm>
            <a:off x="7675658" y="2093976"/>
            <a:ext cx="3941064" cy="4096512"/>
          </a:xfrm>
          <a:prstGeom prst="rect">
            <a:avLst/>
          </a:prstGeom>
        </p:spPr>
      </p:pic>
      <p:sp>
        <p:nvSpPr>
          <p:cNvPr id="19" name="TextBox 18">
            <a:extLst>
              <a:ext uri="{FF2B5EF4-FFF2-40B4-BE49-F238E27FC236}">
                <a16:creationId xmlns:a16="http://schemas.microsoft.com/office/drawing/2014/main" id="{A1B2D4C6-34D0-3808-A354-FC0BA92552CB}"/>
              </a:ext>
            </a:extLst>
          </p:cNvPr>
          <p:cNvSpPr txBox="1"/>
          <p:nvPr/>
        </p:nvSpPr>
        <p:spPr>
          <a:xfrm>
            <a:off x="9163807" y="5990433"/>
            <a:ext cx="245291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calhealthreport.org/2018/08/13/low-income-children-access-mental-health-care-varies-sharply-coun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spTree>
    <p:extLst>
      <p:ext uri="{BB962C8B-B14F-4D97-AF65-F5344CB8AC3E}">
        <p14:creationId xmlns:p14="http://schemas.microsoft.com/office/powerpoint/2010/main" val="2212068236"/>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C67752A6-58E6-5070-CC84-E02FD92285E6}"/>
              </a:ext>
            </a:extLst>
          </p:cNvPr>
          <p:cNvSpPr>
            <a:spLocks noGrp="1"/>
          </p:cNvSpPr>
          <p:nvPr>
            <p:ph type="title"/>
          </p:nvPr>
        </p:nvSpPr>
        <p:spPr>
          <a:xfrm>
            <a:off x="838200" y="643467"/>
            <a:ext cx="2951205" cy="5571066"/>
          </a:xfrm>
        </p:spPr>
        <p:txBody>
          <a:bodyPr>
            <a:normAutofit/>
          </a:bodyPr>
          <a:lstStyle/>
          <a:p>
            <a:r>
              <a:rPr lang="en-GB" b="1">
                <a:solidFill>
                  <a:srgbClr val="FFFFFF"/>
                </a:solidFill>
              </a:rPr>
              <a:t>Applying Bowlby’s Theory to Amira</a:t>
            </a:r>
            <a:br>
              <a:rPr lang="en-GB" b="1">
                <a:solidFill>
                  <a:srgbClr val="FFFFFF"/>
                </a:solidFill>
              </a:rPr>
            </a:br>
            <a:endParaRPr lang="en-GB">
              <a:solidFill>
                <a:srgbClr val="FFFFFF"/>
              </a:solidFill>
            </a:endParaRPr>
          </a:p>
        </p:txBody>
      </p:sp>
      <p:graphicFrame>
        <p:nvGraphicFramePr>
          <p:cNvPr id="5" name="Content Placeholder 2">
            <a:extLst>
              <a:ext uri="{FF2B5EF4-FFF2-40B4-BE49-F238E27FC236}">
                <a16:creationId xmlns:a16="http://schemas.microsoft.com/office/drawing/2014/main" id="{7B6F8D22-2FAB-DB33-BDE1-C1F136C0657D}"/>
              </a:ext>
            </a:extLst>
          </p:cNvPr>
          <p:cNvGraphicFramePr>
            <a:graphicFrameLocks noGrp="1"/>
          </p:cNvGraphicFramePr>
          <p:nvPr>
            <p:ph idx="1"/>
            <p:extLst>
              <p:ext uri="{D42A27DB-BD31-4B8C-83A1-F6EECF244321}">
                <p14:modId xmlns:p14="http://schemas.microsoft.com/office/powerpoint/2010/main" val="3377948011"/>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14190286"/>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Freeform: Shape 19">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1" name="Freeform: Shape 20">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DE711D-5825-4FBE-2AFB-6F351C5FCC58}"/>
              </a:ext>
            </a:extLst>
          </p:cNvPr>
          <p:cNvSpPr>
            <a:spLocks noGrp="1"/>
          </p:cNvSpPr>
          <p:nvPr>
            <p:ph type="title"/>
          </p:nvPr>
        </p:nvSpPr>
        <p:spPr>
          <a:xfrm>
            <a:off x="371094" y="1161288"/>
            <a:ext cx="3438144" cy="1239012"/>
          </a:xfrm>
        </p:spPr>
        <p:txBody>
          <a:bodyPr anchor="ctr">
            <a:normAutofit/>
          </a:bodyPr>
          <a:lstStyle/>
          <a:p>
            <a:r>
              <a:rPr lang="en-GB" sz="2000" b="1"/>
              <a:t>Supporting Amira’s Emotional Wellbeing Interventions</a:t>
            </a:r>
            <a:br>
              <a:rPr lang="en-GB" sz="2000" b="1"/>
            </a:br>
            <a:endParaRPr lang="en-GB" sz="2000"/>
          </a:p>
        </p:txBody>
      </p:sp>
      <p:sp>
        <p:nvSpPr>
          <p:cNvPr id="17" name="Rectangle 16">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0462293-DB67-128A-ABA7-420CE4DF159C}"/>
              </a:ext>
            </a:extLst>
          </p:cNvPr>
          <p:cNvSpPr>
            <a:spLocks noGrp="1"/>
          </p:cNvSpPr>
          <p:nvPr>
            <p:ph idx="1"/>
          </p:nvPr>
        </p:nvSpPr>
        <p:spPr>
          <a:xfrm>
            <a:off x="371094" y="2718054"/>
            <a:ext cx="3438906" cy="3207258"/>
          </a:xfrm>
        </p:spPr>
        <p:txBody>
          <a:bodyPr anchor="t">
            <a:normAutofit/>
          </a:bodyPr>
          <a:lstStyle/>
          <a:p>
            <a:r>
              <a:rPr lang="en-GB" sz="1700"/>
              <a:t>Appoint a consistent key worker (Howe, 2011)</a:t>
            </a:r>
          </a:p>
          <a:p>
            <a:r>
              <a:rPr lang="en-GB" sz="1700"/>
              <a:t>Use a gradual settling-in plan</a:t>
            </a:r>
          </a:p>
          <a:p>
            <a:r>
              <a:rPr lang="en-GB" sz="1700"/>
              <a:t>Predictable routines reduce anxiety</a:t>
            </a:r>
          </a:p>
          <a:p>
            <a:r>
              <a:rPr lang="en-GB" sz="1700"/>
              <a:t>Allow comfort object from home</a:t>
            </a:r>
          </a:p>
          <a:p>
            <a:r>
              <a:rPr lang="en-GB" sz="1700"/>
              <a:t>Emotion coaching: “I can see you’re feeling worried” (Gerhardt, 2015)</a:t>
            </a:r>
          </a:p>
          <a:p>
            <a:endParaRPr lang="en-GB" sz="1700"/>
          </a:p>
        </p:txBody>
      </p:sp>
      <p:pic>
        <p:nvPicPr>
          <p:cNvPr id="5" name="Picture 4" descr="A diagram of emotions in the function of social&#10;&#10;AI-generated content may be incorrect.">
            <a:extLst>
              <a:ext uri="{FF2B5EF4-FFF2-40B4-BE49-F238E27FC236}">
                <a16:creationId xmlns:a16="http://schemas.microsoft.com/office/drawing/2014/main" id="{E3D51871-AF78-5E49-E051-468A9C49863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01184" y="900844"/>
            <a:ext cx="6922008" cy="5156895"/>
          </a:xfrm>
          <a:prstGeom prst="rect">
            <a:avLst/>
          </a:prstGeom>
        </p:spPr>
      </p:pic>
      <p:sp>
        <p:nvSpPr>
          <p:cNvPr id="6" name="TextBox 5">
            <a:extLst>
              <a:ext uri="{FF2B5EF4-FFF2-40B4-BE49-F238E27FC236}">
                <a16:creationId xmlns:a16="http://schemas.microsoft.com/office/drawing/2014/main" id="{BA0EA17E-F6D9-A9E7-B4EA-157C6BE84DDB}"/>
              </a:ext>
            </a:extLst>
          </p:cNvPr>
          <p:cNvSpPr txBox="1"/>
          <p:nvPr/>
        </p:nvSpPr>
        <p:spPr>
          <a:xfrm>
            <a:off x="9234022" y="5857684"/>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noba.to/modules/functions-of-emotio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537225601"/>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children digging in the dirt">
            <a:extLst>
              <a:ext uri="{FF2B5EF4-FFF2-40B4-BE49-F238E27FC236}">
                <a16:creationId xmlns:a16="http://schemas.microsoft.com/office/drawing/2014/main" id="{A81A9FD3-CBE5-5EEA-2AD2-8F6A420F190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6236"/>
          <a:stretch>
            <a:fillRect/>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D8B542-2B63-2C9D-754E-AD86F66E6505}"/>
              </a:ext>
            </a:extLst>
          </p:cNvPr>
          <p:cNvSpPr>
            <a:spLocks noGrp="1"/>
          </p:cNvSpPr>
          <p:nvPr>
            <p:ph type="title"/>
          </p:nvPr>
        </p:nvSpPr>
        <p:spPr>
          <a:xfrm>
            <a:off x="7531610" y="365125"/>
            <a:ext cx="3822189" cy="1899912"/>
          </a:xfrm>
        </p:spPr>
        <p:txBody>
          <a:bodyPr>
            <a:normAutofit/>
          </a:bodyPr>
          <a:lstStyle/>
          <a:p>
            <a:r>
              <a:rPr lang="en-GB" sz="3700" b="1"/>
              <a:t>Supporting Social Development</a:t>
            </a:r>
            <a:br>
              <a:rPr lang="en-GB" sz="3700" b="1"/>
            </a:br>
            <a:endParaRPr lang="en-GB" sz="3700"/>
          </a:p>
        </p:txBody>
      </p:sp>
      <p:sp>
        <p:nvSpPr>
          <p:cNvPr id="3" name="Content Placeholder 2">
            <a:extLst>
              <a:ext uri="{FF2B5EF4-FFF2-40B4-BE49-F238E27FC236}">
                <a16:creationId xmlns:a16="http://schemas.microsoft.com/office/drawing/2014/main" id="{164C3A4F-42F8-E40C-5FC9-77CBEAD16D9E}"/>
              </a:ext>
            </a:extLst>
          </p:cNvPr>
          <p:cNvSpPr>
            <a:spLocks noGrp="1"/>
          </p:cNvSpPr>
          <p:nvPr>
            <p:ph idx="1"/>
          </p:nvPr>
        </p:nvSpPr>
        <p:spPr>
          <a:xfrm>
            <a:off x="7531610" y="2434201"/>
            <a:ext cx="3822189" cy="3742762"/>
          </a:xfrm>
        </p:spPr>
        <p:txBody>
          <a:bodyPr>
            <a:normAutofit/>
          </a:bodyPr>
          <a:lstStyle/>
          <a:p>
            <a:r>
              <a:rPr lang="en-GB" sz="2000"/>
              <a:t>Begin with parallel play (children play beside, not with, others)</a:t>
            </a:r>
          </a:p>
          <a:p>
            <a:r>
              <a:rPr lang="en-GB" sz="2000"/>
              <a:t>Introduce 1–2 trusted peers</a:t>
            </a:r>
          </a:p>
          <a:p>
            <a:r>
              <a:rPr lang="en-GB" sz="2000"/>
              <a:t>Use adult-supported turn-taking activities</a:t>
            </a:r>
          </a:p>
          <a:p>
            <a:r>
              <a:rPr lang="en-GB" sz="2000"/>
              <a:t>Provide praise for small social attempts</a:t>
            </a:r>
          </a:p>
          <a:p>
            <a:r>
              <a:rPr lang="en-GB" sz="2000"/>
              <a:t>Create calm, low-pressure play areas (Siraj-Blatchford &amp; Manni, 2018)</a:t>
            </a:r>
          </a:p>
          <a:p>
            <a:endParaRPr lang="en-GB" sz="2000"/>
          </a:p>
        </p:txBody>
      </p:sp>
    </p:spTree>
    <p:extLst>
      <p:ext uri="{BB962C8B-B14F-4D97-AF65-F5344CB8AC3E}">
        <p14:creationId xmlns:p14="http://schemas.microsoft.com/office/powerpoint/2010/main" val="1316804590"/>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56434E-3198-688C-52EA-FE3CC0686509}"/>
              </a:ext>
            </a:extLst>
          </p:cNvPr>
          <p:cNvSpPr>
            <a:spLocks noGrp="1"/>
          </p:cNvSpPr>
          <p:nvPr>
            <p:ph type="title"/>
          </p:nvPr>
        </p:nvSpPr>
        <p:spPr>
          <a:xfrm>
            <a:off x="640080" y="325369"/>
            <a:ext cx="4368602" cy="1956841"/>
          </a:xfrm>
        </p:spPr>
        <p:txBody>
          <a:bodyPr anchor="b">
            <a:normAutofit/>
          </a:bodyPr>
          <a:lstStyle/>
          <a:p>
            <a:r>
              <a:rPr lang="en-GB" sz="3000" b="1"/>
              <a:t>Supporting Language &amp; Cognitive Development</a:t>
            </a:r>
            <a:br>
              <a:rPr lang="en-GB" sz="3000" b="1"/>
            </a:br>
            <a:endParaRPr lang="en-GB" sz="300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2C529A-728E-1161-65D8-B4D601B2028A}"/>
              </a:ext>
            </a:extLst>
          </p:cNvPr>
          <p:cNvSpPr>
            <a:spLocks noGrp="1"/>
          </p:cNvSpPr>
          <p:nvPr>
            <p:ph idx="1"/>
          </p:nvPr>
        </p:nvSpPr>
        <p:spPr>
          <a:xfrm>
            <a:off x="640080" y="2872899"/>
            <a:ext cx="4243589" cy="3320668"/>
          </a:xfrm>
        </p:spPr>
        <p:txBody>
          <a:bodyPr>
            <a:normAutofit/>
          </a:bodyPr>
          <a:lstStyle/>
          <a:p>
            <a:r>
              <a:rPr lang="en-GB" sz="2200"/>
              <a:t>Use simplified, warm language</a:t>
            </a:r>
          </a:p>
          <a:p>
            <a:r>
              <a:rPr lang="en-GB" sz="2200"/>
              <a:t>Narrate actions: “You’re building a tall tower!”</a:t>
            </a:r>
          </a:p>
          <a:p>
            <a:r>
              <a:rPr lang="en-GB" sz="2200"/>
              <a:t>Repetition and expansion (“Ball” → “A big red ball”)</a:t>
            </a:r>
          </a:p>
          <a:p>
            <a:r>
              <a:rPr lang="en-GB" sz="2200"/>
              <a:t>Stories linked to emotions help understanding</a:t>
            </a:r>
          </a:p>
          <a:p>
            <a:r>
              <a:rPr lang="en-GB" sz="2200"/>
              <a:t>One-to-one conversations with key worker (Berk, 2020)</a:t>
            </a:r>
          </a:p>
          <a:p>
            <a:endParaRPr lang="en-GB" sz="2200"/>
          </a:p>
        </p:txBody>
      </p:sp>
      <p:pic>
        <p:nvPicPr>
          <p:cNvPr id="5" name="Picture 4" descr="A person and a child talking to each other&#10;&#10;AI-generated content may be incorrect.">
            <a:extLst>
              <a:ext uri="{FF2B5EF4-FFF2-40B4-BE49-F238E27FC236}">
                <a16:creationId xmlns:a16="http://schemas.microsoft.com/office/drawing/2014/main" id="{C7320262-C523-E518-6825-47CCBA3B3EF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238" r="2207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3CA79BEF-98D7-94F7-B22A-0D7361FA23A5}"/>
              </a:ext>
            </a:extLst>
          </p:cNvPr>
          <p:cNvSpPr txBox="1"/>
          <p:nvPr/>
        </p:nvSpPr>
        <p:spPr>
          <a:xfrm>
            <a:off x="9759924" y="6657945"/>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effectivechildtherapy.org/homepage/young-girl-talking-with-counselor-at-hom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63493176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E85BA3-62B4-BDF5-85FD-88C0D3D3857E}"/>
              </a:ext>
            </a:extLst>
          </p:cNvPr>
          <p:cNvSpPr>
            <a:spLocks noGrp="1"/>
          </p:cNvSpPr>
          <p:nvPr>
            <p:ph type="title"/>
          </p:nvPr>
        </p:nvSpPr>
        <p:spPr>
          <a:xfrm>
            <a:off x="838201" y="365125"/>
            <a:ext cx="3816095" cy="1938076"/>
          </a:xfrm>
        </p:spPr>
        <p:txBody>
          <a:bodyPr>
            <a:normAutofit/>
          </a:bodyPr>
          <a:lstStyle/>
          <a:p>
            <a:r>
              <a:rPr lang="en-GB" b="1"/>
              <a:t>Nature &amp; Nurture: What Shapes Amira? </a:t>
            </a:r>
            <a:endParaRPr lang="en-GB" dirty="0"/>
          </a:p>
        </p:txBody>
      </p:sp>
      <p:sp>
        <p:nvSpPr>
          <p:cNvPr id="3" name="Content Placeholder 2">
            <a:extLst>
              <a:ext uri="{FF2B5EF4-FFF2-40B4-BE49-F238E27FC236}">
                <a16:creationId xmlns:a16="http://schemas.microsoft.com/office/drawing/2014/main" id="{3821EE35-A903-0E71-2748-005274A37BFB}"/>
              </a:ext>
            </a:extLst>
          </p:cNvPr>
          <p:cNvSpPr>
            <a:spLocks noGrp="1"/>
          </p:cNvSpPr>
          <p:nvPr>
            <p:ph idx="1"/>
          </p:nvPr>
        </p:nvSpPr>
        <p:spPr>
          <a:xfrm>
            <a:off x="838201" y="2482589"/>
            <a:ext cx="3816096" cy="3694373"/>
          </a:xfrm>
        </p:spPr>
        <p:txBody>
          <a:bodyPr>
            <a:normAutofit/>
          </a:bodyPr>
          <a:lstStyle/>
          <a:p>
            <a:pPr marL="0" indent="0">
              <a:buNone/>
            </a:pPr>
            <a:br>
              <a:rPr lang="en-GB" sz="1100"/>
            </a:br>
            <a:r>
              <a:rPr lang="en-GB" sz="1100" b="1"/>
              <a:t>Nature (Biology):</a:t>
            </a:r>
            <a:endParaRPr lang="en-GB" sz="1100"/>
          </a:p>
          <a:p>
            <a:r>
              <a:rPr lang="en-GB" sz="1100"/>
              <a:t>Inborn temperament (may be naturally sensitive)</a:t>
            </a:r>
          </a:p>
          <a:p>
            <a:r>
              <a:rPr lang="en-GB" sz="1100"/>
              <a:t>Brain still developing stress-response system</a:t>
            </a:r>
          </a:p>
          <a:p>
            <a:r>
              <a:rPr lang="en-GB" sz="1100"/>
              <a:t>Natural variation in language pace (Santrock, 2021)</a:t>
            </a:r>
          </a:p>
          <a:p>
            <a:r>
              <a:rPr lang="en-GB" sz="1100" b="1"/>
              <a:t>Nurture (Environment):</a:t>
            </a:r>
            <a:endParaRPr lang="en-GB" sz="1100"/>
          </a:p>
          <a:p>
            <a:r>
              <a:rPr lang="en-GB" sz="1100"/>
              <a:t>Transition to new nursery may trigger anxiety</a:t>
            </a:r>
          </a:p>
          <a:p>
            <a:r>
              <a:rPr lang="en-GB" sz="1100"/>
              <a:t>Home attachment history shapes expectations</a:t>
            </a:r>
          </a:p>
          <a:p>
            <a:r>
              <a:rPr lang="en-GB" sz="1100"/>
              <a:t>Family communication style may differ from nursery</a:t>
            </a:r>
          </a:p>
          <a:p>
            <a:r>
              <a:rPr lang="en-GB" sz="1100"/>
              <a:t>Quality of interactions with practitioners influences security</a:t>
            </a:r>
          </a:p>
          <a:p>
            <a:r>
              <a:rPr lang="en-GB" sz="1100" b="1"/>
              <a:t>Both Influence Amira</a:t>
            </a:r>
            <a:r>
              <a:rPr lang="en-GB" sz="1100"/>
              <a:t> (Papalia &amp; Martorell, 2021)</a:t>
            </a:r>
          </a:p>
          <a:p>
            <a:r>
              <a:rPr lang="en-GB" sz="1100"/>
              <a:t>Behaviour shaped by </a:t>
            </a:r>
            <a:r>
              <a:rPr lang="en-GB" sz="1100" i="1"/>
              <a:t>both</a:t>
            </a:r>
            <a:r>
              <a:rPr lang="en-GB" sz="1100"/>
              <a:t> innate traits &amp; experiences</a:t>
            </a:r>
          </a:p>
          <a:p>
            <a:r>
              <a:rPr lang="en-GB" sz="1100"/>
              <a:t>Emotional support must respond to nature + nurture</a:t>
            </a:r>
          </a:p>
          <a:p>
            <a:endParaRPr lang="en-GB" sz="1100"/>
          </a:p>
        </p:txBody>
      </p:sp>
      <p:pic>
        <p:nvPicPr>
          <p:cNvPr id="8" name="Picture 7" descr="A baby's head in the hands of a person&#10;&#10;AI-generated content may be incorrect.">
            <a:extLst>
              <a:ext uri="{FF2B5EF4-FFF2-40B4-BE49-F238E27FC236}">
                <a16:creationId xmlns:a16="http://schemas.microsoft.com/office/drawing/2014/main" id="{C38DC4CF-3C42-08BB-EBFB-1B1CF552A0D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885" r="-1" b="22169"/>
          <a:stretch>
            <a:fillRect/>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A blue and orange circles&#10;&#10;AI-generated content may be incorrect.">
            <a:extLst>
              <a:ext uri="{FF2B5EF4-FFF2-40B4-BE49-F238E27FC236}">
                <a16:creationId xmlns:a16="http://schemas.microsoft.com/office/drawing/2014/main" id="{B4B2E50C-8FFF-A26D-BE27-AEE7DAD39E0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822" r="2177" b="1"/>
          <a:stretch>
            <a:fillRect/>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6" name="TextBox 5">
            <a:extLst>
              <a:ext uri="{FF2B5EF4-FFF2-40B4-BE49-F238E27FC236}">
                <a16:creationId xmlns:a16="http://schemas.microsoft.com/office/drawing/2014/main" id="{9091DA25-EEF1-6278-EB0E-9199AA94E6A9}"/>
              </a:ext>
            </a:extLst>
          </p:cNvPr>
          <p:cNvSpPr txBox="1"/>
          <p:nvPr/>
        </p:nvSpPr>
        <p:spPr>
          <a:xfrm>
            <a:off x="9602830" y="6870700"/>
            <a:ext cx="258917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6" tooltip="https://flatworldknowledge.lardbucket.org/books/beginning-human-relations/s05-what-is-human-relation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7"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9" name="TextBox 8">
            <a:extLst>
              <a:ext uri="{FF2B5EF4-FFF2-40B4-BE49-F238E27FC236}">
                <a16:creationId xmlns:a16="http://schemas.microsoft.com/office/drawing/2014/main" id="{694FE4CB-155D-0559-D982-450B144EE2C2}"/>
              </a:ext>
            </a:extLst>
          </p:cNvPr>
          <p:cNvSpPr txBox="1"/>
          <p:nvPr/>
        </p:nvSpPr>
        <p:spPr>
          <a:xfrm>
            <a:off x="6980121" y="6870700"/>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mappingignorance.org/2013/12/20/economics-and-the-debate-on-nature-vs-nurtur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183095188"/>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D933AD-DF78-45F5-1E32-170C2259CBEF}"/>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Strengths &amp; Limitations of Bowlby’s Theory</a:t>
            </a:r>
            <a:br>
              <a:rPr lang="en-GB" b="1" dirty="0">
                <a:solidFill>
                  <a:srgbClr val="FFFFFF"/>
                </a:solidFill>
              </a:rPr>
            </a:br>
            <a:endParaRPr lang="en-GB" dirty="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D20328D-E236-B325-4518-F90DE7A77082}"/>
              </a:ext>
            </a:extLst>
          </p:cNvPr>
          <p:cNvSpPr>
            <a:spLocks noGrp="1"/>
          </p:cNvSpPr>
          <p:nvPr>
            <p:ph idx="1"/>
          </p:nvPr>
        </p:nvSpPr>
        <p:spPr>
          <a:xfrm>
            <a:off x="4447308" y="591344"/>
            <a:ext cx="6906491" cy="5585619"/>
          </a:xfrm>
        </p:spPr>
        <p:txBody>
          <a:bodyPr anchor="ctr">
            <a:normAutofit/>
          </a:bodyPr>
          <a:lstStyle/>
          <a:p>
            <a:br>
              <a:rPr lang="en-GB" sz="2400"/>
            </a:br>
            <a:r>
              <a:rPr lang="en-GB" sz="2400" b="1"/>
              <a:t>Strengths:</a:t>
            </a:r>
            <a:endParaRPr lang="en-GB" sz="2400"/>
          </a:p>
          <a:p>
            <a:r>
              <a:rPr lang="en-GB" sz="2400"/>
              <a:t>Explains separation anxiety well (Bretherton, 1992)</a:t>
            </a:r>
          </a:p>
          <a:p>
            <a:r>
              <a:rPr lang="en-GB" sz="2400"/>
              <a:t>Strong link between emotional security &amp; learning</a:t>
            </a:r>
          </a:p>
          <a:p>
            <a:r>
              <a:rPr lang="en-GB" sz="2400"/>
              <a:t>Forms basis of modern key-worker systems</a:t>
            </a:r>
          </a:p>
          <a:p>
            <a:r>
              <a:rPr lang="en-GB" sz="2400" b="1"/>
              <a:t>Limitations:</a:t>
            </a:r>
            <a:endParaRPr lang="en-GB" sz="2400"/>
          </a:p>
          <a:p>
            <a:r>
              <a:rPr lang="en-GB" sz="2400"/>
              <a:t>Focuses heavily on mother–child bond (Holmes, 2014)</a:t>
            </a:r>
          </a:p>
          <a:p>
            <a:r>
              <a:rPr lang="en-GB" sz="2400"/>
              <a:t>Underestimates peer influence</a:t>
            </a:r>
          </a:p>
          <a:p>
            <a:r>
              <a:rPr lang="en-GB" sz="2400"/>
              <a:t>Doesn’t explain all individual differences</a:t>
            </a:r>
          </a:p>
          <a:p>
            <a:r>
              <a:rPr lang="en-GB" sz="2400"/>
              <a:t>Culture not fully considered (Belsky, 2015)</a:t>
            </a:r>
          </a:p>
          <a:p>
            <a:endParaRPr lang="en-GB" sz="2400"/>
          </a:p>
        </p:txBody>
      </p:sp>
    </p:spTree>
    <p:extLst>
      <p:ext uri="{BB962C8B-B14F-4D97-AF65-F5344CB8AC3E}">
        <p14:creationId xmlns:p14="http://schemas.microsoft.com/office/powerpoint/2010/main" val="117613142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E1FF7F-E50B-AAD2-41B0-32B45D383258}"/>
              </a:ext>
            </a:extLst>
          </p:cNvPr>
          <p:cNvSpPr>
            <a:spLocks noGrp="1"/>
          </p:cNvSpPr>
          <p:nvPr>
            <p:ph type="title"/>
          </p:nvPr>
        </p:nvSpPr>
        <p:spPr>
          <a:xfrm>
            <a:off x="635000" y="640823"/>
            <a:ext cx="3418659" cy="5583148"/>
          </a:xfrm>
        </p:spPr>
        <p:txBody>
          <a:bodyPr anchor="ctr">
            <a:normAutofit/>
          </a:bodyPr>
          <a:lstStyle/>
          <a:p>
            <a:r>
              <a:rPr lang="en-GB" sz="5000" b="1"/>
              <a:t>Conclusion</a:t>
            </a:r>
            <a:br>
              <a:rPr lang="en-GB" sz="5000" b="1"/>
            </a:br>
            <a:br>
              <a:rPr lang="en-GB" sz="5000"/>
            </a:br>
            <a:endParaRPr lang="en-GB" sz="5000"/>
          </a:p>
        </p:txBody>
      </p:sp>
      <p:sp>
        <p:nvSpPr>
          <p:cNvPr id="17"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Rectangle 3">
            <a:extLst>
              <a:ext uri="{FF2B5EF4-FFF2-40B4-BE49-F238E27FC236}">
                <a16:creationId xmlns:a16="http://schemas.microsoft.com/office/drawing/2014/main" id="{547AC920-E9B2-69E3-2188-3C5F4C6A9F5F}"/>
              </a:ext>
            </a:extLst>
          </p:cNvPr>
          <p:cNvGraphicFramePr>
            <a:graphicFrameLocks noGrp="1"/>
          </p:cNvGraphicFramePr>
          <p:nvPr>
            <p:ph idx="1"/>
            <p:extLst>
              <p:ext uri="{D42A27DB-BD31-4B8C-83A1-F6EECF244321}">
                <p14:modId xmlns:p14="http://schemas.microsoft.com/office/powerpoint/2010/main" val="2488256267"/>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41680339"/>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25594-8D72-0B14-A58E-695A2145C173}"/>
              </a:ext>
            </a:extLst>
          </p:cNvPr>
          <p:cNvSpPr>
            <a:spLocks noGrp="1"/>
          </p:cNvSpPr>
          <p:nvPr>
            <p:ph type="title"/>
          </p:nvPr>
        </p:nvSpPr>
        <p:spPr>
          <a:xfrm>
            <a:off x="686834" y="1153572"/>
            <a:ext cx="3200400" cy="4461163"/>
          </a:xfrm>
        </p:spPr>
        <p:txBody>
          <a:bodyPr>
            <a:normAutofit/>
          </a:bodyPr>
          <a:lstStyle/>
          <a:p>
            <a:r>
              <a:rPr lang="en-GB">
                <a:solidFill>
                  <a:srgbClr val="FFFFFF"/>
                </a:solidFill>
              </a:rPr>
              <a:t>References </a:t>
            </a:r>
          </a:p>
        </p:txBody>
      </p:sp>
      <p:sp>
        <p:nvSpPr>
          <p:cNvPr id="21" name="Arc 2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446BF2F-7129-884B-3858-EA9ACDD6B293}"/>
              </a:ext>
            </a:extLst>
          </p:cNvPr>
          <p:cNvSpPr>
            <a:spLocks noGrp="1"/>
          </p:cNvSpPr>
          <p:nvPr>
            <p:ph idx="1"/>
          </p:nvPr>
        </p:nvSpPr>
        <p:spPr>
          <a:xfrm>
            <a:off x="4447308" y="591344"/>
            <a:ext cx="6906491" cy="5585619"/>
          </a:xfrm>
        </p:spPr>
        <p:txBody>
          <a:bodyPr anchor="ctr">
            <a:normAutofit/>
          </a:bodyPr>
          <a:lstStyle/>
          <a:p>
            <a:r>
              <a:rPr lang="en-GB" sz="1400" dirty="0"/>
              <a:t>Belsky, J. (2015) </a:t>
            </a:r>
            <a:r>
              <a:rPr lang="en-GB" sz="1400" i="1" dirty="0"/>
              <a:t>Child development: Its nature and course.</a:t>
            </a:r>
            <a:r>
              <a:rPr lang="en-GB" sz="1400" dirty="0"/>
              <a:t> 7th </a:t>
            </a:r>
            <a:r>
              <a:rPr lang="en-GB" sz="1400" dirty="0" err="1"/>
              <a:t>edn</a:t>
            </a:r>
            <a:r>
              <a:rPr lang="en-GB" sz="1400" dirty="0"/>
              <a:t>. Boston: Cengage Learning.</a:t>
            </a:r>
          </a:p>
          <a:p>
            <a:r>
              <a:rPr lang="en-GB" sz="1400" dirty="0"/>
              <a:t>Berk, L.E. (2020) </a:t>
            </a:r>
            <a:r>
              <a:rPr lang="en-GB" sz="1400" i="1" dirty="0"/>
              <a:t>Development through the lifespan.</a:t>
            </a:r>
            <a:r>
              <a:rPr lang="en-GB" sz="1400" dirty="0"/>
              <a:t> 7th </a:t>
            </a:r>
            <a:r>
              <a:rPr lang="en-GB" sz="1400" dirty="0" err="1"/>
              <a:t>edn</a:t>
            </a:r>
            <a:r>
              <a:rPr lang="en-GB" sz="1400" dirty="0"/>
              <a:t>. London: Pearson.</a:t>
            </a:r>
          </a:p>
          <a:p>
            <a:r>
              <a:rPr lang="en-GB" sz="1400" dirty="0"/>
              <a:t>Bowlby, J. (1969) </a:t>
            </a:r>
            <a:r>
              <a:rPr lang="en-GB" sz="1400" i="1" dirty="0"/>
              <a:t>Attachment and loss: Volume 1 – Attachment.</a:t>
            </a:r>
            <a:r>
              <a:rPr lang="en-GB" sz="1400" dirty="0"/>
              <a:t> London: Hogarth Press.</a:t>
            </a:r>
          </a:p>
          <a:p>
            <a:r>
              <a:rPr lang="en-GB" sz="1400" dirty="0"/>
              <a:t>Bretherton, I. (1992) ‘The origins of attachment theory: John Bowlby and Mary Ainsworth’, </a:t>
            </a:r>
            <a:r>
              <a:rPr lang="en-GB" sz="1400" i="1" dirty="0"/>
              <a:t>Developmental Psychology</a:t>
            </a:r>
            <a:r>
              <a:rPr lang="en-GB" sz="1400" dirty="0"/>
              <a:t>, 28(5), pp. 759–775.</a:t>
            </a:r>
          </a:p>
          <a:p>
            <a:r>
              <a:rPr lang="en-GB" sz="1400" dirty="0"/>
              <a:t>Gerhardt, S. (2015) </a:t>
            </a:r>
            <a:r>
              <a:rPr lang="en-GB" sz="1400" i="1" dirty="0"/>
              <a:t>Why love matters: How affection shapes a baby’s brain.</a:t>
            </a:r>
            <a:r>
              <a:rPr lang="en-GB" sz="1400" dirty="0"/>
              <a:t> 2nd </a:t>
            </a:r>
            <a:r>
              <a:rPr lang="en-GB" sz="1400" dirty="0" err="1"/>
              <a:t>edn</a:t>
            </a:r>
            <a:r>
              <a:rPr lang="en-GB" sz="1400" dirty="0"/>
              <a:t>. London: Routledge.</a:t>
            </a:r>
          </a:p>
          <a:p>
            <a:r>
              <a:rPr lang="en-GB" sz="1400" dirty="0"/>
              <a:t>Groh, A., Fearon, R.M.P., van </a:t>
            </a:r>
            <a:r>
              <a:rPr lang="en-GB" sz="1400" dirty="0" err="1"/>
              <a:t>IJzendoorn</a:t>
            </a:r>
            <a:r>
              <a:rPr lang="en-GB" sz="1400" dirty="0"/>
              <a:t>, M., </a:t>
            </a:r>
            <a:r>
              <a:rPr lang="en-GB" sz="1400" dirty="0" err="1"/>
              <a:t>Bakermans</a:t>
            </a:r>
            <a:r>
              <a:rPr lang="en-GB" sz="1400" dirty="0"/>
              <a:t>-Kranenburg, M. and Roisman, G. (2017) ‘Attachment in early childhood and long-term outcomes’, </a:t>
            </a:r>
            <a:r>
              <a:rPr lang="en-GB" sz="1400" i="1" dirty="0"/>
              <a:t>Child Development Perspectives</a:t>
            </a:r>
            <a:r>
              <a:rPr lang="en-GB" sz="1400" dirty="0"/>
              <a:t>, 20(3), pp. 171–187.</a:t>
            </a:r>
          </a:p>
          <a:p>
            <a:r>
              <a:rPr lang="en-GB" sz="1400" dirty="0"/>
              <a:t>Holmes, J. (2014) </a:t>
            </a:r>
            <a:r>
              <a:rPr lang="en-GB" sz="1400" i="1" dirty="0"/>
              <a:t>John Bowlby and attachment theory.</a:t>
            </a:r>
            <a:r>
              <a:rPr lang="en-GB" sz="1400" dirty="0"/>
              <a:t> 2nd </a:t>
            </a:r>
            <a:r>
              <a:rPr lang="en-GB" sz="1400" dirty="0" err="1"/>
              <a:t>edn</a:t>
            </a:r>
            <a:r>
              <a:rPr lang="en-GB" sz="1400" dirty="0"/>
              <a:t>. London: Routledge.</a:t>
            </a:r>
          </a:p>
          <a:p>
            <a:r>
              <a:rPr lang="en-GB" sz="1400" dirty="0"/>
              <a:t>Howe, D. (2011) </a:t>
            </a:r>
            <a:r>
              <a:rPr lang="en-GB" sz="1400" i="1" dirty="0"/>
              <a:t>Attachment across the </a:t>
            </a:r>
            <a:r>
              <a:rPr lang="en-GB" sz="1400" i="1" dirty="0" err="1"/>
              <a:t>lifecourse</a:t>
            </a:r>
            <a:r>
              <a:rPr lang="en-GB" sz="1400" i="1" dirty="0"/>
              <a:t>: A brief introduction.</a:t>
            </a:r>
            <a:r>
              <a:rPr lang="en-GB" sz="1400" dirty="0"/>
              <a:t> Basingstoke: Palgrave Macmillan.</a:t>
            </a:r>
          </a:p>
          <a:p>
            <a:r>
              <a:rPr lang="en-GB" sz="1400" dirty="0"/>
              <a:t>Papalia, D.E. and Martorell, G. (2021) </a:t>
            </a:r>
            <a:r>
              <a:rPr lang="en-GB" sz="1400" i="1" dirty="0"/>
              <a:t>Experience human development.</a:t>
            </a:r>
            <a:r>
              <a:rPr lang="en-GB" sz="1400" dirty="0"/>
              <a:t> 14th </a:t>
            </a:r>
            <a:r>
              <a:rPr lang="en-GB" sz="1400" dirty="0" err="1"/>
              <a:t>edn</a:t>
            </a:r>
            <a:r>
              <a:rPr lang="en-GB" sz="1400" dirty="0"/>
              <a:t>. New York: McGraw-Hill Education.</a:t>
            </a:r>
          </a:p>
          <a:p>
            <a:r>
              <a:rPr lang="en-GB" sz="1400" dirty="0"/>
              <a:t>Santrock, J.W. (2021) </a:t>
            </a:r>
            <a:r>
              <a:rPr lang="en-GB" sz="1400" i="1" dirty="0"/>
              <a:t>A topical approach to life-span development.</a:t>
            </a:r>
            <a:r>
              <a:rPr lang="en-GB" sz="1400" dirty="0"/>
              <a:t> 10th </a:t>
            </a:r>
            <a:r>
              <a:rPr lang="en-GB" sz="1400" dirty="0" err="1"/>
              <a:t>edn</a:t>
            </a:r>
            <a:r>
              <a:rPr lang="en-GB" sz="1400" dirty="0"/>
              <a:t>. New York: McGraw-Hill Education.</a:t>
            </a:r>
          </a:p>
          <a:p>
            <a:r>
              <a:rPr lang="en-GB" sz="1400" dirty="0"/>
              <a:t>Siraj-Blatchford, I. and Manni, L. (2018) </a:t>
            </a:r>
            <a:r>
              <a:rPr lang="en-GB" sz="1400" i="1" dirty="0"/>
              <a:t>Effective leadership in the early years sector.</a:t>
            </a:r>
            <a:r>
              <a:rPr lang="en-GB" sz="1400" dirty="0"/>
              <a:t> Maidenhead: Open University Press.</a:t>
            </a:r>
          </a:p>
          <a:p>
            <a:endParaRPr lang="en-GB" sz="1300" dirty="0"/>
          </a:p>
        </p:txBody>
      </p:sp>
    </p:spTree>
    <p:extLst>
      <p:ext uri="{BB962C8B-B14F-4D97-AF65-F5344CB8AC3E}">
        <p14:creationId xmlns:p14="http://schemas.microsoft.com/office/powerpoint/2010/main" val="2940831566"/>
      </p:ext>
    </p:extLst>
  </p:cSld>
  <p:clrMapOvr>
    <a:masterClrMapping/>
  </p:clrMapOvr>
  <mc:AlternateContent xmlns:mc="http://schemas.openxmlformats.org/markup-compatibility/2006">
    <mc:Choice xmlns:p14="http://schemas.microsoft.com/office/powerpoint/2010/main" Requires="p14">
      <p:transition spd="slow" p14:dur="3000">
        <p14:shred/>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2003</Words>
  <Application>Microsoft Office PowerPoint</Application>
  <PresentationFormat>Widescreen</PresentationFormat>
  <Paragraphs>118</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Calibri</vt:lpstr>
      <vt:lpstr>Office Theme</vt:lpstr>
      <vt:lpstr>Individual Presentation  Lifespan Development</vt:lpstr>
      <vt:lpstr>Using Bowlby’s Attachment Theory to Support Amira’s Early Development</vt:lpstr>
      <vt:lpstr>Understanding Amira’s Developmental Needs</vt:lpstr>
      <vt:lpstr>Introduction to Bowlby’s Attachment Theory</vt:lpstr>
      <vt:lpstr>Key Concepts of Bowlby’s Theory</vt:lpstr>
      <vt:lpstr>Applying Bowlby’s Theory to Amira </vt:lpstr>
      <vt:lpstr>Supporting Amira’s Emotional Wellbeing Interventions </vt:lpstr>
      <vt:lpstr>Supporting Social Development </vt:lpstr>
      <vt:lpstr>Supporting Language &amp; Cognitive Development </vt:lpstr>
      <vt:lpstr>Nature &amp; Nurture: What Shapes Amira? </vt:lpstr>
      <vt:lpstr>Strengths &amp; Limitations of Bowlby’s Theory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Judge</dc:creator>
  <cp:lastModifiedBy>Sabrina Judge</cp:lastModifiedBy>
  <cp:revision>1</cp:revision>
  <dcterms:created xsi:type="dcterms:W3CDTF">2025-11-15T10:44:32Z</dcterms:created>
  <dcterms:modified xsi:type="dcterms:W3CDTF">2025-11-16T11:56:37Z</dcterms:modified>
</cp:coreProperties>
</file>