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3" r:id="rId7"/>
    <p:sldId id="261" r:id="rId8"/>
    <p:sldId id="262" r:id="rId9"/>
    <p:sldId id="264" r:id="rId10"/>
    <p:sldId id="265" r:id="rId11"/>
    <p:sldId id="266" r:id="rId12"/>
    <p:sldId id="267" r:id="rId13"/>
    <p:sldId id="268"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Samantha Bowen" initials="SB" lastIdx="1" clrIdx="0">
    <p:extLst>
      <p:ext uri="{19B8F6BF-5375-455C-9EA6-DF929625EA0E}">
        <p15:presenceInfo xmlns:p15="http://schemas.microsoft.com/office/powerpoint/2012/main" userId="7eb0bd41a290eac9"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67" d="100"/>
          <a:sy n="67" d="100"/>
        </p:scale>
        <p:origin x="644" y="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commentAuthors" Target="commentAuthors.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A73E98-48B0-4127-8B0E-7446BE36C2B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9B5953D-3374-4CDA-AD57-9E165A1085E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6A084A7-D8C7-4243-A005-AA4360F3E442}"/>
              </a:ext>
            </a:extLst>
          </p:cNvPr>
          <p:cNvSpPr>
            <a:spLocks noGrp="1"/>
          </p:cNvSpPr>
          <p:nvPr>
            <p:ph type="dt" sz="half" idx="10"/>
          </p:nvPr>
        </p:nvSpPr>
        <p:spPr/>
        <p:txBody>
          <a:bodyPr/>
          <a:lstStyle/>
          <a:p>
            <a:fld id="{07533A13-4FF0-4904-89ED-C2E6F5C90C56}" type="datetimeFigureOut">
              <a:rPr lang="en-GB" smtClean="0"/>
              <a:t>27/10/2020</a:t>
            </a:fld>
            <a:endParaRPr lang="en-GB"/>
          </a:p>
        </p:txBody>
      </p:sp>
      <p:sp>
        <p:nvSpPr>
          <p:cNvPr id="5" name="Footer Placeholder 4">
            <a:extLst>
              <a:ext uri="{FF2B5EF4-FFF2-40B4-BE49-F238E27FC236}">
                <a16:creationId xmlns:a16="http://schemas.microsoft.com/office/drawing/2014/main" id="{656DB0D4-6BA2-47FB-85A6-4755358AAB5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16FBA6B-17D3-479A-A3A6-C3183C343357}"/>
              </a:ext>
            </a:extLst>
          </p:cNvPr>
          <p:cNvSpPr>
            <a:spLocks noGrp="1"/>
          </p:cNvSpPr>
          <p:nvPr>
            <p:ph type="sldNum" sz="quarter" idx="12"/>
          </p:nvPr>
        </p:nvSpPr>
        <p:spPr/>
        <p:txBody>
          <a:bodyPr/>
          <a:lstStyle/>
          <a:p>
            <a:fld id="{553D498B-F039-4AD1-8A10-BC6B0C31060C}" type="slidenum">
              <a:rPr lang="en-GB" smtClean="0"/>
              <a:t>‹#›</a:t>
            </a:fld>
            <a:endParaRPr lang="en-GB"/>
          </a:p>
        </p:txBody>
      </p:sp>
    </p:spTree>
    <p:extLst>
      <p:ext uri="{BB962C8B-B14F-4D97-AF65-F5344CB8AC3E}">
        <p14:creationId xmlns:p14="http://schemas.microsoft.com/office/powerpoint/2010/main" val="25627391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823E99-285D-48EB-83DB-C4FE41CFDB5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416AFD1-0A79-4F41-84D5-87E68CB332A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A0B96EC-7778-40E8-BE16-63B15F08FF43}"/>
              </a:ext>
            </a:extLst>
          </p:cNvPr>
          <p:cNvSpPr>
            <a:spLocks noGrp="1"/>
          </p:cNvSpPr>
          <p:nvPr>
            <p:ph type="dt" sz="half" idx="10"/>
          </p:nvPr>
        </p:nvSpPr>
        <p:spPr/>
        <p:txBody>
          <a:bodyPr/>
          <a:lstStyle/>
          <a:p>
            <a:fld id="{07533A13-4FF0-4904-89ED-C2E6F5C90C56}" type="datetimeFigureOut">
              <a:rPr lang="en-GB" smtClean="0"/>
              <a:t>27/10/2020</a:t>
            </a:fld>
            <a:endParaRPr lang="en-GB"/>
          </a:p>
        </p:txBody>
      </p:sp>
      <p:sp>
        <p:nvSpPr>
          <p:cNvPr id="5" name="Footer Placeholder 4">
            <a:extLst>
              <a:ext uri="{FF2B5EF4-FFF2-40B4-BE49-F238E27FC236}">
                <a16:creationId xmlns:a16="http://schemas.microsoft.com/office/drawing/2014/main" id="{87733777-073B-4924-B2C2-46A321B13D1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73D681-CB4E-4A03-A6A5-FA45807C015D}"/>
              </a:ext>
            </a:extLst>
          </p:cNvPr>
          <p:cNvSpPr>
            <a:spLocks noGrp="1"/>
          </p:cNvSpPr>
          <p:nvPr>
            <p:ph type="sldNum" sz="quarter" idx="12"/>
          </p:nvPr>
        </p:nvSpPr>
        <p:spPr/>
        <p:txBody>
          <a:bodyPr/>
          <a:lstStyle/>
          <a:p>
            <a:fld id="{553D498B-F039-4AD1-8A10-BC6B0C31060C}" type="slidenum">
              <a:rPr lang="en-GB" smtClean="0"/>
              <a:t>‹#›</a:t>
            </a:fld>
            <a:endParaRPr lang="en-GB"/>
          </a:p>
        </p:txBody>
      </p:sp>
    </p:spTree>
    <p:extLst>
      <p:ext uri="{BB962C8B-B14F-4D97-AF65-F5344CB8AC3E}">
        <p14:creationId xmlns:p14="http://schemas.microsoft.com/office/powerpoint/2010/main" val="16064059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17ADDE-0B13-47BA-90E7-EB8AC15497B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238E0AC-3F29-47D2-A07E-40B89B42EAC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F18943F-6DD7-40C6-BCF2-A09CB57DD3C9}"/>
              </a:ext>
            </a:extLst>
          </p:cNvPr>
          <p:cNvSpPr>
            <a:spLocks noGrp="1"/>
          </p:cNvSpPr>
          <p:nvPr>
            <p:ph type="dt" sz="half" idx="10"/>
          </p:nvPr>
        </p:nvSpPr>
        <p:spPr/>
        <p:txBody>
          <a:bodyPr/>
          <a:lstStyle/>
          <a:p>
            <a:fld id="{07533A13-4FF0-4904-89ED-C2E6F5C90C56}" type="datetimeFigureOut">
              <a:rPr lang="en-GB" smtClean="0"/>
              <a:t>27/10/2020</a:t>
            </a:fld>
            <a:endParaRPr lang="en-GB"/>
          </a:p>
        </p:txBody>
      </p:sp>
      <p:sp>
        <p:nvSpPr>
          <p:cNvPr id="5" name="Footer Placeholder 4">
            <a:extLst>
              <a:ext uri="{FF2B5EF4-FFF2-40B4-BE49-F238E27FC236}">
                <a16:creationId xmlns:a16="http://schemas.microsoft.com/office/drawing/2014/main" id="{2F0AD01F-E0ED-42BA-A7C5-687B4159837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40CFB6E-F710-4C41-9718-D3C47ACA3C9E}"/>
              </a:ext>
            </a:extLst>
          </p:cNvPr>
          <p:cNvSpPr>
            <a:spLocks noGrp="1"/>
          </p:cNvSpPr>
          <p:nvPr>
            <p:ph type="sldNum" sz="quarter" idx="12"/>
          </p:nvPr>
        </p:nvSpPr>
        <p:spPr/>
        <p:txBody>
          <a:bodyPr/>
          <a:lstStyle/>
          <a:p>
            <a:fld id="{553D498B-F039-4AD1-8A10-BC6B0C31060C}" type="slidenum">
              <a:rPr lang="en-GB" smtClean="0"/>
              <a:t>‹#›</a:t>
            </a:fld>
            <a:endParaRPr lang="en-GB"/>
          </a:p>
        </p:txBody>
      </p:sp>
    </p:spTree>
    <p:extLst>
      <p:ext uri="{BB962C8B-B14F-4D97-AF65-F5344CB8AC3E}">
        <p14:creationId xmlns:p14="http://schemas.microsoft.com/office/powerpoint/2010/main" val="32870390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E1FF6C-12D8-4D89-B01A-28690905EC3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AC3698A-B134-49BF-B5AE-83388879E4F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3DCF2D8-E506-469B-B820-5A55C7DA5A4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5C62CC5-20EB-420F-A711-CC055AA5AD7B}"/>
              </a:ext>
            </a:extLst>
          </p:cNvPr>
          <p:cNvSpPr>
            <a:spLocks noGrp="1"/>
          </p:cNvSpPr>
          <p:nvPr>
            <p:ph type="dt" sz="half" idx="10"/>
          </p:nvPr>
        </p:nvSpPr>
        <p:spPr/>
        <p:txBody>
          <a:bodyPr/>
          <a:lstStyle/>
          <a:p>
            <a:fld id="{07533A13-4FF0-4904-89ED-C2E6F5C90C56}" type="datetimeFigureOut">
              <a:rPr lang="en-GB" smtClean="0"/>
              <a:t>27/10/2020</a:t>
            </a:fld>
            <a:endParaRPr lang="en-GB"/>
          </a:p>
        </p:txBody>
      </p:sp>
      <p:sp>
        <p:nvSpPr>
          <p:cNvPr id="6" name="Footer Placeholder 5">
            <a:extLst>
              <a:ext uri="{FF2B5EF4-FFF2-40B4-BE49-F238E27FC236}">
                <a16:creationId xmlns:a16="http://schemas.microsoft.com/office/drawing/2014/main" id="{3B5B6FF2-92AF-4B62-B757-290A585DD31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5367A59-A800-418B-8548-0B9DAEB7C8BF}"/>
              </a:ext>
            </a:extLst>
          </p:cNvPr>
          <p:cNvSpPr>
            <a:spLocks noGrp="1"/>
          </p:cNvSpPr>
          <p:nvPr>
            <p:ph type="sldNum" sz="quarter" idx="12"/>
          </p:nvPr>
        </p:nvSpPr>
        <p:spPr/>
        <p:txBody>
          <a:bodyPr/>
          <a:lstStyle/>
          <a:p>
            <a:fld id="{553D498B-F039-4AD1-8A10-BC6B0C31060C}" type="slidenum">
              <a:rPr lang="en-GB" smtClean="0"/>
              <a:t>‹#›</a:t>
            </a:fld>
            <a:endParaRPr lang="en-GB"/>
          </a:p>
        </p:txBody>
      </p:sp>
    </p:spTree>
    <p:extLst>
      <p:ext uri="{BB962C8B-B14F-4D97-AF65-F5344CB8AC3E}">
        <p14:creationId xmlns:p14="http://schemas.microsoft.com/office/powerpoint/2010/main" val="16652375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1ADED9-CB99-4582-A040-70BBF8CD758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F79E426-0CB6-4AD5-9ECE-09993A9B2AC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D747370-1690-44F3-820D-9E16C8B3098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DD5CE07-BB44-49D9-A44A-36E198D8ADF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204478F-0108-445B-8EA6-141BD7577CD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F922003-6929-4614-BF35-B5E793B56852}"/>
              </a:ext>
            </a:extLst>
          </p:cNvPr>
          <p:cNvSpPr>
            <a:spLocks noGrp="1"/>
          </p:cNvSpPr>
          <p:nvPr>
            <p:ph type="dt" sz="half" idx="10"/>
          </p:nvPr>
        </p:nvSpPr>
        <p:spPr/>
        <p:txBody>
          <a:bodyPr/>
          <a:lstStyle/>
          <a:p>
            <a:fld id="{07533A13-4FF0-4904-89ED-C2E6F5C90C56}" type="datetimeFigureOut">
              <a:rPr lang="en-GB" smtClean="0"/>
              <a:t>27/10/2020</a:t>
            </a:fld>
            <a:endParaRPr lang="en-GB"/>
          </a:p>
        </p:txBody>
      </p:sp>
      <p:sp>
        <p:nvSpPr>
          <p:cNvPr id="8" name="Footer Placeholder 7">
            <a:extLst>
              <a:ext uri="{FF2B5EF4-FFF2-40B4-BE49-F238E27FC236}">
                <a16:creationId xmlns:a16="http://schemas.microsoft.com/office/drawing/2014/main" id="{030C8D5D-418D-4C2A-9CF6-8B82D925CF5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C367675-741A-4557-9856-645587B236FE}"/>
              </a:ext>
            </a:extLst>
          </p:cNvPr>
          <p:cNvSpPr>
            <a:spLocks noGrp="1"/>
          </p:cNvSpPr>
          <p:nvPr>
            <p:ph type="sldNum" sz="quarter" idx="12"/>
          </p:nvPr>
        </p:nvSpPr>
        <p:spPr/>
        <p:txBody>
          <a:bodyPr/>
          <a:lstStyle/>
          <a:p>
            <a:fld id="{553D498B-F039-4AD1-8A10-BC6B0C31060C}" type="slidenum">
              <a:rPr lang="en-GB" smtClean="0"/>
              <a:t>‹#›</a:t>
            </a:fld>
            <a:endParaRPr lang="en-GB"/>
          </a:p>
        </p:txBody>
      </p:sp>
    </p:spTree>
    <p:extLst>
      <p:ext uri="{BB962C8B-B14F-4D97-AF65-F5344CB8AC3E}">
        <p14:creationId xmlns:p14="http://schemas.microsoft.com/office/powerpoint/2010/main" val="42757042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9443D9-1B06-460A-A6F6-8473584EA64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11FE2F8-ABB5-4F2A-BA71-309938B28BE6}"/>
              </a:ext>
            </a:extLst>
          </p:cNvPr>
          <p:cNvSpPr>
            <a:spLocks noGrp="1"/>
          </p:cNvSpPr>
          <p:nvPr>
            <p:ph type="dt" sz="half" idx="10"/>
          </p:nvPr>
        </p:nvSpPr>
        <p:spPr/>
        <p:txBody>
          <a:bodyPr/>
          <a:lstStyle/>
          <a:p>
            <a:fld id="{07533A13-4FF0-4904-89ED-C2E6F5C90C56}" type="datetimeFigureOut">
              <a:rPr lang="en-GB" smtClean="0"/>
              <a:t>27/10/2020</a:t>
            </a:fld>
            <a:endParaRPr lang="en-GB"/>
          </a:p>
        </p:txBody>
      </p:sp>
      <p:sp>
        <p:nvSpPr>
          <p:cNvPr id="4" name="Footer Placeholder 3">
            <a:extLst>
              <a:ext uri="{FF2B5EF4-FFF2-40B4-BE49-F238E27FC236}">
                <a16:creationId xmlns:a16="http://schemas.microsoft.com/office/drawing/2014/main" id="{4CAE5630-320D-466E-BD7F-C6888255819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681CAB8-084A-44DE-A84A-E827D5B235C9}"/>
              </a:ext>
            </a:extLst>
          </p:cNvPr>
          <p:cNvSpPr>
            <a:spLocks noGrp="1"/>
          </p:cNvSpPr>
          <p:nvPr>
            <p:ph type="sldNum" sz="quarter" idx="12"/>
          </p:nvPr>
        </p:nvSpPr>
        <p:spPr/>
        <p:txBody>
          <a:bodyPr/>
          <a:lstStyle/>
          <a:p>
            <a:fld id="{553D498B-F039-4AD1-8A10-BC6B0C31060C}" type="slidenum">
              <a:rPr lang="en-GB" smtClean="0"/>
              <a:t>‹#›</a:t>
            </a:fld>
            <a:endParaRPr lang="en-GB"/>
          </a:p>
        </p:txBody>
      </p:sp>
    </p:spTree>
    <p:extLst>
      <p:ext uri="{BB962C8B-B14F-4D97-AF65-F5344CB8AC3E}">
        <p14:creationId xmlns:p14="http://schemas.microsoft.com/office/powerpoint/2010/main" val="4152980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A396F42-2053-467A-8DC7-C440552ECBB8}"/>
              </a:ext>
            </a:extLst>
          </p:cNvPr>
          <p:cNvSpPr>
            <a:spLocks noGrp="1"/>
          </p:cNvSpPr>
          <p:nvPr>
            <p:ph type="dt" sz="half" idx="10"/>
          </p:nvPr>
        </p:nvSpPr>
        <p:spPr/>
        <p:txBody>
          <a:bodyPr/>
          <a:lstStyle/>
          <a:p>
            <a:fld id="{07533A13-4FF0-4904-89ED-C2E6F5C90C56}" type="datetimeFigureOut">
              <a:rPr lang="en-GB" smtClean="0"/>
              <a:t>27/10/2020</a:t>
            </a:fld>
            <a:endParaRPr lang="en-GB"/>
          </a:p>
        </p:txBody>
      </p:sp>
      <p:sp>
        <p:nvSpPr>
          <p:cNvPr id="3" name="Footer Placeholder 2">
            <a:extLst>
              <a:ext uri="{FF2B5EF4-FFF2-40B4-BE49-F238E27FC236}">
                <a16:creationId xmlns:a16="http://schemas.microsoft.com/office/drawing/2014/main" id="{8D3B025D-C39C-4EC5-B588-5D2CC4C86DA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71E0817-55A1-4951-8851-7B9DC6F422CB}"/>
              </a:ext>
            </a:extLst>
          </p:cNvPr>
          <p:cNvSpPr>
            <a:spLocks noGrp="1"/>
          </p:cNvSpPr>
          <p:nvPr>
            <p:ph type="sldNum" sz="quarter" idx="12"/>
          </p:nvPr>
        </p:nvSpPr>
        <p:spPr/>
        <p:txBody>
          <a:bodyPr/>
          <a:lstStyle/>
          <a:p>
            <a:fld id="{553D498B-F039-4AD1-8A10-BC6B0C31060C}" type="slidenum">
              <a:rPr lang="en-GB" smtClean="0"/>
              <a:t>‹#›</a:t>
            </a:fld>
            <a:endParaRPr lang="en-GB"/>
          </a:p>
        </p:txBody>
      </p:sp>
    </p:spTree>
    <p:extLst>
      <p:ext uri="{BB962C8B-B14F-4D97-AF65-F5344CB8AC3E}">
        <p14:creationId xmlns:p14="http://schemas.microsoft.com/office/powerpoint/2010/main" val="38944436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AEBD97-3C2A-405F-BE06-2C6DD007ECB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AEE7A7D-97CB-4B6D-92AA-D818459841E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30D4995-7E71-4440-9042-49795BD236E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06F8884-1314-4A29-9F5F-DEA2D30EC69A}"/>
              </a:ext>
            </a:extLst>
          </p:cNvPr>
          <p:cNvSpPr>
            <a:spLocks noGrp="1"/>
          </p:cNvSpPr>
          <p:nvPr>
            <p:ph type="dt" sz="half" idx="10"/>
          </p:nvPr>
        </p:nvSpPr>
        <p:spPr/>
        <p:txBody>
          <a:bodyPr/>
          <a:lstStyle/>
          <a:p>
            <a:fld id="{07533A13-4FF0-4904-89ED-C2E6F5C90C56}" type="datetimeFigureOut">
              <a:rPr lang="en-GB" smtClean="0"/>
              <a:t>27/10/2020</a:t>
            </a:fld>
            <a:endParaRPr lang="en-GB"/>
          </a:p>
        </p:txBody>
      </p:sp>
      <p:sp>
        <p:nvSpPr>
          <p:cNvPr id="6" name="Footer Placeholder 5">
            <a:extLst>
              <a:ext uri="{FF2B5EF4-FFF2-40B4-BE49-F238E27FC236}">
                <a16:creationId xmlns:a16="http://schemas.microsoft.com/office/drawing/2014/main" id="{17375C70-5BF6-4345-905B-99408D2B755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CCA2519-034D-4A11-A81D-D00D118435AA}"/>
              </a:ext>
            </a:extLst>
          </p:cNvPr>
          <p:cNvSpPr>
            <a:spLocks noGrp="1"/>
          </p:cNvSpPr>
          <p:nvPr>
            <p:ph type="sldNum" sz="quarter" idx="12"/>
          </p:nvPr>
        </p:nvSpPr>
        <p:spPr/>
        <p:txBody>
          <a:bodyPr/>
          <a:lstStyle/>
          <a:p>
            <a:fld id="{553D498B-F039-4AD1-8A10-BC6B0C31060C}" type="slidenum">
              <a:rPr lang="en-GB" smtClean="0"/>
              <a:t>‹#›</a:t>
            </a:fld>
            <a:endParaRPr lang="en-GB"/>
          </a:p>
        </p:txBody>
      </p:sp>
    </p:spTree>
    <p:extLst>
      <p:ext uri="{BB962C8B-B14F-4D97-AF65-F5344CB8AC3E}">
        <p14:creationId xmlns:p14="http://schemas.microsoft.com/office/powerpoint/2010/main" val="4429690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872B79-C922-46C9-B584-D5FFCEC4629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22F8A85-2941-43BC-86EF-35D05766CBF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86ED1A1-CEF4-4BDD-BF3F-347093BAB6C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3FFA626-D5D3-41B2-9548-B84CCC7E1631}"/>
              </a:ext>
            </a:extLst>
          </p:cNvPr>
          <p:cNvSpPr>
            <a:spLocks noGrp="1"/>
          </p:cNvSpPr>
          <p:nvPr>
            <p:ph type="dt" sz="half" idx="10"/>
          </p:nvPr>
        </p:nvSpPr>
        <p:spPr/>
        <p:txBody>
          <a:bodyPr/>
          <a:lstStyle/>
          <a:p>
            <a:fld id="{07533A13-4FF0-4904-89ED-C2E6F5C90C56}" type="datetimeFigureOut">
              <a:rPr lang="en-GB" smtClean="0"/>
              <a:t>27/10/2020</a:t>
            </a:fld>
            <a:endParaRPr lang="en-GB"/>
          </a:p>
        </p:txBody>
      </p:sp>
      <p:sp>
        <p:nvSpPr>
          <p:cNvPr id="6" name="Footer Placeholder 5">
            <a:extLst>
              <a:ext uri="{FF2B5EF4-FFF2-40B4-BE49-F238E27FC236}">
                <a16:creationId xmlns:a16="http://schemas.microsoft.com/office/drawing/2014/main" id="{C322BD2A-6F6A-46C4-B458-E7FA7537A89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C9D98A2-0A08-4889-AA56-76E4E5C9AAC3}"/>
              </a:ext>
            </a:extLst>
          </p:cNvPr>
          <p:cNvSpPr>
            <a:spLocks noGrp="1"/>
          </p:cNvSpPr>
          <p:nvPr>
            <p:ph type="sldNum" sz="quarter" idx="12"/>
          </p:nvPr>
        </p:nvSpPr>
        <p:spPr/>
        <p:txBody>
          <a:bodyPr/>
          <a:lstStyle/>
          <a:p>
            <a:fld id="{553D498B-F039-4AD1-8A10-BC6B0C31060C}" type="slidenum">
              <a:rPr lang="en-GB" smtClean="0"/>
              <a:t>‹#›</a:t>
            </a:fld>
            <a:endParaRPr lang="en-GB"/>
          </a:p>
        </p:txBody>
      </p:sp>
    </p:spTree>
    <p:extLst>
      <p:ext uri="{BB962C8B-B14F-4D97-AF65-F5344CB8AC3E}">
        <p14:creationId xmlns:p14="http://schemas.microsoft.com/office/powerpoint/2010/main" val="19531700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7A18B5-9CAF-409E-9E61-FB52C41594C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4FDBD19-5B72-482C-9019-363FB9E7554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2DD4674-3A2B-42A7-B1E8-49BF5D774112}"/>
              </a:ext>
            </a:extLst>
          </p:cNvPr>
          <p:cNvSpPr>
            <a:spLocks noGrp="1"/>
          </p:cNvSpPr>
          <p:nvPr>
            <p:ph type="dt" sz="half" idx="10"/>
          </p:nvPr>
        </p:nvSpPr>
        <p:spPr/>
        <p:txBody>
          <a:bodyPr/>
          <a:lstStyle/>
          <a:p>
            <a:fld id="{07533A13-4FF0-4904-89ED-C2E6F5C90C56}" type="datetimeFigureOut">
              <a:rPr lang="en-GB" smtClean="0"/>
              <a:t>27/10/2020</a:t>
            </a:fld>
            <a:endParaRPr lang="en-GB"/>
          </a:p>
        </p:txBody>
      </p:sp>
      <p:sp>
        <p:nvSpPr>
          <p:cNvPr id="5" name="Footer Placeholder 4">
            <a:extLst>
              <a:ext uri="{FF2B5EF4-FFF2-40B4-BE49-F238E27FC236}">
                <a16:creationId xmlns:a16="http://schemas.microsoft.com/office/drawing/2014/main" id="{2E74E2C6-86B4-40BB-9060-BB0ACCF8D8D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C40CA14-CDBD-408B-A9CB-F9B412E34798}"/>
              </a:ext>
            </a:extLst>
          </p:cNvPr>
          <p:cNvSpPr>
            <a:spLocks noGrp="1"/>
          </p:cNvSpPr>
          <p:nvPr>
            <p:ph type="sldNum" sz="quarter" idx="12"/>
          </p:nvPr>
        </p:nvSpPr>
        <p:spPr/>
        <p:txBody>
          <a:bodyPr/>
          <a:lstStyle/>
          <a:p>
            <a:fld id="{553D498B-F039-4AD1-8A10-BC6B0C31060C}" type="slidenum">
              <a:rPr lang="en-GB" smtClean="0"/>
              <a:t>‹#›</a:t>
            </a:fld>
            <a:endParaRPr lang="en-GB"/>
          </a:p>
        </p:txBody>
      </p:sp>
    </p:spTree>
    <p:extLst>
      <p:ext uri="{BB962C8B-B14F-4D97-AF65-F5344CB8AC3E}">
        <p14:creationId xmlns:p14="http://schemas.microsoft.com/office/powerpoint/2010/main" val="7880438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7350DDB-8E8D-4608-8C5D-686751194A6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8DE00A1-9775-431A-BC5E-9AB2FB33DC7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8CC8EFB-5901-4157-A169-2ED563BB5562}"/>
              </a:ext>
            </a:extLst>
          </p:cNvPr>
          <p:cNvSpPr>
            <a:spLocks noGrp="1"/>
          </p:cNvSpPr>
          <p:nvPr>
            <p:ph type="dt" sz="half" idx="10"/>
          </p:nvPr>
        </p:nvSpPr>
        <p:spPr/>
        <p:txBody>
          <a:bodyPr/>
          <a:lstStyle/>
          <a:p>
            <a:fld id="{07533A13-4FF0-4904-89ED-C2E6F5C90C56}" type="datetimeFigureOut">
              <a:rPr lang="en-GB" smtClean="0"/>
              <a:t>27/10/2020</a:t>
            </a:fld>
            <a:endParaRPr lang="en-GB"/>
          </a:p>
        </p:txBody>
      </p:sp>
      <p:sp>
        <p:nvSpPr>
          <p:cNvPr id="5" name="Footer Placeholder 4">
            <a:extLst>
              <a:ext uri="{FF2B5EF4-FFF2-40B4-BE49-F238E27FC236}">
                <a16:creationId xmlns:a16="http://schemas.microsoft.com/office/drawing/2014/main" id="{3BEE35C3-C295-43B8-AD73-91BD7B3047B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02DBBFB-6CCD-40C9-B24F-6285C538DC1A}"/>
              </a:ext>
            </a:extLst>
          </p:cNvPr>
          <p:cNvSpPr>
            <a:spLocks noGrp="1"/>
          </p:cNvSpPr>
          <p:nvPr>
            <p:ph type="sldNum" sz="quarter" idx="12"/>
          </p:nvPr>
        </p:nvSpPr>
        <p:spPr/>
        <p:txBody>
          <a:bodyPr/>
          <a:lstStyle/>
          <a:p>
            <a:fld id="{553D498B-F039-4AD1-8A10-BC6B0C31060C}" type="slidenum">
              <a:rPr lang="en-GB" smtClean="0"/>
              <a:t>‹#›</a:t>
            </a:fld>
            <a:endParaRPr lang="en-GB"/>
          </a:p>
        </p:txBody>
      </p:sp>
    </p:spTree>
    <p:extLst>
      <p:ext uri="{BB962C8B-B14F-4D97-AF65-F5344CB8AC3E}">
        <p14:creationId xmlns:p14="http://schemas.microsoft.com/office/powerpoint/2010/main" val="17088639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14A3BC8-9509-4A92-8314-C2805D31757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4A43F4A-9E8B-4E46-A1C6-AD015BD9D0B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ECF9DCA-2992-41FE-92D3-E8827F84B7B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7533A13-4FF0-4904-89ED-C2E6F5C90C56}" type="datetimeFigureOut">
              <a:rPr lang="en-GB" smtClean="0"/>
              <a:t>27/10/2020</a:t>
            </a:fld>
            <a:endParaRPr lang="en-GB"/>
          </a:p>
        </p:txBody>
      </p:sp>
      <p:sp>
        <p:nvSpPr>
          <p:cNvPr id="5" name="Footer Placeholder 4">
            <a:extLst>
              <a:ext uri="{FF2B5EF4-FFF2-40B4-BE49-F238E27FC236}">
                <a16:creationId xmlns:a16="http://schemas.microsoft.com/office/drawing/2014/main" id="{041D1FCD-6639-43D7-B578-512C4633749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1A3F12AC-107A-4499-9BAE-1200FFF797E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53D498B-F039-4AD1-8A10-BC6B0C31060C}" type="slidenum">
              <a:rPr lang="en-GB" smtClean="0"/>
              <a:t>‹#›</a:t>
            </a:fld>
            <a:endParaRPr lang="en-GB"/>
          </a:p>
        </p:txBody>
      </p:sp>
    </p:spTree>
    <p:extLst>
      <p:ext uri="{BB962C8B-B14F-4D97-AF65-F5344CB8AC3E}">
        <p14:creationId xmlns:p14="http://schemas.microsoft.com/office/powerpoint/2010/main" val="385422445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hyperlink" Target="http://www.photoeverywhere.co.uk/Britain/snowdonia/slides/daffodil2561" TargetMode="External"/><Relationship Id="rId3" Type="http://schemas.openxmlformats.org/officeDocument/2006/relationships/image" Target="../media/image2.jpeg"/><Relationship Id="rId7" Type="http://schemas.openxmlformats.org/officeDocument/2006/relationships/hyperlink" Target="http://www.aethersb.deviantart.com/art/welsh-dragon%20-153087213" TargetMode="External"/><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hyperlink" Target="http://photoeverywhere.co.uk/britain/snowdonia/slides/daffodil2561.htm" TargetMode="External"/><Relationship Id="rId5" Type="http://schemas.openxmlformats.org/officeDocument/2006/relationships/image" Target="../media/image3.jpeg"/><Relationship Id="rId4" Type="http://schemas.openxmlformats.org/officeDocument/2006/relationships/hyperlink" Target="http://aethersb.deviantart.com/art/welsh-dragon-153087213" TargetMode="External"/></Relationships>
</file>

<file path=ppt/slides/_rels/slide2.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image" Target="../media/image4.png"/><Relationship Id="rId1" Type="http://schemas.openxmlformats.org/officeDocument/2006/relationships/slideLayout" Target="../slideLayouts/slideLayout2.xml"/><Relationship Id="rId5" Type="http://schemas.openxmlformats.org/officeDocument/2006/relationships/hyperlink" Target="http://www.wikipedia.org/wiki/cerys_matthews" TargetMode="External"/><Relationship Id="rId4" Type="http://schemas.openxmlformats.org/officeDocument/2006/relationships/hyperlink" Target="https://eu.wikipedia.org/wiki/Cerys_Matthews" TargetMode="External"/></Relationships>
</file>

<file path=ppt/slides/_rels/slide3.xml.rels><?xml version="1.0" encoding="UTF-8" standalone="yes"?>
<Relationships xmlns="http://schemas.openxmlformats.org/package/2006/relationships"><Relationship Id="rId8" Type="http://schemas.openxmlformats.org/officeDocument/2006/relationships/image" Target="../media/image9.jpg"/><Relationship Id="rId13" Type="http://schemas.openxmlformats.org/officeDocument/2006/relationships/hyperlink" Target="http://www.namu.moe/cawl" TargetMode="External"/><Relationship Id="rId3" Type="http://schemas.openxmlformats.org/officeDocument/2006/relationships/hyperlink" Target="https://www.flickr.com/photos/14730981@N08/8772947062" TargetMode="External"/><Relationship Id="rId7" Type="http://schemas.openxmlformats.org/officeDocument/2006/relationships/hyperlink" Target="https://namu.moe/w/%EC%98%81%EA%B5%AD%20%EC%9A%94%EB%A6%AC/%EC%A2%85%EB%A5%98" TargetMode="External"/><Relationship Id="rId12" Type="http://schemas.openxmlformats.org/officeDocument/2006/relationships/hyperlink" Target="http://www.flikr.com/photos/14730981" TargetMode="External"/><Relationship Id="rId2" Type="http://schemas.openxmlformats.org/officeDocument/2006/relationships/image" Target="../media/image6.jpg"/><Relationship Id="rId1" Type="http://schemas.openxmlformats.org/officeDocument/2006/relationships/slideLayout" Target="../slideLayouts/slideLayout2.xml"/><Relationship Id="rId6" Type="http://schemas.openxmlformats.org/officeDocument/2006/relationships/image" Target="../media/image8.jpg"/><Relationship Id="rId11" Type="http://schemas.openxmlformats.org/officeDocument/2006/relationships/hyperlink" Target="http://www.whatislove-2010.blogspot.com/" TargetMode="External"/><Relationship Id="rId5" Type="http://schemas.openxmlformats.org/officeDocument/2006/relationships/hyperlink" Target="http://whatislove-2010.blogspot.com/2012_01_01_archive.html" TargetMode="External"/><Relationship Id="rId10" Type="http://schemas.openxmlformats.org/officeDocument/2006/relationships/hyperlink" Target="http://www.antiquesandteacups.info/2013/03/Tuesday-cuppa-tea-Iceland-poppies-anmer" TargetMode="External"/><Relationship Id="rId4" Type="http://schemas.openxmlformats.org/officeDocument/2006/relationships/image" Target="../media/image7.jpg"/><Relationship Id="rId9" Type="http://schemas.openxmlformats.org/officeDocument/2006/relationships/hyperlink" Target="https://www.antiquesandteacups.info/2013/03/tuesday-cuppa-tea-iceland-poppies-anmer.html" TargetMode="External"/></Relationships>
</file>

<file path=ppt/slides/_rels/slide4.xml.rels><?xml version="1.0" encoding="UTF-8" standalone="yes"?>
<Relationships xmlns="http://schemas.openxmlformats.org/package/2006/relationships"><Relationship Id="rId3" Type="http://schemas.openxmlformats.org/officeDocument/2006/relationships/hyperlink" Target="https://seneddhome.com/2019/01/education-minister-announces-major-reforms-to-language-teaching/" TargetMode="External"/><Relationship Id="rId2" Type="http://schemas.openxmlformats.org/officeDocument/2006/relationships/image" Target="../media/image10.jpg"/><Relationship Id="rId1" Type="http://schemas.openxmlformats.org/officeDocument/2006/relationships/slideLayout" Target="../slideLayouts/slideLayout2.xml"/><Relationship Id="rId4" Type="http://schemas.openxmlformats.org/officeDocument/2006/relationships/hyperlink" Target="http://www.seneddhome.com/2019/01/education-minister-announces-major-reforms-to-language-teaching" TargetMode="External"/></Relationships>
</file>

<file path=ppt/slides/_rels/slide5.xml.rels><?xml version="1.0" encoding="UTF-8" standalone="yes"?>
<Relationships xmlns="http://schemas.openxmlformats.org/package/2006/relationships"><Relationship Id="rId3" Type="http://schemas.openxmlformats.org/officeDocument/2006/relationships/hyperlink" Target="https://pixabay.com/en/book-closed-blue-hard-cover-307512/" TargetMode="External"/><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hyperlink" Target="http://www.manuelbarriosprieto.com/2011/03/trazar-un-plan-para-la-cuaresma-2011.html" TargetMode="External"/><Relationship Id="rId2" Type="http://schemas.openxmlformats.org/officeDocument/2006/relationships/image" Target="../media/image12.jpg"/><Relationship Id="rId1" Type="http://schemas.openxmlformats.org/officeDocument/2006/relationships/slideLayout" Target="../slideLayouts/slideLayout7.xml"/><Relationship Id="rId4" Type="http://schemas.openxmlformats.org/officeDocument/2006/relationships/hyperlink" Target="http://www.manuelbarriosprieto.com/2011/03"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image" Target="../media/image13.jpg"/><Relationship Id="rId1" Type="http://schemas.openxmlformats.org/officeDocument/2006/relationships/slideLayout" Target="../slideLayouts/slideLayout7.xml"/><Relationship Id="rId5" Type="http://schemas.openxmlformats.org/officeDocument/2006/relationships/hyperlink" Target="http://www.wrexham.com/news/the-history-of-the-welsh-not-or-welsh-note" TargetMode="External"/><Relationship Id="rId4" Type="http://schemas.openxmlformats.org/officeDocument/2006/relationships/hyperlink" Target="http://www.bbc.co.uk/ahistoryoftheworld/objects/welshnot" TargetMode="External"/></Relationships>
</file>

<file path=ppt/slides/_rels/slide8.xml.rels><?xml version="1.0" encoding="UTF-8" standalone="yes"?>
<Relationships xmlns="http://schemas.openxmlformats.org/package/2006/relationships"><Relationship Id="rId8" Type="http://schemas.openxmlformats.org/officeDocument/2006/relationships/hyperlink" Target="http://www.askateacher.com/" TargetMode="External"/><Relationship Id="rId3" Type="http://schemas.openxmlformats.org/officeDocument/2006/relationships/hyperlink" Target="http://commons.wikimedia.org/wiki/File:Toilet_women.svg" TargetMode="External"/><Relationship Id="rId7" Type="http://schemas.openxmlformats.org/officeDocument/2006/relationships/hyperlink" Target="https://askatechteacher.com/empatico-review/" TargetMode="External"/><Relationship Id="rId2" Type="http://schemas.openxmlformats.org/officeDocument/2006/relationships/image" Target="../media/image15.png"/><Relationship Id="rId1" Type="http://schemas.openxmlformats.org/officeDocument/2006/relationships/slideLayout" Target="../slideLayouts/slideLayout7.xml"/><Relationship Id="rId6" Type="http://schemas.openxmlformats.org/officeDocument/2006/relationships/image" Target="../media/image17.jpg"/><Relationship Id="rId5" Type="http://schemas.openxmlformats.org/officeDocument/2006/relationships/hyperlink" Target="https://en.wikipedia.org/wiki/Commons:Category:Male_symbols" TargetMode="External"/><Relationship Id="rId4" Type="http://schemas.openxmlformats.org/officeDocument/2006/relationships/image" Target="../media/image16.png"/></Relationships>
</file>

<file path=ppt/slides/_rels/slide9.xml.rels><?xml version="1.0" encoding="UTF-8" standalone="yes"?>
<Relationships xmlns="http://schemas.openxmlformats.org/package/2006/relationships"><Relationship Id="rId3" Type="http://schemas.openxmlformats.org/officeDocument/2006/relationships/hyperlink" Target="http://www.welshnot.com/about" TargetMode="External"/><Relationship Id="rId2" Type="http://schemas.openxmlformats.org/officeDocument/2006/relationships/image" Target="../media/image18.jpeg"/><Relationship Id="rId1" Type="http://schemas.openxmlformats.org/officeDocument/2006/relationships/slideLayout" Target="../slideLayouts/slideLayout7.xml"/><Relationship Id="rId5" Type="http://schemas.openxmlformats.org/officeDocument/2006/relationships/hyperlink" Target="https://pixabay.com/en/book-closed-blue-hard-cover-307512/" TargetMode="External"/><Relationship Id="rId4" Type="http://schemas.openxmlformats.org/officeDocument/2006/relationships/image" Target="../media/image11.png"/></Relationships>
</file>

<file path=ppt/slides/_rels/slide10.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jpeg"/><Relationship Id="rId1" Type="http://schemas.openxmlformats.org/officeDocument/2006/relationships/slideLayout" Target="../slideLayouts/slideLayout7.xml"/><Relationship Id="rId5" Type="http://schemas.openxmlformats.org/officeDocument/2006/relationships/hyperlink" Target="http://www.wrexham-history.com/" TargetMode="External"/><Relationship Id="rId4" Type="http://schemas.openxmlformats.org/officeDocument/2006/relationships/hyperlink" Target="https://pixabay.com/en/group-together-teamwork-icon-1824146/"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22.jpg"/><Relationship Id="rId2" Type="http://schemas.openxmlformats.org/officeDocument/2006/relationships/image" Target="../media/image21.jpeg"/><Relationship Id="rId1" Type="http://schemas.openxmlformats.org/officeDocument/2006/relationships/slideLayout" Target="../slideLayouts/slideLayout2.xml"/><Relationship Id="rId4" Type="http://schemas.openxmlformats.org/officeDocument/2006/relationships/hyperlink" Target="https://pixabay.com/illustrations/emoticon-sad-yellow-cute-face-2643814/"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www.bbc.co.uk/wales/history/sites/themes/society/language_education" TargetMode="External"/><Relationship Id="rId2" Type="http://schemas.openxmlformats.org/officeDocument/2006/relationships/hyperlink" Target="http://www.quora.com/" TargetMode="External"/><Relationship Id="rId1" Type="http://schemas.openxmlformats.org/officeDocument/2006/relationships/slideLayout" Target="../slideLayouts/slideLayout8.xml"/><Relationship Id="rId5" Type="http://schemas.openxmlformats.org/officeDocument/2006/relationships/hyperlink" Target="http://www.wrexham-history.com/the-welsh-not-or-note-punishment-system" TargetMode="External"/><Relationship Id="rId4" Type="http://schemas.openxmlformats.org/officeDocument/2006/relationships/hyperlink" Target="http://www.welshnot.com/about" TargetMode="External"/></Relationships>
</file>

<file path=ppt/slides/_rels/slide13.xml.rels><?xml version="1.0" encoding="UTF-8" standalone="yes"?>
<Relationships xmlns="http://schemas.openxmlformats.org/package/2006/relationships"><Relationship Id="rId8" Type="http://schemas.openxmlformats.org/officeDocument/2006/relationships/hyperlink" Target="http://www.namu.moe/cawl" TargetMode="External"/><Relationship Id="rId13" Type="http://schemas.openxmlformats.org/officeDocument/2006/relationships/hyperlink" Target="http://www.wrexham.com/news/the-history-of-the-welsh-not-or-welsh-note" TargetMode="External"/><Relationship Id="rId3" Type="http://schemas.openxmlformats.org/officeDocument/2006/relationships/hyperlink" Target="http://www.antiquesandteacups.info/2013/03/Tuesday-cuppa-tea-Iceland-poppies-anmer" TargetMode="External"/><Relationship Id="rId7" Type="http://schemas.openxmlformats.org/officeDocument/2006/relationships/hyperlink" Target="http://www.manuelbarriosprieto.com/2011/03" TargetMode="External"/><Relationship Id="rId12" Type="http://schemas.openxmlformats.org/officeDocument/2006/relationships/hyperlink" Target="http://www.wikipedia.org/wiki/cerys_matthews" TargetMode="External"/><Relationship Id="rId2" Type="http://schemas.openxmlformats.org/officeDocument/2006/relationships/hyperlink" Target="http://www.aethersb.deviantart.com/art/welsh-dragon-153087213" TargetMode="External"/><Relationship Id="rId1" Type="http://schemas.openxmlformats.org/officeDocument/2006/relationships/slideLayout" Target="../slideLayouts/slideLayout2.xml"/><Relationship Id="rId6" Type="http://schemas.openxmlformats.org/officeDocument/2006/relationships/hyperlink" Target="http://www.flikr.com/photos/14730981" TargetMode="External"/><Relationship Id="rId11" Type="http://schemas.openxmlformats.org/officeDocument/2006/relationships/hyperlink" Target="http://www.whatislove-2010.blogspot.com/" TargetMode="External"/><Relationship Id="rId5" Type="http://schemas.openxmlformats.org/officeDocument/2006/relationships/hyperlink" Target="http://www.bbc.co.uk/ahistoryoftheworld/objects/welshnot" TargetMode="External"/><Relationship Id="rId10" Type="http://schemas.openxmlformats.org/officeDocument/2006/relationships/hyperlink" Target="http://www.seneddhome.com/2019/01/education-minister-announces-major-reforms-to-language-teaching" TargetMode="External"/><Relationship Id="rId4" Type="http://schemas.openxmlformats.org/officeDocument/2006/relationships/hyperlink" Target="http://www.askateacher.com/" TargetMode="External"/><Relationship Id="rId9" Type="http://schemas.openxmlformats.org/officeDocument/2006/relationships/hyperlink" Target="http://www.photoeverywhere.co.uk/Britain/snowdonia/slides/dafodil2561"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13">
            <a:extLst>
              <a:ext uri="{FF2B5EF4-FFF2-40B4-BE49-F238E27FC236}">
                <a16:creationId xmlns:a16="http://schemas.microsoft.com/office/drawing/2014/main" id="{9BD0A92D-399A-41B4-B955-6B72A41B74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842264" y="0"/>
            <a:ext cx="9349736"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2" name="Picture 15">
            <a:extLst>
              <a:ext uri="{FF2B5EF4-FFF2-40B4-BE49-F238E27FC236}">
                <a16:creationId xmlns:a16="http://schemas.microsoft.com/office/drawing/2014/main" id="{D6A49DF9-534D-4905-8F46-02AB63EB6F3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flipH="1">
            <a:off x="0" y="0"/>
            <a:ext cx="12192000" cy="6858000"/>
          </a:xfrm>
          <a:prstGeom prst="rect">
            <a:avLst/>
          </a:prstGeom>
        </p:spPr>
      </p:pic>
      <p:sp>
        <p:nvSpPr>
          <p:cNvPr id="2" name="Title 1">
            <a:extLst>
              <a:ext uri="{FF2B5EF4-FFF2-40B4-BE49-F238E27FC236}">
                <a16:creationId xmlns:a16="http://schemas.microsoft.com/office/drawing/2014/main" id="{BD2FBF0B-C65B-4741-9541-377A81F16EB2}"/>
              </a:ext>
            </a:extLst>
          </p:cNvPr>
          <p:cNvSpPr>
            <a:spLocks noGrp="1"/>
          </p:cNvSpPr>
          <p:nvPr>
            <p:ph type="ctrTitle"/>
          </p:nvPr>
        </p:nvSpPr>
        <p:spPr>
          <a:xfrm>
            <a:off x="804620" y="4592325"/>
            <a:ext cx="5946579" cy="1297115"/>
          </a:xfrm>
        </p:spPr>
        <p:txBody>
          <a:bodyPr anchor="t">
            <a:normAutofit/>
          </a:bodyPr>
          <a:lstStyle/>
          <a:p>
            <a:pPr algn="l"/>
            <a:r>
              <a:rPr lang="en-GB" sz="4100">
                <a:solidFill>
                  <a:srgbClr val="000000"/>
                </a:solidFill>
              </a:rPr>
              <a:t>Celebrating Language and Cultural Belonging to Wales</a:t>
            </a:r>
          </a:p>
        </p:txBody>
      </p:sp>
      <p:sp>
        <p:nvSpPr>
          <p:cNvPr id="3" name="Subtitle 2">
            <a:extLst>
              <a:ext uri="{FF2B5EF4-FFF2-40B4-BE49-F238E27FC236}">
                <a16:creationId xmlns:a16="http://schemas.microsoft.com/office/drawing/2014/main" id="{FC1A7369-1FC2-4F1F-A890-90206E5487BF}"/>
              </a:ext>
            </a:extLst>
          </p:cNvPr>
          <p:cNvSpPr>
            <a:spLocks noGrp="1"/>
          </p:cNvSpPr>
          <p:nvPr>
            <p:ph type="subTitle" idx="1"/>
          </p:nvPr>
        </p:nvSpPr>
        <p:spPr>
          <a:xfrm>
            <a:off x="804997" y="3753493"/>
            <a:ext cx="5946202" cy="838831"/>
          </a:xfrm>
        </p:spPr>
        <p:txBody>
          <a:bodyPr anchor="b">
            <a:normAutofit/>
          </a:bodyPr>
          <a:lstStyle/>
          <a:p>
            <a:pPr algn="l"/>
            <a:r>
              <a:rPr lang="en-GB" sz="1800" dirty="0">
                <a:solidFill>
                  <a:srgbClr val="000000"/>
                </a:solidFill>
              </a:rPr>
              <a:t>By Samantha Bowen</a:t>
            </a:r>
          </a:p>
          <a:p>
            <a:pPr algn="l"/>
            <a:r>
              <a:rPr lang="en-GB" sz="1800" dirty="0">
                <a:solidFill>
                  <a:srgbClr val="000000"/>
                </a:solidFill>
              </a:rPr>
              <a:t>1805801</a:t>
            </a:r>
          </a:p>
        </p:txBody>
      </p:sp>
      <p:sp>
        <p:nvSpPr>
          <p:cNvPr id="23" name="Freeform 56">
            <a:extLst>
              <a:ext uri="{FF2B5EF4-FFF2-40B4-BE49-F238E27FC236}">
                <a16:creationId xmlns:a16="http://schemas.microsoft.com/office/drawing/2014/main" id="{9FA51AA9-DFBD-4CB2-9C70-26DAC24A34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35021" y="2"/>
            <a:ext cx="4305922" cy="3193227"/>
          </a:xfrm>
          <a:custGeom>
            <a:avLst/>
            <a:gdLst>
              <a:gd name="connsiteX0" fmla="*/ 268379 w 4305922"/>
              <a:gd name="connsiteY0" fmla="*/ 0 h 3193227"/>
              <a:gd name="connsiteX1" fmla="*/ 4037544 w 4305922"/>
              <a:gd name="connsiteY1" fmla="*/ 0 h 3193227"/>
              <a:gd name="connsiteX2" fmla="*/ 4046072 w 4305922"/>
              <a:gd name="connsiteY2" fmla="*/ 14037 h 3193227"/>
              <a:gd name="connsiteX3" fmla="*/ 4305922 w 4305922"/>
              <a:gd name="connsiteY3" fmla="*/ 1040266 h 3193227"/>
              <a:gd name="connsiteX4" fmla="*/ 2152962 w 4305922"/>
              <a:gd name="connsiteY4" fmla="*/ 3193227 h 3193227"/>
              <a:gd name="connsiteX5" fmla="*/ 0 w 4305922"/>
              <a:gd name="connsiteY5" fmla="*/ 1040266 h 3193227"/>
              <a:gd name="connsiteX6" fmla="*/ 259851 w 4305922"/>
              <a:gd name="connsiteY6" fmla="*/ 14037 h 319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05922" h="3193227">
                <a:moveTo>
                  <a:pt x="268379" y="0"/>
                </a:moveTo>
                <a:lnTo>
                  <a:pt x="4037544" y="0"/>
                </a:lnTo>
                <a:lnTo>
                  <a:pt x="4046072" y="14037"/>
                </a:lnTo>
                <a:cubicBezTo>
                  <a:pt x="4211790" y="319097"/>
                  <a:pt x="4305922" y="668689"/>
                  <a:pt x="4305922" y="1040266"/>
                </a:cubicBezTo>
                <a:cubicBezTo>
                  <a:pt x="4305922" y="2229314"/>
                  <a:pt x="3342009" y="3193227"/>
                  <a:pt x="2152962" y="3193227"/>
                </a:cubicBezTo>
                <a:cubicBezTo>
                  <a:pt x="963913" y="3193227"/>
                  <a:pt x="0" y="2229314"/>
                  <a:pt x="0" y="1040266"/>
                </a:cubicBezTo>
                <a:cubicBezTo>
                  <a:pt x="0" y="668689"/>
                  <a:pt x="94133" y="319097"/>
                  <a:pt x="259851" y="14037"/>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75000"/>
                  </a:schemeClr>
                </a:gs>
                <a:gs pos="100000">
                  <a:schemeClr val="bg2">
                    <a:lumMod val="7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descr="A picture containing water, room, shirt&#10;&#10;Description automatically generated">
            <a:extLst>
              <a:ext uri="{FF2B5EF4-FFF2-40B4-BE49-F238E27FC236}">
                <a16:creationId xmlns:a16="http://schemas.microsoft.com/office/drawing/2014/main" id="{210CF726-39F7-4326-9BB7-BDEC372AA660}"/>
              </a:ext>
            </a:extLst>
          </p:cNvPr>
          <p:cNvPicPr>
            <a:picLocks noChangeAspect="1"/>
          </p:cNvPicPr>
          <p:nvPr/>
        </p:nvPicPr>
        <p:blipFill rotWithShape="1">
          <a:blip r:embed="rId3">
            <a:alphaModFix/>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8259" r="9068" b="2"/>
          <a:stretch/>
        </p:blipFill>
        <p:spPr>
          <a:xfrm>
            <a:off x="3347837" y="1"/>
            <a:ext cx="4063868" cy="3072200"/>
          </a:xfrm>
          <a:custGeom>
            <a:avLst/>
            <a:gdLst/>
            <a:ahLst/>
            <a:cxnLst/>
            <a:rect l="l" t="t" r="r" b="b"/>
            <a:pathLst>
              <a:path w="4063868" h="3072200">
                <a:moveTo>
                  <a:pt x="288818" y="0"/>
                </a:moveTo>
                <a:lnTo>
                  <a:pt x="3775050" y="0"/>
                </a:lnTo>
                <a:lnTo>
                  <a:pt x="3818625" y="71726"/>
                </a:lnTo>
                <a:cubicBezTo>
                  <a:pt x="3975028" y="359637"/>
                  <a:pt x="4063868" y="689577"/>
                  <a:pt x="4063868" y="1040266"/>
                </a:cubicBezTo>
                <a:cubicBezTo>
                  <a:pt x="4063868" y="2162473"/>
                  <a:pt x="3154140" y="3072200"/>
                  <a:pt x="2031934" y="3072200"/>
                </a:cubicBezTo>
                <a:cubicBezTo>
                  <a:pt x="909728" y="3072200"/>
                  <a:pt x="0" y="2162473"/>
                  <a:pt x="0" y="1040266"/>
                </a:cubicBezTo>
                <a:cubicBezTo>
                  <a:pt x="0" y="689577"/>
                  <a:pt x="88841" y="359637"/>
                  <a:pt x="245244" y="71726"/>
                </a:cubicBezTo>
                <a:close/>
              </a:path>
            </a:pathLst>
          </a:custGeom>
          <a:effectLst>
            <a:softEdge rad="0"/>
          </a:effectLst>
        </p:spPr>
      </p:pic>
      <p:sp>
        <p:nvSpPr>
          <p:cNvPr id="20" name="Freeform 58">
            <a:extLst>
              <a:ext uri="{FF2B5EF4-FFF2-40B4-BE49-F238E27FC236}">
                <a16:creationId xmlns:a16="http://schemas.microsoft.com/office/drawing/2014/main" id="{D5905D0D-FE5E-454B-A340-4DE821C09E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85658" y="1424717"/>
            <a:ext cx="4506342" cy="5442758"/>
          </a:xfrm>
          <a:custGeom>
            <a:avLst/>
            <a:gdLst>
              <a:gd name="connsiteX0" fmla="*/ 3034499 w 4506342"/>
              <a:gd name="connsiteY0" fmla="*/ 0 h 5442758"/>
              <a:gd name="connsiteX1" fmla="*/ 4480922 w 4506342"/>
              <a:gd name="connsiteY1" fmla="*/ 366248 h 5442758"/>
              <a:gd name="connsiteX2" fmla="*/ 4506342 w 4506342"/>
              <a:gd name="connsiteY2" fmla="*/ 381691 h 5442758"/>
              <a:gd name="connsiteX3" fmla="*/ 4506342 w 4506342"/>
              <a:gd name="connsiteY3" fmla="*/ 5442758 h 5442758"/>
              <a:gd name="connsiteX4" fmla="*/ 1193461 w 4506342"/>
              <a:gd name="connsiteY4" fmla="*/ 5442758 h 5442758"/>
              <a:gd name="connsiteX5" fmla="*/ 1104276 w 4506342"/>
              <a:gd name="connsiteY5" fmla="*/ 5376066 h 5442758"/>
              <a:gd name="connsiteX6" fmla="*/ 0 w 4506342"/>
              <a:gd name="connsiteY6" fmla="*/ 3034499 h 5442758"/>
              <a:gd name="connsiteX7" fmla="*/ 3034499 w 4506342"/>
              <a:gd name="connsiteY7" fmla="*/ 0 h 5442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506342" h="5442758">
                <a:moveTo>
                  <a:pt x="3034499" y="0"/>
                </a:moveTo>
                <a:cubicBezTo>
                  <a:pt x="3558220" y="0"/>
                  <a:pt x="4050953" y="132675"/>
                  <a:pt x="4480922" y="366248"/>
                </a:cubicBezTo>
                <a:lnTo>
                  <a:pt x="4506342" y="381691"/>
                </a:lnTo>
                <a:lnTo>
                  <a:pt x="4506342" y="5442758"/>
                </a:lnTo>
                <a:lnTo>
                  <a:pt x="1193461" y="5442758"/>
                </a:lnTo>
                <a:lnTo>
                  <a:pt x="1104276" y="5376066"/>
                </a:lnTo>
                <a:cubicBezTo>
                  <a:pt x="429867" y="4819495"/>
                  <a:pt x="0" y="3977198"/>
                  <a:pt x="0" y="3034499"/>
                </a:cubicBezTo>
                <a:cubicBezTo>
                  <a:pt x="0" y="1358591"/>
                  <a:pt x="1358591" y="0"/>
                  <a:pt x="3034499"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75000"/>
                  </a:schemeClr>
                </a:gs>
                <a:gs pos="100000">
                  <a:schemeClr val="bg2">
                    <a:lumMod val="7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8" name="Picture 7" descr="A close up of a flower&#10;&#10;Description automatically generated">
            <a:extLst>
              <a:ext uri="{FF2B5EF4-FFF2-40B4-BE49-F238E27FC236}">
                <a16:creationId xmlns:a16="http://schemas.microsoft.com/office/drawing/2014/main" id="{035447B0-D98E-471E-80C2-B988448018A1}"/>
              </a:ext>
            </a:extLst>
          </p:cNvPr>
          <p:cNvPicPr>
            <a:picLocks noChangeAspect="1"/>
          </p:cNvPicPr>
          <p:nvPr/>
        </p:nvPicPr>
        <p:blipFill rotWithShape="1">
          <a:blip r:embed="rId5">
            <a:alphaModFix/>
            <a:extLst>
              <a:ext uri="{28A0092B-C50C-407E-A947-70E740481C1C}">
                <a14:useLocalDpi xmlns:a14="http://schemas.microsoft.com/office/drawing/2010/main" val="0"/>
              </a:ext>
              <a:ext uri="{837473B0-CC2E-450A-ABE3-18F120FF3D39}">
                <a1611:picAttrSrcUrl xmlns:a1611="http://schemas.microsoft.com/office/drawing/2016/11/main" r:id="rId6"/>
              </a:ext>
            </a:extLst>
          </a:blip>
          <a:srcRect l="19176" r="19104" b="-3"/>
          <a:stretch/>
        </p:blipFill>
        <p:spPr>
          <a:xfrm>
            <a:off x="7840768" y="1579827"/>
            <a:ext cx="4351232" cy="5287648"/>
          </a:xfrm>
          <a:custGeom>
            <a:avLst/>
            <a:gdLst/>
            <a:ahLst/>
            <a:cxnLst/>
            <a:rect l="l" t="t" r="r" b="b"/>
            <a:pathLst>
              <a:path w="4351232" h="5287648">
                <a:moveTo>
                  <a:pt x="2879389" y="0"/>
                </a:moveTo>
                <a:cubicBezTo>
                  <a:pt x="3376340" y="0"/>
                  <a:pt x="3843887" y="125893"/>
                  <a:pt x="4251877" y="347527"/>
                </a:cubicBezTo>
                <a:lnTo>
                  <a:pt x="4351232" y="407886"/>
                </a:lnTo>
                <a:lnTo>
                  <a:pt x="4351232" y="5287648"/>
                </a:lnTo>
                <a:lnTo>
                  <a:pt x="1303444" y="5287648"/>
                </a:lnTo>
                <a:lnTo>
                  <a:pt x="1269495" y="5267024"/>
                </a:lnTo>
                <a:cubicBezTo>
                  <a:pt x="503573" y="4749577"/>
                  <a:pt x="0" y="3873291"/>
                  <a:pt x="0" y="2879389"/>
                </a:cubicBezTo>
                <a:cubicBezTo>
                  <a:pt x="0" y="1289146"/>
                  <a:pt x="1289146" y="0"/>
                  <a:pt x="2879389" y="0"/>
                </a:cubicBezTo>
                <a:close/>
              </a:path>
            </a:pathLst>
          </a:custGeom>
          <a:effectLst>
            <a:softEdge rad="0"/>
          </a:effectLst>
        </p:spPr>
      </p:pic>
      <p:sp>
        <p:nvSpPr>
          <p:cNvPr id="6" name="TextBox 5">
            <a:extLst>
              <a:ext uri="{FF2B5EF4-FFF2-40B4-BE49-F238E27FC236}">
                <a16:creationId xmlns:a16="http://schemas.microsoft.com/office/drawing/2014/main" id="{02968A40-FF77-4280-8183-F971E2CD6FE6}"/>
              </a:ext>
            </a:extLst>
          </p:cNvPr>
          <p:cNvSpPr txBox="1"/>
          <p:nvPr/>
        </p:nvSpPr>
        <p:spPr>
          <a:xfrm>
            <a:off x="3280907" y="3166140"/>
            <a:ext cx="4063868" cy="307220"/>
          </a:xfrm>
          <a:prstGeom prst="rect">
            <a:avLst/>
          </a:prstGeom>
          <a:solidFill>
            <a:srgbClr val="000000">
              <a:alpha val="50000"/>
            </a:srgbClr>
          </a:solidFill>
          <a:ln>
            <a:noFill/>
          </a:ln>
        </p:spPr>
        <p:txBody>
          <a:bodyPr wrap="square" rtlCol="0">
            <a:noAutofit/>
          </a:bodyPr>
          <a:lstStyle/>
          <a:p>
            <a:pPr algn="ctr">
              <a:spcAft>
                <a:spcPts val="600"/>
              </a:spcAft>
            </a:pPr>
            <a:r>
              <a:rPr lang="en-GB" sz="950" dirty="0">
                <a:solidFill>
                  <a:srgbClr val="FFFFFF"/>
                </a:solidFill>
                <a:hlinkClick r:id="rId7"/>
              </a:rPr>
              <a:t>www.aethersb.deviantart.com/art/welsh-dragon -153087213</a:t>
            </a:r>
            <a:r>
              <a:rPr lang="en-GB" sz="950" dirty="0">
                <a:solidFill>
                  <a:srgbClr val="FFFFFF"/>
                </a:solidFill>
              </a:rPr>
              <a:t>  accessed 26/10/20</a:t>
            </a:r>
          </a:p>
        </p:txBody>
      </p:sp>
      <p:sp>
        <p:nvSpPr>
          <p:cNvPr id="9" name="TextBox 8">
            <a:extLst>
              <a:ext uri="{FF2B5EF4-FFF2-40B4-BE49-F238E27FC236}">
                <a16:creationId xmlns:a16="http://schemas.microsoft.com/office/drawing/2014/main" id="{3F389699-9B68-46CE-9CEF-D09504135F36}"/>
              </a:ext>
            </a:extLst>
          </p:cNvPr>
          <p:cNvSpPr txBox="1"/>
          <p:nvPr/>
        </p:nvSpPr>
        <p:spPr>
          <a:xfrm>
            <a:off x="8737209" y="6657945"/>
            <a:ext cx="3454791" cy="200055"/>
          </a:xfrm>
          <a:prstGeom prst="rect">
            <a:avLst/>
          </a:prstGeom>
          <a:solidFill>
            <a:srgbClr val="000000"/>
          </a:solidFill>
        </p:spPr>
        <p:txBody>
          <a:bodyPr wrap="square" rtlCol="0">
            <a:spAutoFit/>
          </a:bodyPr>
          <a:lstStyle/>
          <a:p>
            <a:pPr algn="r">
              <a:spcAft>
                <a:spcPts val="600"/>
              </a:spcAft>
            </a:pPr>
            <a:r>
              <a:rPr lang="en-GB" sz="700" dirty="0">
                <a:solidFill>
                  <a:srgbClr val="FFFFFF"/>
                </a:solidFill>
                <a:hlinkClick r:id="rId8"/>
              </a:rPr>
              <a:t>www.photoeverywhere.co.uk/Britain/snowdonia/slides/daffodil2561</a:t>
            </a:r>
            <a:r>
              <a:rPr lang="en-GB" sz="700" dirty="0">
                <a:solidFill>
                  <a:srgbClr val="FFFFFF"/>
                </a:solidFill>
              </a:rPr>
              <a:t>  Accessed 26/10/20</a:t>
            </a:r>
          </a:p>
        </p:txBody>
      </p:sp>
    </p:spTree>
    <p:extLst>
      <p:ext uri="{BB962C8B-B14F-4D97-AF65-F5344CB8AC3E}">
        <p14:creationId xmlns:p14="http://schemas.microsoft.com/office/powerpoint/2010/main" val="14774717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CB6C291-6CAF-46DF-ACFF-AADF0FD03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0910292"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0" name="Picture 9">
            <a:extLst>
              <a:ext uri="{FF2B5EF4-FFF2-40B4-BE49-F238E27FC236}">
                <a16:creationId xmlns:a16="http://schemas.microsoft.com/office/drawing/2014/main" id="{1EBADBCA-DA20-4279-93C6-011DEF18AA7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rcRect l="42953" t="3964" b="3964"/>
          <a:stretch>
            <a:fillRect/>
          </a:stretch>
        </p:blipFill>
        <p:spPr>
          <a:xfrm>
            <a:off x="0" y="1"/>
            <a:ext cx="7554138" cy="6857999"/>
          </a:xfrm>
          <a:custGeom>
            <a:avLst/>
            <a:gdLst>
              <a:gd name="connsiteX0" fmla="*/ 0 w 7554138"/>
              <a:gd name="connsiteY0" fmla="*/ 0 h 6857999"/>
              <a:gd name="connsiteX1" fmla="*/ 7554138 w 7554138"/>
              <a:gd name="connsiteY1" fmla="*/ 0 h 6857999"/>
              <a:gd name="connsiteX2" fmla="*/ 7554138 w 7554138"/>
              <a:gd name="connsiteY2" fmla="*/ 6857999 h 6857999"/>
              <a:gd name="connsiteX3" fmla="*/ 0 w 7554138"/>
              <a:gd name="connsiteY3" fmla="*/ 6857999 h 6857999"/>
            </a:gdLst>
            <a:ahLst/>
            <a:cxnLst>
              <a:cxn ang="0">
                <a:pos x="connsiteX0" y="connsiteY0"/>
              </a:cxn>
              <a:cxn ang="0">
                <a:pos x="connsiteX1" y="connsiteY1"/>
              </a:cxn>
              <a:cxn ang="0">
                <a:pos x="connsiteX2" y="connsiteY2"/>
              </a:cxn>
              <a:cxn ang="0">
                <a:pos x="connsiteX3" y="connsiteY3"/>
              </a:cxn>
            </a:cxnLst>
            <a:rect l="l" t="t" r="r" b="b"/>
            <a:pathLst>
              <a:path w="7554138" h="6857999">
                <a:moveTo>
                  <a:pt x="0" y="0"/>
                </a:moveTo>
                <a:lnTo>
                  <a:pt x="7554138" y="0"/>
                </a:lnTo>
                <a:lnTo>
                  <a:pt x="7554138" y="6857999"/>
                </a:lnTo>
                <a:lnTo>
                  <a:pt x="0" y="6857999"/>
                </a:lnTo>
                <a:close/>
              </a:path>
            </a:pathLst>
          </a:custGeom>
        </p:spPr>
      </p:pic>
      <p:sp>
        <p:nvSpPr>
          <p:cNvPr id="2" name="Title 1">
            <a:extLst>
              <a:ext uri="{FF2B5EF4-FFF2-40B4-BE49-F238E27FC236}">
                <a16:creationId xmlns:a16="http://schemas.microsoft.com/office/drawing/2014/main" id="{FD7E8C7B-4ED2-49E4-8EB2-323B5B0D8302}"/>
              </a:ext>
            </a:extLst>
          </p:cNvPr>
          <p:cNvSpPr>
            <a:spLocks noGrp="1"/>
          </p:cNvSpPr>
          <p:nvPr>
            <p:ph type="title"/>
          </p:nvPr>
        </p:nvSpPr>
        <p:spPr>
          <a:xfrm>
            <a:off x="640080" y="1243013"/>
            <a:ext cx="3855720" cy="4371974"/>
          </a:xfrm>
        </p:spPr>
        <p:txBody>
          <a:bodyPr>
            <a:normAutofit/>
          </a:bodyPr>
          <a:lstStyle/>
          <a:p>
            <a:r>
              <a:rPr lang="en-GB">
                <a:solidFill>
                  <a:srgbClr val="FFFFFF"/>
                </a:solidFill>
              </a:rPr>
              <a:t>Welsh and Proud</a:t>
            </a:r>
          </a:p>
        </p:txBody>
      </p:sp>
      <p:sp>
        <p:nvSpPr>
          <p:cNvPr id="12" name="Rectangle 11">
            <a:extLst>
              <a:ext uri="{FF2B5EF4-FFF2-40B4-BE49-F238E27FC236}">
                <a16:creationId xmlns:a16="http://schemas.microsoft.com/office/drawing/2014/main" id="{4735DC46-5663-471D-AADB-81E00E65BC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0850" y="0"/>
            <a:ext cx="539115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A1AE99B-329D-4DEF-B2AA-B7F62CE9A9BC}"/>
              </a:ext>
            </a:extLst>
          </p:cNvPr>
          <p:cNvSpPr>
            <a:spLocks noGrp="1"/>
          </p:cNvSpPr>
          <p:nvPr>
            <p:ph idx="1"/>
          </p:nvPr>
        </p:nvSpPr>
        <p:spPr>
          <a:xfrm>
            <a:off x="5912318" y="217531"/>
            <a:ext cx="5926756" cy="2624328"/>
          </a:xfrm>
        </p:spPr>
        <p:txBody>
          <a:bodyPr anchor="ctr">
            <a:normAutofit/>
          </a:bodyPr>
          <a:lstStyle/>
          <a:p>
            <a:pPr marL="0" indent="0">
              <a:buNone/>
            </a:pPr>
            <a:r>
              <a:rPr lang="en-GB" sz="4000" dirty="0">
                <a:solidFill>
                  <a:srgbClr val="000000"/>
                </a:solidFill>
              </a:rPr>
              <a:t>“Everyday, when I wake up, I thank the Lord I’m Welsh”</a:t>
            </a:r>
          </a:p>
          <a:p>
            <a:pPr marL="0" indent="0">
              <a:buNone/>
            </a:pPr>
            <a:r>
              <a:rPr lang="en-GB" sz="2400" dirty="0">
                <a:solidFill>
                  <a:srgbClr val="000000"/>
                </a:solidFill>
              </a:rPr>
              <a:t>Cerys Matthews, International Velvet, Catatonia 1998</a:t>
            </a:r>
          </a:p>
        </p:txBody>
      </p:sp>
      <p:pic>
        <p:nvPicPr>
          <p:cNvPr id="5" name="Picture 4" descr="A person standing in front of a computer&#10;&#10;Description automatically generated">
            <a:extLst>
              <a:ext uri="{FF2B5EF4-FFF2-40B4-BE49-F238E27FC236}">
                <a16:creationId xmlns:a16="http://schemas.microsoft.com/office/drawing/2014/main" id="{EBF38CFB-55B0-49E5-A562-40F94F176D31}"/>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536042" y="2645503"/>
            <a:ext cx="2676736" cy="3282211"/>
          </a:xfrm>
          <a:prstGeom prst="rect">
            <a:avLst/>
          </a:prstGeom>
        </p:spPr>
      </p:pic>
      <p:sp>
        <p:nvSpPr>
          <p:cNvPr id="6" name="TextBox 5">
            <a:extLst>
              <a:ext uri="{FF2B5EF4-FFF2-40B4-BE49-F238E27FC236}">
                <a16:creationId xmlns:a16="http://schemas.microsoft.com/office/drawing/2014/main" id="{E8EFE50C-663D-4ACE-A9A2-C5E8D7304BA8}"/>
              </a:ext>
            </a:extLst>
          </p:cNvPr>
          <p:cNvSpPr txBox="1"/>
          <p:nvPr/>
        </p:nvSpPr>
        <p:spPr>
          <a:xfrm>
            <a:off x="7536042" y="5995751"/>
            <a:ext cx="2676736" cy="369332"/>
          </a:xfrm>
          <a:prstGeom prst="rect">
            <a:avLst/>
          </a:prstGeom>
          <a:noFill/>
        </p:spPr>
        <p:txBody>
          <a:bodyPr wrap="square" rtlCol="0">
            <a:spAutoFit/>
          </a:bodyPr>
          <a:lstStyle/>
          <a:p>
            <a:r>
              <a:rPr lang="en-GB" sz="900" dirty="0">
                <a:solidFill>
                  <a:schemeClr val="bg1"/>
                </a:solidFill>
                <a:hlinkClick r:id="rId5"/>
              </a:rPr>
              <a:t>www.Wikipedia.org/wiki/cerys_matthews</a:t>
            </a:r>
            <a:r>
              <a:rPr lang="en-GB" sz="900" dirty="0">
                <a:solidFill>
                  <a:schemeClr val="bg1"/>
                </a:solidFill>
              </a:rPr>
              <a:t>  accessed 26/10/20.</a:t>
            </a:r>
          </a:p>
        </p:txBody>
      </p:sp>
    </p:spTree>
    <p:extLst>
      <p:ext uri="{BB962C8B-B14F-4D97-AF65-F5344CB8AC3E}">
        <p14:creationId xmlns:p14="http://schemas.microsoft.com/office/powerpoint/2010/main" val="2293736095"/>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D48D9584-D2FD-48CE-9E17-4E250B743B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descr="A plate of food on a table&#10;&#10;Description automatically generated">
            <a:extLst>
              <a:ext uri="{FF2B5EF4-FFF2-40B4-BE49-F238E27FC236}">
                <a16:creationId xmlns:a16="http://schemas.microsoft.com/office/drawing/2014/main" id="{4AAF7B6E-472D-4260-97CC-C9C2C6C6364D}"/>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8915" r="-2" b="-2"/>
          <a:stretch/>
        </p:blipFill>
        <p:spPr>
          <a:xfrm>
            <a:off x="3577219" y="10"/>
            <a:ext cx="4979304" cy="3401558"/>
          </a:xfrm>
          <a:custGeom>
            <a:avLst/>
            <a:gdLst/>
            <a:ahLst/>
            <a:cxnLst/>
            <a:rect l="l" t="t" r="r" b="b"/>
            <a:pathLst>
              <a:path w="4979304" h="3364992">
                <a:moveTo>
                  <a:pt x="0" y="0"/>
                </a:moveTo>
                <a:lnTo>
                  <a:pt x="4211250" y="0"/>
                </a:lnTo>
                <a:lnTo>
                  <a:pt x="4309461" y="192282"/>
                </a:lnTo>
                <a:cubicBezTo>
                  <a:pt x="4697535" y="1033269"/>
                  <a:pt x="4937593" y="2032690"/>
                  <a:pt x="4974907" y="3110424"/>
                </a:cubicBezTo>
                <a:lnTo>
                  <a:pt x="4979304" y="3364992"/>
                </a:lnTo>
                <a:lnTo>
                  <a:pt x="800592" y="3364992"/>
                </a:lnTo>
                <a:lnTo>
                  <a:pt x="797493" y="3185579"/>
                </a:lnTo>
                <a:cubicBezTo>
                  <a:pt x="756786" y="2009870"/>
                  <a:pt x="474799" y="927359"/>
                  <a:pt x="22579" y="42066"/>
                </a:cubicBezTo>
                <a:close/>
              </a:path>
            </a:pathLst>
          </a:custGeom>
        </p:spPr>
      </p:pic>
      <p:pic>
        <p:nvPicPr>
          <p:cNvPr id="9" name="Picture 8" descr="A hand holding a chain&#10;&#10;Description automatically generated">
            <a:extLst>
              <a:ext uri="{FF2B5EF4-FFF2-40B4-BE49-F238E27FC236}">
                <a16:creationId xmlns:a16="http://schemas.microsoft.com/office/drawing/2014/main" id="{F5BC6253-A040-4F19-82BD-5A70430F49AA}"/>
              </a:ext>
            </a:extLst>
          </p:cNvPr>
          <p:cNvPicPr>
            <a:picLocks noChangeAspect="1"/>
          </p:cNvPicPr>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t="4371" r="3" b="17783"/>
          <a:stretch/>
        </p:blipFill>
        <p:spPr>
          <a:xfrm>
            <a:off x="7822523" y="3456433"/>
            <a:ext cx="4369477" cy="3401568"/>
          </a:xfrm>
          <a:custGeom>
            <a:avLst/>
            <a:gdLst/>
            <a:ahLst/>
            <a:cxnLst/>
            <a:rect l="l" t="t" r="r" b="b"/>
            <a:pathLst>
              <a:path w="4369477" h="3401568">
                <a:moveTo>
                  <a:pt x="781270" y="0"/>
                </a:moveTo>
                <a:lnTo>
                  <a:pt x="4369477" y="0"/>
                </a:lnTo>
                <a:lnTo>
                  <a:pt x="4369477" y="3401568"/>
                </a:lnTo>
                <a:lnTo>
                  <a:pt x="0" y="3401568"/>
                </a:lnTo>
                <a:lnTo>
                  <a:pt x="1963" y="3397912"/>
                </a:lnTo>
                <a:cubicBezTo>
                  <a:pt x="454182" y="2512619"/>
                  <a:pt x="736170" y="1430108"/>
                  <a:pt x="776876" y="254399"/>
                </a:cubicBezTo>
                <a:close/>
              </a:path>
            </a:pathLst>
          </a:custGeom>
        </p:spPr>
      </p:pic>
      <p:pic>
        <p:nvPicPr>
          <p:cNvPr id="15" name="Picture 14" descr="A bowl of soup&#10;&#10;Description automatically generated">
            <a:extLst>
              <a:ext uri="{FF2B5EF4-FFF2-40B4-BE49-F238E27FC236}">
                <a16:creationId xmlns:a16="http://schemas.microsoft.com/office/drawing/2014/main" id="{68B2B4DA-2887-4067-A2D3-1E7C6E54A367}"/>
              </a:ext>
            </a:extLst>
          </p:cNvPr>
          <p:cNvPicPr>
            <a:picLocks noChangeAspect="1"/>
          </p:cNvPicPr>
          <p:nvPr/>
        </p:nvPicPr>
        <p:blipFill rotWithShape="1">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rcRect l="9233" r="9681" b="3"/>
          <a:stretch/>
        </p:blipFill>
        <p:spPr>
          <a:xfrm>
            <a:off x="3630260" y="3456432"/>
            <a:ext cx="4925479" cy="3401568"/>
          </a:xfrm>
          <a:custGeom>
            <a:avLst/>
            <a:gdLst/>
            <a:ahLst/>
            <a:cxnLst/>
            <a:rect l="l" t="t" r="r" b="b"/>
            <a:pathLst>
              <a:path w="4925479" h="3364992">
                <a:moveTo>
                  <a:pt x="749362" y="0"/>
                </a:moveTo>
                <a:lnTo>
                  <a:pt x="4925479" y="0"/>
                </a:lnTo>
                <a:lnTo>
                  <a:pt x="4921868" y="209033"/>
                </a:lnTo>
                <a:cubicBezTo>
                  <a:pt x="4884554" y="1286766"/>
                  <a:pt x="4644496" y="2286187"/>
                  <a:pt x="4256422" y="3127175"/>
                </a:cubicBezTo>
                <a:lnTo>
                  <a:pt x="4134952" y="3364992"/>
                </a:lnTo>
                <a:lnTo>
                  <a:pt x="0" y="3364992"/>
                </a:lnTo>
                <a:lnTo>
                  <a:pt x="79008" y="3202330"/>
                </a:lnTo>
                <a:cubicBezTo>
                  <a:pt x="467082" y="2361343"/>
                  <a:pt x="707140" y="1361922"/>
                  <a:pt x="744454" y="284189"/>
                </a:cubicBezTo>
                <a:close/>
              </a:path>
            </a:pathLst>
          </a:custGeom>
        </p:spPr>
      </p:pic>
      <p:sp useBgFill="1">
        <p:nvSpPr>
          <p:cNvPr id="23" name="Freeform: Shape 22">
            <a:extLst>
              <a:ext uri="{FF2B5EF4-FFF2-40B4-BE49-F238E27FC236}">
                <a16:creationId xmlns:a16="http://schemas.microsoft.com/office/drawing/2014/main" id="{CA17DEF4-6C5D-41C6-8D93-5C7CFD7ADA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397136" cy="6858000"/>
          </a:xfrm>
          <a:custGeom>
            <a:avLst/>
            <a:gdLst>
              <a:gd name="connsiteX0" fmla="*/ 0 w 4397136"/>
              <a:gd name="connsiteY0" fmla="*/ 0 h 6858000"/>
              <a:gd name="connsiteX1" fmla="*/ 3599069 w 4397136"/>
              <a:gd name="connsiteY1" fmla="*/ 0 h 6858000"/>
              <a:gd name="connsiteX2" fmla="*/ 3634072 w 4397136"/>
              <a:gd name="connsiteY2" fmla="*/ 58977 h 6858000"/>
              <a:gd name="connsiteX3" fmla="*/ 4397136 w 4397136"/>
              <a:gd name="connsiteY3" fmla="*/ 3474189 h 6858000"/>
              <a:gd name="connsiteX4" fmla="*/ 3802221 w 4397136"/>
              <a:gd name="connsiteY4" fmla="*/ 6546415 h 6858000"/>
              <a:gd name="connsiteX5" fmla="*/ 3649466 w 4397136"/>
              <a:gd name="connsiteY5" fmla="*/ 6858000 h 6858000"/>
              <a:gd name="connsiteX6" fmla="*/ 0 w 4397136"/>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97136" h="6858000">
                <a:moveTo>
                  <a:pt x="0" y="0"/>
                </a:moveTo>
                <a:lnTo>
                  <a:pt x="3599069" y="0"/>
                </a:lnTo>
                <a:lnTo>
                  <a:pt x="3634072" y="58977"/>
                </a:lnTo>
                <a:cubicBezTo>
                  <a:pt x="4105532" y="933006"/>
                  <a:pt x="4397136" y="2140466"/>
                  <a:pt x="4397136" y="3474189"/>
                </a:cubicBezTo>
                <a:cubicBezTo>
                  <a:pt x="4397136" y="4641197"/>
                  <a:pt x="4173877" y="5711534"/>
                  <a:pt x="3802221" y="6546415"/>
                </a:cubicBezTo>
                <a:lnTo>
                  <a:pt x="3649466"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5" name="Freeform: Shape 24">
            <a:extLst>
              <a:ext uri="{FF2B5EF4-FFF2-40B4-BE49-F238E27FC236}">
                <a16:creationId xmlns:a16="http://schemas.microsoft.com/office/drawing/2014/main" id="{22BBC5A3-5C8C-4FB9-AEFF-8778D2C98D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386504" cy="6858000"/>
          </a:xfrm>
          <a:custGeom>
            <a:avLst/>
            <a:gdLst>
              <a:gd name="connsiteX0" fmla="*/ 0 w 4386504"/>
              <a:gd name="connsiteY0" fmla="*/ 0 h 6858000"/>
              <a:gd name="connsiteX1" fmla="*/ 3588437 w 4386504"/>
              <a:gd name="connsiteY1" fmla="*/ 0 h 6858000"/>
              <a:gd name="connsiteX2" fmla="*/ 3623440 w 4386504"/>
              <a:gd name="connsiteY2" fmla="*/ 58977 h 6858000"/>
              <a:gd name="connsiteX3" fmla="*/ 4386504 w 4386504"/>
              <a:gd name="connsiteY3" fmla="*/ 3474189 h 6858000"/>
              <a:gd name="connsiteX4" fmla="*/ 3791589 w 4386504"/>
              <a:gd name="connsiteY4" fmla="*/ 6546415 h 6858000"/>
              <a:gd name="connsiteX5" fmla="*/ 3638834 w 4386504"/>
              <a:gd name="connsiteY5" fmla="*/ 6858000 h 6858000"/>
              <a:gd name="connsiteX6" fmla="*/ 0 w 4386504"/>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6504" h="6858000">
                <a:moveTo>
                  <a:pt x="0" y="0"/>
                </a:moveTo>
                <a:lnTo>
                  <a:pt x="3588437" y="0"/>
                </a:lnTo>
                <a:lnTo>
                  <a:pt x="3623440" y="58977"/>
                </a:lnTo>
                <a:cubicBezTo>
                  <a:pt x="4094900" y="933006"/>
                  <a:pt x="4386504" y="2140466"/>
                  <a:pt x="4386504" y="3474189"/>
                </a:cubicBezTo>
                <a:cubicBezTo>
                  <a:pt x="4386504" y="4641197"/>
                  <a:pt x="4163245" y="5711534"/>
                  <a:pt x="3791589" y="6546415"/>
                </a:cubicBezTo>
                <a:lnTo>
                  <a:pt x="3638834"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extBox 3">
            <a:extLst>
              <a:ext uri="{FF2B5EF4-FFF2-40B4-BE49-F238E27FC236}">
                <a16:creationId xmlns:a16="http://schemas.microsoft.com/office/drawing/2014/main" id="{4C2E4603-4DDB-4AD9-89B2-5F1B9D203208}"/>
              </a:ext>
            </a:extLst>
          </p:cNvPr>
          <p:cNvSpPr txBox="1"/>
          <p:nvPr/>
        </p:nvSpPr>
        <p:spPr>
          <a:xfrm>
            <a:off x="438912" y="1508760"/>
            <a:ext cx="3429000" cy="2898648"/>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3400" kern="1200">
                <a:solidFill>
                  <a:schemeClr val="tx1"/>
                </a:solidFill>
                <a:latin typeface="+mj-lt"/>
                <a:ea typeface="+mj-ea"/>
                <a:cs typeface="+mj-cs"/>
              </a:rPr>
              <a:t>The welsh language is 4000 years old.  As a nation, we celebrate welsh cultures:</a:t>
            </a:r>
          </a:p>
        </p:txBody>
      </p:sp>
      <p:sp>
        <p:nvSpPr>
          <p:cNvPr id="27" name="Rectangle 26">
            <a:extLst>
              <a:ext uri="{FF2B5EF4-FFF2-40B4-BE49-F238E27FC236}">
                <a16:creationId xmlns:a16="http://schemas.microsoft.com/office/drawing/2014/main" id="{3BB917E8-D696-4787-96D6-521A9C42F9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67989"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 name="Picture 5" descr="A picture containing green, flower, sitting, sign&#10;&#10;Description automatically generated">
            <a:extLst>
              <a:ext uri="{FF2B5EF4-FFF2-40B4-BE49-F238E27FC236}">
                <a16:creationId xmlns:a16="http://schemas.microsoft.com/office/drawing/2014/main" id="{BC476303-F0D8-443B-92A8-6776B6AF4173}"/>
              </a:ext>
            </a:extLst>
          </p:cNvPr>
          <p:cNvPicPr>
            <a:picLocks noChangeAspect="1"/>
          </p:cNvPicPr>
          <p:nvPr/>
        </p:nvPicPr>
        <p:blipFill rotWithShape="1">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rcRect t="4096" b="24986"/>
          <a:stretch/>
        </p:blipFill>
        <p:spPr>
          <a:xfrm>
            <a:off x="7845207" y="10"/>
            <a:ext cx="4346795" cy="3401558"/>
          </a:xfrm>
          <a:custGeom>
            <a:avLst/>
            <a:gdLst/>
            <a:ahLst/>
            <a:cxnLst/>
            <a:rect l="l" t="t" r="r" b="b"/>
            <a:pathLst>
              <a:path w="4346795" h="3401568">
                <a:moveTo>
                  <a:pt x="0" y="0"/>
                </a:moveTo>
                <a:lnTo>
                  <a:pt x="4346795" y="0"/>
                </a:lnTo>
                <a:lnTo>
                  <a:pt x="4346795" y="3401568"/>
                </a:lnTo>
                <a:lnTo>
                  <a:pt x="762748" y="3401568"/>
                </a:lnTo>
                <a:lnTo>
                  <a:pt x="751436" y="2963954"/>
                </a:lnTo>
                <a:cubicBezTo>
                  <a:pt x="698408" y="1942163"/>
                  <a:pt x="463174" y="995044"/>
                  <a:pt x="93264" y="192283"/>
                </a:cubicBezTo>
                <a:close/>
              </a:path>
            </a:pathLst>
          </a:custGeom>
        </p:spPr>
      </p:pic>
      <p:sp>
        <p:nvSpPr>
          <p:cNvPr id="29" name="Rectangle 28">
            <a:extLst>
              <a:ext uri="{FF2B5EF4-FFF2-40B4-BE49-F238E27FC236}">
                <a16:creationId xmlns:a16="http://schemas.microsoft.com/office/drawing/2014/main" id="{39F4C545-E278-42ED-9B78-2EBA464444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8912" y="4544568"/>
            <a:ext cx="3414966"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 name="TextBox 6">
            <a:extLst>
              <a:ext uri="{FF2B5EF4-FFF2-40B4-BE49-F238E27FC236}">
                <a16:creationId xmlns:a16="http://schemas.microsoft.com/office/drawing/2014/main" id="{9076F27B-311C-4EE6-AEA2-252284E3EC0C}"/>
              </a:ext>
            </a:extLst>
          </p:cNvPr>
          <p:cNvSpPr txBox="1"/>
          <p:nvPr/>
        </p:nvSpPr>
        <p:spPr>
          <a:xfrm>
            <a:off x="8555739" y="3061413"/>
            <a:ext cx="3636263" cy="340156"/>
          </a:xfrm>
          <a:prstGeom prst="rect">
            <a:avLst/>
          </a:prstGeom>
          <a:solidFill>
            <a:srgbClr val="000000">
              <a:alpha val="50000"/>
            </a:srgbClr>
          </a:solidFill>
          <a:ln>
            <a:noFill/>
          </a:ln>
        </p:spPr>
        <p:txBody>
          <a:bodyPr wrap="square" rtlCol="0">
            <a:noAutofit/>
          </a:bodyPr>
          <a:lstStyle/>
          <a:p>
            <a:pPr algn="ctr">
              <a:spcAft>
                <a:spcPts val="600"/>
              </a:spcAft>
            </a:pPr>
            <a:r>
              <a:rPr lang="en-GB" sz="1050">
                <a:solidFill>
                  <a:srgbClr val="FFFFFF"/>
                </a:solidFill>
                <a:hlinkClick r:id="rId10">
                  <a:extLst>
                    <a:ext uri="{A12FA001-AC4F-418D-AE19-62706E023703}">
                      <ahyp:hlinkClr xmlns:ahyp="http://schemas.microsoft.com/office/drawing/2018/hyperlinkcolor" val="tx"/>
                    </a:ext>
                  </a:extLst>
                </a:hlinkClick>
              </a:rPr>
              <a:t>www.antiquesandteacups.info/2013/03/Tuesday-cuppa-tea-Iceland-poppies-anmer</a:t>
            </a:r>
            <a:r>
              <a:rPr lang="en-GB" sz="1050">
                <a:solidFill>
                  <a:srgbClr val="FFFFFF"/>
                </a:solidFill>
              </a:rPr>
              <a:t>  accessed 26/10/20</a:t>
            </a:r>
          </a:p>
        </p:txBody>
      </p:sp>
      <p:sp>
        <p:nvSpPr>
          <p:cNvPr id="10" name="TextBox 9">
            <a:extLst>
              <a:ext uri="{FF2B5EF4-FFF2-40B4-BE49-F238E27FC236}">
                <a16:creationId xmlns:a16="http://schemas.microsoft.com/office/drawing/2014/main" id="{039A0C55-E5B2-4CD2-81E9-CF88B8B991D4}"/>
              </a:ext>
            </a:extLst>
          </p:cNvPr>
          <p:cNvSpPr txBox="1"/>
          <p:nvPr/>
        </p:nvSpPr>
        <p:spPr>
          <a:xfrm>
            <a:off x="8027396" y="6517836"/>
            <a:ext cx="4164604" cy="340165"/>
          </a:xfrm>
          <a:prstGeom prst="rect">
            <a:avLst/>
          </a:prstGeom>
          <a:solidFill>
            <a:srgbClr val="000000">
              <a:alpha val="50000"/>
            </a:srgbClr>
          </a:solidFill>
          <a:ln>
            <a:noFill/>
          </a:ln>
        </p:spPr>
        <p:txBody>
          <a:bodyPr wrap="square" rtlCol="0">
            <a:noAutofit/>
          </a:bodyPr>
          <a:lstStyle/>
          <a:p>
            <a:pPr algn="ctr">
              <a:spcAft>
                <a:spcPts val="600"/>
              </a:spcAft>
            </a:pPr>
            <a:r>
              <a:rPr lang="en-GB" sz="1050">
                <a:solidFill>
                  <a:srgbClr val="FFFFFF"/>
                </a:solidFill>
                <a:hlinkClick r:id="rId11">
                  <a:extLst>
                    <a:ext uri="{A12FA001-AC4F-418D-AE19-62706E023703}">
                      <ahyp:hlinkClr xmlns:ahyp="http://schemas.microsoft.com/office/drawing/2018/hyperlinkcolor" val="tx"/>
                    </a:ext>
                  </a:extLst>
                </a:hlinkClick>
              </a:rPr>
              <a:t>www.whatislove-2010.blogspot.com</a:t>
            </a:r>
            <a:r>
              <a:rPr lang="en-GB" sz="1050">
                <a:solidFill>
                  <a:srgbClr val="FFFFFF"/>
                </a:solidFill>
              </a:rPr>
              <a:t>  accessed 26/10/20</a:t>
            </a:r>
          </a:p>
        </p:txBody>
      </p:sp>
      <p:sp>
        <p:nvSpPr>
          <p:cNvPr id="13" name="TextBox 12">
            <a:extLst>
              <a:ext uri="{FF2B5EF4-FFF2-40B4-BE49-F238E27FC236}">
                <a16:creationId xmlns:a16="http://schemas.microsoft.com/office/drawing/2014/main" id="{C4AF1EB7-25AC-4E52-BEEA-BA68D5CB85AE}"/>
              </a:ext>
            </a:extLst>
          </p:cNvPr>
          <p:cNvSpPr txBox="1"/>
          <p:nvPr/>
        </p:nvSpPr>
        <p:spPr>
          <a:xfrm>
            <a:off x="4397135" y="3061412"/>
            <a:ext cx="4147972" cy="340156"/>
          </a:xfrm>
          <a:prstGeom prst="rect">
            <a:avLst/>
          </a:prstGeom>
          <a:solidFill>
            <a:srgbClr val="000000">
              <a:alpha val="50000"/>
            </a:srgbClr>
          </a:solidFill>
          <a:ln>
            <a:noFill/>
          </a:ln>
        </p:spPr>
        <p:txBody>
          <a:bodyPr wrap="square" rtlCol="0">
            <a:noAutofit/>
          </a:bodyPr>
          <a:lstStyle/>
          <a:p>
            <a:pPr algn="ctr">
              <a:spcAft>
                <a:spcPts val="600"/>
              </a:spcAft>
            </a:pPr>
            <a:r>
              <a:rPr lang="en-GB" sz="1050">
                <a:solidFill>
                  <a:srgbClr val="FFFFFF"/>
                </a:solidFill>
                <a:hlinkClick r:id="rId12">
                  <a:extLst>
                    <a:ext uri="{A12FA001-AC4F-418D-AE19-62706E023703}">
                      <ahyp:hlinkClr xmlns:ahyp="http://schemas.microsoft.com/office/drawing/2018/hyperlinkcolor" val="tx"/>
                    </a:ext>
                  </a:extLst>
                </a:hlinkClick>
              </a:rPr>
              <a:t>www.flikr.com/photos/14730981</a:t>
            </a:r>
            <a:r>
              <a:rPr lang="en-GB" sz="1050">
                <a:solidFill>
                  <a:srgbClr val="FFFFFF"/>
                </a:solidFill>
              </a:rPr>
              <a:t>  accessed 26/10/20</a:t>
            </a:r>
          </a:p>
        </p:txBody>
      </p:sp>
      <p:sp>
        <p:nvSpPr>
          <p:cNvPr id="16" name="TextBox 15">
            <a:extLst>
              <a:ext uri="{FF2B5EF4-FFF2-40B4-BE49-F238E27FC236}">
                <a16:creationId xmlns:a16="http://schemas.microsoft.com/office/drawing/2014/main" id="{3F3417FD-DD61-4039-AEC2-98ABF8412763}"/>
              </a:ext>
            </a:extLst>
          </p:cNvPr>
          <p:cNvSpPr txBox="1"/>
          <p:nvPr/>
        </p:nvSpPr>
        <p:spPr>
          <a:xfrm>
            <a:off x="3657917" y="6536123"/>
            <a:ext cx="4369477" cy="321877"/>
          </a:xfrm>
          <a:prstGeom prst="rect">
            <a:avLst/>
          </a:prstGeom>
          <a:solidFill>
            <a:srgbClr val="000000">
              <a:alpha val="50000"/>
            </a:srgbClr>
          </a:solidFill>
          <a:ln>
            <a:noFill/>
          </a:ln>
        </p:spPr>
        <p:txBody>
          <a:bodyPr wrap="square" rtlCol="0">
            <a:noAutofit/>
          </a:bodyPr>
          <a:lstStyle/>
          <a:p>
            <a:pPr algn="ctr">
              <a:spcAft>
                <a:spcPts val="600"/>
              </a:spcAft>
            </a:pPr>
            <a:r>
              <a:rPr lang="en-GB" sz="1050">
                <a:solidFill>
                  <a:srgbClr val="FFFFFF"/>
                </a:solidFill>
                <a:hlinkClick r:id="rId13">
                  <a:extLst>
                    <a:ext uri="{A12FA001-AC4F-418D-AE19-62706E023703}">
                      <ahyp:hlinkClr xmlns:ahyp="http://schemas.microsoft.com/office/drawing/2018/hyperlinkcolor" val="tx"/>
                    </a:ext>
                  </a:extLst>
                </a:hlinkClick>
              </a:rPr>
              <a:t>www.namu.moe/cawl</a:t>
            </a:r>
            <a:r>
              <a:rPr lang="en-GB" sz="1050">
                <a:solidFill>
                  <a:srgbClr val="FFFFFF"/>
                </a:solidFill>
              </a:rPr>
              <a:t>  accessed 26/10/20</a:t>
            </a:r>
          </a:p>
        </p:txBody>
      </p:sp>
    </p:spTree>
    <p:extLst>
      <p:ext uri="{BB962C8B-B14F-4D97-AF65-F5344CB8AC3E}">
        <p14:creationId xmlns:p14="http://schemas.microsoft.com/office/powerpoint/2010/main" val="294136284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6B5E2835-4E47-45B3-9CFE-732FF7B054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picture containing person, young, game, person&#10;&#10;Description automatically generated">
            <a:extLst>
              <a:ext uri="{FF2B5EF4-FFF2-40B4-BE49-F238E27FC236}">
                <a16:creationId xmlns:a16="http://schemas.microsoft.com/office/drawing/2014/main" id="{10445B2B-5BD9-4676-8DAF-6AA38A86CBF7}"/>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2278" r="23781" b="1"/>
          <a:stretch/>
        </p:blipFill>
        <p:spPr>
          <a:xfrm>
            <a:off x="3242695" y="10"/>
            <a:ext cx="8949307" cy="6857990"/>
          </a:xfrm>
          <a:custGeom>
            <a:avLst/>
            <a:gdLst/>
            <a:ahLst/>
            <a:cxnLst/>
            <a:rect l="l" t="t" r="r" b="b"/>
            <a:pathLst>
              <a:path w="8949307" h="6858000">
                <a:moveTo>
                  <a:pt x="0" y="0"/>
                </a:moveTo>
                <a:lnTo>
                  <a:pt x="8949307" y="0"/>
                </a:lnTo>
                <a:lnTo>
                  <a:pt x="8949307" y="6858000"/>
                </a:lnTo>
                <a:lnTo>
                  <a:pt x="0" y="6858000"/>
                </a:lnTo>
                <a:lnTo>
                  <a:pt x="62983" y="6788730"/>
                </a:lnTo>
                <a:cubicBezTo>
                  <a:pt x="773509" y="5928900"/>
                  <a:pt x="1212979" y="4741056"/>
                  <a:pt x="1212979" y="3429000"/>
                </a:cubicBezTo>
                <a:cubicBezTo>
                  <a:pt x="1212979" y="2116944"/>
                  <a:pt x="773509" y="929100"/>
                  <a:pt x="62983" y="69271"/>
                </a:cubicBezTo>
                <a:close/>
              </a:path>
            </a:pathLst>
          </a:custGeom>
        </p:spPr>
      </p:pic>
      <p:sp useBgFill="1">
        <p:nvSpPr>
          <p:cNvPr id="15" name="Freeform: Shape 14">
            <a:extLst>
              <a:ext uri="{FF2B5EF4-FFF2-40B4-BE49-F238E27FC236}">
                <a16:creationId xmlns:a16="http://schemas.microsoft.com/office/drawing/2014/main" id="{5B45AD5D-AA52-4F7B-9362-576A39AD9E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455673" cy="6858000"/>
          </a:xfrm>
          <a:custGeom>
            <a:avLst/>
            <a:gdLst>
              <a:gd name="connsiteX0" fmla="*/ 0 w 4455673"/>
              <a:gd name="connsiteY0" fmla="*/ 0 h 6858000"/>
              <a:gd name="connsiteX1" fmla="*/ 3242695 w 4455673"/>
              <a:gd name="connsiteY1" fmla="*/ 0 h 6858000"/>
              <a:gd name="connsiteX2" fmla="*/ 3305678 w 4455673"/>
              <a:gd name="connsiteY2" fmla="*/ 69271 h 6858000"/>
              <a:gd name="connsiteX3" fmla="*/ 4455673 w 4455673"/>
              <a:gd name="connsiteY3" fmla="*/ 3429000 h 6858000"/>
              <a:gd name="connsiteX4" fmla="*/ 3305678 w 4455673"/>
              <a:gd name="connsiteY4" fmla="*/ 6788730 h 6858000"/>
              <a:gd name="connsiteX5" fmla="*/ 3242695 w 4455673"/>
              <a:gd name="connsiteY5" fmla="*/ 6858000 h 6858000"/>
              <a:gd name="connsiteX6" fmla="*/ 0 w 4455673"/>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55673" h="6858000">
                <a:moveTo>
                  <a:pt x="0" y="0"/>
                </a:moveTo>
                <a:lnTo>
                  <a:pt x="3242695" y="0"/>
                </a:lnTo>
                <a:lnTo>
                  <a:pt x="3305678" y="69271"/>
                </a:lnTo>
                <a:cubicBezTo>
                  <a:pt x="4016204" y="929100"/>
                  <a:pt x="4455673" y="2116944"/>
                  <a:pt x="4455673" y="3429000"/>
                </a:cubicBezTo>
                <a:cubicBezTo>
                  <a:pt x="4455673" y="4741056"/>
                  <a:pt x="4016204" y="5928900"/>
                  <a:pt x="3305678" y="6788730"/>
                </a:cubicBezTo>
                <a:lnTo>
                  <a:pt x="3242695" y="6858000"/>
                </a:lnTo>
                <a:lnTo>
                  <a:pt x="0" y="6858000"/>
                </a:lnTo>
                <a:close/>
              </a:path>
            </a:pathLst>
          </a:custGeom>
          <a:ln w="9525">
            <a:solidFill>
              <a:srgbClr val="D5D5D5"/>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7" name="Freeform: Shape 16">
            <a:extLst>
              <a:ext uri="{FF2B5EF4-FFF2-40B4-BE49-F238E27FC236}">
                <a16:creationId xmlns:a16="http://schemas.microsoft.com/office/drawing/2014/main" id="{AEDD7960-4866-4399-BEF6-DD1431AB4E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446529" cy="6858000"/>
          </a:xfrm>
          <a:custGeom>
            <a:avLst/>
            <a:gdLst>
              <a:gd name="connsiteX0" fmla="*/ 0 w 4446529"/>
              <a:gd name="connsiteY0" fmla="*/ 0 h 6858000"/>
              <a:gd name="connsiteX1" fmla="*/ 3233551 w 4446529"/>
              <a:gd name="connsiteY1" fmla="*/ 0 h 6858000"/>
              <a:gd name="connsiteX2" fmla="*/ 3296534 w 4446529"/>
              <a:gd name="connsiteY2" fmla="*/ 69271 h 6858000"/>
              <a:gd name="connsiteX3" fmla="*/ 4446529 w 4446529"/>
              <a:gd name="connsiteY3" fmla="*/ 3429000 h 6858000"/>
              <a:gd name="connsiteX4" fmla="*/ 3296534 w 4446529"/>
              <a:gd name="connsiteY4" fmla="*/ 6788730 h 6858000"/>
              <a:gd name="connsiteX5" fmla="*/ 3233551 w 4446529"/>
              <a:gd name="connsiteY5" fmla="*/ 6858000 h 6858000"/>
              <a:gd name="connsiteX6" fmla="*/ 0 w 444652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46529" h="6858000">
                <a:moveTo>
                  <a:pt x="0" y="0"/>
                </a:moveTo>
                <a:lnTo>
                  <a:pt x="3233551" y="0"/>
                </a:lnTo>
                <a:lnTo>
                  <a:pt x="3296534" y="69271"/>
                </a:lnTo>
                <a:cubicBezTo>
                  <a:pt x="4007060" y="929100"/>
                  <a:pt x="4446529" y="2116944"/>
                  <a:pt x="4446529" y="3429000"/>
                </a:cubicBezTo>
                <a:cubicBezTo>
                  <a:pt x="4446529" y="4741056"/>
                  <a:pt x="4007060" y="5928900"/>
                  <a:pt x="3296534" y="6788730"/>
                </a:cubicBezTo>
                <a:lnTo>
                  <a:pt x="3233551"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9" name="Rectangle 18">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1" name="Rectangle 20">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3756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4" name="TextBox 3">
            <a:extLst>
              <a:ext uri="{FF2B5EF4-FFF2-40B4-BE49-F238E27FC236}">
                <a16:creationId xmlns:a16="http://schemas.microsoft.com/office/drawing/2014/main" id="{ED3C65B3-3A3F-4C92-A69C-29EF7EE06D34}"/>
              </a:ext>
            </a:extLst>
          </p:cNvPr>
          <p:cNvSpPr txBox="1"/>
          <p:nvPr/>
        </p:nvSpPr>
        <p:spPr>
          <a:xfrm>
            <a:off x="326898" y="2443480"/>
            <a:ext cx="3438906" cy="3207258"/>
          </a:xfrm>
          <a:prstGeom prst="rect">
            <a:avLst/>
          </a:prstGeom>
        </p:spPr>
        <p:txBody>
          <a:bodyPr vert="horz" lIns="91440" tIns="45720" rIns="91440" bIns="45720" rtlCol="0" anchor="t">
            <a:normAutofit lnSpcReduction="10000"/>
          </a:bodyPr>
          <a:lstStyle/>
          <a:p>
            <a:pPr indent="-228600">
              <a:lnSpc>
                <a:spcPct val="90000"/>
              </a:lnSpc>
              <a:spcAft>
                <a:spcPts val="600"/>
              </a:spcAft>
              <a:buFont typeface="Arial" panose="020B0604020202020204" pitchFamily="34" charset="0"/>
              <a:buChar char="•"/>
            </a:pPr>
            <a:r>
              <a:rPr lang="en-US" sz="2400" dirty="0"/>
              <a:t>Many counties in Wales are English speaking but are taught welsh in schools as part of the curriculum in the foundation phase and key stages 2, 3 and 4.</a:t>
            </a:r>
          </a:p>
          <a:p>
            <a:pPr indent="-228600">
              <a:lnSpc>
                <a:spcPct val="90000"/>
              </a:lnSpc>
              <a:spcAft>
                <a:spcPts val="600"/>
              </a:spcAft>
              <a:buFont typeface="Arial" panose="020B0604020202020204" pitchFamily="34" charset="0"/>
              <a:buChar char="•"/>
            </a:pPr>
            <a:endParaRPr lang="en-US" sz="2400" dirty="0"/>
          </a:p>
          <a:p>
            <a:pPr indent="-228600">
              <a:lnSpc>
                <a:spcPct val="90000"/>
              </a:lnSpc>
              <a:spcAft>
                <a:spcPts val="600"/>
              </a:spcAft>
              <a:buFont typeface="Arial" panose="020B0604020202020204" pitchFamily="34" charset="0"/>
              <a:buChar char="•"/>
            </a:pPr>
            <a:r>
              <a:rPr lang="en-US" sz="2400" dirty="0"/>
              <a:t>But this wasn’t always the case……..</a:t>
            </a:r>
          </a:p>
        </p:txBody>
      </p:sp>
      <p:sp>
        <p:nvSpPr>
          <p:cNvPr id="8" name="TextBox 7">
            <a:extLst>
              <a:ext uri="{FF2B5EF4-FFF2-40B4-BE49-F238E27FC236}">
                <a16:creationId xmlns:a16="http://schemas.microsoft.com/office/drawing/2014/main" id="{40EC12D5-86DB-41CA-AB48-296AE1777A81}"/>
              </a:ext>
            </a:extLst>
          </p:cNvPr>
          <p:cNvSpPr txBox="1"/>
          <p:nvPr/>
        </p:nvSpPr>
        <p:spPr>
          <a:xfrm>
            <a:off x="3242695" y="6172201"/>
            <a:ext cx="8949307" cy="685799"/>
          </a:xfrm>
          <a:prstGeom prst="rect">
            <a:avLst/>
          </a:prstGeom>
          <a:solidFill>
            <a:srgbClr val="000000">
              <a:alpha val="50000"/>
            </a:srgbClr>
          </a:solidFill>
          <a:ln>
            <a:noFill/>
          </a:ln>
        </p:spPr>
        <p:txBody>
          <a:bodyPr wrap="square" rtlCol="0">
            <a:noAutofit/>
          </a:bodyPr>
          <a:lstStyle/>
          <a:p>
            <a:pPr algn="ctr">
              <a:spcAft>
                <a:spcPts val="600"/>
              </a:spcAft>
            </a:pPr>
            <a:r>
              <a:rPr lang="en-GB" sz="1300">
                <a:solidFill>
                  <a:srgbClr val="FFFFFF"/>
                </a:solidFill>
                <a:hlinkClick r:id="rId4">
                  <a:extLst>
                    <a:ext uri="{A12FA001-AC4F-418D-AE19-62706E023703}">
                      <ahyp:hlinkClr xmlns:ahyp="http://schemas.microsoft.com/office/drawing/2018/hyperlinkcolor" val="tx"/>
                    </a:ext>
                  </a:extLst>
                </a:hlinkClick>
              </a:rPr>
              <a:t>www.seneddhome.com/2019/01/education-minister-announces-major-reforms-to-language-teaching</a:t>
            </a:r>
            <a:r>
              <a:rPr lang="en-GB" sz="1300">
                <a:solidFill>
                  <a:srgbClr val="FFFFFF"/>
                </a:solidFill>
              </a:rPr>
              <a:t>  accessed 26/10/20.</a:t>
            </a:r>
          </a:p>
        </p:txBody>
      </p:sp>
    </p:spTree>
    <p:extLst>
      <p:ext uri="{BB962C8B-B14F-4D97-AF65-F5344CB8AC3E}">
        <p14:creationId xmlns:p14="http://schemas.microsoft.com/office/powerpoint/2010/main" val="413212141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6">
            <a:lumMod val="60000"/>
            <a:lumOff val="40000"/>
          </a:schemeClr>
        </a:solidFill>
        <a:effectLst/>
      </p:bgPr>
    </p:bg>
    <p:spTree>
      <p:nvGrpSpPr>
        <p:cNvPr id="1" name=""/>
        <p:cNvGrpSpPr/>
        <p:nvPr/>
      </p:nvGrpSpPr>
      <p:grpSpPr>
        <a:xfrm>
          <a:off x="0" y="0"/>
          <a:ext cx="0" cy="0"/>
          <a:chOff x="0" y="0"/>
          <a:chExt cx="0" cy="0"/>
        </a:xfrm>
      </p:grpSpPr>
      <p:sp>
        <p:nvSpPr>
          <p:cNvPr id="3" name="Speech Bubble: Oval 2">
            <a:extLst>
              <a:ext uri="{FF2B5EF4-FFF2-40B4-BE49-F238E27FC236}">
                <a16:creationId xmlns:a16="http://schemas.microsoft.com/office/drawing/2014/main" id="{D2D62C4E-F609-4F97-A3CE-70A297311140}"/>
              </a:ext>
            </a:extLst>
          </p:cNvPr>
          <p:cNvSpPr/>
          <p:nvPr/>
        </p:nvSpPr>
        <p:spPr>
          <a:xfrm>
            <a:off x="5091764" y="166559"/>
            <a:ext cx="5601903" cy="1665170"/>
          </a:xfrm>
          <a:prstGeom prst="wedgeEllipseCallout">
            <a:avLst>
              <a:gd name="adj1" fmla="val -69974"/>
              <a:gd name="adj2" fmla="val 34754"/>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“The Welsh as a race are ignorant, lazy and immoral caused by the continuing use of the evil welsh language”.</a:t>
            </a:r>
          </a:p>
          <a:p>
            <a:pPr algn="ctr"/>
            <a:r>
              <a:rPr lang="en-GB" sz="1200" dirty="0"/>
              <a:t>Reports of the commissioners of enquiry into the state of education in Wales (1847).</a:t>
            </a:r>
          </a:p>
        </p:txBody>
      </p:sp>
      <p:sp>
        <p:nvSpPr>
          <p:cNvPr id="4" name="Speech Bubble: Oval 3">
            <a:extLst>
              <a:ext uri="{FF2B5EF4-FFF2-40B4-BE49-F238E27FC236}">
                <a16:creationId xmlns:a16="http://schemas.microsoft.com/office/drawing/2014/main" id="{4F81C705-D449-44AC-969A-1468EE0B6A90}"/>
              </a:ext>
            </a:extLst>
          </p:cNvPr>
          <p:cNvSpPr/>
          <p:nvPr/>
        </p:nvSpPr>
        <p:spPr>
          <a:xfrm>
            <a:off x="4754879" y="4071487"/>
            <a:ext cx="5938788" cy="2213810"/>
          </a:xfrm>
          <a:prstGeom prst="wedgeEllipseCallout">
            <a:avLst>
              <a:gd name="adj1" fmla="val -68321"/>
              <a:gd name="adj2" fmla="val -8445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“The Welsh language is the cause of stupidity, sexual promiscuity and unruly behaviour”.</a:t>
            </a:r>
          </a:p>
          <a:p>
            <a:pPr algn="ctr"/>
            <a:r>
              <a:rPr lang="en-GB" sz="1200" dirty="0"/>
              <a:t>Reports of the commissioners of enquiry into the state of education in Wales (1847).</a:t>
            </a:r>
          </a:p>
        </p:txBody>
      </p:sp>
      <p:sp>
        <p:nvSpPr>
          <p:cNvPr id="5" name="Speech Bubble: Oval 4">
            <a:extLst>
              <a:ext uri="{FF2B5EF4-FFF2-40B4-BE49-F238E27FC236}">
                <a16:creationId xmlns:a16="http://schemas.microsoft.com/office/drawing/2014/main" id="{4C224F9A-A83F-4ECC-A6BA-1EC465C9B2F3}"/>
              </a:ext>
            </a:extLst>
          </p:cNvPr>
          <p:cNvSpPr/>
          <p:nvPr/>
        </p:nvSpPr>
        <p:spPr>
          <a:xfrm>
            <a:off x="259882" y="4243697"/>
            <a:ext cx="3551722" cy="2464067"/>
          </a:xfrm>
          <a:prstGeom prst="wedgeEllipseCallout">
            <a:avLst>
              <a:gd name="adj1" fmla="val -3218"/>
              <a:gd name="adj2" fmla="val -78906"/>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“English is the only suitable language to use”</a:t>
            </a:r>
          </a:p>
          <a:p>
            <a:pPr algn="ctr"/>
            <a:r>
              <a:rPr lang="en-GB" sz="1200" dirty="0"/>
              <a:t>Reports of the commissioners of enquiry into the state of education in Wales (1847).</a:t>
            </a:r>
          </a:p>
        </p:txBody>
      </p:sp>
      <p:pic>
        <p:nvPicPr>
          <p:cNvPr id="7" name="Picture 6" descr="A picture containing electronics, table, computer&#10;&#10;Description automatically generated">
            <a:extLst>
              <a:ext uri="{FF2B5EF4-FFF2-40B4-BE49-F238E27FC236}">
                <a16:creationId xmlns:a16="http://schemas.microsoft.com/office/drawing/2014/main" id="{9AA34470-0027-4CC1-B86E-AE5822863533}"/>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79646" y="442762"/>
            <a:ext cx="2512194" cy="2912688"/>
          </a:xfrm>
          <a:prstGeom prst="rect">
            <a:avLst/>
          </a:prstGeom>
        </p:spPr>
      </p:pic>
      <p:sp>
        <p:nvSpPr>
          <p:cNvPr id="8" name="Rectangle 7">
            <a:extLst>
              <a:ext uri="{FF2B5EF4-FFF2-40B4-BE49-F238E27FC236}">
                <a16:creationId xmlns:a16="http://schemas.microsoft.com/office/drawing/2014/main" id="{99E39BDC-5E8E-47BB-ADD1-A423767372FB}"/>
              </a:ext>
            </a:extLst>
          </p:cNvPr>
          <p:cNvSpPr/>
          <p:nvPr/>
        </p:nvSpPr>
        <p:spPr>
          <a:xfrm>
            <a:off x="3361409" y="2454093"/>
            <a:ext cx="7332258" cy="830997"/>
          </a:xfrm>
          <a:prstGeom prst="rect">
            <a:avLst/>
          </a:prstGeom>
          <a:noFill/>
        </p:spPr>
        <p:txBody>
          <a:bodyPr wrap="squar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US" sz="2400" b="1" dirty="0">
                <a:ln/>
                <a:solidFill>
                  <a:srgbClr val="FF0000"/>
                </a:solidFill>
              </a:rPr>
              <a:t>In the late 19</a:t>
            </a:r>
            <a:r>
              <a:rPr lang="en-US" sz="2400" b="1" baseline="30000" dirty="0">
                <a:ln/>
                <a:solidFill>
                  <a:srgbClr val="FF0000"/>
                </a:solidFill>
              </a:rPr>
              <a:t>th</a:t>
            </a:r>
            <a:r>
              <a:rPr lang="en-US" sz="2400" b="1" dirty="0">
                <a:ln/>
                <a:solidFill>
                  <a:srgbClr val="FF0000"/>
                </a:solidFill>
              </a:rPr>
              <a:t> and early 20</a:t>
            </a:r>
            <a:r>
              <a:rPr lang="en-US" sz="2400" b="1" baseline="30000" dirty="0">
                <a:ln/>
                <a:solidFill>
                  <a:srgbClr val="FF0000"/>
                </a:solidFill>
              </a:rPr>
              <a:t>th</a:t>
            </a:r>
            <a:r>
              <a:rPr lang="en-US" sz="2400" b="1" dirty="0">
                <a:ln/>
                <a:solidFill>
                  <a:srgbClr val="FF0000"/>
                </a:solidFill>
              </a:rPr>
              <a:t> century, speaking welsh was seen as a disadvantage.</a:t>
            </a:r>
            <a:endParaRPr lang="en-US" sz="2400" b="1" cap="none" spc="0" dirty="0">
              <a:ln/>
              <a:solidFill>
                <a:srgbClr val="FF0000"/>
              </a:solidFill>
              <a:effectLst/>
            </a:endParaRPr>
          </a:p>
        </p:txBody>
      </p:sp>
      <p:sp>
        <p:nvSpPr>
          <p:cNvPr id="9" name="TextBox 8">
            <a:extLst>
              <a:ext uri="{FF2B5EF4-FFF2-40B4-BE49-F238E27FC236}">
                <a16:creationId xmlns:a16="http://schemas.microsoft.com/office/drawing/2014/main" id="{FB813982-B312-4B21-87D0-2A56F26BC328}"/>
              </a:ext>
            </a:extLst>
          </p:cNvPr>
          <p:cNvSpPr txBox="1"/>
          <p:nvPr/>
        </p:nvSpPr>
        <p:spPr>
          <a:xfrm>
            <a:off x="1203158" y="1203158"/>
            <a:ext cx="1357162" cy="923330"/>
          </a:xfrm>
          <a:prstGeom prst="rect">
            <a:avLst/>
          </a:prstGeom>
          <a:noFill/>
        </p:spPr>
        <p:txBody>
          <a:bodyPr wrap="square" rtlCol="0">
            <a:spAutoFit/>
          </a:bodyPr>
          <a:lstStyle/>
          <a:p>
            <a:pPr algn="ctr"/>
            <a:r>
              <a:rPr lang="en-GB" dirty="0"/>
              <a:t>The Blue Books</a:t>
            </a:r>
          </a:p>
          <a:p>
            <a:pPr algn="ctr"/>
            <a:r>
              <a:rPr lang="en-GB" dirty="0"/>
              <a:t>1847</a:t>
            </a:r>
          </a:p>
        </p:txBody>
      </p:sp>
    </p:spTree>
    <p:extLst>
      <p:ext uri="{BB962C8B-B14F-4D97-AF65-F5344CB8AC3E}">
        <p14:creationId xmlns:p14="http://schemas.microsoft.com/office/powerpoint/2010/main" val="30378557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5">
            <a:lumMod val="60000"/>
            <a:lumOff val="40000"/>
          </a:schemeClr>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F0650DD-AB04-4F56-ABED-EB5A1AA93B09}"/>
              </a:ext>
            </a:extLst>
          </p:cNvPr>
          <p:cNvSpPr txBox="1"/>
          <p:nvPr/>
        </p:nvSpPr>
        <p:spPr>
          <a:xfrm>
            <a:off x="2009776" y="285750"/>
            <a:ext cx="8334374" cy="1569660"/>
          </a:xfrm>
          <a:prstGeom prst="rect">
            <a:avLst/>
          </a:prstGeom>
          <a:noFill/>
        </p:spPr>
        <p:txBody>
          <a:bodyPr wrap="square" rtlCol="0">
            <a:spAutoFit/>
          </a:bodyPr>
          <a:lstStyle/>
          <a:p>
            <a:pPr algn="ctr"/>
            <a:r>
              <a:rPr lang="en-GB" sz="4800" dirty="0"/>
              <a:t>Burrhus Frederick Skinner – Operant Conditioning</a:t>
            </a:r>
          </a:p>
        </p:txBody>
      </p:sp>
      <p:pic>
        <p:nvPicPr>
          <p:cNvPr id="4" name="Picture 3" descr="A person wearing a suit and tie&#10;&#10;Description automatically generated">
            <a:extLst>
              <a:ext uri="{FF2B5EF4-FFF2-40B4-BE49-F238E27FC236}">
                <a16:creationId xmlns:a16="http://schemas.microsoft.com/office/drawing/2014/main" id="{EA8BE104-9D12-45B8-9034-083BE51E3461}"/>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649207" y="2153265"/>
            <a:ext cx="3005138" cy="4020382"/>
          </a:xfrm>
          <a:prstGeom prst="rect">
            <a:avLst/>
          </a:prstGeom>
        </p:spPr>
      </p:pic>
      <p:sp>
        <p:nvSpPr>
          <p:cNvPr id="5" name="TextBox 4">
            <a:extLst>
              <a:ext uri="{FF2B5EF4-FFF2-40B4-BE49-F238E27FC236}">
                <a16:creationId xmlns:a16="http://schemas.microsoft.com/office/drawing/2014/main" id="{ED306378-276F-456C-B43D-7D05FAB5BD7C}"/>
              </a:ext>
            </a:extLst>
          </p:cNvPr>
          <p:cNvSpPr txBox="1"/>
          <p:nvPr/>
        </p:nvSpPr>
        <p:spPr>
          <a:xfrm>
            <a:off x="1572854" y="6291246"/>
            <a:ext cx="3005138" cy="230832"/>
          </a:xfrm>
          <a:prstGeom prst="rect">
            <a:avLst/>
          </a:prstGeom>
          <a:noFill/>
        </p:spPr>
        <p:txBody>
          <a:bodyPr wrap="square" rtlCol="0">
            <a:spAutoFit/>
          </a:bodyPr>
          <a:lstStyle/>
          <a:p>
            <a:r>
              <a:rPr lang="en-GB" sz="900" dirty="0">
                <a:hlinkClick r:id="rId4"/>
              </a:rPr>
              <a:t>www.manuelbarriosprieto.com/2011/03</a:t>
            </a:r>
            <a:r>
              <a:rPr lang="en-GB" sz="900" dirty="0"/>
              <a:t> accessed 27/10/20</a:t>
            </a:r>
          </a:p>
        </p:txBody>
      </p:sp>
      <p:sp>
        <p:nvSpPr>
          <p:cNvPr id="6" name="TextBox 5">
            <a:extLst>
              <a:ext uri="{FF2B5EF4-FFF2-40B4-BE49-F238E27FC236}">
                <a16:creationId xmlns:a16="http://schemas.microsoft.com/office/drawing/2014/main" id="{083A4B12-90A2-4BF7-BAC7-24D52C2BEC0E}"/>
              </a:ext>
            </a:extLst>
          </p:cNvPr>
          <p:cNvSpPr txBox="1"/>
          <p:nvPr/>
        </p:nvSpPr>
        <p:spPr>
          <a:xfrm>
            <a:off x="6774426" y="2605548"/>
            <a:ext cx="4670322" cy="2523768"/>
          </a:xfrm>
          <a:prstGeom prst="rect">
            <a:avLst/>
          </a:prstGeom>
          <a:noFill/>
        </p:spPr>
        <p:txBody>
          <a:bodyPr wrap="square" rtlCol="0">
            <a:spAutoFit/>
          </a:bodyPr>
          <a:lstStyle/>
          <a:p>
            <a:r>
              <a:rPr lang="en-GB" sz="2800" i="1" dirty="0"/>
              <a:t>By using positive punishment, children are less likely to repeat the behaviour that earned them the punishment in the first place.</a:t>
            </a:r>
          </a:p>
          <a:p>
            <a:r>
              <a:rPr lang="en-GB" i="1" dirty="0"/>
              <a:t>Skinner (1953)</a:t>
            </a:r>
          </a:p>
        </p:txBody>
      </p:sp>
    </p:spTree>
    <p:extLst>
      <p:ext uri="{BB962C8B-B14F-4D97-AF65-F5344CB8AC3E}">
        <p14:creationId xmlns:p14="http://schemas.microsoft.com/office/powerpoint/2010/main" val="307831343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6">
            <a:lumMod val="60000"/>
            <a:lumOff val="40000"/>
          </a:schemeClr>
        </a:solidFill>
        <a:effectLst/>
      </p:bgPr>
    </p:bg>
    <p:spTree>
      <p:nvGrpSpPr>
        <p:cNvPr id="1" name=""/>
        <p:cNvGrpSpPr/>
        <p:nvPr/>
      </p:nvGrpSpPr>
      <p:grpSpPr>
        <a:xfrm>
          <a:off x="0" y="0"/>
          <a:ext cx="0" cy="0"/>
          <a:chOff x="0" y="0"/>
          <a:chExt cx="0" cy="0"/>
        </a:xfrm>
      </p:grpSpPr>
      <p:pic>
        <p:nvPicPr>
          <p:cNvPr id="3" name="Picture 2" descr="A picture containing knife&#10;&#10;Description automatically generated">
            <a:extLst>
              <a:ext uri="{FF2B5EF4-FFF2-40B4-BE49-F238E27FC236}">
                <a16:creationId xmlns:a16="http://schemas.microsoft.com/office/drawing/2014/main" id="{6A5FA946-C5A3-4834-9A04-BF5C8E17C7E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87350" y="1737360"/>
            <a:ext cx="6516890" cy="3629660"/>
          </a:xfrm>
          <a:prstGeom prst="rect">
            <a:avLst/>
          </a:prstGeom>
        </p:spPr>
        <p:style>
          <a:lnRef idx="2">
            <a:schemeClr val="dk1"/>
          </a:lnRef>
          <a:fillRef idx="1">
            <a:schemeClr val="lt1"/>
          </a:fillRef>
          <a:effectRef idx="0">
            <a:schemeClr val="dk1"/>
          </a:effectRef>
          <a:fontRef idx="minor">
            <a:schemeClr val="dk1"/>
          </a:fontRef>
        </p:style>
      </p:pic>
      <p:pic>
        <p:nvPicPr>
          <p:cNvPr id="5" name="Picture 4" descr="A person looking at the camera&#10;&#10;Description automatically generated">
            <a:extLst>
              <a:ext uri="{FF2B5EF4-FFF2-40B4-BE49-F238E27FC236}">
                <a16:creationId xmlns:a16="http://schemas.microsoft.com/office/drawing/2014/main" id="{A18BB409-A3A3-42FF-9594-B16CF58AE8C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661638" y="1737360"/>
            <a:ext cx="2702080" cy="3629660"/>
          </a:xfrm>
          <a:prstGeom prst="rect">
            <a:avLst/>
          </a:prstGeom>
        </p:spPr>
      </p:pic>
      <p:sp>
        <p:nvSpPr>
          <p:cNvPr id="6" name="Rectangle 5">
            <a:extLst>
              <a:ext uri="{FF2B5EF4-FFF2-40B4-BE49-F238E27FC236}">
                <a16:creationId xmlns:a16="http://schemas.microsoft.com/office/drawing/2014/main" id="{AF2BCBC6-1D86-437C-ADB1-7DCF2C802FBA}"/>
              </a:ext>
            </a:extLst>
          </p:cNvPr>
          <p:cNvSpPr/>
          <p:nvPr/>
        </p:nvSpPr>
        <p:spPr>
          <a:xfrm>
            <a:off x="3645795" y="452735"/>
            <a:ext cx="4399922" cy="923330"/>
          </a:xfrm>
          <a:prstGeom prst="rect">
            <a:avLst/>
          </a:prstGeom>
          <a:noFill/>
        </p:spPr>
        <p:txBody>
          <a:bodyPr wrap="square" lIns="91440" tIns="45720" rIns="91440" bIns="45720">
            <a:spAutoFit/>
            <a:scene3d>
              <a:camera prst="orthographicFront"/>
              <a:lightRig rig="harsh" dir="t"/>
            </a:scene3d>
            <a:sp3d extrusionH="57150" prstMaterial="matte">
              <a:bevelT w="63500" h="12700" prst="angle"/>
              <a:contourClr>
                <a:schemeClr val="bg1">
                  <a:lumMod val="65000"/>
                </a:schemeClr>
              </a:contourClr>
            </a:sp3d>
          </a:bodyPr>
          <a:lstStyle/>
          <a:p>
            <a:pPr algn="ctr"/>
            <a:r>
              <a:rPr lang="en-US" sz="5400" b="1" cap="none" spc="0" dirty="0">
                <a:ln/>
                <a:solidFill>
                  <a:srgbClr val="FF0000"/>
                </a:solidFill>
                <a:effectLst/>
              </a:rPr>
              <a:t>The Welsh Not</a:t>
            </a:r>
          </a:p>
        </p:txBody>
      </p:sp>
      <p:sp>
        <p:nvSpPr>
          <p:cNvPr id="7" name="TextBox 6">
            <a:extLst>
              <a:ext uri="{FF2B5EF4-FFF2-40B4-BE49-F238E27FC236}">
                <a16:creationId xmlns:a16="http://schemas.microsoft.com/office/drawing/2014/main" id="{678D214E-93F5-4032-998A-1DC96A5E5186}"/>
              </a:ext>
            </a:extLst>
          </p:cNvPr>
          <p:cNvSpPr txBox="1"/>
          <p:nvPr/>
        </p:nvSpPr>
        <p:spPr>
          <a:xfrm>
            <a:off x="1285876" y="5367020"/>
            <a:ext cx="4095750" cy="246221"/>
          </a:xfrm>
          <a:prstGeom prst="rect">
            <a:avLst/>
          </a:prstGeom>
          <a:noFill/>
        </p:spPr>
        <p:txBody>
          <a:bodyPr wrap="square" rtlCol="0">
            <a:spAutoFit/>
          </a:bodyPr>
          <a:lstStyle/>
          <a:p>
            <a:r>
              <a:rPr lang="en-GB" sz="1000" dirty="0">
                <a:hlinkClick r:id="rId4"/>
              </a:rPr>
              <a:t>www.bbc.co.uk/ahistoryoftheworld/objects/welshnot</a:t>
            </a:r>
            <a:r>
              <a:rPr lang="en-GB" sz="1000" dirty="0"/>
              <a:t>  accessed 27/10/20</a:t>
            </a:r>
          </a:p>
        </p:txBody>
      </p:sp>
      <p:sp>
        <p:nvSpPr>
          <p:cNvPr id="8" name="TextBox 7">
            <a:extLst>
              <a:ext uri="{FF2B5EF4-FFF2-40B4-BE49-F238E27FC236}">
                <a16:creationId xmlns:a16="http://schemas.microsoft.com/office/drawing/2014/main" id="{6BB9A714-F106-4A4B-BE96-1B52FECD62AA}"/>
              </a:ext>
            </a:extLst>
          </p:cNvPr>
          <p:cNvSpPr txBox="1"/>
          <p:nvPr/>
        </p:nvSpPr>
        <p:spPr>
          <a:xfrm>
            <a:off x="7052038" y="5367020"/>
            <a:ext cx="4187462" cy="400110"/>
          </a:xfrm>
          <a:prstGeom prst="rect">
            <a:avLst/>
          </a:prstGeom>
          <a:noFill/>
        </p:spPr>
        <p:txBody>
          <a:bodyPr wrap="square" rtlCol="0">
            <a:spAutoFit/>
          </a:bodyPr>
          <a:lstStyle/>
          <a:p>
            <a:r>
              <a:rPr lang="en-GB" sz="1000" dirty="0">
                <a:hlinkClick r:id="rId5"/>
              </a:rPr>
              <a:t>www.Wrexham.com/news/the-history-of-the-welsh-not-or-welsh-note</a:t>
            </a:r>
            <a:r>
              <a:rPr lang="en-GB" sz="1000" dirty="0"/>
              <a:t>  accessed 27/10/20</a:t>
            </a:r>
          </a:p>
        </p:txBody>
      </p:sp>
    </p:spTree>
    <p:extLst>
      <p:ext uri="{BB962C8B-B14F-4D97-AF65-F5344CB8AC3E}">
        <p14:creationId xmlns:p14="http://schemas.microsoft.com/office/powerpoint/2010/main" val="51528532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6">
            <a:lumMod val="60000"/>
            <a:lumOff val="40000"/>
          </a:schemeClr>
        </a:solidFill>
        <a:effectLst/>
      </p:bgPr>
    </p:bg>
    <p:spTree>
      <p:nvGrpSpPr>
        <p:cNvPr id="1" name=""/>
        <p:cNvGrpSpPr/>
        <p:nvPr/>
      </p:nvGrpSpPr>
      <p:grpSpPr>
        <a:xfrm>
          <a:off x="0" y="0"/>
          <a:ext cx="0" cy="0"/>
          <a:chOff x="0" y="0"/>
          <a:chExt cx="0" cy="0"/>
        </a:xfrm>
      </p:grpSpPr>
      <p:pic>
        <p:nvPicPr>
          <p:cNvPr id="3" name="Picture 2" descr="A picture containing shape&#10;&#10;Description automatically generated">
            <a:extLst>
              <a:ext uri="{FF2B5EF4-FFF2-40B4-BE49-F238E27FC236}">
                <a16:creationId xmlns:a16="http://schemas.microsoft.com/office/drawing/2014/main" id="{61EE862F-998B-4639-9706-8BCF6210CE2B}"/>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51841" y="944049"/>
            <a:ext cx="963294" cy="1778390"/>
          </a:xfrm>
          <a:prstGeom prst="rect">
            <a:avLst/>
          </a:prstGeom>
        </p:spPr>
      </p:pic>
      <p:sp>
        <p:nvSpPr>
          <p:cNvPr id="5" name="Arrow: Right 4">
            <a:extLst>
              <a:ext uri="{FF2B5EF4-FFF2-40B4-BE49-F238E27FC236}">
                <a16:creationId xmlns:a16="http://schemas.microsoft.com/office/drawing/2014/main" id="{1076597E-788E-4696-B27C-D7D5B629BA1D}"/>
              </a:ext>
            </a:extLst>
          </p:cNvPr>
          <p:cNvSpPr/>
          <p:nvPr/>
        </p:nvSpPr>
        <p:spPr>
          <a:xfrm>
            <a:off x="1899443" y="1645920"/>
            <a:ext cx="1036798" cy="356748"/>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7" name="Picture 6" descr="A picture containing shape&#10;&#10;Description automatically generated">
            <a:extLst>
              <a:ext uri="{FF2B5EF4-FFF2-40B4-BE49-F238E27FC236}">
                <a16:creationId xmlns:a16="http://schemas.microsoft.com/office/drawing/2014/main" id="{7B546FA5-4F1A-4252-99C5-1A9A3F8D9C03}"/>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3095421" y="840350"/>
            <a:ext cx="951176" cy="1985789"/>
          </a:xfrm>
          <a:prstGeom prst="rect">
            <a:avLst/>
          </a:prstGeom>
        </p:spPr>
      </p:pic>
      <p:sp>
        <p:nvSpPr>
          <p:cNvPr id="9" name="Arrow: Right 8">
            <a:extLst>
              <a:ext uri="{FF2B5EF4-FFF2-40B4-BE49-F238E27FC236}">
                <a16:creationId xmlns:a16="http://schemas.microsoft.com/office/drawing/2014/main" id="{DCBB7608-473C-4104-9D0F-8CD147542286}"/>
              </a:ext>
            </a:extLst>
          </p:cNvPr>
          <p:cNvSpPr/>
          <p:nvPr/>
        </p:nvSpPr>
        <p:spPr>
          <a:xfrm>
            <a:off x="4295775" y="1645920"/>
            <a:ext cx="951176" cy="356748"/>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1" name="Picture 10" descr="A picture containing shape&#10;&#10;Description automatically generated">
            <a:extLst>
              <a:ext uri="{FF2B5EF4-FFF2-40B4-BE49-F238E27FC236}">
                <a16:creationId xmlns:a16="http://schemas.microsoft.com/office/drawing/2014/main" id="{DB1C4EC2-9D2D-49E2-A095-B0FC75D98A26}"/>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461840" y="1047749"/>
            <a:ext cx="963294" cy="1778390"/>
          </a:xfrm>
          <a:prstGeom prst="rect">
            <a:avLst/>
          </a:prstGeom>
        </p:spPr>
      </p:pic>
      <p:sp>
        <p:nvSpPr>
          <p:cNvPr id="13" name="Arrow: Right 12">
            <a:extLst>
              <a:ext uri="{FF2B5EF4-FFF2-40B4-BE49-F238E27FC236}">
                <a16:creationId xmlns:a16="http://schemas.microsoft.com/office/drawing/2014/main" id="{BC13D600-5F86-4D12-93FB-E36DC7487B3A}"/>
              </a:ext>
            </a:extLst>
          </p:cNvPr>
          <p:cNvSpPr/>
          <p:nvPr/>
        </p:nvSpPr>
        <p:spPr>
          <a:xfrm>
            <a:off x="6640023" y="1654870"/>
            <a:ext cx="951176" cy="356748"/>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5" name="Picture 14" descr="A picture containing shape&#10;&#10;Description automatically generated">
            <a:extLst>
              <a:ext uri="{FF2B5EF4-FFF2-40B4-BE49-F238E27FC236}">
                <a16:creationId xmlns:a16="http://schemas.microsoft.com/office/drawing/2014/main" id="{1AA714B1-026C-4DFE-9CE5-640A14D525C3}"/>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7775506" y="944049"/>
            <a:ext cx="951176" cy="1985789"/>
          </a:xfrm>
          <a:prstGeom prst="rect">
            <a:avLst/>
          </a:prstGeom>
        </p:spPr>
      </p:pic>
      <p:sp>
        <p:nvSpPr>
          <p:cNvPr id="17" name="Arrow: Right 16">
            <a:extLst>
              <a:ext uri="{FF2B5EF4-FFF2-40B4-BE49-F238E27FC236}">
                <a16:creationId xmlns:a16="http://schemas.microsoft.com/office/drawing/2014/main" id="{C2F339EE-BE8D-41A2-B63C-FC00A320C75B}"/>
              </a:ext>
            </a:extLst>
          </p:cNvPr>
          <p:cNvSpPr/>
          <p:nvPr/>
        </p:nvSpPr>
        <p:spPr>
          <a:xfrm>
            <a:off x="8910989" y="1654870"/>
            <a:ext cx="951176" cy="356748"/>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9" name="Picture 18" descr="A picture containing shape&#10;&#10;Description automatically generated">
            <a:extLst>
              <a:ext uri="{FF2B5EF4-FFF2-40B4-BE49-F238E27FC236}">
                <a16:creationId xmlns:a16="http://schemas.microsoft.com/office/drawing/2014/main" id="{22F14489-CF31-44E6-9B12-6E43D0517301}"/>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0046472" y="1047748"/>
            <a:ext cx="963294" cy="1778390"/>
          </a:xfrm>
          <a:prstGeom prst="rect">
            <a:avLst/>
          </a:prstGeom>
        </p:spPr>
      </p:pic>
      <p:sp>
        <p:nvSpPr>
          <p:cNvPr id="20" name="TextBox 19">
            <a:extLst>
              <a:ext uri="{FF2B5EF4-FFF2-40B4-BE49-F238E27FC236}">
                <a16:creationId xmlns:a16="http://schemas.microsoft.com/office/drawing/2014/main" id="{85651BD2-4F84-4465-BA0C-9C106BEEE66B}"/>
              </a:ext>
            </a:extLst>
          </p:cNvPr>
          <p:cNvSpPr txBox="1"/>
          <p:nvPr/>
        </p:nvSpPr>
        <p:spPr>
          <a:xfrm>
            <a:off x="962025" y="3133725"/>
            <a:ext cx="1209675" cy="369332"/>
          </a:xfrm>
          <a:prstGeom prst="rect">
            <a:avLst/>
          </a:prstGeom>
          <a:noFill/>
        </p:spPr>
        <p:txBody>
          <a:bodyPr wrap="square" rtlCol="0">
            <a:spAutoFit/>
          </a:bodyPr>
          <a:lstStyle/>
          <a:p>
            <a:r>
              <a:rPr lang="en-GB" dirty="0"/>
              <a:t>9am</a:t>
            </a:r>
          </a:p>
        </p:txBody>
      </p:sp>
      <p:sp>
        <p:nvSpPr>
          <p:cNvPr id="21" name="TextBox 20">
            <a:extLst>
              <a:ext uri="{FF2B5EF4-FFF2-40B4-BE49-F238E27FC236}">
                <a16:creationId xmlns:a16="http://schemas.microsoft.com/office/drawing/2014/main" id="{6317794D-0CB5-4454-8B45-1CD98FB2F634}"/>
              </a:ext>
            </a:extLst>
          </p:cNvPr>
          <p:cNvSpPr txBox="1"/>
          <p:nvPr/>
        </p:nvSpPr>
        <p:spPr>
          <a:xfrm>
            <a:off x="10281265" y="3190875"/>
            <a:ext cx="1596410" cy="369332"/>
          </a:xfrm>
          <a:prstGeom prst="rect">
            <a:avLst/>
          </a:prstGeom>
          <a:noFill/>
        </p:spPr>
        <p:txBody>
          <a:bodyPr wrap="square" rtlCol="0">
            <a:spAutoFit/>
          </a:bodyPr>
          <a:lstStyle/>
          <a:p>
            <a:r>
              <a:rPr lang="en-GB" dirty="0"/>
              <a:t>3pm</a:t>
            </a:r>
          </a:p>
        </p:txBody>
      </p:sp>
      <p:pic>
        <p:nvPicPr>
          <p:cNvPr id="23" name="Picture 22" descr="A close up of a sign&#10;&#10;Description automatically generated">
            <a:extLst>
              <a:ext uri="{FF2B5EF4-FFF2-40B4-BE49-F238E27FC236}">
                <a16:creationId xmlns:a16="http://schemas.microsoft.com/office/drawing/2014/main" id="{A498A121-CA07-47AE-8014-7468434943C8}"/>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388595" y="3872246"/>
            <a:ext cx="3021696" cy="2145404"/>
          </a:xfrm>
          <a:prstGeom prst="rect">
            <a:avLst/>
          </a:prstGeom>
        </p:spPr>
      </p:pic>
      <p:sp>
        <p:nvSpPr>
          <p:cNvPr id="24" name="TextBox 23">
            <a:extLst>
              <a:ext uri="{FF2B5EF4-FFF2-40B4-BE49-F238E27FC236}">
                <a16:creationId xmlns:a16="http://schemas.microsoft.com/office/drawing/2014/main" id="{C176E7F7-74A2-401C-A8BC-DA0D2FF22181}"/>
              </a:ext>
            </a:extLst>
          </p:cNvPr>
          <p:cNvSpPr txBox="1"/>
          <p:nvPr/>
        </p:nvSpPr>
        <p:spPr>
          <a:xfrm>
            <a:off x="647981" y="6034550"/>
            <a:ext cx="2273178" cy="230832"/>
          </a:xfrm>
          <a:prstGeom prst="rect">
            <a:avLst/>
          </a:prstGeom>
          <a:noFill/>
        </p:spPr>
        <p:txBody>
          <a:bodyPr wrap="square" rtlCol="0">
            <a:spAutoFit/>
          </a:bodyPr>
          <a:lstStyle/>
          <a:p>
            <a:r>
              <a:rPr lang="en-GB" sz="900" dirty="0">
                <a:hlinkClick r:id="rId8"/>
              </a:rPr>
              <a:t>www.askateacher.com</a:t>
            </a:r>
            <a:r>
              <a:rPr lang="en-GB" sz="900" dirty="0"/>
              <a:t>  accessed 27/10/20</a:t>
            </a:r>
          </a:p>
        </p:txBody>
      </p:sp>
      <p:sp>
        <p:nvSpPr>
          <p:cNvPr id="25" name="Rectangle: Rounded Corners 24">
            <a:extLst>
              <a:ext uri="{FF2B5EF4-FFF2-40B4-BE49-F238E27FC236}">
                <a16:creationId xmlns:a16="http://schemas.microsoft.com/office/drawing/2014/main" id="{149A9321-794C-4A3E-BEAE-96F6B77EDE29}"/>
              </a:ext>
            </a:extLst>
          </p:cNvPr>
          <p:cNvSpPr/>
          <p:nvPr/>
        </p:nvSpPr>
        <p:spPr>
          <a:xfrm>
            <a:off x="4371975" y="3686175"/>
            <a:ext cx="6276975" cy="27813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The plaque would be passed around the class to anyone who was overheard speaking welsh until the end of the school day.  The last child wearing it would then face a lashing or caning.  The children were encouraged to inform the class teacher if they caught any of their classmates speaking welsh so they could pass it on.</a:t>
            </a:r>
          </a:p>
          <a:p>
            <a:pPr algn="ctr"/>
            <a:r>
              <a:rPr lang="en-GB" sz="1200" dirty="0"/>
              <a:t>Davies (1994)</a:t>
            </a:r>
          </a:p>
        </p:txBody>
      </p:sp>
    </p:spTree>
    <p:extLst>
      <p:ext uri="{BB962C8B-B14F-4D97-AF65-F5344CB8AC3E}">
        <p14:creationId xmlns:p14="http://schemas.microsoft.com/office/powerpoint/2010/main" val="287172851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CC0ADFA-D735-4FC8-8FB0-A95FAEF9E73B}"/>
              </a:ext>
            </a:extLst>
          </p:cNvPr>
          <p:cNvSpPr txBox="1"/>
          <p:nvPr/>
        </p:nvSpPr>
        <p:spPr>
          <a:xfrm>
            <a:off x="6216752" y="263627"/>
            <a:ext cx="4178710" cy="1738938"/>
          </a:xfrm>
          <a:prstGeom prst="rect">
            <a:avLst/>
          </a:prstGeom>
          <a:noFill/>
        </p:spPr>
        <p:txBody>
          <a:bodyPr wrap="square" rtlCol="0">
            <a:spAutoFit/>
          </a:bodyPr>
          <a:lstStyle/>
          <a:p>
            <a:pPr algn="ctr"/>
            <a:r>
              <a:rPr lang="en-GB" sz="2400" dirty="0">
                <a:solidFill>
                  <a:srgbClr val="FF0000"/>
                </a:solidFill>
              </a:rPr>
              <a:t>The “Not” was not compulsory in welsh schools, each school that used it had chosen to do so.  </a:t>
            </a:r>
          </a:p>
          <a:p>
            <a:pPr algn="ctr"/>
            <a:r>
              <a:rPr lang="en-GB" sz="1100" dirty="0">
                <a:solidFill>
                  <a:srgbClr val="FF0000"/>
                </a:solidFill>
                <a:hlinkClick r:id="rId3"/>
              </a:rPr>
              <a:t>www.welshnot.com/about</a:t>
            </a:r>
            <a:r>
              <a:rPr lang="en-GB" sz="1100" dirty="0">
                <a:solidFill>
                  <a:srgbClr val="FF0000"/>
                </a:solidFill>
              </a:rPr>
              <a:t> accessed 26/10/20</a:t>
            </a:r>
          </a:p>
        </p:txBody>
      </p:sp>
      <p:pic>
        <p:nvPicPr>
          <p:cNvPr id="4" name="Picture 3" descr="A picture containing electronics, table, computer&#10;&#10;Description automatically generated">
            <a:extLst>
              <a:ext uri="{FF2B5EF4-FFF2-40B4-BE49-F238E27FC236}">
                <a16:creationId xmlns:a16="http://schemas.microsoft.com/office/drawing/2014/main" id="{A5276338-36E9-4426-AD88-61AADAC8EB03}"/>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398771" y="1833287"/>
            <a:ext cx="2512194" cy="2912688"/>
          </a:xfrm>
          <a:prstGeom prst="rect">
            <a:avLst/>
          </a:prstGeom>
        </p:spPr>
      </p:pic>
      <p:sp>
        <p:nvSpPr>
          <p:cNvPr id="5" name="TextBox 4">
            <a:extLst>
              <a:ext uri="{FF2B5EF4-FFF2-40B4-BE49-F238E27FC236}">
                <a16:creationId xmlns:a16="http://schemas.microsoft.com/office/drawing/2014/main" id="{3590576B-77C7-4B85-9FF4-0EFE1A47CA4E}"/>
              </a:ext>
            </a:extLst>
          </p:cNvPr>
          <p:cNvSpPr txBox="1"/>
          <p:nvPr/>
        </p:nvSpPr>
        <p:spPr>
          <a:xfrm>
            <a:off x="1866900" y="2827966"/>
            <a:ext cx="1152525" cy="923330"/>
          </a:xfrm>
          <a:prstGeom prst="rect">
            <a:avLst/>
          </a:prstGeom>
          <a:noFill/>
        </p:spPr>
        <p:txBody>
          <a:bodyPr wrap="square" rtlCol="0">
            <a:spAutoFit/>
          </a:bodyPr>
          <a:lstStyle/>
          <a:p>
            <a:pPr algn="ctr"/>
            <a:r>
              <a:rPr lang="en-GB" dirty="0"/>
              <a:t>The blue books</a:t>
            </a:r>
          </a:p>
          <a:p>
            <a:pPr algn="ctr"/>
            <a:r>
              <a:rPr lang="en-GB" dirty="0"/>
              <a:t>1847</a:t>
            </a:r>
          </a:p>
        </p:txBody>
      </p:sp>
      <p:sp>
        <p:nvSpPr>
          <p:cNvPr id="6" name="TextBox 5">
            <a:extLst>
              <a:ext uri="{FF2B5EF4-FFF2-40B4-BE49-F238E27FC236}">
                <a16:creationId xmlns:a16="http://schemas.microsoft.com/office/drawing/2014/main" id="{37232F88-6AF6-4B38-996D-219330E7727D}"/>
              </a:ext>
            </a:extLst>
          </p:cNvPr>
          <p:cNvSpPr txBox="1"/>
          <p:nvPr/>
        </p:nvSpPr>
        <p:spPr>
          <a:xfrm>
            <a:off x="6053444" y="2276475"/>
            <a:ext cx="4505325" cy="2123658"/>
          </a:xfrm>
          <a:prstGeom prst="rect">
            <a:avLst/>
          </a:prstGeom>
          <a:noFill/>
        </p:spPr>
        <p:txBody>
          <a:bodyPr wrap="square" rtlCol="0">
            <a:spAutoFit/>
          </a:bodyPr>
          <a:lstStyle/>
          <a:p>
            <a:pPr algn="ctr"/>
            <a:r>
              <a:rPr lang="en-GB" sz="2400" dirty="0">
                <a:solidFill>
                  <a:schemeClr val="accent6">
                    <a:lumMod val="75000"/>
                  </a:schemeClr>
                </a:solidFill>
              </a:rPr>
              <a:t>The most frequent use of the “Not” in schools appears to be in the first few decades following the publication of the “Blue Books” in 1847</a:t>
            </a:r>
          </a:p>
          <a:p>
            <a:pPr algn="ctr"/>
            <a:r>
              <a:rPr lang="en-GB" sz="1200" dirty="0">
                <a:solidFill>
                  <a:schemeClr val="accent6">
                    <a:lumMod val="75000"/>
                  </a:schemeClr>
                </a:solidFill>
              </a:rPr>
              <a:t>Davies (1994).</a:t>
            </a:r>
          </a:p>
        </p:txBody>
      </p:sp>
      <p:sp>
        <p:nvSpPr>
          <p:cNvPr id="7" name="TextBox 6">
            <a:extLst>
              <a:ext uri="{FF2B5EF4-FFF2-40B4-BE49-F238E27FC236}">
                <a16:creationId xmlns:a16="http://schemas.microsoft.com/office/drawing/2014/main" id="{EA0D63FB-149D-4365-9B69-5337DF634610}"/>
              </a:ext>
            </a:extLst>
          </p:cNvPr>
          <p:cNvSpPr txBox="1"/>
          <p:nvPr/>
        </p:nvSpPr>
        <p:spPr>
          <a:xfrm>
            <a:off x="5554968" y="4400133"/>
            <a:ext cx="5705475" cy="2400657"/>
          </a:xfrm>
          <a:prstGeom prst="rect">
            <a:avLst/>
          </a:prstGeom>
          <a:noFill/>
        </p:spPr>
        <p:txBody>
          <a:bodyPr wrap="square" rtlCol="0">
            <a:spAutoFit/>
          </a:bodyPr>
          <a:lstStyle/>
          <a:p>
            <a:pPr algn="ctr"/>
            <a:r>
              <a:rPr lang="en-GB" sz="2400" dirty="0"/>
              <a:t>The report claimed to not endorse the use of the “Not”, stating it was arbitrary and cruel, however also highlighted the effectiveness of it’s use in “curing” welsh speakers of this “sickness”.</a:t>
            </a:r>
          </a:p>
          <a:p>
            <a:pPr algn="ctr"/>
            <a:r>
              <a:rPr lang="en-GB" sz="1200" dirty="0"/>
              <a:t>Commissioners report (1847)</a:t>
            </a:r>
          </a:p>
          <a:p>
            <a:endParaRPr lang="en-GB" dirty="0"/>
          </a:p>
        </p:txBody>
      </p:sp>
    </p:spTree>
    <p:extLst>
      <p:ext uri="{BB962C8B-B14F-4D97-AF65-F5344CB8AC3E}">
        <p14:creationId xmlns:p14="http://schemas.microsoft.com/office/powerpoint/2010/main" val="29996885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AF20045B-8D01-49CF-B3B1-71371BBC9F04}"/>
              </a:ext>
            </a:extLst>
          </p:cNvPr>
          <p:cNvSpPr/>
          <p:nvPr/>
        </p:nvSpPr>
        <p:spPr>
          <a:xfrm>
            <a:off x="2052104" y="396662"/>
            <a:ext cx="8087791" cy="923330"/>
          </a:xfrm>
          <a:prstGeom prst="rect">
            <a:avLst/>
          </a:prstGeom>
          <a:noFill/>
        </p:spPr>
        <p:txBody>
          <a:bodyPr wrap="none" lIns="91440" tIns="45720" rIns="91440" bIns="45720">
            <a:spAutoFit/>
          </a:bodyPr>
          <a:lstStyle/>
          <a:p>
            <a:pPr algn="ctr"/>
            <a:r>
              <a:rPr lang="en-US" sz="5400" b="1" cap="none" spc="0" dirty="0">
                <a:ln w="22225">
                  <a:solidFill>
                    <a:schemeClr val="accent2"/>
                  </a:solidFill>
                  <a:prstDash val="solid"/>
                </a:ln>
                <a:solidFill>
                  <a:srgbClr val="C00000"/>
                </a:solidFill>
                <a:effectLst/>
              </a:rPr>
              <a:t>Local Government Act 1888</a:t>
            </a:r>
          </a:p>
        </p:txBody>
      </p:sp>
      <p:sp>
        <p:nvSpPr>
          <p:cNvPr id="3" name="Speech Bubble: Oval 2">
            <a:extLst>
              <a:ext uri="{FF2B5EF4-FFF2-40B4-BE49-F238E27FC236}">
                <a16:creationId xmlns:a16="http://schemas.microsoft.com/office/drawing/2014/main" id="{C3786DB6-8F80-4918-93F3-A1E64DAF3068}"/>
              </a:ext>
            </a:extLst>
          </p:cNvPr>
          <p:cNvSpPr/>
          <p:nvPr/>
        </p:nvSpPr>
        <p:spPr>
          <a:xfrm>
            <a:off x="6095999" y="1319992"/>
            <a:ext cx="5029200" cy="2362199"/>
          </a:xfrm>
          <a:prstGeom prst="wedgeEllipseCallout">
            <a:avLst>
              <a:gd name="adj1" fmla="val -30303"/>
              <a:gd name="adj2" fmla="val -39516"/>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Once the Local Government Act came into force in 1888, the “Not” was only used in a minority of schools and instruction in welsh in primary schools became the norm in welsh speaking areas.</a:t>
            </a:r>
          </a:p>
          <a:p>
            <a:pPr algn="ctr"/>
            <a:r>
              <a:rPr lang="en-GB" sz="1200" dirty="0"/>
              <a:t>Davies (1994)</a:t>
            </a:r>
          </a:p>
        </p:txBody>
      </p:sp>
      <p:sp>
        <p:nvSpPr>
          <p:cNvPr id="4" name="Speech Bubble: Oval 3">
            <a:extLst>
              <a:ext uri="{FF2B5EF4-FFF2-40B4-BE49-F238E27FC236}">
                <a16:creationId xmlns:a16="http://schemas.microsoft.com/office/drawing/2014/main" id="{9696ECE1-65B5-4D67-94D1-84C7DAB02B9C}"/>
              </a:ext>
            </a:extLst>
          </p:cNvPr>
          <p:cNvSpPr/>
          <p:nvPr/>
        </p:nvSpPr>
        <p:spPr>
          <a:xfrm>
            <a:off x="128583" y="2342759"/>
            <a:ext cx="2043118" cy="923331"/>
          </a:xfrm>
          <a:prstGeom prst="wedgeEllipseCallout">
            <a:avLst>
              <a:gd name="adj1" fmla="val -10737"/>
              <a:gd name="adj2" fmla="val 145468"/>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dirty="0"/>
              <a:t>Bore da!</a:t>
            </a:r>
          </a:p>
        </p:txBody>
      </p:sp>
      <p:sp>
        <p:nvSpPr>
          <p:cNvPr id="5" name="Speech Bubble: Oval 4">
            <a:extLst>
              <a:ext uri="{FF2B5EF4-FFF2-40B4-BE49-F238E27FC236}">
                <a16:creationId xmlns:a16="http://schemas.microsoft.com/office/drawing/2014/main" id="{06C18277-DFF8-4EFE-995B-1CBD2CBB2EA7}"/>
              </a:ext>
            </a:extLst>
          </p:cNvPr>
          <p:cNvSpPr/>
          <p:nvPr/>
        </p:nvSpPr>
        <p:spPr>
          <a:xfrm>
            <a:off x="1857375" y="2951374"/>
            <a:ext cx="1857375" cy="923332"/>
          </a:xfrm>
          <a:prstGeom prst="wedgeEllipseCallout">
            <a:avLst>
              <a:gd name="adj1" fmla="val -31178"/>
              <a:gd name="adj2" fmla="val 120907"/>
            </a:avLst>
          </a:prstGeom>
        </p:spPr>
        <p:style>
          <a:lnRef idx="1">
            <a:schemeClr val="accent6"/>
          </a:lnRef>
          <a:fillRef idx="3">
            <a:schemeClr val="accent6"/>
          </a:fillRef>
          <a:effectRef idx="2">
            <a:schemeClr val="accent6"/>
          </a:effectRef>
          <a:fontRef idx="minor">
            <a:schemeClr val="lt1"/>
          </a:fontRef>
        </p:style>
        <p:txBody>
          <a:bodyPr rtlCol="0" anchor="ctr"/>
          <a:lstStyle/>
          <a:p>
            <a:pPr algn="ctr"/>
            <a:r>
              <a:rPr lang="en-GB" dirty="0" err="1"/>
              <a:t>Shwmae</a:t>
            </a:r>
            <a:r>
              <a:rPr lang="en-GB" dirty="0"/>
              <a:t>!</a:t>
            </a:r>
          </a:p>
        </p:txBody>
      </p:sp>
      <p:sp>
        <p:nvSpPr>
          <p:cNvPr id="6" name="Speech Bubble: Oval 5">
            <a:extLst>
              <a:ext uri="{FF2B5EF4-FFF2-40B4-BE49-F238E27FC236}">
                <a16:creationId xmlns:a16="http://schemas.microsoft.com/office/drawing/2014/main" id="{08EF43A5-CDBC-4B0E-91BC-542481482FF9}"/>
              </a:ext>
            </a:extLst>
          </p:cNvPr>
          <p:cNvSpPr/>
          <p:nvPr/>
        </p:nvSpPr>
        <p:spPr>
          <a:xfrm>
            <a:off x="3900493" y="3172110"/>
            <a:ext cx="1676396" cy="1185082"/>
          </a:xfrm>
          <a:prstGeom prst="wedgeEllipseCallout">
            <a:avLst>
              <a:gd name="adj1" fmla="val -54874"/>
              <a:gd name="adj2" fmla="val 47764"/>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GB" dirty="0"/>
              <a:t>Sut </a:t>
            </a:r>
            <a:r>
              <a:rPr lang="en-GB" dirty="0" err="1"/>
              <a:t>wyt</a:t>
            </a:r>
            <a:r>
              <a:rPr lang="en-GB" dirty="0"/>
              <a:t> </a:t>
            </a:r>
            <a:r>
              <a:rPr lang="en-GB" dirty="0" err="1"/>
              <a:t>ti</a:t>
            </a:r>
            <a:r>
              <a:rPr lang="en-GB" dirty="0"/>
              <a:t>?</a:t>
            </a:r>
          </a:p>
        </p:txBody>
      </p:sp>
      <p:pic>
        <p:nvPicPr>
          <p:cNvPr id="8" name="Picture 7" descr="Icon&#10;&#10;Description automatically generated">
            <a:extLst>
              <a:ext uri="{FF2B5EF4-FFF2-40B4-BE49-F238E27FC236}">
                <a16:creationId xmlns:a16="http://schemas.microsoft.com/office/drawing/2014/main" id="{C4BFEE0E-326F-4FA2-9B15-09BD9684E1BD}"/>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209550" y="4263212"/>
            <a:ext cx="4057652" cy="2037280"/>
          </a:xfrm>
          <a:prstGeom prst="rect">
            <a:avLst/>
          </a:prstGeom>
        </p:spPr>
      </p:pic>
      <p:sp>
        <p:nvSpPr>
          <p:cNvPr id="9" name="Rectangle 8">
            <a:extLst>
              <a:ext uri="{FF2B5EF4-FFF2-40B4-BE49-F238E27FC236}">
                <a16:creationId xmlns:a16="http://schemas.microsoft.com/office/drawing/2014/main" id="{52861649-A62F-4840-BC78-481BF6D905FA}"/>
              </a:ext>
            </a:extLst>
          </p:cNvPr>
          <p:cNvSpPr/>
          <p:nvPr/>
        </p:nvSpPr>
        <p:spPr>
          <a:xfrm>
            <a:off x="6095999" y="4263212"/>
            <a:ext cx="5638801" cy="1838325"/>
          </a:xfrm>
          <a:prstGeom prst="rect">
            <a:avLst/>
          </a:prstGeom>
        </p:spPr>
        <p:style>
          <a:lnRef idx="1">
            <a:schemeClr val="accent6"/>
          </a:lnRef>
          <a:fillRef idx="2">
            <a:schemeClr val="accent6"/>
          </a:fillRef>
          <a:effectRef idx="1">
            <a:schemeClr val="accent6"/>
          </a:effectRef>
          <a:fontRef idx="minor">
            <a:schemeClr val="dk1"/>
          </a:fontRef>
        </p:style>
        <p:txBody>
          <a:bodyPr rtlCol="0" anchor="ctr"/>
          <a:lstStyle/>
          <a:p>
            <a:pPr algn="ctr"/>
            <a:r>
              <a:rPr lang="en-GB" dirty="0"/>
              <a:t>However, in 2010, a member of parliament for Clwyd South claimed that the use of the “Not” including caning as punishment persisted in some schools until as late as the 1940’s!</a:t>
            </a:r>
          </a:p>
          <a:p>
            <a:pPr algn="ctr"/>
            <a:r>
              <a:rPr lang="en-GB" sz="1200" dirty="0">
                <a:hlinkClick r:id="rId5"/>
              </a:rPr>
              <a:t>www.Wrexham-history.com</a:t>
            </a:r>
            <a:r>
              <a:rPr lang="en-GB" sz="1200" dirty="0"/>
              <a:t>  accessed 26/10/20</a:t>
            </a:r>
          </a:p>
        </p:txBody>
      </p:sp>
    </p:spTree>
    <p:extLst>
      <p:ext uri="{BB962C8B-B14F-4D97-AF65-F5344CB8AC3E}">
        <p14:creationId xmlns:p14="http://schemas.microsoft.com/office/powerpoint/2010/main" val="286596978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E99234-E134-44E5-8123-A64B637AC16C}"/>
              </a:ext>
            </a:extLst>
          </p:cNvPr>
          <p:cNvSpPr>
            <a:spLocks noGrp="1"/>
          </p:cNvSpPr>
          <p:nvPr>
            <p:ph type="title"/>
          </p:nvPr>
        </p:nvSpPr>
        <p:spPr/>
        <p:txBody>
          <a:bodyPr/>
          <a:lstStyle/>
          <a:p>
            <a:pPr algn="ctr"/>
            <a:r>
              <a:rPr lang="en-GB" dirty="0"/>
              <a:t>So how many people in Wales are fluent in Welsh today?</a:t>
            </a:r>
          </a:p>
        </p:txBody>
      </p:sp>
      <p:sp>
        <p:nvSpPr>
          <p:cNvPr id="3" name="Content Placeholder 2">
            <a:extLst>
              <a:ext uri="{FF2B5EF4-FFF2-40B4-BE49-F238E27FC236}">
                <a16:creationId xmlns:a16="http://schemas.microsoft.com/office/drawing/2014/main" id="{202DBF9D-836B-4B83-AB37-4DF5F83B8712}"/>
              </a:ext>
            </a:extLst>
          </p:cNvPr>
          <p:cNvSpPr>
            <a:spLocks noGrp="1"/>
          </p:cNvSpPr>
          <p:nvPr>
            <p:ph idx="1"/>
          </p:nvPr>
        </p:nvSpPr>
        <p:spPr>
          <a:xfrm>
            <a:off x="1762125" y="2341562"/>
            <a:ext cx="2781300" cy="3422650"/>
          </a:xfrm>
        </p:spPr>
        <p:style>
          <a:lnRef idx="2">
            <a:schemeClr val="accent1">
              <a:shade val="50000"/>
            </a:schemeClr>
          </a:lnRef>
          <a:fillRef idx="1">
            <a:schemeClr val="accent1"/>
          </a:fillRef>
          <a:effectRef idx="0">
            <a:schemeClr val="accent1"/>
          </a:effectRef>
          <a:fontRef idx="minor">
            <a:schemeClr val="lt1"/>
          </a:fontRef>
        </p:style>
        <p:txBody>
          <a:bodyPr>
            <a:normAutofit lnSpcReduction="10000"/>
          </a:bodyPr>
          <a:lstStyle/>
          <a:p>
            <a:pPr marL="0" indent="0">
              <a:buNone/>
            </a:pPr>
            <a:r>
              <a:rPr lang="en-GB" dirty="0"/>
              <a:t>An annual population survey carried out in 2019 found that fewer than 30% of people in Wales were fluent in Welsh.</a:t>
            </a:r>
          </a:p>
          <a:p>
            <a:pPr marL="0" indent="0">
              <a:buNone/>
            </a:pPr>
            <a:r>
              <a:rPr lang="en-GB" sz="1200" dirty="0"/>
              <a:t>Roberts (2019)</a:t>
            </a:r>
          </a:p>
        </p:txBody>
      </p:sp>
      <p:pic>
        <p:nvPicPr>
          <p:cNvPr id="6" name="Picture 5" descr="Shape, circle&#10;&#10;Description automatically generated">
            <a:extLst>
              <a:ext uri="{FF2B5EF4-FFF2-40B4-BE49-F238E27FC236}">
                <a16:creationId xmlns:a16="http://schemas.microsoft.com/office/drawing/2014/main" id="{B78783C1-E972-4779-8190-9A3276CFD4FB}"/>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000625" y="2341562"/>
            <a:ext cx="4314825" cy="4314825"/>
          </a:xfrm>
          <a:prstGeom prst="rect">
            <a:avLst/>
          </a:prstGeom>
        </p:spPr>
      </p:pic>
      <p:sp>
        <p:nvSpPr>
          <p:cNvPr id="7" name="Thought Bubble: Cloud 6">
            <a:extLst>
              <a:ext uri="{FF2B5EF4-FFF2-40B4-BE49-F238E27FC236}">
                <a16:creationId xmlns:a16="http://schemas.microsoft.com/office/drawing/2014/main" id="{73150DA2-2A0B-433E-954E-83A826676488}"/>
              </a:ext>
            </a:extLst>
          </p:cNvPr>
          <p:cNvSpPr/>
          <p:nvPr/>
        </p:nvSpPr>
        <p:spPr>
          <a:xfrm>
            <a:off x="9010650" y="1209675"/>
            <a:ext cx="3009900" cy="2219325"/>
          </a:xfrm>
          <a:prstGeom prst="cloudCallout">
            <a:avLst>
              <a:gd name="adj1" fmla="val -55960"/>
              <a:gd name="adj2" fmla="val 40182"/>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Less than 30%?</a:t>
            </a:r>
          </a:p>
          <a:p>
            <a:pPr algn="ctr"/>
            <a:r>
              <a:rPr lang="en-GB" dirty="0"/>
              <a:t>Maybe because of the welsh Not?</a:t>
            </a:r>
          </a:p>
        </p:txBody>
      </p:sp>
    </p:spTree>
    <p:extLst>
      <p:ext uri="{BB962C8B-B14F-4D97-AF65-F5344CB8AC3E}">
        <p14:creationId xmlns:p14="http://schemas.microsoft.com/office/powerpoint/2010/main" val="319527049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BEE58B6-1498-41AC-A52D-B15C86BDFAA1}"/>
              </a:ext>
            </a:extLst>
          </p:cNvPr>
          <p:cNvSpPr>
            <a:spLocks noGrp="1"/>
          </p:cNvSpPr>
          <p:nvPr>
            <p:ph type="title"/>
          </p:nvPr>
        </p:nvSpPr>
        <p:spPr>
          <a:xfrm>
            <a:off x="686834" y="1153572"/>
            <a:ext cx="3200400" cy="4461163"/>
          </a:xfrm>
        </p:spPr>
        <p:txBody>
          <a:bodyPr vert="horz" lIns="91440" tIns="45720" rIns="91440" bIns="45720" rtlCol="0" anchor="ctr">
            <a:normAutofit/>
          </a:bodyPr>
          <a:lstStyle/>
          <a:p>
            <a:r>
              <a:rPr lang="en-US" sz="4400" kern="1200" dirty="0">
                <a:solidFill>
                  <a:srgbClr val="FFFFFF"/>
                </a:solidFill>
                <a:latin typeface="+mj-lt"/>
                <a:ea typeface="+mj-ea"/>
                <a:cs typeface="+mj-cs"/>
              </a:rPr>
              <a:t>Thank you for listening</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ECA90F46-1EAB-4716-AE89-E83F902FECFF}"/>
              </a:ext>
            </a:extLst>
          </p:cNvPr>
          <p:cNvSpPr>
            <a:spLocks noGrp="1"/>
          </p:cNvSpPr>
          <p:nvPr>
            <p:ph idx="1"/>
          </p:nvPr>
        </p:nvSpPr>
        <p:spPr>
          <a:xfrm>
            <a:off x="4447308" y="1362074"/>
            <a:ext cx="6906491" cy="5038725"/>
          </a:xfrm>
        </p:spPr>
        <p:txBody>
          <a:bodyPr vert="horz" lIns="91440" tIns="45720" rIns="91440" bIns="45720" rtlCol="0" anchor="ctr">
            <a:normAutofit/>
          </a:bodyPr>
          <a:lstStyle/>
          <a:p>
            <a:pPr marL="0" indent="0">
              <a:buNone/>
            </a:pPr>
            <a:endParaRPr lang="en-US" sz="2000" dirty="0"/>
          </a:p>
          <a:p>
            <a:r>
              <a:rPr lang="en-US" sz="1700" dirty="0"/>
              <a:t>Davies. J (1994).  A history of Wales</a:t>
            </a:r>
          </a:p>
          <a:p>
            <a:r>
              <a:rPr lang="en-US" sz="1700" dirty="0"/>
              <a:t>Reports of the commissioners of enquiry into the state of education in Wales (1847).  London</a:t>
            </a:r>
          </a:p>
          <a:p>
            <a:r>
              <a:rPr lang="en-US" sz="1700" dirty="0"/>
              <a:t>Reports of the commissioners of enquiry into the state of education in Wales (1847).  London.  Part 3: North Wales. P19.</a:t>
            </a:r>
          </a:p>
          <a:p>
            <a:r>
              <a:rPr lang="en-US" sz="1700" dirty="0"/>
              <a:t>Roberts. G (2019).  How many people speak Welsh? </a:t>
            </a:r>
            <a:r>
              <a:rPr lang="en-US" sz="1700" dirty="0">
                <a:hlinkClick r:id="rId2"/>
              </a:rPr>
              <a:t>www.quora.com</a:t>
            </a:r>
            <a:r>
              <a:rPr lang="en-US" sz="1700" dirty="0"/>
              <a:t>  Accessed 26/10/20.</a:t>
            </a:r>
          </a:p>
          <a:p>
            <a:r>
              <a:rPr lang="en-US" sz="1700" dirty="0"/>
              <a:t>Skinner. B,F (1953).  Science and Human </a:t>
            </a:r>
            <a:r>
              <a:rPr lang="en-US" sz="1700" dirty="0" err="1"/>
              <a:t>Behaviour</a:t>
            </a:r>
            <a:r>
              <a:rPr lang="en-US" sz="1700" dirty="0"/>
              <a:t>.</a:t>
            </a:r>
          </a:p>
          <a:p>
            <a:r>
              <a:rPr lang="en-US" sz="1700" dirty="0"/>
              <a:t>Welsh and 19</a:t>
            </a:r>
            <a:r>
              <a:rPr lang="en-US" sz="1700" baseline="30000" dirty="0"/>
              <a:t>th</a:t>
            </a:r>
            <a:r>
              <a:rPr lang="en-US" sz="1700" dirty="0"/>
              <a:t> Century Education.  BBC Cymru Wales.  Wales History.  Welsh Language.  </a:t>
            </a:r>
            <a:r>
              <a:rPr lang="en-US" sz="1700" dirty="0">
                <a:hlinkClick r:id="rId3"/>
              </a:rPr>
              <a:t>www.bbc.co.uk/wales/history/sites/themes/society/language_education</a:t>
            </a:r>
            <a:r>
              <a:rPr lang="en-US" sz="1700" dirty="0"/>
              <a:t>  Accessed 26/10/20.</a:t>
            </a:r>
          </a:p>
          <a:p>
            <a:r>
              <a:rPr lang="en-US" sz="1700" dirty="0">
                <a:hlinkClick r:id="rId4"/>
              </a:rPr>
              <a:t>www.welshnot.com/about</a:t>
            </a:r>
            <a:r>
              <a:rPr lang="en-US" sz="1700" dirty="0"/>
              <a:t>  Accessed 26/10/20</a:t>
            </a:r>
          </a:p>
          <a:p>
            <a:r>
              <a:rPr lang="en-US" sz="1700" dirty="0">
                <a:solidFill>
                  <a:srgbClr val="0563C1"/>
                </a:solidFill>
                <a:hlinkClick r:id="rId5"/>
              </a:rPr>
              <a:t>www.Wrexham-history.com/the-welsh-not-or-note-punishment-system</a:t>
            </a:r>
            <a:r>
              <a:rPr lang="en-US" sz="1700" dirty="0">
                <a:solidFill>
                  <a:srgbClr val="0563C1"/>
                </a:solidFill>
              </a:rPr>
              <a:t>  </a:t>
            </a:r>
            <a:r>
              <a:rPr lang="en-US" sz="1700" dirty="0">
                <a:solidFill>
                  <a:schemeClr val="tx1">
                    <a:lumMod val="95000"/>
                    <a:lumOff val="5000"/>
                  </a:schemeClr>
                </a:solidFill>
              </a:rPr>
              <a:t>Accessed 27/10/20</a:t>
            </a:r>
          </a:p>
          <a:p>
            <a:endParaRPr lang="en-US" sz="2000" dirty="0"/>
          </a:p>
          <a:p>
            <a:endParaRPr lang="en-US" sz="2000" dirty="0"/>
          </a:p>
          <a:p>
            <a:endParaRPr lang="en-US" sz="2000" dirty="0"/>
          </a:p>
          <a:p>
            <a:endParaRPr lang="en-US" sz="2000" dirty="0"/>
          </a:p>
        </p:txBody>
      </p:sp>
      <p:sp>
        <p:nvSpPr>
          <p:cNvPr id="7" name="TextBox 6">
            <a:extLst>
              <a:ext uri="{FF2B5EF4-FFF2-40B4-BE49-F238E27FC236}">
                <a16:creationId xmlns:a16="http://schemas.microsoft.com/office/drawing/2014/main" id="{110C46AA-EB3D-46E3-BF82-7C1F8612C1F2}"/>
              </a:ext>
            </a:extLst>
          </p:cNvPr>
          <p:cNvSpPr txBox="1"/>
          <p:nvPr/>
        </p:nvSpPr>
        <p:spPr>
          <a:xfrm>
            <a:off x="4447308" y="243956"/>
            <a:ext cx="5819775" cy="646331"/>
          </a:xfrm>
          <a:prstGeom prst="rect">
            <a:avLst/>
          </a:prstGeom>
          <a:noFill/>
        </p:spPr>
        <p:txBody>
          <a:bodyPr wrap="square" rtlCol="0">
            <a:spAutoFit/>
          </a:bodyPr>
          <a:lstStyle/>
          <a:p>
            <a:r>
              <a:rPr lang="en-GB" sz="3600" dirty="0"/>
              <a:t>Reference List:</a:t>
            </a:r>
          </a:p>
        </p:txBody>
      </p:sp>
    </p:spTree>
    <p:extLst>
      <p:ext uri="{BB962C8B-B14F-4D97-AF65-F5344CB8AC3E}">
        <p14:creationId xmlns:p14="http://schemas.microsoft.com/office/powerpoint/2010/main" val="9638191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944AD7E-C51E-4929-8E7D-5781B8E477D9}"/>
              </a:ext>
            </a:extLst>
          </p:cNvPr>
          <p:cNvSpPr>
            <a:spLocks noGrp="1"/>
          </p:cNvSpPr>
          <p:nvPr>
            <p:ph type="title"/>
          </p:nvPr>
        </p:nvSpPr>
        <p:spPr>
          <a:xfrm>
            <a:off x="686834" y="1153572"/>
            <a:ext cx="3200400" cy="4461163"/>
          </a:xfrm>
        </p:spPr>
        <p:txBody>
          <a:bodyPr>
            <a:normAutofit/>
          </a:bodyPr>
          <a:lstStyle/>
          <a:p>
            <a:r>
              <a:rPr lang="en-GB">
                <a:solidFill>
                  <a:srgbClr val="FFFFFF"/>
                </a:solidFill>
              </a:rPr>
              <a:t>Picture References:</a:t>
            </a:r>
          </a:p>
        </p:txBody>
      </p:sp>
      <p:sp>
        <p:nvSpPr>
          <p:cNvPr id="18"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226AB0CC-9BD0-4104-8FD9-2E7B2EDB082D}"/>
              </a:ext>
            </a:extLst>
          </p:cNvPr>
          <p:cNvSpPr>
            <a:spLocks noGrp="1"/>
          </p:cNvSpPr>
          <p:nvPr>
            <p:ph idx="1"/>
          </p:nvPr>
        </p:nvSpPr>
        <p:spPr>
          <a:xfrm>
            <a:off x="4447308" y="591344"/>
            <a:ext cx="6906491" cy="5585619"/>
          </a:xfrm>
        </p:spPr>
        <p:txBody>
          <a:bodyPr anchor="ctr">
            <a:normAutofit/>
          </a:bodyPr>
          <a:lstStyle/>
          <a:p>
            <a:r>
              <a:rPr lang="en-GB" sz="1800" dirty="0">
                <a:hlinkClick r:id="rId2"/>
              </a:rPr>
              <a:t>www.aethersb.deviantart.com/art/welsh-dragon-153087213</a:t>
            </a:r>
            <a:endParaRPr lang="en-GB" sz="1800" dirty="0"/>
          </a:p>
          <a:p>
            <a:r>
              <a:rPr lang="en-GB" sz="1800" dirty="0">
                <a:hlinkClick r:id="rId3"/>
              </a:rPr>
              <a:t>www.antiquesandteacups.info/2013/03/Tuesday-cuppa-tea-Iceland-poppies-anmer</a:t>
            </a:r>
            <a:endParaRPr lang="en-GB" sz="1800" dirty="0"/>
          </a:p>
          <a:p>
            <a:r>
              <a:rPr lang="en-GB" sz="1800" dirty="0">
                <a:hlinkClick r:id="rId4"/>
              </a:rPr>
              <a:t>www.askateacher.com</a:t>
            </a:r>
            <a:endParaRPr lang="en-GB" sz="1800" dirty="0"/>
          </a:p>
          <a:p>
            <a:r>
              <a:rPr lang="en-GB" sz="1800" dirty="0">
                <a:hlinkClick r:id="rId5"/>
              </a:rPr>
              <a:t>www.bbc.co.uk/ahistoryoftheworld/objects/welshnot</a:t>
            </a:r>
            <a:endParaRPr lang="en-GB" sz="1800" dirty="0"/>
          </a:p>
          <a:p>
            <a:r>
              <a:rPr lang="en-GB" sz="1800" dirty="0">
                <a:hlinkClick r:id="rId6"/>
              </a:rPr>
              <a:t>www.flikr.com/photos/14730981</a:t>
            </a:r>
            <a:endParaRPr lang="en-GB" sz="1800" dirty="0"/>
          </a:p>
          <a:p>
            <a:r>
              <a:rPr lang="en-GB" sz="1800" dirty="0">
                <a:hlinkClick r:id="rId7"/>
              </a:rPr>
              <a:t>www.manuelbarriosprieto.com/2011/03</a:t>
            </a:r>
            <a:endParaRPr lang="en-GB" sz="1800" dirty="0"/>
          </a:p>
          <a:p>
            <a:r>
              <a:rPr lang="en-GB" sz="1800" dirty="0">
                <a:hlinkClick r:id="rId8"/>
              </a:rPr>
              <a:t>www.namu.moe/cawl</a:t>
            </a:r>
            <a:endParaRPr lang="en-GB" sz="1800" dirty="0"/>
          </a:p>
          <a:p>
            <a:r>
              <a:rPr lang="en-GB" sz="1800" dirty="0">
                <a:hlinkClick r:id="rId9"/>
              </a:rPr>
              <a:t>www.photoeverywhere.co.uk/Britain/snowdonia/slides/dafodil2561</a:t>
            </a:r>
            <a:endParaRPr lang="en-GB" sz="1800" dirty="0"/>
          </a:p>
          <a:p>
            <a:r>
              <a:rPr lang="en-GB" sz="1800" dirty="0">
                <a:hlinkClick r:id="rId10"/>
              </a:rPr>
              <a:t>www.seneddhome.com/2019/01/education-minister-announces-major-reforms-to-language-teaching</a:t>
            </a:r>
            <a:endParaRPr lang="en-GB" sz="1800" dirty="0"/>
          </a:p>
          <a:p>
            <a:r>
              <a:rPr lang="en-GB" sz="1800" dirty="0">
                <a:hlinkClick r:id="rId11"/>
              </a:rPr>
              <a:t>www.whatislove-2010.blogspot.com</a:t>
            </a:r>
            <a:endParaRPr lang="en-GB" sz="1800" dirty="0"/>
          </a:p>
          <a:p>
            <a:r>
              <a:rPr lang="en-GB" sz="1800" dirty="0">
                <a:hlinkClick r:id="rId12"/>
              </a:rPr>
              <a:t>www.Wikipedia.org/wiki/cerys_matthews</a:t>
            </a:r>
            <a:endParaRPr lang="en-GB" sz="1800" dirty="0"/>
          </a:p>
          <a:p>
            <a:r>
              <a:rPr lang="en-GB" sz="1800" dirty="0">
                <a:hlinkClick r:id="rId13"/>
              </a:rPr>
              <a:t>www.Wrexham.com/news/the-history-of-the-welsh-not-or-welsh-note</a:t>
            </a:r>
            <a:r>
              <a:rPr lang="en-GB" sz="1800" dirty="0"/>
              <a:t> </a:t>
            </a:r>
          </a:p>
          <a:p>
            <a:endParaRPr lang="en-GB" sz="1800" dirty="0"/>
          </a:p>
        </p:txBody>
      </p:sp>
    </p:spTree>
    <p:extLst>
      <p:ext uri="{BB962C8B-B14F-4D97-AF65-F5344CB8AC3E}">
        <p14:creationId xmlns:p14="http://schemas.microsoft.com/office/powerpoint/2010/main" val="322719336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11</TotalTime>
  <Words>980</Words>
  <Application>Microsoft Office PowerPoint</Application>
  <PresentationFormat>Widescreen</PresentationFormat>
  <Paragraphs>86</Paragraphs>
  <Slides>13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Arial</vt:lpstr>
      <vt:lpstr>Calibri</vt:lpstr>
      <vt:lpstr>Calibri Light</vt:lpstr>
      <vt:lpstr>Office Theme</vt:lpstr>
      <vt:lpstr>Celebrating Language and Cultural Belonging to Wales</vt:lpstr>
      <vt:lpstr>Welsh and Proud</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So how many people in Wales are fluent in Welsh today?</vt:lpstr>
      <vt:lpstr>Thank you for listening</vt:lpstr>
      <vt:lpstr>Picture 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Celebrating Language and Cultural Belonging to Wales</dc:title>
  <dc:creator>Samantha Bowen</dc:creator>
  <cp:lastModifiedBy>Samantha Bowen</cp:lastModifiedBy>
  <cp:revision>3</cp:revision>
  <dcterms:created xsi:type="dcterms:W3CDTF">2020-10-27T13:27:31Z</dcterms:created>
  <dcterms:modified xsi:type="dcterms:W3CDTF">2020-10-27T13:42:22Z</dcterms:modified>
</cp:coreProperties>
</file>