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sldIdLst>
    <p:sldId id="256" r:id="rId2"/>
    <p:sldId id="257" r:id="rId3"/>
    <p:sldId id="258" r:id="rId4"/>
    <p:sldId id="259" r:id="rId5"/>
    <p:sldId id="260" r:id="rId6"/>
    <p:sldId id="261" r:id="rId7"/>
    <p:sldId id="262" r:id="rId8"/>
    <p:sldId id="263" r:id="rId9"/>
    <p:sldId id="264" r:id="rId10"/>
    <p:sldId id="266"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477A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5748"/>
  </p:normalViewPr>
  <p:slideViewPr>
    <p:cSldViewPr snapToGrid="0">
      <p:cViewPr>
        <p:scale>
          <a:sx n="112" d="100"/>
          <a:sy n="112" d="100"/>
        </p:scale>
        <p:origin x="576" y="3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7/1/25</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7/1/25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7/1/25</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7/1/25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7/1/25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7/1/25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7/1/25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7/1/25</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7/1/25</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7/1/25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7/1/25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7/1/25</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016/j.ijresmar.2024.06.006" TargetMode="External"/><Relationship Id="rId2" Type="http://schemas.openxmlformats.org/officeDocument/2006/relationships/hyperlink" Target="https://doi.org/10.1016/j.emj.2022.02.006" TargetMode="External"/><Relationship Id="rId1" Type="http://schemas.openxmlformats.org/officeDocument/2006/relationships/slideLayout" Target="../slideLayouts/slideLayout2.xml"/><Relationship Id="rId6" Type="http://schemas.openxmlformats.org/officeDocument/2006/relationships/hyperlink" Target="https://dx.doi.org/10.2139/ssrn.5092645" TargetMode="External"/><Relationship Id="rId5" Type="http://schemas.openxmlformats.org/officeDocument/2006/relationships/hyperlink" Target="https://www.emerald.com/insight/content/doi/10.1108/ramj-07-2020-0038/full/html" TargetMode="External"/><Relationship Id="rId4" Type="http://schemas.openxmlformats.org/officeDocument/2006/relationships/hyperlink" Target="https://www.goldmansachs.com/intelligence/pages/the-creator-economy-could-approach-half-a-trillion-dollars-by-2027.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CB19D-3858-B374-0CA9-3AC77C648C18}"/>
              </a:ext>
            </a:extLst>
          </p:cNvPr>
          <p:cNvSpPr>
            <a:spLocks noGrp="1"/>
          </p:cNvSpPr>
          <p:nvPr>
            <p:ph type="ctrTitle"/>
          </p:nvPr>
        </p:nvSpPr>
        <p:spPr/>
        <p:txBody>
          <a:bodyPr/>
          <a:lstStyle/>
          <a:p>
            <a:r>
              <a:rPr lang="en-GB" sz="6000" dirty="0"/>
              <a:t>My business pitch for bumble baby boutique</a:t>
            </a:r>
          </a:p>
        </p:txBody>
      </p:sp>
      <p:sp>
        <p:nvSpPr>
          <p:cNvPr id="3" name="Subtitle 2">
            <a:extLst>
              <a:ext uri="{FF2B5EF4-FFF2-40B4-BE49-F238E27FC236}">
                <a16:creationId xmlns:a16="http://schemas.microsoft.com/office/drawing/2014/main" id="{09495017-F9A0-D899-3455-434DA87E4B9A}"/>
              </a:ext>
            </a:extLst>
          </p:cNvPr>
          <p:cNvSpPr>
            <a:spLocks noGrp="1"/>
          </p:cNvSpPr>
          <p:nvPr>
            <p:ph type="subTitle" idx="1"/>
          </p:nvPr>
        </p:nvSpPr>
        <p:spPr>
          <a:xfrm>
            <a:off x="1561708" y="4805872"/>
            <a:ext cx="9070848" cy="457201"/>
          </a:xfrm>
        </p:spPr>
        <p:txBody>
          <a:bodyPr>
            <a:normAutofit/>
          </a:bodyPr>
          <a:lstStyle/>
          <a:p>
            <a:r>
              <a:rPr lang="en-GB" sz="2400" b="1" dirty="0"/>
              <a:t>By </a:t>
            </a:r>
            <a:r>
              <a:rPr lang="en-GB" sz="2400" b="1" dirty="0" err="1"/>
              <a:t>Somir</a:t>
            </a:r>
            <a:r>
              <a:rPr lang="en-GB" sz="2400" b="1" dirty="0"/>
              <a:t> Uddin</a:t>
            </a:r>
          </a:p>
        </p:txBody>
      </p:sp>
      <p:sp>
        <p:nvSpPr>
          <p:cNvPr id="4" name="TextBox 3">
            <a:extLst>
              <a:ext uri="{FF2B5EF4-FFF2-40B4-BE49-F238E27FC236}">
                <a16:creationId xmlns:a16="http://schemas.microsoft.com/office/drawing/2014/main" id="{F1C3ED67-8C3C-5975-9E3E-CE64D258FF73}"/>
              </a:ext>
            </a:extLst>
          </p:cNvPr>
          <p:cNvSpPr txBox="1"/>
          <p:nvPr/>
        </p:nvSpPr>
        <p:spPr>
          <a:xfrm>
            <a:off x="0" y="5844085"/>
            <a:ext cx="10015798" cy="646331"/>
          </a:xfrm>
          <a:prstGeom prst="rect">
            <a:avLst/>
          </a:prstGeom>
          <a:solidFill>
            <a:schemeClr val="bg1"/>
          </a:solidFill>
          <a:ln>
            <a:solidFill>
              <a:schemeClr val="bg1"/>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solidFill>
                  <a:schemeClr val="accent6"/>
                </a:solidFill>
              </a:rPr>
              <a:t>No Artificial Intelligence has been used in this assignment, other than for image purpose. For example, I used images from the PowerPoint Stock Images. </a:t>
            </a:r>
          </a:p>
        </p:txBody>
      </p:sp>
    </p:spTree>
    <p:extLst>
      <p:ext uri="{BB962C8B-B14F-4D97-AF65-F5344CB8AC3E}">
        <p14:creationId xmlns:p14="http://schemas.microsoft.com/office/powerpoint/2010/main" val="24856830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65259-9F0A-1CA9-B683-1A179271DE7B}"/>
              </a:ext>
            </a:extLst>
          </p:cNvPr>
          <p:cNvSpPr>
            <a:spLocks noGrp="1"/>
          </p:cNvSpPr>
          <p:nvPr>
            <p:ph type="title"/>
          </p:nvPr>
        </p:nvSpPr>
        <p:spPr>
          <a:xfrm>
            <a:off x="6846137" y="727626"/>
            <a:ext cx="4602152" cy="1718225"/>
          </a:xfrm>
        </p:spPr>
        <p:txBody>
          <a:bodyPr>
            <a:normAutofit/>
          </a:bodyPr>
          <a:lstStyle/>
          <a:p>
            <a:r>
              <a:rPr lang="en-GB" b="1" dirty="0"/>
              <a:t>What is my product? </a:t>
            </a:r>
          </a:p>
        </p:txBody>
      </p:sp>
      <p:sp>
        <p:nvSpPr>
          <p:cNvPr id="11" name="Rectangle 10">
            <a:extLst>
              <a:ext uri="{FF2B5EF4-FFF2-40B4-BE49-F238E27FC236}">
                <a16:creationId xmlns:a16="http://schemas.microsoft.com/office/drawing/2014/main" id="{43047B46-4F2F-4746-8B82-B30EAAAE0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63443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54E8A8E-D194-4D55-92A3-6B0799722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024" y="253548"/>
            <a:ext cx="5851795" cy="6384816"/>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pic>
        <p:nvPicPr>
          <p:cNvPr id="4" name="Content Placeholder 6" descr="A poster of a baby boutique&#10;&#10;Description automatically generated">
            <a:extLst>
              <a:ext uri="{FF2B5EF4-FFF2-40B4-BE49-F238E27FC236}">
                <a16:creationId xmlns:a16="http://schemas.microsoft.com/office/drawing/2014/main" id="{9BE3FDF9-449D-75DF-91E7-916992A48378}"/>
              </a:ext>
            </a:extLst>
          </p:cNvPr>
          <p:cNvPicPr>
            <a:picLocks noChangeAspect="1"/>
          </p:cNvPicPr>
          <p:nvPr/>
        </p:nvPicPr>
        <p:blipFill rotWithShape="1">
          <a:blip r:embed="rId2"/>
          <a:srcRect t="2252" b="1776"/>
          <a:stretch/>
        </p:blipFill>
        <p:spPr>
          <a:xfrm>
            <a:off x="407432" y="365760"/>
            <a:ext cx="5522976" cy="6126480"/>
          </a:xfrm>
          <a:prstGeom prst="rect">
            <a:avLst/>
          </a:prstGeom>
        </p:spPr>
      </p:pic>
      <p:sp>
        <p:nvSpPr>
          <p:cNvPr id="8" name="Content Placeholder 7">
            <a:extLst>
              <a:ext uri="{FF2B5EF4-FFF2-40B4-BE49-F238E27FC236}">
                <a16:creationId xmlns:a16="http://schemas.microsoft.com/office/drawing/2014/main" id="{EF091222-97F4-6787-605C-6FD0BCA7A6DA}"/>
              </a:ext>
            </a:extLst>
          </p:cNvPr>
          <p:cNvSpPr>
            <a:spLocks noGrp="1"/>
          </p:cNvSpPr>
          <p:nvPr>
            <p:ph idx="1"/>
          </p:nvPr>
        </p:nvSpPr>
        <p:spPr>
          <a:xfrm>
            <a:off x="6846137" y="2538919"/>
            <a:ext cx="4602152" cy="3596880"/>
          </a:xfrm>
        </p:spPr>
        <p:txBody>
          <a:bodyPr>
            <a:normAutofit/>
          </a:bodyPr>
          <a:lstStyle/>
          <a:p>
            <a:r>
              <a:rPr lang="en-US" dirty="0">
                <a:latin typeface="Century Gothic" panose="020B0502020202020204" pitchFamily="34" charset="0"/>
                <a:cs typeface="Arial" panose="020B0604020202020204" pitchFamily="34" charset="0"/>
              </a:rPr>
              <a:t>Mission statement:</a:t>
            </a:r>
          </a:p>
          <a:p>
            <a:pPr marL="0" indent="0">
              <a:buNone/>
            </a:pPr>
            <a:endParaRPr lang="en-GB" sz="1800" kern="100" dirty="0">
              <a:effectLst/>
              <a:latin typeface="Century Gothic" panose="020B0502020202020204" pitchFamily="34" charset="0"/>
              <a:ea typeface="Calibri" panose="020F0502020204030204" pitchFamily="34" charset="0"/>
              <a:cs typeface="Arial" panose="020B0604020202020204" pitchFamily="34" charset="0"/>
            </a:endParaRPr>
          </a:p>
          <a:p>
            <a:pPr marL="0" indent="0">
              <a:buNone/>
            </a:pPr>
            <a:r>
              <a:rPr lang="en-GB" sz="1800" kern="100" dirty="0">
                <a:effectLst/>
                <a:latin typeface="Century Gothic" panose="020B0502020202020204" pitchFamily="34" charset="0"/>
                <a:ea typeface="Calibri" panose="020F0502020204030204" pitchFamily="34" charset="0"/>
                <a:cs typeface="Arial" panose="020B0604020202020204" pitchFamily="34" charset="0"/>
              </a:rPr>
              <a:t>My business is called</a:t>
            </a:r>
            <a:r>
              <a:rPr lang="en-GB" sz="1800" b="1" kern="100" dirty="0">
                <a:effectLst/>
                <a:latin typeface="Century Gothic" panose="020B0502020202020204" pitchFamily="34" charset="0"/>
                <a:ea typeface="Calibri" panose="020F0502020204030204" pitchFamily="34" charset="0"/>
                <a:cs typeface="Arial" panose="020B0604020202020204" pitchFamily="34" charset="0"/>
              </a:rPr>
              <a:t> Bumble Baby Boutique</a:t>
            </a:r>
            <a:r>
              <a:rPr lang="en-GB" sz="1800" kern="100" dirty="0">
                <a:effectLst/>
                <a:latin typeface="Century Gothic" panose="020B0502020202020204" pitchFamily="34" charset="0"/>
                <a:ea typeface="Calibri" panose="020F0502020204030204" pitchFamily="34" charset="0"/>
                <a:cs typeface="Arial" panose="020B0604020202020204" pitchFamily="34" charset="0"/>
              </a:rPr>
              <a:t>. It is all about making shopping for baby clothes easy, fun, and special. We aim to offer cute, comfy, and affordable clothes for babies while also giving parents great option for gifts and special occasions.</a:t>
            </a:r>
          </a:p>
          <a:p>
            <a:endParaRPr lang="en-US" dirty="0"/>
          </a:p>
        </p:txBody>
      </p:sp>
    </p:spTree>
    <p:extLst>
      <p:ext uri="{BB962C8B-B14F-4D97-AF65-F5344CB8AC3E}">
        <p14:creationId xmlns:p14="http://schemas.microsoft.com/office/powerpoint/2010/main" val="6290974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65B2778-6678-45B6-9A79-C0910CFCA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8ABF0DF-30CC-CA04-54E4-1FD7E967F457}"/>
              </a:ext>
            </a:extLst>
          </p:cNvPr>
          <p:cNvSpPr>
            <a:spLocks noGrp="1"/>
          </p:cNvSpPr>
          <p:nvPr>
            <p:ph type="title"/>
          </p:nvPr>
        </p:nvSpPr>
        <p:spPr>
          <a:xfrm>
            <a:off x="868680" y="642593"/>
            <a:ext cx="6281928" cy="1744183"/>
          </a:xfrm>
        </p:spPr>
        <p:txBody>
          <a:bodyPr>
            <a:normAutofit fontScale="90000"/>
          </a:bodyPr>
          <a:lstStyle/>
          <a:p>
            <a:r>
              <a:rPr lang="en-GB" b="1" dirty="0"/>
              <a:t>Our Business Goals and Objectives using the £50k Investment:</a:t>
            </a:r>
          </a:p>
        </p:txBody>
      </p:sp>
      <p:sp>
        <p:nvSpPr>
          <p:cNvPr id="3" name="Content Placeholder 2">
            <a:extLst>
              <a:ext uri="{FF2B5EF4-FFF2-40B4-BE49-F238E27FC236}">
                <a16:creationId xmlns:a16="http://schemas.microsoft.com/office/drawing/2014/main" id="{28DA690F-6503-552D-1A2B-2A6665A08477}"/>
              </a:ext>
            </a:extLst>
          </p:cNvPr>
          <p:cNvSpPr>
            <a:spLocks noGrp="1"/>
          </p:cNvSpPr>
          <p:nvPr>
            <p:ph idx="1"/>
          </p:nvPr>
        </p:nvSpPr>
        <p:spPr>
          <a:xfrm>
            <a:off x="868680" y="2805315"/>
            <a:ext cx="6281928" cy="3648456"/>
          </a:xfrm>
        </p:spPr>
        <p:txBody>
          <a:bodyPr>
            <a:normAutofit fontScale="85000" lnSpcReduction="20000"/>
          </a:bodyPr>
          <a:lstStyle/>
          <a:p>
            <a:r>
              <a:rPr lang="en-GB" kern="100" dirty="0">
                <a:effectLst/>
                <a:latin typeface="Century Gothic" panose="020B0502020202020204" pitchFamily="34" charset="0"/>
                <a:ea typeface="Calibri" panose="020F0502020204030204" pitchFamily="34" charset="0"/>
                <a:cs typeface="Times New Roman" panose="02020603050405020304" pitchFamily="18" charset="0"/>
              </a:rPr>
              <a:t> Our aim really is to create a baby clothing brand that parents trust and love. We want to give customers great quality, good prices, and lovely designs that really stand out.</a:t>
            </a:r>
          </a:p>
          <a:p>
            <a:endParaRPr lang="en-GB" kern="100" dirty="0">
              <a:latin typeface="Century Gothic" panose="020B0502020202020204" pitchFamily="34" charset="0"/>
              <a:ea typeface="Calibri" panose="020F0502020204030204" pitchFamily="34" charset="0"/>
              <a:cs typeface="Times New Roman" panose="02020603050405020304" pitchFamily="18" charset="0"/>
            </a:endParaRPr>
          </a:p>
          <a:p>
            <a:r>
              <a:rPr lang="en-GB" kern="100" dirty="0">
                <a:effectLst/>
                <a:latin typeface="Century Gothic" panose="020B0502020202020204" pitchFamily="34" charset="0"/>
                <a:ea typeface="Calibri" panose="020F0502020204030204" pitchFamily="34" charset="0"/>
                <a:cs typeface="Times New Roman" panose="02020603050405020304" pitchFamily="18" charset="0"/>
              </a:rPr>
              <a:t>What are the objectives we hope to achieve with the 50k?</a:t>
            </a:r>
          </a:p>
          <a:p>
            <a:endParaRPr lang="en-GB" kern="100" dirty="0">
              <a:latin typeface="Century Gothic" panose="020B050202020202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sz="1800" kern="100" dirty="0">
                <a:effectLst/>
                <a:latin typeface="Century Gothic" panose="020B0502020202020204" pitchFamily="34" charset="0"/>
                <a:ea typeface="Calibri" panose="020F0502020204030204" pitchFamily="34" charset="0"/>
                <a:cs typeface="Times New Roman" panose="02020603050405020304" pitchFamily="18" charset="0"/>
              </a:rPr>
              <a:t>Launch a simple and easy-to-use online shop.</a:t>
            </a:r>
          </a:p>
          <a:p>
            <a:pPr marL="342900" lvl="0" indent="-342900">
              <a:buFont typeface="Symbol" pitchFamily="2" charset="2"/>
              <a:buChar char=""/>
            </a:pPr>
            <a:r>
              <a:rPr lang="en-GB" sz="1800" kern="100" dirty="0">
                <a:effectLst/>
                <a:latin typeface="Century Gothic" panose="020B0502020202020204" pitchFamily="34" charset="0"/>
                <a:ea typeface="Calibri" panose="020F0502020204030204" pitchFamily="34" charset="0"/>
                <a:cs typeface="Times New Roman" panose="02020603050405020304" pitchFamily="18" charset="0"/>
              </a:rPr>
              <a:t>Offer gift sets and bundle deals, based on what people said they like.</a:t>
            </a:r>
          </a:p>
          <a:p>
            <a:pPr marL="342900" lvl="0" indent="-342900">
              <a:buFont typeface="Symbol" pitchFamily="2" charset="2"/>
              <a:buChar char=""/>
            </a:pPr>
            <a:r>
              <a:rPr lang="en-GB" sz="1800" kern="100" dirty="0">
                <a:effectLst/>
                <a:latin typeface="Century Gothic" panose="020B0502020202020204" pitchFamily="34" charset="0"/>
                <a:ea typeface="Calibri" panose="020F0502020204030204" pitchFamily="34" charset="0"/>
                <a:cs typeface="Times New Roman" panose="02020603050405020304" pitchFamily="18" charset="0"/>
              </a:rPr>
              <a:t>Build a following on social media like Instagram and Facebook.</a:t>
            </a:r>
          </a:p>
          <a:p>
            <a:pPr marL="342900" lvl="0" indent="-342900">
              <a:buFont typeface="Symbol" pitchFamily="2" charset="2"/>
              <a:buChar char=""/>
            </a:pPr>
            <a:r>
              <a:rPr lang="en-GB" sz="1800" kern="100" dirty="0">
                <a:effectLst/>
                <a:latin typeface="Century Gothic" panose="020B0502020202020204" pitchFamily="34" charset="0"/>
                <a:ea typeface="Calibri" panose="020F0502020204030204" pitchFamily="34" charset="0"/>
                <a:cs typeface="Times New Roman" panose="02020603050405020304" pitchFamily="18" charset="0"/>
              </a:rPr>
              <a:t>Bring out new collections each season.</a:t>
            </a:r>
          </a:p>
          <a:p>
            <a:pPr marL="342900" lvl="0" indent="-342900">
              <a:buFont typeface="Symbol" pitchFamily="2" charset="2"/>
              <a:buChar char=""/>
            </a:pPr>
            <a:r>
              <a:rPr lang="en-GB" sz="1800" kern="100" dirty="0">
                <a:effectLst/>
                <a:latin typeface="Century Gothic" panose="020B0502020202020204" pitchFamily="34" charset="0"/>
                <a:ea typeface="Calibri" panose="020F0502020204030204" pitchFamily="34" charset="0"/>
                <a:cs typeface="Times New Roman" panose="02020603050405020304" pitchFamily="18" charset="0"/>
              </a:rPr>
              <a:t>Make enough money to cover our costs in the first year, and grow the business after that.</a:t>
            </a:r>
          </a:p>
          <a:p>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useBgFill="1">
        <p:nvSpPr>
          <p:cNvPr id="12" name="Rectangle 11">
            <a:extLst>
              <a:ext uri="{FF2B5EF4-FFF2-40B4-BE49-F238E27FC236}">
                <a16:creationId xmlns:a16="http://schemas.microsoft.com/office/drawing/2014/main" id="{82C57F61-3F6E-4BE5-B964-003AA9B35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7370" y="0"/>
            <a:ext cx="435463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descr="Board Of Directors with solid fill">
            <a:extLst>
              <a:ext uri="{FF2B5EF4-FFF2-40B4-BE49-F238E27FC236}">
                <a16:creationId xmlns:a16="http://schemas.microsoft.com/office/drawing/2014/main" id="{58562B89-74A8-B9F0-DE2D-191FA0C8914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319528" y="1770177"/>
            <a:ext cx="3318836" cy="3318836"/>
          </a:xfrm>
          <a:prstGeom prst="rect">
            <a:avLst/>
          </a:prstGeom>
        </p:spPr>
      </p:pic>
    </p:spTree>
    <p:extLst>
      <p:ext uri="{BB962C8B-B14F-4D97-AF65-F5344CB8AC3E}">
        <p14:creationId xmlns:p14="http://schemas.microsoft.com/office/powerpoint/2010/main" val="25611075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52DFA-8D20-46C2-25E3-3D53CFD4531F}"/>
              </a:ext>
            </a:extLst>
          </p:cNvPr>
          <p:cNvSpPr>
            <a:spLocks noGrp="1"/>
          </p:cNvSpPr>
          <p:nvPr>
            <p:ph type="title"/>
          </p:nvPr>
        </p:nvSpPr>
        <p:spPr>
          <a:xfrm>
            <a:off x="1066800" y="395303"/>
            <a:ext cx="10058400" cy="1371600"/>
          </a:xfrm>
        </p:spPr>
        <p:txBody>
          <a:bodyPr>
            <a:normAutofit fontScale="90000"/>
          </a:bodyPr>
          <a:lstStyle/>
          <a:p>
            <a:pPr algn="ctr"/>
            <a:r>
              <a:rPr lang="en-GB" b="1" dirty="0">
                <a:ln w="6600">
                  <a:solidFill>
                    <a:schemeClr val="accent2"/>
                  </a:solidFill>
                  <a:prstDash val="solid"/>
                </a:ln>
                <a:solidFill>
                  <a:srgbClr val="FFFFFF"/>
                </a:solidFill>
                <a:effectLst>
                  <a:outerShdw dist="38100" dir="2700000" algn="tl" rotWithShape="0">
                    <a:schemeClr val="accent2"/>
                  </a:outerShdw>
                </a:effectLst>
              </a:rPr>
              <a:t>Unique Selling Point: What makes us different to other brands?</a:t>
            </a:r>
          </a:p>
        </p:txBody>
      </p:sp>
      <p:sp>
        <p:nvSpPr>
          <p:cNvPr id="4" name="5-point Star 3">
            <a:extLst>
              <a:ext uri="{FF2B5EF4-FFF2-40B4-BE49-F238E27FC236}">
                <a16:creationId xmlns:a16="http://schemas.microsoft.com/office/drawing/2014/main" id="{77D8EA72-93C8-8097-70D5-AA26F73230FF}"/>
              </a:ext>
            </a:extLst>
          </p:cNvPr>
          <p:cNvSpPr/>
          <p:nvPr/>
        </p:nvSpPr>
        <p:spPr>
          <a:xfrm>
            <a:off x="336331" y="1924139"/>
            <a:ext cx="4067503" cy="3762703"/>
          </a:xfrm>
          <a:prstGeom prst="star5">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68D0B781-9FC9-1EF5-E88E-9529BC32493C}"/>
              </a:ext>
            </a:extLst>
          </p:cNvPr>
          <p:cNvSpPr txBox="1"/>
          <p:nvPr/>
        </p:nvSpPr>
        <p:spPr>
          <a:xfrm>
            <a:off x="1345563" y="3366478"/>
            <a:ext cx="2049039" cy="1477328"/>
          </a:xfrm>
          <a:prstGeom prst="rect">
            <a:avLst/>
          </a:prstGeom>
          <a:noFill/>
        </p:spPr>
        <p:txBody>
          <a:bodyPr wrap="square" rtlCol="0">
            <a:spAutoFit/>
          </a:bodyPr>
          <a:lstStyle/>
          <a:p>
            <a:pPr algn="ctr"/>
            <a:r>
              <a:rPr lang="en-GB" sz="1750" dirty="0">
                <a:latin typeface="Century Gothic" panose="020B0502020202020204" pitchFamily="34" charset="0"/>
                <a:ea typeface="Calibri" panose="020F0502020204030204" pitchFamily="34" charset="0"/>
                <a:cs typeface="Times New Roman" panose="02020603050405020304" pitchFamily="18" charset="0"/>
              </a:rPr>
              <a:t>O</a:t>
            </a:r>
            <a:r>
              <a:rPr lang="en-GB" sz="1750" dirty="0">
                <a:effectLst/>
                <a:latin typeface="Century Gothic" panose="020B0502020202020204" pitchFamily="34" charset="0"/>
                <a:ea typeface="Calibri" panose="020F0502020204030204" pitchFamily="34" charset="0"/>
                <a:cs typeface="Times New Roman" panose="02020603050405020304" pitchFamily="18" charset="0"/>
              </a:rPr>
              <a:t>ffer matching sets, gender-neutral clothes, for special occasions</a:t>
            </a:r>
            <a:endParaRPr lang="en-GB" sz="1750" dirty="0">
              <a:latin typeface="Century Gothic" panose="020B0502020202020204" pitchFamily="34" charset="0"/>
            </a:endParaRPr>
          </a:p>
        </p:txBody>
      </p:sp>
      <p:sp>
        <p:nvSpPr>
          <p:cNvPr id="6" name="5-point Star 5">
            <a:extLst>
              <a:ext uri="{FF2B5EF4-FFF2-40B4-BE49-F238E27FC236}">
                <a16:creationId xmlns:a16="http://schemas.microsoft.com/office/drawing/2014/main" id="{38ABB537-7877-4D44-E950-3A075A949563}"/>
              </a:ext>
            </a:extLst>
          </p:cNvPr>
          <p:cNvSpPr/>
          <p:nvPr/>
        </p:nvSpPr>
        <p:spPr>
          <a:xfrm>
            <a:off x="4062248" y="2766672"/>
            <a:ext cx="4067503" cy="3762703"/>
          </a:xfrm>
          <a:prstGeom prst="star5">
            <a:avLst/>
          </a:prstGeom>
          <a:solidFill>
            <a:srgbClr val="E477A0"/>
          </a:solidFill>
          <a:ln>
            <a:solidFill>
              <a:srgbClr val="E477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5-point Star 6">
            <a:extLst>
              <a:ext uri="{FF2B5EF4-FFF2-40B4-BE49-F238E27FC236}">
                <a16:creationId xmlns:a16="http://schemas.microsoft.com/office/drawing/2014/main" id="{A1A46002-EB37-5B89-4499-E3CA150D35E0}"/>
              </a:ext>
            </a:extLst>
          </p:cNvPr>
          <p:cNvSpPr/>
          <p:nvPr/>
        </p:nvSpPr>
        <p:spPr>
          <a:xfrm>
            <a:off x="7788165" y="1547648"/>
            <a:ext cx="4067503" cy="3762703"/>
          </a:xfrm>
          <a:prstGeom prst="star5">
            <a:avLst/>
          </a:prstGeom>
          <a:solidFill>
            <a:srgbClr val="92D050"/>
          </a:solid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The brand feels personal, warm, and thoughtful</a:t>
            </a:r>
            <a:r>
              <a:rPr lang="en-GB" dirty="0">
                <a:solidFill>
                  <a:schemeClr val="tx1"/>
                </a:solidFill>
                <a:effectLst/>
                <a:latin typeface="Century Gothic" panose="020B0502020202020204" pitchFamily="34" charset="0"/>
              </a:rPr>
              <a:t> </a:t>
            </a:r>
            <a:endParaRPr lang="en-GB" dirty="0">
              <a:solidFill>
                <a:schemeClr val="tx1"/>
              </a:solidFill>
              <a:latin typeface="Century Gothic" panose="020B0502020202020204" pitchFamily="34" charset="0"/>
            </a:endParaRPr>
          </a:p>
        </p:txBody>
      </p:sp>
      <p:sp>
        <p:nvSpPr>
          <p:cNvPr id="8" name="TextBox 7">
            <a:extLst>
              <a:ext uri="{FF2B5EF4-FFF2-40B4-BE49-F238E27FC236}">
                <a16:creationId xmlns:a16="http://schemas.microsoft.com/office/drawing/2014/main" id="{A48261EB-7FCD-50ED-4602-199B5DBD780D}"/>
              </a:ext>
            </a:extLst>
          </p:cNvPr>
          <p:cNvSpPr txBox="1"/>
          <p:nvPr/>
        </p:nvSpPr>
        <p:spPr>
          <a:xfrm>
            <a:off x="5224402" y="4209514"/>
            <a:ext cx="1713187" cy="1477328"/>
          </a:xfrm>
          <a:prstGeom prst="rect">
            <a:avLst/>
          </a:prstGeom>
          <a:noFill/>
        </p:spPr>
        <p:txBody>
          <a:bodyPr wrap="square" rtlCol="0">
            <a:spAutoFit/>
          </a:bodyPr>
          <a:lstStyle/>
          <a:p>
            <a:pPr algn="ctr"/>
            <a:r>
              <a:rPr lang="en-GB" dirty="0">
                <a:latin typeface="Century Gothic" panose="020B0502020202020204" pitchFamily="34" charset="0"/>
              </a:rPr>
              <a:t>Events and roadshows to find out what audience really want</a:t>
            </a:r>
          </a:p>
        </p:txBody>
      </p:sp>
    </p:spTree>
    <p:extLst>
      <p:ext uri="{BB962C8B-B14F-4D97-AF65-F5344CB8AC3E}">
        <p14:creationId xmlns:p14="http://schemas.microsoft.com/office/powerpoint/2010/main" val="24045371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Person writing on a notebook">
            <a:extLst>
              <a:ext uri="{FF2B5EF4-FFF2-40B4-BE49-F238E27FC236}">
                <a16:creationId xmlns:a16="http://schemas.microsoft.com/office/drawing/2014/main" id="{34B9AE54-DF6B-5050-0327-2E4AD4F6DBCA}"/>
              </a:ext>
            </a:extLst>
          </p:cNvPr>
          <p:cNvPicPr>
            <a:picLocks noChangeAspect="1"/>
          </p:cNvPicPr>
          <p:nvPr/>
        </p:nvPicPr>
        <p:blipFill>
          <a:blip r:embed="rId2">
            <a:alphaModFix amt="35000"/>
          </a:blip>
          <a:srcRect b="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E3ED1716-7426-C37D-8997-D86164A3BD69}"/>
              </a:ext>
            </a:extLst>
          </p:cNvPr>
          <p:cNvSpPr>
            <a:spLocks noGrp="1"/>
          </p:cNvSpPr>
          <p:nvPr>
            <p:ph type="title"/>
          </p:nvPr>
        </p:nvSpPr>
        <p:spPr>
          <a:xfrm>
            <a:off x="1301476" y="731520"/>
            <a:ext cx="10058400" cy="1371600"/>
          </a:xfrm>
        </p:spPr>
        <p:txBody>
          <a:bodyPr>
            <a:normAutofit/>
          </a:bodyPr>
          <a:lstStyle/>
          <a:p>
            <a:r>
              <a:rPr lang="en-GB" b="1" dirty="0"/>
              <a:t>Legal Structure:</a:t>
            </a:r>
          </a:p>
        </p:txBody>
      </p:sp>
      <p:sp>
        <p:nvSpPr>
          <p:cNvPr id="9" name="Content Placeholder 8">
            <a:extLst>
              <a:ext uri="{FF2B5EF4-FFF2-40B4-BE49-F238E27FC236}">
                <a16:creationId xmlns:a16="http://schemas.microsoft.com/office/drawing/2014/main" id="{C95C65C1-B60F-E4C4-4E4B-11D2EF8FAAFC}"/>
              </a:ext>
            </a:extLst>
          </p:cNvPr>
          <p:cNvSpPr>
            <a:spLocks noGrp="1"/>
          </p:cNvSpPr>
          <p:nvPr>
            <p:ph idx="1"/>
          </p:nvPr>
        </p:nvSpPr>
        <p:spPr>
          <a:xfrm>
            <a:off x="1066800" y="2103120"/>
            <a:ext cx="10058400" cy="3931920"/>
          </a:xfrm>
        </p:spPr>
        <p:txBody>
          <a:bodyPr>
            <a:normAutofit lnSpcReduction="10000"/>
          </a:bodyPr>
          <a:lstStyle/>
          <a:p>
            <a:r>
              <a:rPr lang="en-GB" sz="2800" dirty="0">
                <a:effectLst/>
                <a:latin typeface="Century Gothic" panose="020B0502020202020204" pitchFamily="34" charset="0"/>
                <a:ea typeface="Calibri" panose="020F0502020204030204" pitchFamily="34" charset="0"/>
                <a:cs typeface="Times New Roman" panose="02020603050405020304" pitchFamily="18" charset="0"/>
              </a:rPr>
              <a:t>Bumble Baby Boutique will operate as a sole trader business, which means it will be owned and run by just one person: Me</a:t>
            </a:r>
            <a:r>
              <a:rPr lang="en-GB" sz="2800" dirty="0">
                <a:latin typeface="Century Gothic" panose="020B0502020202020204" pitchFamily="34" charset="0"/>
                <a:ea typeface="Calibri" panose="020F0502020204030204" pitchFamily="34" charset="0"/>
                <a:cs typeface="Times New Roman" panose="02020603050405020304" pitchFamily="18" charset="0"/>
              </a:rPr>
              <a:t>!</a:t>
            </a:r>
            <a:r>
              <a:rPr lang="en-GB" sz="2800" dirty="0">
                <a:effectLst/>
                <a:latin typeface="Century Gothic" panose="020B0502020202020204" pitchFamily="34" charset="0"/>
                <a:ea typeface="Calibri" panose="020F0502020204030204" pitchFamily="34" charset="0"/>
                <a:cs typeface="Times New Roman" panose="02020603050405020304" pitchFamily="18" charset="0"/>
              </a:rPr>
              <a:t> </a:t>
            </a:r>
          </a:p>
          <a:p>
            <a:endParaRPr lang="en-GB" sz="2800" dirty="0">
              <a:latin typeface="Century Gothic" panose="020B0502020202020204" pitchFamily="34" charset="0"/>
              <a:ea typeface="Calibri" panose="020F0502020204030204" pitchFamily="34" charset="0"/>
              <a:cs typeface="Times New Roman" panose="02020603050405020304" pitchFamily="18" charset="0"/>
            </a:endParaRPr>
          </a:p>
          <a:p>
            <a:r>
              <a:rPr lang="en-GB" sz="2800" dirty="0">
                <a:effectLst/>
                <a:latin typeface="Century Gothic" panose="020B0502020202020204" pitchFamily="34" charset="0"/>
                <a:ea typeface="Calibri" panose="020F0502020204030204" pitchFamily="34" charset="0"/>
                <a:cs typeface="Times New Roman" panose="02020603050405020304" pitchFamily="18" charset="0"/>
              </a:rPr>
              <a:t>I know this might sound really hard and challenging at first but after some research I found that this is a popular and simple option for small start-up businesses, because it will be easy to set up and manage (Foss and </a:t>
            </a:r>
            <a:r>
              <a:rPr lang="en-GB" sz="2800" dirty="0" err="1">
                <a:effectLst/>
                <a:latin typeface="Century Gothic" panose="020B0502020202020204" pitchFamily="34" charset="0"/>
                <a:ea typeface="Calibri" panose="020F0502020204030204" pitchFamily="34" charset="0"/>
                <a:cs typeface="Times New Roman" panose="02020603050405020304" pitchFamily="18" charset="0"/>
              </a:rPr>
              <a:t>Saebi</a:t>
            </a:r>
            <a:r>
              <a:rPr lang="en-GB" sz="2800" dirty="0">
                <a:effectLst/>
                <a:latin typeface="Century Gothic" panose="020B0502020202020204" pitchFamily="34" charset="0"/>
                <a:ea typeface="Calibri" panose="020F0502020204030204" pitchFamily="34" charset="0"/>
                <a:cs typeface="Times New Roman" panose="02020603050405020304" pitchFamily="18" charset="0"/>
              </a:rPr>
              <a:t>, 2018). </a:t>
            </a:r>
            <a:endParaRPr lang="en-US" sz="2800" dirty="0">
              <a:latin typeface="Century Gothic" panose="020B0502020202020204" pitchFamily="34" charset="0"/>
            </a:endParaRPr>
          </a:p>
        </p:txBody>
      </p:sp>
      <p:sp>
        <p:nvSpPr>
          <p:cNvPr id="14" name="Rectangle 13">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txBody>
          <a:bodyPr/>
          <a:lstStyle/>
          <a:p>
            <a:endParaRPr lang="en-GB"/>
          </a:p>
        </p:txBody>
      </p:sp>
    </p:spTree>
    <p:extLst>
      <p:ext uri="{BB962C8B-B14F-4D97-AF65-F5344CB8AC3E}">
        <p14:creationId xmlns:p14="http://schemas.microsoft.com/office/powerpoint/2010/main" val="126582470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Baby toys">
            <a:extLst>
              <a:ext uri="{FF2B5EF4-FFF2-40B4-BE49-F238E27FC236}">
                <a16:creationId xmlns:a16="http://schemas.microsoft.com/office/drawing/2014/main" id="{9EB22462-B0B4-7AAF-A4FC-6B233A15E081}"/>
              </a:ext>
            </a:extLst>
          </p:cNvPr>
          <p:cNvPicPr>
            <a:picLocks noChangeAspect="1"/>
          </p:cNvPicPr>
          <p:nvPr/>
        </p:nvPicPr>
        <p:blipFill>
          <a:blip r:embed="rId2"/>
          <a:srcRect l="52685" r="-1" b="-1"/>
          <a:stretch>
            <a:fillRect/>
          </a:stretch>
        </p:blipFill>
        <p:spPr>
          <a:xfrm>
            <a:off x="190846" y="237744"/>
            <a:ext cx="4040033" cy="6382512"/>
          </a:xfrm>
          <a:prstGeom prst="rect">
            <a:avLst/>
          </a:prstGeom>
        </p:spPr>
      </p:pic>
      <p:sp>
        <p:nvSpPr>
          <p:cNvPr id="12" name="Rectangle 11">
            <a:extLst>
              <a:ext uri="{FF2B5EF4-FFF2-40B4-BE49-F238E27FC236}">
                <a16:creationId xmlns:a16="http://schemas.microsoft.com/office/drawing/2014/main" id="{BE7270DF-375F-4ECC-989A-D033E481AE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9465"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8FDAF19-D18C-5FE9-0390-0B5972DA9211}"/>
              </a:ext>
            </a:extLst>
          </p:cNvPr>
          <p:cNvSpPr>
            <a:spLocks noGrp="1"/>
          </p:cNvSpPr>
          <p:nvPr>
            <p:ph type="title"/>
          </p:nvPr>
        </p:nvSpPr>
        <p:spPr>
          <a:xfrm>
            <a:off x="4965192" y="642593"/>
            <a:ext cx="6280826" cy="1746504"/>
          </a:xfrm>
        </p:spPr>
        <p:txBody>
          <a:bodyPr>
            <a:normAutofit/>
          </a:bodyPr>
          <a:lstStyle/>
          <a:p>
            <a:r>
              <a:rPr lang="en-GB" sz="4100" b="1" dirty="0"/>
              <a:t>Proposed location and financial implication</a:t>
            </a:r>
          </a:p>
        </p:txBody>
      </p:sp>
      <p:sp>
        <p:nvSpPr>
          <p:cNvPr id="9" name="Content Placeholder 8">
            <a:extLst>
              <a:ext uri="{FF2B5EF4-FFF2-40B4-BE49-F238E27FC236}">
                <a16:creationId xmlns:a16="http://schemas.microsoft.com/office/drawing/2014/main" id="{7A0D743C-613E-4C25-0C28-0BA19B47EF66}"/>
              </a:ext>
            </a:extLst>
          </p:cNvPr>
          <p:cNvSpPr>
            <a:spLocks noGrp="1"/>
          </p:cNvSpPr>
          <p:nvPr>
            <p:ph idx="1"/>
          </p:nvPr>
        </p:nvSpPr>
        <p:spPr>
          <a:xfrm>
            <a:off x="4965192" y="2386584"/>
            <a:ext cx="6280826" cy="3648456"/>
          </a:xfrm>
        </p:spPr>
        <p:txBody>
          <a:bodyPr>
            <a:normAutofit fontScale="92500" lnSpcReduction="10000"/>
          </a:bodyPr>
          <a:lstStyle/>
          <a:p>
            <a:r>
              <a:rPr lang="en-US" dirty="0"/>
              <a:t>I want to start by initially making the business an online-based store. </a:t>
            </a:r>
          </a:p>
          <a:p>
            <a:endParaRPr lang="en-US" dirty="0"/>
          </a:p>
          <a:p>
            <a:r>
              <a:rPr lang="en-GB" sz="1800" kern="100" dirty="0">
                <a:effectLst/>
                <a:latin typeface="Century Gothic" panose="020B0502020202020204" pitchFamily="34" charset="0"/>
                <a:ea typeface="Calibri" panose="020F0502020204030204" pitchFamily="34" charset="0"/>
                <a:cs typeface="Times New Roman" panose="02020603050405020304" pitchFamily="18" charset="0"/>
              </a:rPr>
              <a:t>This means customers at Bumble Baby Boutique customers will shop through a website and social media platforms like Instagram and Facebook. This is a cost-effective way to start the business because it avoids the high costs of renting a physical shop (</a:t>
            </a:r>
            <a:r>
              <a:rPr lang="en-GB" sz="1800" kern="100" dirty="0" err="1">
                <a:effectLst/>
                <a:latin typeface="Century Gothic" panose="020B0502020202020204" pitchFamily="34" charset="0"/>
                <a:ea typeface="Calibri" panose="020F0502020204030204" pitchFamily="34" charset="0"/>
                <a:cs typeface="Times New Roman" panose="02020603050405020304" pitchFamily="18" charset="0"/>
              </a:rPr>
              <a:t>Bouncken</a:t>
            </a:r>
            <a:r>
              <a:rPr lang="en-GB" sz="1800" kern="100" dirty="0">
                <a:effectLst/>
                <a:latin typeface="Century Gothic" panose="020B0502020202020204" pitchFamily="34" charset="0"/>
                <a:ea typeface="Calibri" panose="020F0502020204030204" pitchFamily="34" charset="0"/>
                <a:cs typeface="Times New Roman" panose="02020603050405020304" pitchFamily="18" charset="0"/>
              </a:rPr>
              <a:t> et al., 2018; </a:t>
            </a:r>
            <a:r>
              <a:rPr lang="en-GB" sz="1800" kern="100" dirty="0" err="1">
                <a:effectLst/>
                <a:latin typeface="Century Gothic" panose="020B0502020202020204" pitchFamily="34" charset="0"/>
                <a:ea typeface="Calibri" panose="020F0502020204030204" pitchFamily="34" charset="0"/>
                <a:cs typeface="Times New Roman" panose="02020603050405020304" pitchFamily="18" charset="0"/>
              </a:rPr>
              <a:t>Daroch</a:t>
            </a:r>
            <a:r>
              <a:rPr lang="en-GB" sz="1800" kern="100" dirty="0">
                <a:effectLst/>
                <a:latin typeface="Century Gothic" panose="020B0502020202020204" pitchFamily="34" charset="0"/>
                <a:ea typeface="Calibri" panose="020F0502020204030204" pitchFamily="34" charset="0"/>
                <a:cs typeface="Times New Roman" panose="02020603050405020304" pitchFamily="18" charset="0"/>
              </a:rPr>
              <a:t> et al., 2021).</a:t>
            </a:r>
          </a:p>
          <a:p>
            <a:endParaRPr lang="en-GB" kern="100" dirty="0">
              <a:latin typeface="Century Gothic" panose="020B0502020202020204" pitchFamily="34" charset="0"/>
              <a:ea typeface="Calibri" panose="020F0502020204030204" pitchFamily="34" charset="0"/>
              <a:cs typeface="Times New Roman" panose="02020603050405020304" pitchFamily="18" charset="0"/>
            </a:endParaRPr>
          </a:p>
          <a:p>
            <a:r>
              <a:rPr lang="en-GB" sz="1800" kern="100" dirty="0">
                <a:effectLst/>
                <a:latin typeface="Century Gothic" panose="020B0502020202020204" pitchFamily="34" charset="0"/>
                <a:ea typeface="Calibri" panose="020F0502020204030204" pitchFamily="34" charset="0"/>
                <a:cs typeface="Times New Roman" panose="02020603050405020304" pitchFamily="18" charset="0"/>
              </a:rPr>
              <a:t> Running the business online also gives me the chance to reach more customers from across the UK, not just one area (</a:t>
            </a:r>
            <a:r>
              <a:rPr lang="en-GB" sz="1800" kern="100" dirty="0" err="1">
                <a:effectLst/>
                <a:latin typeface="Century Gothic" panose="020B0502020202020204" pitchFamily="34" charset="0"/>
                <a:ea typeface="Calibri" panose="020F0502020204030204" pitchFamily="34" charset="0"/>
                <a:cs typeface="Times New Roman" panose="02020603050405020304" pitchFamily="18" charset="0"/>
              </a:rPr>
              <a:t>Rachinger</a:t>
            </a:r>
            <a:r>
              <a:rPr lang="en-GB" sz="1800" kern="100" dirty="0">
                <a:effectLst/>
                <a:latin typeface="Century Gothic" panose="020B0502020202020204" pitchFamily="34" charset="0"/>
                <a:ea typeface="Calibri" panose="020F0502020204030204" pitchFamily="34" charset="0"/>
                <a:cs typeface="Times New Roman" panose="02020603050405020304" pitchFamily="18" charset="0"/>
              </a:rPr>
              <a:t>, et al., 2018).</a:t>
            </a:r>
          </a:p>
          <a:p>
            <a:endParaRPr lang="en-US" dirty="0"/>
          </a:p>
        </p:txBody>
      </p:sp>
    </p:spTree>
    <p:extLst>
      <p:ext uri="{BB962C8B-B14F-4D97-AF65-F5344CB8AC3E}">
        <p14:creationId xmlns:p14="http://schemas.microsoft.com/office/powerpoint/2010/main" val="38068182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D5B7A-0B5B-195F-8913-3106C6A1334C}"/>
              </a:ext>
            </a:extLst>
          </p:cNvPr>
          <p:cNvSpPr>
            <a:spLocks noGrp="1"/>
          </p:cNvSpPr>
          <p:nvPr>
            <p:ph type="title"/>
          </p:nvPr>
        </p:nvSpPr>
        <p:spPr>
          <a:xfrm>
            <a:off x="1238250" y="731520"/>
            <a:ext cx="10058400" cy="1371600"/>
          </a:xfrm>
        </p:spPr>
        <p:txBody>
          <a:bodyPr>
            <a:normAutofit/>
          </a:bodyPr>
          <a:lstStyle/>
          <a:p>
            <a:r>
              <a:rPr lang="en-GB" sz="3600" b="1" dirty="0">
                <a:effectLst/>
                <a:latin typeface="Century Gothic" panose="020B0502020202020204" pitchFamily="34" charset="0"/>
                <a:ea typeface="Calibri" panose="020F0502020204030204" pitchFamily="34" charset="0"/>
                <a:cs typeface="Times New Roman" panose="02020603050405020304" pitchFamily="18" charset="0"/>
              </a:rPr>
              <a:t>Insight Into My Costs Plan</a:t>
            </a:r>
            <a:r>
              <a:rPr lang="en-GB" sz="8000" b="1" dirty="0">
                <a:effectLst/>
                <a:latin typeface="Century Gothic" panose="020B0502020202020204" pitchFamily="34" charset="0"/>
              </a:rPr>
              <a:t> </a:t>
            </a:r>
            <a:endParaRPr lang="en-GB" sz="8000" b="1" dirty="0">
              <a:latin typeface="Century Gothic" panose="020B0502020202020204" pitchFamily="34" charset="0"/>
            </a:endParaRPr>
          </a:p>
        </p:txBody>
      </p:sp>
      <p:sp>
        <p:nvSpPr>
          <p:cNvPr id="3" name="Content Placeholder 2">
            <a:extLst>
              <a:ext uri="{FF2B5EF4-FFF2-40B4-BE49-F238E27FC236}">
                <a16:creationId xmlns:a16="http://schemas.microsoft.com/office/drawing/2014/main" id="{B3119621-B2AC-E77F-D89B-3EF21CE98024}"/>
              </a:ext>
            </a:extLst>
          </p:cNvPr>
          <p:cNvSpPr>
            <a:spLocks noGrp="1"/>
          </p:cNvSpPr>
          <p:nvPr>
            <p:ph idx="1"/>
          </p:nvPr>
        </p:nvSpPr>
        <p:spPr/>
        <p:txBody>
          <a:bodyPr/>
          <a:lstStyle/>
          <a:p>
            <a:r>
              <a:rPr lang="en-GB" sz="1800" dirty="0">
                <a:effectLst/>
                <a:latin typeface="Century Gothic" panose="020B0502020202020204" pitchFamily="34" charset="0"/>
                <a:ea typeface="Calibri" panose="020F0502020204030204" pitchFamily="34" charset="0"/>
                <a:cs typeface="Times New Roman" panose="02020603050405020304" pitchFamily="18" charset="0"/>
              </a:rPr>
              <a:t>A financial plan is absolutely essential for Bumble Baby Boutique focuses on keeping start-up costs low and building the brand gradually (</a:t>
            </a:r>
            <a:r>
              <a:rPr lang="en-GB" sz="1800" dirty="0" err="1">
                <a:effectLst/>
                <a:latin typeface="Century Gothic" panose="020B0502020202020204" pitchFamily="34" charset="0"/>
                <a:ea typeface="Calibri" panose="020F0502020204030204" pitchFamily="34" charset="0"/>
                <a:cs typeface="Times New Roman" panose="02020603050405020304" pitchFamily="18" charset="0"/>
              </a:rPr>
              <a:t>Clauss</a:t>
            </a:r>
            <a:r>
              <a:rPr lang="en-GB" sz="1800" dirty="0">
                <a:effectLst/>
                <a:latin typeface="Century Gothic" panose="020B0502020202020204" pitchFamily="34" charset="0"/>
                <a:ea typeface="Calibri" panose="020F0502020204030204" pitchFamily="34" charset="0"/>
                <a:cs typeface="Times New Roman" panose="02020603050405020304" pitchFamily="18" charset="0"/>
              </a:rPr>
              <a:t> et al., 2020). </a:t>
            </a:r>
            <a:endParaRPr lang="en-GB" dirty="0">
              <a:latin typeface="Century Gothic" panose="020B0502020202020204" pitchFamily="34" charset="0"/>
            </a:endParaRPr>
          </a:p>
        </p:txBody>
      </p:sp>
      <p:graphicFrame>
        <p:nvGraphicFramePr>
          <p:cNvPr id="4" name="Table 3">
            <a:extLst>
              <a:ext uri="{FF2B5EF4-FFF2-40B4-BE49-F238E27FC236}">
                <a16:creationId xmlns:a16="http://schemas.microsoft.com/office/drawing/2014/main" id="{8600006F-5199-EFA6-5EE2-F677F09942FE}"/>
              </a:ext>
            </a:extLst>
          </p:cNvPr>
          <p:cNvGraphicFramePr>
            <a:graphicFrameLocks noGrp="1"/>
          </p:cNvGraphicFramePr>
          <p:nvPr>
            <p:extLst>
              <p:ext uri="{D42A27DB-BD31-4B8C-83A1-F6EECF244321}">
                <p14:modId xmlns:p14="http://schemas.microsoft.com/office/powerpoint/2010/main" val="351002417"/>
              </p:ext>
            </p:extLst>
          </p:nvPr>
        </p:nvGraphicFramePr>
        <p:xfrm>
          <a:off x="1342571" y="2896808"/>
          <a:ext cx="9506857" cy="3468650"/>
        </p:xfrm>
        <a:graphic>
          <a:graphicData uri="http://schemas.openxmlformats.org/drawingml/2006/table">
            <a:tbl>
              <a:tblPr firstRow="1" bandRow="1">
                <a:tableStyleId>{18603FDC-E32A-4AB5-989C-0864C3EAD2B8}</a:tableStyleId>
              </a:tblPr>
              <a:tblGrid>
                <a:gridCol w="3013178">
                  <a:extLst>
                    <a:ext uri="{9D8B030D-6E8A-4147-A177-3AD203B41FA5}">
                      <a16:colId xmlns:a16="http://schemas.microsoft.com/office/drawing/2014/main" val="3698340953"/>
                    </a:ext>
                  </a:extLst>
                </a:gridCol>
                <a:gridCol w="6493679">
                  <a:extLst>
                    <a:ext uri="{9D8B030D-6E8A-4147-A177-3AD203B41FA5}">
                      <a16:colId xmlns:a16="http://schemas.microsoft.com/office/drawing/2014/main" val="3799762393"/>
                    </a:ext>
                  </a:extLst>
                </a:gridCol>
              </a:tblGrid>
              <a:tr h="454165">
                <a:tc>
                  <a:txBody>
                    <a:bodyPr/>
                    <a:lstStyle/>
                    <a:p>
                      <a:r>
                        <a:rPr lang="en-GB" dirty="0"/>
                        <a:t>Category</a:t>
                      </a:r>
                    </a:p>
                  </a:txBody>
                  <a:tcPr/>
                </a:tc>
                <a:tc>
                  <a:txBody>
                    <a:bodyPr/>
                    <a:lstStyle/>
                    <a:p>
                      <a:r>
                        <a:rPr lang="en-GB" dirty="0"/>
                        <a:t>Details</a:t>
                      </a:r>
                    </a:p>
                  </a:txBody>
                  <a:tcPr/>
                </a:tc>
                <a:extLst>
                  <a:ext uri="{0D108BD9-81ED-4DB2-BD59-A6C34878D82A}">
                    <a16:rowId xmlns:a16="http://schemas.microsoft.com/office/drawing/2014/main" val="3728893368"/>
                  </a:ext>
                </a:extLst>
              </a:tr>
              <a:tr h="616258">
                <a:tc>
                  <a:txBody>
                    <a:bodyPr/>
                    <a:lstStyle/>
                    <a:p>
                      <a:r>
                        <a:rPr lang="en-GB" dirty="0"/>
                        <a:t>Start up costs</a:t>
                      </a:r>
                    </a:p>
                  </a:txBody>
                  <a:tcPr/>
                </a:tc>
                <a:tc>
                  <a:txBody>
                    <a:bodyPr/>
                    <a:lstStyle/>
                    <a:p>
                      <a:r>
                        <a:rPr lang="en-GB" dirty="0"/>
                        <a:t>Stock, website setup, logo/branding, packaging, marketing materials</a:t>
                      </a:r>
                    </a:p>
                  </a:txBody>
                  <a:tcPr/>
                </a:tc>
                <a:extLst>
                  <a:ext uri="{0D108BD9-81ED-4DB2-BD59-A6C34878D82A}">
                    <a16:rowId xmlns:a16="http://schemas.microsoft.com/office/drawing/2014/main" val="638242956"/>
                  </a:ext>
                </a:extLst>
              </a:tr>
              <a:tr h="616258">
                <a:tc>
                  <a:txBody>
                    <a:bodyPr/>
                    <a:lstStyle/>
                    <a:p>
                      <a:r>
                        <a:rPr lang="en-GB" dirty="0"/>
                        <a:t>Running costs</a:t>
                      </a:r>
                    </a:p>
                  </a:txBody>
                  <a:tcPr/>
                </a:tc>
                <a:tc>
                  <a:txBody>
                    <a:bodyPr/>
                    <a:lstStyle/>
                    <a:p>
                      <a:r>
                        <a:rPr lang="en-GB" dirty="0"/>
                        <a:t>Website hosting, restocking, postage, packaging, social media ads</a:t>
                      </a:r>
                    </a:p>
                  </a:txBody>
                  <a:tcPr/>
                </a:tc>
                <a:extLst>
                  <a:ext uri="{0D108BD9-81ED-4DB2-BD59-A6C34878D82A}">
                    <a16:rowId xmlns:a16="http://schemas.microsoft.com/office/drawing/2014/main" val="2272753632"/>
                  </a:ext>
                </a:extLst>
              </a:tr>
              <a:tr h="616258">
                <a:tc>
                  <a:txBody>
                    <a:bodyPr/>
                    <a:lstStyle/>
                    <a:p>
                      <a:r>
                        <a:rPr lang="en-GB" dirty="0"/>
                        <a:t>Revenue plan </a:t>
                      </a:r>
                    </a:p>
                  </a:txBody>
                  <a:tcPr/>
                </a:tc>
                <a:tc>
                  <a:txBody>
                    <a:bodyPr/>
                    <a:lstStyle/>
                    <a:p>
                      <a:r>
                        <a:rPr lang="en-GB" dirty="0"/>
                        <a:t>Online sales through website and socials; bundle deals &amp; gift sets offered</a:t>
                      </a:r>
                    </a:p>
                  </a:txBody>
                  <a:tcPr/>
                </a:tc>
                <a:extLst>
                  <a:ext uri="{0D108BD9-81ED-4DB2-BD59-A6C34878D82A}">
                    <a16:rowId xmlns:a16="http://schemas.microsoft.com/office/drawing/2014/main" val="2203481014"/>
                  </a:ext>
                </a:extLst>
              </a:tr>
              <a:tr h="616258">
                <a:tc>
                  <a:txBody>
                    <a:bodyPr/>
                    <a:lstStyle/>
                    <a:p>
                      <a:r>
                        <a:rPr lang="en-GB" dirty="0"/>
                        <a:t>Profit Goals</a:t>
                      </a:r>
                    </a:p>
                  </a:txBody>
                  <a:tcPr/>
                </a:tc>
                <a:tc>
                  <a:txBody>
                    <a:bodyPr/>
                    <a:lstStyle/>
                    <a:p>
                      <a:r>
                        <a:rPr lang="en-GB" dirty="0"/>
                        <a:t>Cover start-up costs in 6–12 months; reinvest profits into growth</a:t>
                      </a:r>
                    </a:p>
                  </a:txBody>
                  <a:tcPr/>
                </a:tc>
                <a:extLst>
                  <a:ext uri="{0D108BD9-81ED-4DB2-BD59-A6C34878D82A}">
                    <a16:rowId xmlns:a16="http://schemas.microsoft.com/office/drawing/2014/main" val="2078965479"/>
                  </a:ext>
                </a:extLst>
              </a:tr>
              <a:tr h="454165">
                <a:tc>
                  <a:txBody>
                    <a:bodyPr/>
                    <a:lstStyle/>
                    <a:p>
                      <a:r>
                        <a:rPr lang="en-GB" dirty="0"/>
                        <a:t>Funding</a:t>
                      </a:r>
                    </a:p>
                  </a:txBody>
                  <a:tcPr/>
                </a:tc>
                <a:tc>
                  <a:txBody>
                    <a:bodyPr/>
                    <a:lstStyle/>
                    <a:p>
                      <a:r>
                        <a:rPr lang="en-GB" dirty="0"/>
                        <a:t>Will work together with the investors to plan ahead</a:t>
                      </a:r>
                    </a:p>
                  </a:txBody>
                  <a:tcPr anchor="ctr"/>
                </a:tc>
                <a:extLst>
                  <a:ext uri="{0D108BD9-81ED-4DB2-BD59-A6C34878D82A}">
                    <a16:rowId xmlns:a16="http://schemas.microsoft.com/office/drawing/2014/main" val="2970290796"/>
                  </a:ext>
                </a:extLst>
              </a:tr>
            </a:tbl>
          </a:graphicData>
        </a:graphic>
      </p:graphicFrame>
    </p:spTree>
    <p:extLst>
      <p:ext uri="{BB962C8B-B14F-4D97-AF65-F5344CB8AC3E}">
        <p14:creationId xmlns:p14="http://schemas.microsoft.com/office/powerpoint/2010/main" val="19292374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606F8-45AC-F5E0-FAFD-BF016C1D7453}"/>
              </a:ext>
            </a:extLst>
          </p:cNvPr>
          <p:cNvSpPr>
            <a:spLocks noGrp="1"/>
          </p:cNvSpPr>
          <p:nvPr>
            <p:ph type="title"/>
          </p:nvPr>
        </p:nvSpPr>
        <p:spPr>
          <a:xfrm>
            <a:off x="6846137" y="727626"/>
            <a:ext cx="4602152" cy="1718225"/>
          </a:xfrm>
        </p:spPr>
        <p:txBody>
          <a:bodyPr>
            <a:normAutofit/>
          </a:bodyPr>
          <a:lstStyle/>
          <a:p>
            <a:r>
              <a:rPr lang="en-GB" b="1" dirty="0"/>
              <a:t>Marketing Plan</a:t>
            </a:r>
          </a:p>
        </p:txBody>
      </p:sp>
      <p:sp>
        <p:nvSpPr>
          <p:cNvPr id="17" name="Rectangle 16">
            <a:extLst>
              <a:ext uri="{FF2B5EF4-FFF2-40B4-BE49-F238E27FC236}">
                <a16:creationId xmlns:a16="http://schemas.microsoft.com/office/drawing/2014/main" id="{43047B46-4F2F-4746-8B82-B30EAAAE0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63443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54E8A8E-D194-4D55-92A3-6B0799722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024" y="253548"/>
            <a:ext cx="5851795" cy="6384816"/>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3" name="Content Placeholder 2">
            <a:extLst>
              <a:ext uri="{FF2B5EF4-FFF2-40B4-BE49-F238E27FC236}">
                <a16:creationId xmlns:a16="http://schemas.microsoft.com/office/drawing/2014/main" id="{074A274A-80FA-3BBD-36A8-A3E147D7C355}"/>
              </a:ext>
            </a:extLst>
          </p:cNvPr>
          <p:cNvSpPr>
            <a:spLocks noGrp="1"/>
          </p:cNvSpPr>
          <p:nvPr>
            <p:ph idx="1"/>
          </p:nvPr>
        </p:nvSpPr>
        <p:spPr>
          <a:xfrm>
            <a:off x="6846136" y="2538918"/>
            <a:ext cx="4813099" cy="3847367"/>
          </a:xfrm>
        </p:spPr>
        <p:txBody>
          <a:bodyPr>
            <a:normAutofit lnSpcReduction="10000"/>
          </a:bodyPr>
          <a:lstStyle/>
          <a:p>
            <a:pPr>
              <a:lnSpc>
                <a:spcPct val="90000"/>
              </a:lnSpc>
            </a:pPr>
            <a:r>
              <a:rPr lang="en-GB" sz="1500" kern="100" dirty="0">
                <a:effectLst/>
                <a:latin typeface="Century Gothic" panose="020B0502020202020204" pitchFamily="34" charset="0"/>
                <a:ea typeface="Calibri" panose="020F0502020204030204" pitchFamily="34" charset="0"/>
                <a:cs typeface="Times New Roman" panose="02020603050405020304" pitchFamily="18" charset="0"/>
              </a:rPr>
              <a:t>Over the next 12 months, Bumble Baby Boutique will focus on increasing brand awareness and driving online sales through using £10,000 of the investment across social media marketing, community engagement, and email campaigns. </a:t>
            </a:r>
          </a:p>
          <a:p>
            <a:pPr>
              <a:lnSpc>
                <a:spcPct val="90000"/>
              </a:lnSpc>
            </a:pPr>
            <a:endParaRPr lang="en-GB" sz="1500" kern="100" dirty="0">
              <a:latin typeface="Century Gothic" panose="020B0502020202020204" pitchFamily="34" charset="0"/>
              <a:ea typeface="Calibri" panose="020F0502020204030204" pitchFamily="34" charset="0"/>
              <a:cs typeface="Times New Roman" panose="02020603050405020304" pitchFamily="18" charset="0"/>
            </a:endParaRPr>
          </a:p>
          <a:p>
            <a:pPr>
              <a:lnSpc>
                <a:spcPct val="90000"/>
              </a:lnSpc>
            </a:pPr>
            <a:r>
              <a:rPr lang="en-GB" sz="1500" kern="100" dirty="0">
                <a:effectLst/>
                <a:latin typeface="Century Gothic" panose="020B0502020202020204" pitchFamily="34" charset="0"/>
                <a:ea typeface="Calibri" panose="020F0502020204030204" pitchFamily="34" charset="0"/>
                <a:cs typeface="Times New Roman" panose="02020603050405020304" pitchFamily="18" charset="0"/>
              </a:rPr>
              <a:t>Research shows that social media platforms like Instagram and Facebook are so much better nowadays for reaching parents, as these platforms allow targeted advertising and engagement with a wide variety of audiences (</a:t>
            </a:r>
            <a:r>
              <a:rPr lang="en-GB" sz="1500" kern="100" dirty="0" err="1">
                <a:effectLst/>
                <a:latin typeface="Century Gothic" panose="020B0502020202020204" pitchFamily="34" charset="0"/>
                <a:ea typeface="Calibri" panose="020F0502020204030204" pitchFamily="34" charset="0"/>
                <a:cs typeface="Times New Roman" panose="02020603050405020304" pitchFamily="18" charset="0"/>
              </a:rPr>
              <a:t>Bleier</a:t>
            </a:r>
            <a:r>
              <a:rPr lang="en-GB" sz="1500" kern="100" dirty="0">
                <a:effectLst/>
                <a:latin typeface="Century Gothic" panose="020B0502020202020204" pitchFamily="34" charset="0"/>
                <a:ea typeface="Calibri" panose="020F0502020204030204" pitchFamily="34" charset="0"/>
                <a:cs typeface="Times New Roman" panose="02020603050405020304" pitchFamily="18" charset="0"/>
              </a:rPr>
              <a:t>, 2022). </a:t>
            </a:r>
          </a:p>
          <a:p>
            <a:pPr>
              <a:lnSpc>
                <a:spcPct val="90000"/>
              </a:lnSpc>
            </a:pPr>
            <a:endParaRPr lang="en-GB" sz="1500" kern="100" dirty="0">
              <a:latin typeface="Century Gothic" panose="020B0502020202020204" pitchFamily="34" charset="0"/>
              <a:ea typeface="Calibri" panose="020F0502020204030204" pitchFamily="34" charset="0"/>
              <a:cs typeface="Times New Roman" panose="02020603050405020304" pitchFamily="18" charset="0"/>
            </a:endParaRPr>
          </a:p>
          <a:p>
            <a:pPr>
              <a:lnSpc>
                <a:spcPct val="90000"/>
              </a:lnSpc>
            </a:pPr>
            <a:r>
              <a:rPr lang="en-GB" sz="1500" kern="100" dirty="0">
                <a:effectLst/>
                <a:latin typeface="Century Gothic" panose="020B0502020202020204" pitchFamily="34" charset="0"/>
                <a:ea typeface="Calibri" panose="020F0502020204030204" pitchFamily="34" charset="0"/>
                <a:cs typeface="Times New Roman" panose="02020603050405020304" pitchFamily="18" charset="0"/>
              </a:rPr>
              <a:t>On the screen is an example of a baby clothes business card – I definitely want to do something like this for my own brand. </a:t>
            </a:r>
          </a:p>
          <a:p>
            <a:pPr marL="0" indent="0">
              <a:lnSpc>
                <a:spcPct val="90000"/>
              </a:lnSpc>
              <a:buNone/>
            </a:pPr>
            <a:endParaRPr lang="en-GB" sz="1500" dirty="0"/>
          </a:p>
        </p:txBody>
      </p:sp>
      <p:pic>
        <p:nvPicPr>
          <p:cNvPr id="1026" name="Picture 2" descr="Baby Clothing Clothesline Infants Sewing Boutique Business Card | Zazzle">
            <a:extLst>
              <a:ext uri="{FF2B5EF4-FFF2-40B4-BE49-F238E27FC236}">
                <a16:creationId xmlns:a16="http://schemas.microsoft.com/office/drawing/2014/main" id="{10F5BF56-B739-7F68-D178-B9629107BF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2764" y="896142"/>
            <a:ext cx="5272314" cy="52723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2677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73E4A-1794-547D-96D7-8629C3B515F4}"/>
              </a:ext>
            </a:extLst>
          </p:cNvPr>
          <p:cNvSpPr>
            <a:spLocks noGrp="1"/>
          </p:cNvSpPr>
          <p:nvPr>
            <p:ph type="title"/>
          </p:nvPr>
        </p:nvSpPr>
        <p:spPr>
          <a:xfrm>
            <a:off x="1249680" y="631164"/>
            <a:ext cx="10058400" cy="1371600"/>
          </a:xfrm>
        </p:spPr>
        <p:txBody>
          <a:bodyPr/>
          <a:lstStyle/>
          <a:p>
            <a:r>
              <a:rPr lang="en-GB" b="1" dirty="0"/>
              <a:t>Final Call for Investment</a:t>
            </a:r>
          </a:p>
        </p:txBody>
      </p:sp>
      <p:sp>
        <p:nvSpPr>
          <p:cNvPr id="3" name="Content Placeholder 2">
            <a:extLst>
              <a:ext uri="{FF2B5EF4-FFF2-40B4-BE49-F238E27FC236}">
                <a16:creationId xmlns:a16="http://schemas.microsoft.com/office/drawing/2014/main" id="{1858D6F7-F373-7CB5-8496-4BCEBBCECB0A}"/>
              </a:ext>
            </a:extLst>
          </p:cNvPr>
          <p:cNvSpPr>
            <a:spLocks noGrp="1"/>
          </p:cNvSpPr>
          <p:nvPr>
            <p:ph idx="1"/>
          </p:nvPr>
        </p:nvSpPr>
        <p:spPr/>
        <p:txBody>
          <a:bodyPr/>
          <a:lstStyle/>
          <a:p>
            <a:r>
              <a:rPr lang="en-GB" dirty="0"/>
              <a:t>I believe the investor should invest in my brand as I am someone who can adapt to change and unexpected challenge. If something needs to be altered, or a plan doesn’t work out – I do not give up, and I will use the appropriate research methods to plan something different. </a:t>
            </a:r>
          </a:p>
          <a:p>
            <a:endParaRPr lang="en-GB" dirty="0"/>
          </a:p>
          <a:p>
            <a:r>
              <a:rPr lang="en-GB" dirty="0"/>
              <a:t>As you have seen in my presentation, I plan to use my money wisely on things that I feel will have a major impact and boost on sales – however as an investor if you feel that this will not work out, I am open to conversation and discussion about how we can change things together, as research shows that in business collaboration is key (</a:t>
            </a:r>
            <a:r>
              <a:rPr lang="en-GB" dirty="0" err="1"/>
              <a:t>Belitski</a:t>
            </a:r>
            <a:r>
              <a:rPr lang="en-GB" dirty="0"/>
              <a:t> and </a:t>
            </a:r>
            <a:r>
              <a:rPr lang="en-GB" dirty="0" err="1"/>
              <a:t>Mariani</a:t>
            </a:r>
            <a:r>
              <a:rPr lang="en-GB" dirty="0"/>
              <a:t>, 2023). </a:t>
            </a:r>
          </a:p>
        </p:txBody>
      </p:sp>
    </p:spTree>
    <p:extLst>
      <p:ext uri="{BB962C8B-B14F-4D97-AF65-F5344CB8AC3E}">
        <p14:creationId xmlns:p14="http://schemas.microsoft.com/office/powerpoint/2010/main" val="15704249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People shaking hands">
            <a:extLst>
              <a:ext uri="{FF2B5EF4-FFF2-40B4-BE49-F238E27FC236}">
                <a16:creationId xmlns:a16="http://schemas.microsoft.com/office/drawing/2014/main" id="{0549D052-1C01-774E-3D6C-7F0ADDE7489B}"/>
              </a:ext>
            </a:extLst>
          </p:cNvPr>
          <p:cNvPicPr>
            <a:picLocks noChangeAspect="1"/>
          </p:cNvPicPr>
          <p:nvPr/>
        </p:nvPicPr>
        <p:blipFill>
          <a:blip r:embed="rId2">
            <a:alphaModFix amt="35000"/>
          </a:blip>
          <a:srcRect t="14988" b="743"/>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BEE0452F-3DCA-9E1D-102E-0E2CBAF53754}"/>
              </a:ext>
            </a:extLst>
          </p:cNvPr>
          <p:cNvSpPr>
            <a:spLocks noGrp="1"/>
          </p:cNvSpPr>
          <p:nvPr>
            <p:ph type="title"/>
          </p:nvPr>
        </p:nvSpPr>
        <p:spPr>
          <a:xfrm>
            <a:off x="831273" y="2483270"/>
            <a:ext cx="10293927" cy="1371600"/>
          </a:xfrm>
        </p:spPr>
        <p:txBody>
          <a:bodyPr>
            <a:noAutofit/>
          </a:bodyPr>
          <a:lstStyle/>
          <a:p>
            <a:pPr algn="ctr"/>
            <a:r>
              <a:rPr lang="en-GB" sz="6000" dirty="0"/>
              <a:t>THANK YOU FOR LISTENING, I HOPE THAT YOU CAN INVEST IN MY BUSINESS</a:t>
            </a:r>
            <a:r>
              <a:rPr lang="en-GB" sz="6000" b="1" dirty="0"/>
              <a:t> </a:t>
            </a:r>
            <a:br>
              <a:rPr lang="en-GB" sz="6000" b="1" dirty="0"/>
            </a:br>
            <a:br>
              <a:rPr lang="en-GB" sz="6000" b="1" dirty="0"/>
            </a:br>
            <a:r>
              <a:rPr lang="en-GB" sz="6000" b="1" dirty="0"/>
              <a:t>BUMBLE BABY BOUTIQUE</a:t>
            </a:r>
          </a:p>
        </p:txBody>
      </p:sp>
      <p:sp>
        <p:nvSpPr>
          <p:cNvPr id="14" name="Rectangle 13">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txBody>
          <a:bodyPr/>
          <a:lstStyle/>
          <a:p>
            <a:endParaRPr lang="en-GB"/>
          </a:p>
        </p:txBody>
      </p:sp>
    </p:spTree>
    <p:extLst>
      <p:ext uri="{BB962C8B-B14F-4D97-AF65-F5344CB8AC3E}">
        <p14:creationId xmlns:p14="http://schemas.microsoft.com/office/powerpoint/2010/main" val="100084456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E627C-DC3B-D410-2325-A3B580E71AD8}"/>
              </a:ext>
            </a:extLst>
          </p:cNvPr>
          <p:cNvSpPr>
            <a:spLocks noGrp="1"/>
          </p:cNvSpPr>
          <p:nvPr>
            <p:ph type="title"/>
          </p:nvPr>
        </p:nvSpPr>
        <p:spPr>
          <a:xfrm>
            <a:off x="4187190" y="240031"/>
            <a:ext cx="10058400" cy="1371600"/>
          </a:xfrm>
        </p:spPr>
        <p:txBody>
          <a:bodyPr/>
          <a:lstStyle/>
          <a:p>
            <a:r>
              <a:rPr lang="en-GB" dirty="0"/>
              <a:t>Reference List</a:t>
            </a:r>
          </a:p>
        </p:txBody>
      </p:sp>
      <p:sp>
        <p:nvSpPr>
          <p:cNvPr id="3" name="Content Placeholder 2">
            <a:extLst>
              <a:ext uri="{FF2B5EF4-FFF2-40B4-BE49-F238E27FC236}">
                <a16:creationId xmlns:a16="http://schemas.microsoft.com/office/drawing/2014/main" id="{5DB36620-27E7-0267-AF62-4DF7963A4476}"/>
              </a:ext>
            </a:extLst>
          </p:cNvPr>
          <p:cNvSpPr>
            <a:spLocks noGrp="1"/>
          </p:cNvSpPr>
          <p:nvPr>
            <p:ph idx="1"/>
          </p:nvPr>
        </p:nvSpPr>
        <p:spPr>
          <a:xfrm>
            <a:off x="322942" y="1741060"/>
            <a:ext cx="11546115" cy="4876909"/>
          </a:xfrm>
        </p:spPr>
        <p:txBody>
          <a:bodyPr>
            <a:normAutofit fontScale="62500" lnSpcReduction="20000"/>
          </a:bodyPr>
          <a:lstStyle/>
          <a:p>
            <a:r>
              <a:rPr lang="en-GB" sz="2200" dirty="0" err="1"/>
              <a:t>Belitski</a:t>
            </a:r>
            <a:r>
              <a:rPr lang="en-GB" sz="2200" dirty="0"/>
              <a:t>, M. and </a:t>
            </a:r>
            <a:r>
              <a:rPr lang="en-GB" sz="2200" dirty="0" err="1"/>
              <a:t>Mariani</a:t>
            </a:r>
            <a:r>
              <a:rPr lang="en-GB" sz="2200" dirty="0"/>
              <a:t>, M. (2023). </a:t>
            </a:r>
            <a:r>
              <a:rPr lang="en-GB" sz="2200" b="0" i="0" dirty="0">
                <a:solidFill>
                  <a:srgbClr val="1F1F1F"/>
                </a:solidFill>
                <a:effectLst/>
                <a:latin typeface="Century Gothic" panose="020B0502020202020204" pitchFamily="34" charset="0"/>
              </a:rPr>
              <a:t>The effect of knowledge collaboration on business model reconfiguration. </a:t>
            </a:r>
            <a:r>
              <a:rPr lang="en-GB" sz="2200" b="0" i="1" dirty="0">
                <a:solidFill>
                  <a:srgbClr val="1F1F1F"/>
                </a:solidFill>
                <a:effectLst/>
                <a:latin typeface="Century Gothic" panose="020B0502020202020204" pitchFamily="34" charset="0"/>
              </a:rPr>
              <a:t>European Management Journal</a:t>
            </a:r>
            <a:r>
              <a:rPr lang="en-GB" sz="2200" b="0" i="0" dirty="0">
                <a:solidFill>
                  <a:srgbClr val="1F1F1F"/>
                </a:solidFill>
                <a:effectLst/>
                <a:latin typeface="Century Gothic" panose="020B0502020202020204" pitchFamily="34" charset="0"/>
              </a:rPr>
              <a:t>, 41(2), pp. 223-235. Retrieved from: </a:t>
            </a:r>
            <a:r>
              <a:rPr lang="en-GB" sz="2200" b="0" i="0" dirty="0">
                <a:solidFill>
                  <a:srgbClr val="1F1F1F"/>
                </a:solidFill>
                <a:effectLst/>
                <a:latin typeface="Century Gothic" panose="020B0502020202020204" pitchFamily="34" charset="0"/>
                <a:hlinkClick r:id="rId2"/>
              </a:rPr>
              <a:t>https://doi.org/10.1016/j.emj.2022.02.006</a:t>
            </a:r>
            <a:r>
              <a:rPr lang="en-GB" sz="2200" b="0" i="0" dirty="0">
                <a:solidFill>
                  <a:srgbClr val="1F1F1F"/>
                </a:solidFill>
                <a:effectLst/>
                <a:latin typeface="Century Gothic" panose="020B0502020202020204" pitchFamily="34" charset="0"/>
              </a:rPr>
              <a:t> </a:t>
            </a:r>
          </a:p>
          <a:p>
            <a:r>
              <a:rPr lang="en-GB" sz="2200" b="0" i="0" dirty="0" err="1">
                <a:solidFill>
                  <a:srgbClr val="1F1F1F"/>
                </a:solidFill>
                <a:effectLst/>
                <a:latin typeface="Century Gothic" panose="020B0502020202020204" pitchFamily="34" charset="0"/>
              </a:rPr>
              <a:t>Bleier</a:t>
            </a:r>
            <a:r>
              <a:rPr lang="en-GB" sz="2200" b="0" i="0" dirty="0">
                <a:solidFill>
                  <a:srgbClr val="1F1F1F"/>
                </a:solidFill>
                <a:effectLst/>
                <a:latin typeface="Century Gothic" panose="020B0502020202020204" pitchFamily="34" charset="0"/>
              </a:rPr>
              <a:t>, A., Fossen, A. B. and  Shapira, M. (2022). </a:t>
            </a:r>
            <a:r>
              <a:rPr lang="en-GB" sz="2200" dirty="0">
                <a:solidFill>
                  <a:srgbClr val="1F1F1F"/>
                </a:solidFill>
                <a:latin typeface="Century Gothic" panose="020B0502020202020204" pitchFamily="34" charset="0"/>
              </a:rPr>
              <a:t>On the role of social media platforms in the creator economy. </a:t>
            </a:r>
            <a:r>
              <a:rPr lang="en-GB" sz="2200" i="1" dirty="0">
                <a:solidFill>
                  <a:srgbClr val="1F1F1F"/>
                </a:solidFill>
                <a:latin typeface="Century Gothic" panose="020B0502020202020204" pitchFamily="34" charset="0"/>
              </a:rPr>
              <a:t>International Journal of Research in Marketing. </a:t>
            </a:r>
            <a:r>
              <a:rPr lang="en-GB" sz="2200" dirty="0">
                <a:solidFill>
                  <a:srgbClr val="1F1F1F"/>
                </a:solidFill>
                <a:latin typeface="Century Gothic" panose="020B0502020202020204" pitchFamily="34" charset="0"/>
              </a:rPr>
              <a:t>Retrieved from: </a:t>
            </a:r>
            <a:r>
              <a:rPr lang="en-GB" sz="2200" dirty="0">
                <a:solidFill>
                  <a:srgbClr val="1F1F1F"/>
                </a:solidFill>
                <a:latin typeface="Century Gothic" panose="020B0502020202020204" pitchFamily="34" charset="0"/>
                <a:hlinkClick r:id="rId3"/>
              </a:rPr>
              <a:t>https://doi.org/10.1016/j.ijresmar.2024.06.006</a:t>
            </a:r>
            <a:r>
              <a:rPr lang="en-GB" sz="2200" dirty="0">
                <a:solidFill>
                  <a:srgbClr val="1F1F1F"/>
                </a:solidFill>
                <a:latin typeface="Century Gothic" panose="020B0502020202020204" pitchFamily="34" charset="0"/>
              </a:rPr>
              <a:t> </a:t>
            </a:r>
          </a:p>
          <a:p>
            <a:r>
              <a:rPr lang="en-GB" sz="2200" b="0" i="0" dirty="0">
                <a:solidFill>
                  <a:srgbClr val="1F1F1F"/>
                </a:solidFill>
                <a:effectLst/>
                <a:latin typeface="Century Gothic" panose="020B0502020202020204" pitchFamily="34" charset="0"/>
              </a:rPr>
              <a:t>Goldman Sachs. (2023). </a:t>
            </a:r>
            <a:r>
              <a:rPr lang="en-GB" sz="2200" b="0" i="1" dirty="0">
                <a:solidFill>
                  <a:srgbClr val="1F1F1F"/>
                </a:solidFill>
                <a:effectLst/>
                <a:latin typeface="Century Gothic" panose="020B0502020202020204" pitchFamily="34" charset="0"/>
              </a:rPr>
              <a:t>The creator economy could approach half-a-trillion dollars by 2027.</a:t>
            </a:r>
            <a:r>
              <a:rPr lang="en-GB" sz="2200" b="0" i="0" dirty="0">
                <a:solidFill>
                  <a:srgbClr val="1F1F1F"/>
                </a:solidFill>
                <a:effectLst/>
                <a:latin typeface="Century Gothic" panose="020B0502020202020204" pitchFamily="34" charset="0"/>
              </a:rPr>
              <a:t> Retrieved from: </a:t>
            </a:r>
            <a:r>
              <a:rPr lang="en-GB" sz="2200" b="0" i="0" dirty="0">
                <a:solidFill>
                  <a:srgbClr val="1F1F1F"/>
                </a:solidFill>
                <a:effectLst/>
                <a:latin typeface="Century Gothic" panose="020B0502020202020204" pitchFamily="34" charset="0"/>
                <a:hlinkClick r:id="rId4"/>
              </a:rPr>
              <a:t>https://www.goldmansachs.com/intelligence/pages/the-creator-economy-could-approach-half-a-trillion-dollars-by-2027.html</a:t>
            </a:r>
            <a:r>
              <a:rPr lang="en-GB" sz="2200" b="0" i="0" dirty="0">
                <a:solidFill>
                  <a:srgbClr val="1F1F1F"/>
                </a:solidFill>
                <a:effectLst/>
                <a:latin typeface="Century Gothic" panose="020B0502020202020204" pitchFamily="34" charset="0"/>
              </a:rPr>
              <a:t>. </a:t>
            </a:r>
          </a:p>
          <a:p>
            <a:pPr algn="l"/>
            <a:r>
              <a:rPr lang="en-GB" sz="2200" b="0" i="0" dirty="0" err="1">
                <a:effectLst/>
                <a:latin typeface="Century Gothic" panose="020B0502020202020204" pitchFamily="34" charset="0"/>
              </a:rPr>
              <a:t>Bouncken</a:t>
            </a:r>
            <a:r>
              <a:rPr lang="en-GB" sz="2200" b="0" i="0" dirty="0">
                <a:effectLst/>
                <a:latin typeface="Century Gothic" panose="020B0502020202020204" pitchFamily="34" charset="0"/>
              </a:rPr>
              <a:t>, R. B., Fredrich, V, </a:t>
            </a:r>
            <a:r>
              <a:rPr lang="en-GB" sz="2200" b="0" i="0" dirty="0" err="1">
                <a:effectLst/>
                <a:latin typeface="Century Gothic" panose="020B0502020202020204" pitchFamily="34" charset="0"/>
              </a:rPr>
              <a:t>Ritala</a:t>
            </a:r>
            <a:r>
              <a:rPr lang="en-GB" sz="2200" b="0" i="0" dirty="0">
                <a:effectLst/>
                <a:latin typeface="Century Gothic" panose="020B0502020202020204" pitchFamily="34" charset="0"/>
              </a:rPr>
              <a:t>, v. and Kraus, S. (2018). Coopetition in new product development alliances: Advantages and tensions for incremental and radical innovation. </a:t>
            </a:r>
            <a:r>
              <a:rPr lang="en-GB" sz="2200" b="0" i="1" dirty="0">
                <a:effectLst/>
                <a:latin typeface="Century Gothic" panose="020B0502020202020204" pitchFamily="34" charset="0"/>
              </a:rPr>
              <a:t>British Journal of Management</a:t>
            </a:r>
            <a:r>
              <a:rPr lang="en-GB" sz="2200" b="0" i="0" dirty="0">
                <a:effectLst/>
                <a:latin typeface="Century Gothic" panose="020B0502020202020204" pitchFamily="34" charset="0"/>
              </a:rPr>
              <a:t>, 29(3), pp. 391-410. </a:t>
            </a:r>
          </a:p>
          <a:p>
            <a:pPr algn="l"/>
            <a:r>
              <a:rPr lang="en-GB" sz="2200" b="0" i="0" dirty="0">
                <a:effectLst/>
                <a:latin typeface="Century Gothic" panose="020B0502020202020204" pitchFamily="34" charset="0"/>
              </a:rPr>
              <a:t>Foss, N. J., </a:t>
            </a:r>
            <a:r>
              <a:rPr lang="en-GB" sz="2200" b="0" i="0" dirty="0" err="1">
                <a:effectLst/>
                <a:latin typeface="Century Gothic" panose="020B0502020202020204" pitchFamily="34" charset="0"/>
              </a:rPr>
              <a:t>Saebi</a:t>
            </a:r>
            <a:r>
              <a:rPr lang="en-GB" sz="2200" b="0" i="0" dirty="0">
                <a:effectLst/>
                <a:latin typeface="Century Gothic" panose="020B0502020202020204" pitchFamily="34" charset="0"/>
              </a:rPr>
              <a:t>, T. </a:t>
            </a:r>
            <a:r>
              <a:rPr lang="en-GB" sz="2200" dirty="0">
                <a:latin typeface="Century Gothic" panose="020B0502020202020204" pitchFamily="34" charset="0"/>
              </a:rPr>
              <a:t>(2018) </a:t>
            </a:r>
            <a:r>
              <a:rPr lang="en-GB" sz="2200" b="0" i="0" dirty="0">
                <a:effectLst/>
                <a:latin typeface="Century Gothic" panose="020B0502020202020204" pitchFamily="34" charset="0"/>
              </a:rPr>
              <a:t>Business models and business model innovation: Between wicked and paradigmatic problems. </a:t>
            </a:r>
            <a:r>
              <a:rPr lang="en-GB" sz="2200" b="0" i="1" dirty="0">
                <a:effectLst/>
                <a:latin typeface="Century Gothic" panose="020B0502020202020204" pitchFamily="34" charset="0"/>
              </a:rPr>
              <a:t>Long Range Planning</a:t>
            </a:r>
            <a:r>
              <a:rPr lang="en-GB" sz="2200" b="0" i="0" dirty="0">
                <a:effectLst/>
                <a:latin typeface="Century Gothic" panose="020B0502020202020204" pitchFamily="34" charset="0"/>
              </a:rPr>
              <a:t>, 51 (1) (2018), pp. 9-21. </a:t>
            </a:r>
          </a:p>
          <a:p>
            <a:pPr algn="l"/>
            <a:r>
              <a:rPr lang="en-GB" sz="2200" b="0" i="0" dirty="0" err="1">
                <a:effectLst/>
                <a:latin typeface="Century Gothic" panose="020B0502020202020204" pitchFamily="34" charset="0"/>
              </a:rPr>
              <a:t>Clauss</a:t>
            </a:r>
            <a:r>
              <a:rPr lang="en-GB" sz="2200" b="0" i="0" dirty="0">
                <a:effectLst/>
                <a:latin typeface="Century Gothic" panose="020B0502020202020204" pitchFamily="34" charset="0"/>
              </a:rPr>
              <a:t>,  T., </a:t>
            </a:r>
            <a:r>
              <a:rPr lang="en-GB" sz="2200" b="0" i="0" dirty="0" err="1">
                <a:effectLst/>
                <a:latin typeface="Century Gothic" panose="020B0502020202020204" pitchFamily="34" charset="0"/>
              </a:rPr>
              <a:t>Bouncken</a:t>
            </a:r>
            <a:r>
              <a:rPr lang="en-GB" sz="2200" b="0" i="0" dirty="0">
                <a:effectLst/>
                <a:latin typeface="Century Gothic" panose="020B0502020202020204" pitchFamily="34" charset="0"/>
              </a:rPr>
              <a:t>, R. B., </a:t>
            </a:r>
            <a:r>
              <a:rPr lang="en-GB" sz="2200" b="0" i="0" dirty="0" err="1">
                <a:effectLst/>
                <a:latin typeface="Century Gothic" panose="020B0502020202020204" pitchFamily="34" charset="0"/>
              </a:rPr>
              <a:t>Laudien</a:t>
            </a:r>
            <a:r>
              <a:rPr lang="en-GB" sz="2200" b="0" i="0" dirty="0">
                <a:effectLst/>
                <a:latin typeface="Century Gothic" panose="020B0502020202020204" pitchFamily="34" charset="0"/>
              </a:rPr>
              <a:t>, S. and Kraus, S. (2020). Business model reconfiguration and innovation in SMEs: A mixed-method analysis from the electronics industry. </a:t>
            </a:r>
            <a:r>
              <a:rPr lang="en-GB" sz="2200" b="0" i="1" dirty="0">
                <a:effectLst/>
                <a:latin typeface="Century Gothic" panose="020B0502020202020204" pitchFamily="34" charset="0"/>
              </a:rPr>
              <a:t>International Journal of Innovation Management</a:t>
            </a:r>
            <a:r>
              <a:rPr lang="en-GB" sz="2200" b="0" i="0" dirty="0">
                <a:effectLst/>
                <a:latin typeface="Century Gothic" panose="020B0502020202020204" pitchFamily="34" charset="0"/>
              </a:rPr>
              <a:t>, 24,(2). </a:t>
            </a:r>
          </a:p>
          <a:p>
            <a:pPr algn="l"/>
            <a:r>
              <a:rPr lang="en-GB" sz="2200" b="0" i="0" dirty="0" err="1">
                <a:effectLst/>
                <a:latin typeface="Century Gothic" panose="020B0502020202020204" pitchFamily="34" charset="0"/>
              </a:rPr>
              <a:t>Rachinger</a:t>
            </a:r>
            <a:r>
              <a:rPr lang="en-GB" sz="2200" b="0" i="0" dirty="0">
                <a:effectLst/>
                <a:latin typeface="Century Gothic" panose="020B0502020202020204" pitchFamily="34" charset="0"/>
              </a:rPr>
              <a:t>, M., </a:t>
            </a:r>
            <a:r>
              <a:rPr lang="en-GB" sz="2200" b="0" i="0" dirty="0" err="1">
                <a:effectLst/>
                <a:latin typeface="Century Gothic" panose="020B0502020202020204" pitchFamily="34" charset="0"/>
              </a:rPr>
              <a:t>Rauter</a:t>
            </a:r>
            <a:r>
              <a:rPr lang="en-GB" sz="2200" b="0" i="0" dirty="0">
                <a:effectLst/>
                <a:latin typeface="Century Gothic" panose="020B0502020202020204" pitchFamily="34" charset="0"/>
              </a:rPr>
              <a:t>, R., Müller, C., </a:t>
            </a:r>
            <a:r>
              <a:rPr lang="en-GB" sz="2200" b="0" i="0" dirty="0" err="1">
                <a:effectLst/>
                <a:latin typeface="Century Gothic" panose="020B0502020202020204" pitchFamily="34" charset="0"/>
              </a:rPr>
              <a:t>Vorraber</a:t>
            </a:r>
            <a:r>
              <a:rPr lang="en-GB" sz="2200" b="0" i="0" dirty="0">
                <a:effectLst/>
                <a:latin typeface="Century Gothic" panose="020B0502020202020204" pitchFamily="34" charset="0"/>
              </a:rPr>
              <a:t>, C. and </a:t>
            </a:r>
            <a:r>
              <a:rPr lang="en-GB" sz="2200" b="0" i="0" dirty="0" err="1">
                <a:effectLst/>
                <a:latin typeface="Century Gothic" panose="020B0502020202020204" pitchFamily="34" charset="0"/>
              </a:rPr>
              <a:t>Schirgi</a:t>
            </a:r>
            <a:r>
              <a:rPr lang="en-GB" sz="2200" b="0" i="0" dirty="0">
                <a:effectLst/>
                <a:latin typeface="Century Gothic" panose="020B0502020202020204" pitchFamily="34" charset="0"/>
              </a:rPr>
              <a:t>, E. (2019). Digitalization and its influence on business model innovation. </a:t>
            </a:r>
            <a:r>
              <a:rPr lang="en-GB" sz="2200" b="0" i="1" dirty="0">
                <a:effectLst/>
                <a:latin typeface="Century Gothic" panose="020B0502020202020204" pitchFamily="34" charset="0"/>
              </a:rPr>
              <a:t>Journal of Manufacturing Technology Management</a:t>
            </a:r>
            <a:r>
              <a:rPr lang="en-GB" sz="2200" b="0" i="0" dirty="0">
                <a:effectLst/>
                <a:latin typeface="Century Gothic" panose="020B0502020202020204" pitchFamily="34" charset="0"/>
              </a:rPr>
              <a:t>, 30(8), pp. 1143-1160</a:t>
            </a:r>
          </a:p>
          <a:p>
            <a:r>
              <a:rPr lang="en-GB" sz="2200" kern="100" dirty="0" err="1">
                <a:effectLst/>
                <a:latin typeface="Century Gothic" panose="020B0502020202020204" pitchFamily="34" charset="0"/>
                <a:ea typeface="Calibri" panose="020F0502020204030204" pitchFamily="34" charset="0"/>
                <a:cs typeface="Times New Roman" panose="02020603050405020304" pitchFamily="18" charset="0"/>
              </a:rPr>
              <a:t>Daroch</a:t>
            </a:r>
            <a:r>
              <a:rPr lang="en-GB" sz="2200" kern="100" dirty="0">
                <a:effectLst/>
                <a:latin typeface="Century Gothic" panose="020B0502020202020204" pitchFamily="34" charset="0"/>
                <a:ea typeface="Calibri" panose="020F0502020204030204" pitchFamily="34" charset="0"/>
                <a:cs typeface="Times New Roman" panose="02020603050405020304" pitchFamily="18" charset="0"/>
              </a:rPr>
              <a:t>, G., </a:t>
            </a:r>
            <a:r>
              <a:rPr lang="en-GB" sz="2200" kern="100" dirty="0" err="1">
                <a:effectLst/>
                <a:latin typeface="Century Gothic" panose="020B0502020202020204" pitchFamily="34" charset="0"/>
                <a:ea typeface="Calibri" panose="020F0502020204030204" pitchFamily="34" charset="0"/>
                <a:cs typeface="Times New Roman" panose="02020603050405020304" pitchFamily="18" charset="0"/>
              </a:rPr>
              <a:t>Nagrath</a:t>
            </a:r>
            <a:r>
              <a:rPr lang="en-GB" sz="2200" kern="100" dirty="0">
                <a:effectLst/>
                <a:latin typeface="Century Gothic" panose="020B0502020202020204" pitchFamily="34" charset="0"/>
                <a:ea typeface="Calibri" panose="020F0502020204030204" pitchFamily="34" charset="0"/>
                <a:cs typeface="Times New Roman" panose="02020603050405020304" pitchFamily="18" charset="0"/>
              </a:rPr>
              <a:t>, G., Gupta, A. (2021). A study on factors limiting online shopping behaviour of consumers. </a:t>
            </a:r>
            <a:r>
              <a:rPr lang="en-GB" sz="2200" i="1" kern="100" dirty="0" err="1">
                <a:effectLst/>
                <a:latin typeface="Century Gothic" panose="020B0502020202020204" pitchFamily="34" charset="0"/>
                <a:ea typeface="Calibri" panose="020F0502020204030204" pitchFamily="34" charset="0"/>
                <a:cs typeface="Times New Roman" panose="02020603050405020304" pitchFamily="18" charset="0"/>
              </a:rPr>
              <a:t>Rajagiri</a:t>
            </a:r>
            <a:r>
              <a:rPr lang="en-GB" sz="2200" i="1" kern="100" dirty="0">
                <a:effectLst/>
                <a:latin typeface="Century Gothic" panose="020B0502020202020204" pitchFamily="34" charset="0"/>
                <a:ea typeface="Calibri" panose="020F0502020204030204" pitchFamily="34" charset="0"/>
                <a:cs typeface="Times New Roman" panose="02020603050405020304" pitchFamily="18" charset="0"/>
              </a:rPr>
              <a:t> Management Journal</a:t>
            </a:r>
            <a:r>
              <a:rPr lang="en-GB" sz="2200" kern="100" dirty="0">
                <a:effectLst/>
                <a:latin typeface="Century Gothic" panose="020B0502020202020204" pitchFamily="34" charset="0"/>
                <a:ea typeface="Calibri" panose="020F0502020204030204" pitchFamily="34" charset="0"/>
                <a:cs typeface="Times New Roman" panose="02020603050405020304" pitchFamily="18" charset="0"/>
              </a:rPr>
              <a:t>, 15(1). Retrieved from: </a:t>
            </a:r>
            <a:r>
              <a:rPr lang="en-GB" sz="2200" u="sng" kern="100" dirty="0">
                <a:solidFill>
                  <a:srgbClr val="0563C1"/>
                </a:solidFill>
                <a:effectLst/>
                <a:latin typeface="Century Gothic" panose="020B0502020202020204" pitchFamily="34" charset="0"/>
                <a:ea typeface="Calibri" panose="020F0502020204030204" pitchFamily="34" charset="0"/>
                <a:cs typeface="Times New Roman" panose="02020603050405020304" pitchFamily="18" charset="0"/>
                <a:hlinkClick r:id="rId5"/>
              </a:rPr>
              <a:t>https://www.emerald.com/insight/content/doi/10.1108/ramj-07-2020-0038/full/html</a:t>
            </a:r>
            <a:r>
              <a:rPr lang="en-GB" sz="2200" kern="100" dirty="0">
                <a:effectLst/>
                <a:latin typeface="Century Gothic" panose="020B0502020202020204" pitchFamily="34" charset="0"/>
                <a:ea typeface="Calibri" panose="020F0502020204030204" pitchFamily="34" charset="0"/>
                <a:cs typeface="Times New Roman" panose="02020603050405020304" pitchFamily="18" charset="0"/>
              </a:rPr>
              <a:t> </a:t>
            </a:r>
          </a:p>
          <a:p>
            <a:pPr algn="l"/>
            <a:r>
              <a:rPr lang="en-GB" sz="2200" b="0" i="0" dirty="0">
                <a:effectLst/>
                <a:latin typeface="Century Gothic" panose="020B0502020202020204" pitchFamily="34" charset="0"/>
              </a:rPr>
              <a:t>Islam, A., Anjum, N., &amp; Ahmed, I. (2021). Predicting Consumers’ Intention to Shop Online in an Emerging Market: A COVID-19 Perspective. </a:t>
            </a:r>
            <a:r>
              <a:rPr lang="en-GB" sz="2200" b="0" i="1" dirty="0">
                <a:effectLst/>
                <a:latin typeface="Century Gothic" panose="020B0502020202020204" pitchFamily="34" charset="0"/>
              </a:rPr>
              <a:t>Journal of Marketing and Consumer Behaviour in Emerging Markets</a:t>
            </a:r>
            <a:r>
              <a:rPr lang="en-GB" sz="2200" b="0" i="0" dirty="0">
                <a:effectLst/>
                <a:latin typeface="Century Gothic" panose="020B0502020202020204" pitchFamily="34" charset="0"/>
              </a:rPr>
              <a:t>. 1(2), pp. 4-18. </a:t>
            </a:r>
          </a:p>
          <a:p>
            <a:pPr algn="l"/>
            <a:r>
              <a:rPr lang="en-GB" sz="2200" b="0" i="0" dirty="0">
                <a:effectLst/>
                <a:latin typeface="Century Gothic" panose="020B0502020202020204" pitchFamily="34" charset="0"/>
              </a:rPr>
              <a:t>Teece, D. J. (2009). Business Models, Business Strategy and Innovation. </a:t>
            </a:r>
            <a:r>
              <a:rPr lang="en-GB" sz="2200" b="0" i="1" dirty="0">
                <a:effectLst/>
                <a:latin typeface="Century Gothic" panose="020B0502020202020204" pitchFamily="34" charset="0"/>
              </a:rPr>
              <a:t>SSRN</a:t>
            </a:r>
            <a:r>
              <a:rPr lang="en-GB" sz="2200" b="0" i="0" dirty="0">
                <a:effectLst/>
                <a:latin typeface="Century Gothic" panose="020B0502020202020204" pitchFamily="34" charset="0"/>
              </a:rPr>
              <a:t>. Retrieved from: </a:t>
            </a:r>
            <a:r>
              <a:rPr lang="en-GB" sz="2200" b="0" i="0" dirty="0">
                <a:effectLst/>
                <a:latin typeface="Century Gothic" panose="020B0502020202020204" pitchFamily="34" charset="0"/>
                <a:hlinkClick r:id="rId6"/>
              </a:rPr>
              <a:t>https://dx.doi.org/10.2139/ssrn.5092645</a:t>
            </a:r>
            <a:r>
              <a:rPr lang="en-GB" sz="2200" b="0" i="0" dirty="0">
                <a:effectLst/>
                <a:latin typeface="Century Gothic" panose="020B0502020202020204" pitchFamily="34" charset="0"/>
              </a:rPr>
              <a:t> </a:t>
            </a:r>
          </a:p>
          <a:p>
            <a:pPr algn="l"/>
            <a:endParaRPr lang="en-GB" b="0" i="0" dirty="0">
              <a:effectLst/>
              <a:latin typeface="Century Gothic" panose="020B0502020202020204" pitchFamily="34" charset="0"/>
            </a:endParaRPr>
          </a:p>
          <a:p>
            <a:pPr algn="l"/>
            <a:endParaRPr lang="en-GB" b="0" i="0" dirty="0">
              <a:effectLst/>
              <a:latin typeface="Century Gothic" panose="020B0502020202020204" pitchFamily="34" charset="0"/>
            </a:endParaRPr>
          </a:p>
          <a:p>
            <a:pPr algn="l"/>
            <a:endParaRPr lang="en-GB" b="0" i="0" dirty="0">
              <a:effectLst/>
              <a:latin typeface="Century Gothic" panose="020B0502020202020204" pitchFamily="34" charset="0"/>
            </a:endParaRPr>
          </a:p>
          <a:p>
            <a:pPr algn="l"/>
            <a:endParaRPr lang="en-GB" b="0" i="0" dirty="0">
              <a:effectLst/>
              <a:latin typeface="Century Gothic" panose="020B0502020202020204" pitchFamily="34" charset="0"/>
            </a:endParaRPr>
          </a:p>
          <a:p>
            <a:endParaRPr lang="en-GB" dirty="0">
              <a:solidFill>
                <a:srgbClr val="1F1F1F"/>
              </a:solidFill>
              <a:latin typeface="Century Gothic" panose="020B0502020202020204" pitchFamily="34" charset="0"/>
            </a:endParaRPr>
          </a:p>
          <a:p>
            <a:endParaRPr lang="en-GB" dirty="0">
              <a:solidFill>
                <a:srgbClr val="1F1F1F"/>
              </a:solidFill>
              <a:latin typeface="Century Gothic" panose="020B0502020202020204" pitchFamily="34" charset="0"/>
            </a:endParaRPr>
          </a:p>
          <a:p>
            <a:pPr marL="0" indent="0">
              <a:buNone/>
            </a:pPr>
            <a:endParaRPr lang="en-GB" dirty="0">
              <a:solidFill>
                <a:srgbClr val="1F1F1F"/>
              </a:solidFill>
              <a:latin typeface="Century Gothic" panose="020B0502020202020204" pitchFamily="34" charset="0"/>
            </a:endParaRPr>
          </a:p>
          <a:p>
            <a:pPr marL="0" indent="0">
              <a:buNone/>
            </a:pPr>
            <a:endParaRPr lang="en-GB" dirty="0">
              <a:solidFill>
                <a:srgbClr val="1F1F1F"/>
              </a:solidFill>
              <a:latin typeface="Century Gothic" panose="020B0502020202020204" pitchFamily="34" charset="0"/>
            </a:endParaRPr>
          </a:p>
          <a:p>
            <a:pPr marL="0" indent="0" algn="l">
              <a:buNone/>
            </a:pPr>
            <a:endParaRPr lang="en-GB" b="0" i="0" dirty="0">
              <a:solidFill>
                <a:srgbClr val="1F1F1F"/>
              </a:solidFill>
              <a:effectLst/>
              <a:latin typeface="ElsevierSans"/>
            </a:endParaRPr>
          </a:p>
          <a:p>
            <a:endParaRPr lang="en-GB" b="0" i="0" dirty="0">
              <a:solidFill>
                <a:srgbClr val="1F1F1F"/>
              </a:solidFill>
              <a:effectLst/>
              <a:latin typeface="Century Gothic" panose="020B0502020202020204" pitchFamily="34" charset="0"/>
            </a:endParaRPr>
          </a:p>
          <a:p>
            <a:endParaRPr lang="en-GB" dirty="0">
              <a:solidFill>
                <a:srgbClr val="1F1F1F"/>
              </a:solidFill>
              <a:latin typeface="Century Gothic" panose="020B0502020202020204" pitchFamily="34" charset="0"/>
            </a:endParaRPr>
          </a:p>
          <a:p>
            <a:endParaRPr lang="en-GB" b="0" i="0" dirty="0">
              <a:solidFill>
                <a:srgbClr val="1F1F1F"/>
              </a:solidFill>
              <a:effectLst/>
              <a:latin typeface="Century Gothic" panose="020B0502020202020204" pitchFamily="34" charset="0"/>
            </a:endParaRPr>
          </a:p>
          <a:p>
            <a:endParaRPr lang="en-GB" dirty="0">
              <a:solidFill>
                <a:srgbClr val="1F1F1F"/>
              </a:solidFill>
              <a:latin typeface="Century Gothic" panose="020B0502020202020204" pitchFamily="34" charset="0"/>
            </a:endParaRPr>
          </a:p>
          <a:p>
            <a:endParaRPr lang="en-GB" b="0" i="0" dirty="0">
              <a:solidFill>
                <a:srgbClr val="1F1F1F"/>
              </a:solidFill>
              <a:effectLst/>
              <a:latin typeface="Century Gothic" panose="020B0502020202020204" pitchFamily="34" charset="0"/>
            </a:endParaRPr>
          </a:p>
          <a:p>
            <a:endParaRPr lang="en-GB" dirty="0"/>
          </a:p>
        </p:txBody>
      </p:sp>
    </p:spTree>
    <p:extLst>
      <p:ext uri="{BB962C8B-B14F-4D97-AF65-F5344CB8AC3E}">
        <p14:creationId xmlns:p14="http://schemas.microsoft.com/office/powerpoint/2010/main" val="28683834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Savon</Template>
  <TotalTime>105</TotalTime>
  <Words>1254</Words>
  <Application>Microsoft Macintosh PowerPoint</Application>
  <PresentationFormat>Widescreen</PresentationFormat>
  <Paragraphs>80</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Century Gothic</vt:lpstr>
      <vt:lpstr>ElsevierSans</vt:lpstr>
      <vt:lpstr>Garamond</vt:lpstr>
      <vt:lpstr>Symbol</vt:lpstr>
      <vt:lpstr>Savon</vt:lpstr>
      <vt:lpstr>My business pitch for bumble baby boutique</vt:lpstr>
      <vt:lpstr>What is my product? </vt:lpstr>
      <vt:lpstr>Our Business Goals and Objectives using the £50k Investment:</vt:lpstr>
      <vt:lpstr>Unique Selling Point: What makes us different to other brands?</vt:lpstr>
      <vt:lpstr>Legal Structure:</vt:lpstr>
      <vt:lpstr>Proposed location and financial implication</vt:lpstr>
      <vt:lpstr>Insight Into My Costs Plan </vt:lpstr>
      <vt:lpstr>Marketing Plan</vt:lpstr>
      <vt:lpstr>Final Call for Investment</vt:lpstr>
      <vt:lpstr>THANK YOU FOR LISTENING, I HOPE THAT YOU CAN INVEST IN MY BUSINESS   BUMBLE BABY BOUTIQUE</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business pitch for bumble baby boutique</dc:title>
  <dc:creator>Akhi Uddin</dc:creator>
  <cp:lastModifiedBy>Akhi Uddin</cp:lastModifiedBy>
  <cp:revision>9</cp:revision>
  <dcterms:created xsi:type="dcterms:W3CDTF">2025-07-01T20:37:56Z</dcterms:created>
  <dcterms:modified xsi:type="dcterms:W3CDTF">2025-07-01T22:23:01Z</dcterms:modified>
</cp:coreProperties>
</file>