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55"/>
  </p:notesMasterIdLst>
  <p:handoutMasterIdLst>
    <p:handoutMasterId r:id="rId56"/>
  </p:handoutMasterIdLst>
  <p:sldIdLst>
    <p:sldId id="324" r:id="rId2"/>
    <p:sldId id="328" r:id="rId3"/>
    <p:sldId id="296" r:id="rId4"/>
    <p:sldId id="290" r:id="rId5"/>
    <p:sldId id="286" r:id="rId6"/>
    <p:sldId id="284" r:id="rId7"/>
    <p:sldId id="367" r:id="rId8"/>
    <p:sldId id="303" r:id="rId9"/>
    <p:sldId id="353" r:id="rId10"/>
    <p:sldId id="355" r:id="rId11"/>
    <p:sldId id="332" r:id="rId12"/>
    <p:sldId id="285" r:id="rId13"/>
    <p:sldId id="312" r:id="rId14"/>
    <p:sldId id="352" r:id="rId15"/>
    <p:sldId id="340" r:id="rId16"/>
    <p:sldId id="368" r:id="rId17"/>
    <p:sldId id="342" r:id="rId18"/>
    <p:sldId id="343" r:id="rId19"/>
    <p:sldId id="344" r:id="rId20"/>
    <p:sldId id="345" r:id="rId21"/>
    <p:sldId id="346" r:id="rId22"/>
    <p:sldId id="307" r:id="rId23"/>
    <p:sldId id="308" r:id="rId24"/>
    <p:sldId id="347" r:id="rId25"/>
    <p:sldId id="280" r:id="rId26"/>
    <p:sldId id="258" r:id="rId27"/>
    <p:sldId id="369" r:id="rId28"/>
    <p:sldId id="281" r:id="rId29"/>
    <p:sldId id="364" r:id="rId30"/>
    <p:sldId id="362" r:id="rId31"/>
    <p:sldId id="363" r:id="rId32"/>
    <p:sldId id="365" r:id="rId33"/>
    <p:sldId id="257" r:id="rId34"/>
    <p:sldId id="366" r:id="rId35"/>
    <p:sldId id="262" r:id="rId36"/>
    <p:sldId id="263" r:id="rId37"/>
    <p:sldId id="264" r:id="rId38"/>
    <p:sldId id="267" r:id="rId39"/>
    <p:sldId id="268" r:id="rId40"/>
    <p:sldId id="356" r:id="rId41"/>
    <p:sldId id="359" r:id="rId42"/>
    <p:sldId id="370" r:id="rId43"/>
    <p:sldId id="361" r:id="rId44"/>
    <p:sldId id="283" r:id="rId45"/>
    <p:sldId id="270" r:id="rId46"/>
    <p:sldId id="271" r:id="rId47"/>
    <p:sldId id="288" r:id="rId48"/>
    <p:sldId id="357" r:id="rId49"/>
    <p:sldId id="277" r:id="rId50"/>
    <p:sldId id="348" r:id="rId51"/>
    <p:sldId id="350" r:id="rId52"/>
    <p:sldId id="261" r:id="rId53"/>
    <p:sldId id="351" r:id="rId54"/>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432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487" autoAdjust="0"/>
    <p:restoredTop sz="94576" autoAdjust="0"/>
  </p:normalViewPr>
  <p:slideViewPr>
    <p:cSldViewPr>
      <p:cViewPr varScale="1">
        <p:scale>
          <a:sx n="91" d="100"/>
          <a:sy n="91" d="100"/>
        </p:scale>
        <p:origin x="1888" y="17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8709703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9562388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3011" name="Notes Placeholder 2"/>
          <p:cNvSpPr>
            <a:spLocks noGrp="1"/>
          </p:cNvSpPr>
          <p:nvPr>
            <p:ph type="body" idx="1"/>
          </p:nvPr>
        </p:nvSpPr>
        <p:spPr bwMode="auto"/>
        <p:txBody>
          <a:bodyPr wrap="square" numCol="1" anchor="t" anchorCtr="0" compatLnSpc="1">
            <a:prstTxWarp prst="textNoShape">
              <a:avLst/>
            </a:prstTxWarp>
          </a:bodyPr>
          <a:lstStyle/>
          <a:p>
            <a:pPr eaLnBrk="1" hangingPunct="1">
              <a:spcBef>
                <a:spcPct val="0"/>
              </a:spcBef>
            </a:pPr>
            <a:endParaRPr lang="en-GB" dirty="0"/>
          </a:p>
        </p:txBody>
      </p:sp>
      <p:sp>
        <p:nvSpPr>
          <p:cNvPr id="3789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85261F3-CE71-4EE6-AA5B-B91E4D6DC815}" type="slidenum">
              <a:rPr lang="en-GB" smtClean="0"/>
              <a:pPr fontAlgn="base">
                <a:spcBef>
                  <a:spcPct val="0"/>
                </a:spcBef>
                <a:spcAft>
                  <a:spcPct val="0"/>
                </a:spcAft>
                <a:defRPr/>
              </a:pPr>
              <a:t>6</a:t>
            </a:fld>
            <a:endParaRPr lang="en-GB"/>
          </a:p>
        </p:txBody>
      </p:sp>
      <p:sp>
        <p:nvSpPr>
          <p:cNvPr id="7" name="Date Placeholder 6"/>
          <p:cNvSpPr>
            <a:spLocks noGrp="1"/>
          </p:cNvSpPr>
          <p:nvPr>
            <p:ph type="dt" sz="quarter" idx="1"/>
          </p:nvPr>
        </p:nvSpPr>
        <p:spPr/>
        <p:txBody>
          <a:bodyPr/>
          <a:lstStyle/>
          <a:p>
            <a:pPr>
              <a:defRPr/>
            </a:pPr>
            <a:endParaRPr lang="en-GB"/>
          </a:p>
        </p:txBody>
      </p:sp>
    </p:spTree>
    <p:extLst>
      <p:ext uri="{BB962C8B-B14F-4D97-AF65-F5344CB8AC3E}">
        <p14:creationId xmlns:p14="http://schemas.microsoft.com/office/powerpoint/2010/main" val="12600320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Number comes to mind</a:t>
            </a:r>
          </a:p>
          <a:p>
            <a:r>
              <a:rPr lang="en-GB" dirty="0"/>
              <a:t>10p</a:t>
            </a:r>
          </a:p>
          <a:p>
            <a:r>
              <a:rPr lang="en-GB" dirty="0"/>
              <a:t>Easy puzzle provokes and answer that is intuitive, appealing and wrong</a:t>
            </a:r>
          </a:p>
          <a:p>
            <a:r>
              <a:rPr lang="en-GB" dirty="0"/>
              <a:t>Do the maths for the correct answer of 5p</a:t>
            </a:r>
          </a:p>
          <a:p>
            <a:r>
              <a:rPr lang="en-GB" dirty="0"/>
              <a:t>Takes conscious effort to check</a:t>
            </a:r>
            <a:r>
              <a:rPr lang="en-GB" baseline="0" dirty="0"/>
              <a:t> the answer</a:t>
            </a:r>
          </a:p>
          <a:p>
            <a:r>
              <a:rPr lang="en-GB" baseline="0" dirty="0"/>
              <a:t>50% students at top US universities give wrong answer</a:t>
            </a:r>
          </a:p>
          <a:p>
            <a:r>
              <a:rPr lang="en-GB" baseline="0" dirty="0"/>
              <a:t>80% failure rate in other universities </a:t>
            </a:r>
          </a:p>
          <a:p>
            <a:r>
              <a:rPr lang="en-GB" baseline="0" dirty="0"/>
              <a:t>It takes effort to </a:t>
            </a:r>
            <a:endParaRPr lang="en-GB" dirty="0"/>
          </a:p>
        </p:txBody>
      </p:sp>
      <p:sp>
        <p:nvSpPr>
          <p:cNvPr id="4" name="Date Placeholder 3"/>
          <p:cNvSpPr>
            <a:spLocks noGrp="1"/>
          </p:cNvSpPr>
          <p:nvPr>
            <p:ph type="dt" idx="10"/>
          </p:nvPr>
        </p:nvSpPr>
        <p:spPr/>
        <p:txBody>
          <a:bodyPr/>
          <a:lstStyle/>
          <a:p>
            <a:pPr>
              <a:defRPr/>
            </a:pPr>
            <a:endParaRPr lang="en-GB"/>
          </a:p>
        </p:txBody>
      </p:sp>
      <p:sp>
        <p:nvSpPr>
          <p:cNvPr id="5" name="Slide Number Placeholder 4"/>
          <p:cNvSpPr>
            <a:spLocks noGrp="1"/>
          </p:cNvSpPr>
          <p:nvPr>
            <p:ph type="sldNum" sz="quarter" idx="11"/>
          </p:nvPr>
        </p:nvSpPr>
        <p:spPr/>
        <p:txBody>
          <a:bodyPr/>
          <a:lstStyle/>
          <a:p>
            <a:pPr>
              <a:defRPr/>
            </a:pPr>
            <a:fld id="{B912B1CA-4412-42AE-A038-41F2562164AA}" type="slidenum">
              <a:rPr lang="en-GB" smtClean="0"/>
              <a:pPr>
                <a:defRPr/>
              </a:pPr>
              <a:t>9</a:t>
            </a:fld>
            <a:endParaRPr lang="en-GB"/>
          </a:p>
        </p:txBody>
      </p:sp>
    </p:spTree>
    <p:extLst>
      <p:ext uri="{BB962C8B-B14F-4D97-AF65-F5344CB8AC3E}">
        <p14:creationId xmlns:p14="http://schemas.microsoft.com/office/powerpoint/2010/main" val="8733758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 correct answer of 5p</a:t>
            </a:r>
          </a:p>
        </p:txBody>
      </p:sp>
      <p:sp>
        <p:nvSpPr>
          <p:cNvPr id="4" name="Date Placeholder 3"/>
          <p:cNvSpPr>
            <a:spLocks noGrp="1"/>
          </p:cNvSpPr>
          <p:nvPr>
            <p:ph type="dt" idx="10"/>
          </p:nvPr>
        </p:nvSpPr>
        <p:spPr/>
        <p:txBody>
          <a:bodyPr/>
          <a:lstStyle/>
          <a:p>
            <a:pPr>
              <a:defRPr/>
            </a:pPr>
            <a:endParaRPr lang="en-GB"/>
          </a:p>
        </p:txBody>
      </p:sp>
      <p:sp>
        <p:nvSpPr>
          <p:cNvPr id="5" name="Slide Number Placeholder 4"/>
          <p:cNvSpPr>
            <a:spLocks noGrp="1"/>
          </p:cNvSpPr>
          <p:nvPr>
            <p:ph type="sldNum" sz="quarter" idx="11"/>
          </p:nvPr>
        </p:nvSpPr>
        <p:spPr/>
        <p:txBody>
          <a:bodyPr/>
          <a:lstStyle/>
          <a:p>
            <a:pPr>
              <a:defRPr/>
            </a:pPr>
            <a:fld id="{B912B1CA-4412-42AE-A038-41F2562164AA}" type="slidenum">
              <a:rPr lang="en-GB" smtClean="0"/>
              <a:pPr>
                <a:defRPr/>
              </a:pPr>
              <a:t>10</a:t>
            </a:fld>
            <a:endParaRPr lang="en-GB"/>
          </a:p>
        </p:txBody>
      </p:sp>
    </p:spTree>
    <p:extLst>
      <p:ext uri="{BB962C8B-B14F-4D97-AF65-F5344CB8AC3E}">
        <p14:creationId xmlns:p14="http://schemas.microsoft.com/office/powerpoint/2010/main" val="20441198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Add two squares to pen all the cows in separate pens</a:t>
            </a:r>
          </a:p>
          <a:p>
            <a:endParaRPr lang="en-GB" dirty="0"/>
          </a:p>
          <a:p>
            <a:r>
              <a:rPr lang="en-GB" dirty="0" err="1"/>
              <a:t>Nb</a:t>
            </a:r>
            <a:r>
              <a:rPr lang="en-GB" dirty="0"/>
              <a:t> – they go inside each other – first one on the diagonal points touching middle of outer square, second smaller inside and touching mid points on the diagonal square</a:t>
            </a:r>
          </a:p>
          <a:p>
            <a:endParaRPr lang="en-GB" dirty="0"/>
          </a:p>
          <a:p>
            <a:r>
              <a:rPr lang="en-GB" dirty="0"/>
              <a:t>Illustrates an assumption that squares are (always) placed on the horizontal</a:t>
            </a:r>
          </a:p>
        </p:txBody>
      </p:sp>
      <p:sp>
        <p:nvSpPr>
          <p:cNvPr id="4" name="Date Placeholder 3"/>
          <p:cNvSpPr>
            <a:spLocks noGrp="1"/>
          </p:cNvSpPr>
          <p:nvPr>
            <p:ph type="dt" idx="10"/>
          </p:nvPr>
        </p:nvSpPr>
        <p:spPr/>
        <p:txBody>
          <a:bodyPr/>
          <a:lstStyle/>
          <a:p>
            <a:pPr>
              <a:defRPr/>
            </a:pPr>
            <a:endParaRPr lang="en-GB"/>
          </a:p>
        </p:txBody>
      </p:sp>
      <p:sp>
        <p:nvSpPr>
          <p:cNvPr id="5" name="Slide Number Placeholder 4"/>
          <p:cNvSpPr>
            <a:spLocks noGrp="1"/>
          </p:cNvSpPr>
          <p:nvPr>
            <p:ph type="sldNum" sz="quarter" idx="11"/>
          </p:nvPr>
        </p:nvSpPr>
        <p:spPr/>
        <p:txBody>
          <a:bodyPr/>
          <a:lstStyle/>
          <a:p>
            <a:pPr>
              <a:defRPr/>
            </a:pPr>
            <a:fld id="{B912B1CA-4412-42AE-A038-41F2562164AA}" type="slidenum">
              <a:rPr lang="en-GB" smtClean="0"/>
              <a:pPr>
                <a:defRPr/>
              </a:pPr>
              <a:t>13</a:t>
            </a:fld>
            <a:endParaRPr lang="en-GB"/>
          </a:p>
        </p:txBody>
      </p:sp>
    </p:spTree>
    <p:extLst>
      <p:ext uri="{BB962C8B-B14F-4D97-AF65-F5344CB8AC3E}">
        <p14:creationId xmlns:p14="http://schemas.microsoft.com/office/powerpoint/2010/main" val="8715845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Date Placeholder 3"/>
          <p:cNvSpPr>
            <a:spLocks noGrp="1"/>
          </p:cNvSpPr>
          <p:nvPr>
            <p:ph type="dt" idx="10"/>
          </p:nvPr>
        </p:nvSpPr>
        <p:spPr/>
        <p:txBody>
          <a:bodyPr/>
          <a:lstStyle/>
          <a:p>
            <a:pPr>
              <a:defRPr/>
            </a:pPr>
            <a:endParaRPr lang="en-GB"/>
          </a:p>
        </p:txBody>
      </p:sp>
      <p:sp>
        <p:nvSpPr>
          <p:cNvPr id="5" name="Slide Number Placeholder 4"/>
          <p:cNvSpPr>
            <a:spLocks noGrp="1"/>
          </p:cNvSpPr>
          <p:nvPr>
            <p:ph type="sldNum" sz="quarter" idx="11"/>
          </p:nvPr>
        </p:nvSpPr>
        <p:spPr/>
        <p:txBody>
          <a:bodyPr/>
          <a:lstStyle/>
          <a:p>
            <a:pPr>
              <a:defRPr/>
            </a:pPr>
            <a:fld id="{B912B1CA-4412-42AE-A038-41F2562164AA}" type="slidenum">
              <a:rPr lang="en-GB" smtClean="0"/>
              <a:pPr>
                <a:defRPr/>
              </a:pPr>
              <a:t>15</a:t>
            </a:fld>
            <a:endParaRPr lang="en-GB"/>
          </a:p>
        </p:txBody>
      </p:sp>
    </p:spTree>
    <p:extLst>
      <p:ext uri="{BB962C8B-B14F-4D97-AF65-F5344CB8AC3E}">
        <p14:creationId xmlns:p14="http://schemas.microsoft.com/office/powerpoint/2010/main" val="35576823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1B73F12-FED5-47F5-9FF4-5BF1F3C37AE2}" type="slidenum">
              <a:rPr lang="en-GB" smtClean="0"/>
              <a:pPr fontAlgn="base">
                <a:spcBef>
                  <a:spcPct val="0"/>
                </a:spcBef>
                <a:spcAft>
                  <a:spcPct val="0"/>
                </a:spcAft>
                <a:defRPr/>
              </a:pPr>
              <a:t>17</a:t>
            </a:fld>
            <a:endParaRPr lang="en-GB"/>
          </a:p>
        </p:txBody>
      </p:sp>
      <p:sp>
        <p:nvSpPr>
          <p:cNvPr id="6451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451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dirty="0"/>
              <a:t>Does a higher degree automatically = good thinking skills?</a:t>
            </a:r>
          </a:p>
          <a:p>
            <a:pPr eaLnBrk="1" hangingPunct="1">
              <a:spcBef>
                <a:spcPct val="0"/>
              </a:spcBef>
            </a:pPr>
            <a:endParaRPr lang="en-GB" dirty="0"/>
          </a:p>
          <a:p>
            <a:pPr eaLnBrk="1" hangingPunct="1">
              <a:spcBef>
                <a:spcPct val="0"/>
              </a:spcBef>
            </a:pPr>
            <a:r>
              <a:rPr lang="en-GB" dirty="0"/>
              <a:t>Are they automatically applied to all facets of life?  If so, academics would have the best run lives????</a:t>
            </a:r>
          </a:p>
          <a:p>
            <a:pPr eaLnBrk="1" hangingPunct="1">
              <a:spcBef>
                <a:spcPct val="0"/>
              </a:spcBef>
            </a:pPr>
            <a:endParaRPr lang="en-GB" dirty="0"/>
          </a:p>
          <a:p>
            <a:pPr eaLnBrk="1" hangingPunct="1">
              <a:spcBef>
                <a:spcPct val="0"/>
              </a:spcBef>
            </a:pPr>
            <a:r>
              <a:rPr lang="en-GB" dirty="0"/>
              <a:t>I.e. we can all continually be improving our CT skills</a:t>
            </a:r>
          </a:p>
        </p:txBody>
      </p:sp>
      <p:sp>
        <p:nvSpPr>
          <p:cNvPr id="7" name="Date Placeholder 6"/>
          <p:cNvSpPr>
            <a:spLocks noGrp="1"/>
          </p:cNvSpPr>
          <p:nvPr>
            <p:ph type="dt" sz="quarter" idx="1"/>
          </p:nvPr>
        </p:nvSpPr>
        <p:spPr/>
        <p:txBody>
          <a:bodyPr/>
          <a:lstStyle/>
          <a:p>
            <a:pPr>
              <a:defRPr/>
            </a:pPr>
            <a:endParaRPr lang="en-GB"/>
          </a:p>
        </p:txBody>
      </p:sp>
    </p:spTree>
    <p:extLst>
      <p:ext uri="{BB962C8B-B14F-4D97-AF65-F5344CB8AC3E}">
        <p14:creationId xmlns:p14="http://schemas.microsoft.com/office/powerpoint/2010/main" val="30541524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D83C516F-7FDC-476E-841F-C46EB15FB0D2}" type="slidenum">
              <a:rPr lang="en-GB" smtClean="0"/>
              <a:pPr/>
              <a:t>18</a:t>
            </a:fld>
            <a:endParaRPr lang="en-GB"/>
          </a:p>
        </p:txBody>
      </p:sp>
    </p:spTree>
    <p:extLst>
      <p:ext uri="{BB962C8B-B14F-4D97-AF65-F5344CB8AC3E}">
        <p14:creationId xmlns:p14="http://schemas.microsoft.com/office/powerpoint/2010/main" val="23835361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13027">
              <a:defRPr/>
            </a:pPr>
            <a:endParaRPr lang="en-GB" dirty="0"/>
          </a:p>
        </p:txBody>
      </p:sp>
      <p:sp>
        <p:nvSpPr>
          <p:cNvPr id="4" name="Slide Number Placeholder 3"/>
          <p:cNvSpPr>
            <a:spLocks noGrp="1"/>
          </p:cNvSpPr>
          <p:nvPr>
            <p:ph type="sldNum" sz="quarter" idx="10"/>
          </p:nvPr>
        </p:nvSpPr>
        <p:spPr/>
        <p:txBody>
          <a:bodyPr/>
          <a:lstStyle/>
          <a:p>
            <a:fld id="{D83C516F-7FDC-476E-841F-C46EB15FB0D2}" type="slidenum">
              <a:rPr lang="en-GB" smtClean="0"/>
              <a:pPr/>
              <a:t>19</a:t>
            </a:fld>
            <a:endParaRPr lang="en-GB"/>
          </a:p>
        </p:txBody>
      </p:sp>
    </p:spTree>
    <p:extLst>
      <p:ext uri="{BB962C8B-B14F-4D97-AF65-F5344CB8AC3E}">
        <p14:creationId xmlns:p14="http://schemas.microsoft.com/office/powerpoint/2010/main" val="41882007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D83C516F-7FDC-476E-841F-C46EB15FB0D2}" type="slidenum">
              <a:rPr lang="en-GB" smtClean="0"/>
              <a:pPr/>
              <a:t>20</a:t>
            </a:fld>
            <a:endParaRPr lang="en-GB"/>
          </a:p>
        </p:txBody>
      </p:sp>
    </p:spTree>
    <p:extLst>
      <p:ext uri="{BB962C8B-B14F-4D97-AF65-F5344CB8AC3E}">
        <p14:creationId xmlns:p14="http://schemas.microsoft.com/office/powerpoint/2010/main" val="27730218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D83C516F-7FDC-476E-841F-C46EB15FB0D2}" type="slidenum">
              <a:rPr lang="en-GB" smtClean="0"/>
              <a:pPr/>
              <a:t>24</a:t>
            </a:fld>
            <a:endParaRPr lang="en-GB"/>
          </a:p>
        </p:txBody>
      </p:sp>
    </p:spTree>
    <p:extLst>
      <p:ext uri="{BB962C8B-B14F-4D97-AF65-F5344CB8AC3E}">
        <p14:creationId xmlns:p14="http://schemas.microsoft.com/office/powerpoint/2010/main" val="31170339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Date Placeholder 3"/>
          <p:cNvSpPr>
            <a:spLocks noGrp="1"/>
          </p:cNvSpPr>
          <p:nvPr>
            <p:ph type="dt" idx="10"/>
          </p:nvPr>
        </p:nvSpPr>
        <p:spPr/>
        <p:txBody>
          <a:bodyPr/>
          <a:lstStyle/>
          <a:p>
            <a:pPr>
              <a:defRPr/>
            </a:pPr>
            <a:endParaRPr lang="en-GB"/>
          </a:p>
        </p:txBody>
      </p:sp>
      <p:sp>
        <p:nvSpPr>
          <p:cNvPr id="5" name="Slide Number Placeholder 4"/>
          <p:cNvSpPr>
            <a:spLocks noGrp="1"/>
          </p:cNvSpPr>
          <p:nvPr>
            <p:ph type="sldNum" sz="quarter" idx="11"/>
          </p:nvPr>
        </p:nvSpPr>
        <p:spPr/>
        <p:txBody>
          <a:bodyPr/>
          <a:lstStyle/>
          <a:p>
            <a:pPr>
              <a:defRPr/>
            </a:pPr>
            <a:fld id="{B912B1CA-4412-42AE-A038-41F2562164AA}" type="slidenum">
              <a:rPr lang="en-GB" smtClean="0"/>
              <a:pPr>
                <a:defRPr/>
              </a:pPr>
              <a:t>25</a:t>
            </a:fld>
            <a:endParaRPr lang="en-GB"/>
          </a:p>
        </p:txBody>
      </p:sp>
    </p:spTree>
    <p:extLst>
      <p:ext uri="{BB962C8B-B14F-4D97-AF65-F5344CB8AC3E}">
        <p14:creationId xmlns:p14="http://schemas.microsoft.com/office/powerpoint/2010/main" val="4068345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589A483-86D4-43F2-A687-655057C3A681}" type="slidenum">
              <a:rPr lang="en-GB" smtClean="0"/>
              <a:pPr fontAlgn="base">
                <a:spcBef>
                  <a:spcPct val="0"/>
                </a:spcBef>
                <a:spcAft>
                  <a:spcPct val="0"/>
                </a:spcAft>
                <a:defRPr/>
              </a:pPr>
              <a:t>26</a:t>
            </a:fld>
            <a:endParaRPr lang="en-GB"/>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813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sz="1600" dirty="0"/>
              <a:t>Automatic responses – skilled action, rapid reactions </a:t>
            </a:r>
            <a:r>
              <a:rPr lang="en-GB" sz="1600" dirty="0" err="1"/>
              <a:t>eg</a:t>
            </a:r>
            <a:r>
              <a:rPr lang="en-GB" sz="1600" dirty="0"/>
              <a:t> in a car or prejudices</a:t>
            </a:r>
          </a:p>
          <a:p>
            <a:pPr eaLnBrk="1" hangingPunct="1">
              <a:spcBef>
                <a:spcPct val="0"/>
              </a:spcBef>
            </a:pPr>
            <a:r>
              <a:rPr lang="en-GB" sz="1600" dirty="0"/>
              <a:t>Intuition etc slow thinking, non analytic knowing</a:t>
            </a:r>
          </a:p>
          <a:p>
            <a:pPr eaLnBrk="1" hangingPunct="1">
              <a:spcBef>
                <a:spcPct val="0"/>
              </a:spcBef>
            </a:pPr>
            <a:endParaRPr lang="en-GB" sz="1600" dirty="0"/>
          </a:p>
          <a:p>
            <a:pPr eaLnBrk="1" hangingPunct="1">
              <a:spcBef>
                <a:spcPct val="0"/>
              </a:spcBef>
            </a:pPr>
            <a:r>
              <a:rPr lang="en-GB" sz="1600" dirty="0"/>
              <a:t>Plenty of definitions usually include reason &amp; rationale, use of evidence &amp; criteria, &amp; improving</a:t>
            </a:r>
          </a:p>
          <a:p>
            <a:pPr eaLnBrk="1" hangingPunct="1">
              <a:spcBef>
                <a:spcPct val="0"/>
              </a:spcBef>
            </a:pPr>
            <a:endParaRPr lang="en-GB" sz="1600" dirty="0"/>
          </a:p>
          <a:p>
            <a:pPr eaLnBrk="1" hangingPunct="1">
              <a:spcBef>
                <a:spcPct val="0"/>
              </a:spcBef>
            </a:pPr>
            <a:r>
              <a:rPr lang="en-GB" sz="1600" dirty="0"/>
              <a:t>Critical thinking is the disciplined art of ensuring that you use the best thinking you are capable of in any set of circumstances  Paul &amp; Elder (2002)</a:t>
            </a:r>
          </a:p>
          <a:p>
            <a:pPr eaLnBrk="1" hangingPunct="1">
              <a:spcBef>
                <a:spcPct val="0"/>
              </a:spcBef>
            </a:pPr>
            <a:endParaRPr lang="en-GB" sz="1600" dirty="0"/>
          </a:p>
          <a:p>
            <a:pPr eaLnBrk="1" hangingPunct="1">
              <a:spcBef>
                <a:spcPct val="0"/>
              </a:spcBef>
            </a:pPr>
            <a:r>
              <a:rPr lang="en-GB" sz="1600" dirty="0"/>
              <a:t>Not everything is amenable to analysis &amp; CT</a:t>
            </a:r>
          </a:p>
          <a:p>
            <a:pPr eaLnBrk="1" hangingPunct="1">
              <a:spcBef>
                <a:spcPct val="0"/>
              </a:spcBef>
            </a:pPr>
            <a:r>
              <a:rPr lang="en-GB" sz="1600" dirty="0"/>
              <a:t>Masters/PhD thesis's are!!</a:t>
            </a:r>
          </a:p>
        </p:txBody>
      </p:sp>
      <p:sp>
        <p:nvSpPr>
          <p:cNvPr id="7" name="Date Placeholder 6"/>
          <p:cNvSpPr>
            <a:spLocks noGrp="1"/>
          </p:cNvSpPr>
          <p:nvPr>
            <p:ph type="dt" sz="quarter" idx="1"/>
          </p:nvPr>
        </p:nvSpPr>
        <p:spPr/>
        <p:txBody>
          <a:bodyPr/>
          <a:lstStyle/>
          <a:p>
            <a:pPr>
              <a:defRPr/>
            </a:pPr>
            <a:endParaRPr lang="en-GB"/>
          </a:p>
        </p:txBody>
      </p:sp>
    </p:spTree>
    <p:extLst>
      <p:ext uri="{BB962C8B-B14F-4D97-AF65-F5344CB8AC3E}">
        <p14:creationId xmlns:p14="http://schemas.microsoft.com/office/powerpoint/2010/main" val="6236290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976C703-CDFF-4444-A1AE-0B6FD0DFB3CA}" type="slidenum">
              <a:rPr lang="en-GB" smtClean="0"/>
              <a:pPr fontAlgn="base">
                <a:spcBef>
                  <a:spcPct val="0"/>
                </a:spcBef>
                <a:spcAft>
                  <a:spcPct val="0"/>
                </a:spcAft>
                <a:defRPr/>
              </a:pPr>
              <a:t>33</a:t>
            </a:fld>
            <a:endParaRPr lang="en-GB"/>
          </a:p>
        </p:txBody>
      </p:sp>
      <p:sp>
        <p:nvSpPr>
          <p:cNvPr id="4915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5060" name="Rectangle 3"/>
          <p:cNvSpPr>
            <a:spLocks noGrp="1" noChangeArrowheads="1"/>
          </p:cNvSpPr>
          <p:nvPr>
            <p:ph type="body" idx="1"/>
          </p:nvPr>
        </p:nvSpPr>
        <p:spPr bwMode="auto"/>
        <p:txBody>
          <a:bodyPr wrap="square" numCol="1" anchor="t" anchorCtr="0" compatLnSpc="1">
            <a:prstTxWarp prst="textNoShape">
              <a:avLst/>
            </a:prstTxWarp>
            <a:normAutofit fontScale="85000" lnSpcReduction="20000"/>
          </a:bodyPr>
          <a:lstStyle/>
          <a:p>
            <a:pPr eaLnBrk="1" hangingPunct="1">
              <a:spcBef>
                <a:spcPct val="0"/>
              </a:spcBef>
              <a:defRPr/>
            </a:pPr>
            <a:r>
              <a:rPr lang="en-GB" sz="1600" dirty="0"/>
              <a:t>Cover these points:</a:t>
            </a:r>
          </a:p>
          <a:p>
            <a:pPr eaLnBrk="1" hangingPunct="1">
              <a:spcBef>
                <a:spcPct val="0"/>
              </a:spcBef>
              <a:defRPr/>
            </a:pPr>
            <a:endParaRPr lang="en-GB" sz="1600" dirty="0"/>
          </a:p>
          <a:p>
            <a:pPr eaLnBrk="1" hangingPunct="1">
              <a:spcBef>
                <a:spcPct val="0"/>
              </a:spcBef>
              <a:defRPr/>
            </a:pPr>
            <a:r>
              <a:rPr lang="en-GB" sz="1600" dirty="0"/>
              <a:t>If one person can correctly call out the colour of their hat AND provide a rationale they can go free, it is not a guess!</a:t>
            </a:r>
          </a:p>
          <a:p>
            <a:pPr eaLnBrk="1" hangingPunct="1">
              <a:spcBef>
                <a:spcPct val="0"/>
              </a:spcBef>
              <a:defRPr/>
            </a:pPr>
            <a:endParaRPr lang="en-GB" sz="1600" dirty="0"/>
          </a:p>
          <a:p>
            <a:pPr eaLnBrk="1" hangingPunct="1">
              <a:spcBef>
                <a:spcPct val="0"/>
              </a:spcBef>
              <a:defRPr/>
            </a:pPr>
            <a:r>
              <a:rPr lang="en-GB" sz="1600" dirty="0"/>
              <a:t>Buried up to necks in sand</a:t>
            </a:r>
          </a:p>
          <a:p>
            <a:pPr eaLnBrk="1" hangingPunct="1">
              <a:spcBef>
                <a:spcPct val="0"/>
              </a:spcBef>
              <a:defRPr/>
            </a:pPr>
            <a:r>
              <a:rPr lang="en-GB" sz="1600" dirty="0"/>
              <a:t>Can only see hats in front of them</a:t>
            </a:r>
          </a:p>
          <a:p>
            <a:pPr eaLnBrk="1" hangingPunct="1">
              <a:spcBef>
                <a:spcPct val="0"/>
              </a:spcBef>
              <a:defRPr/>
            </a:pPr>
            <a:r>
              <a:rPr lang="en-GB" sz="1600" dirty="0"/>
              <a:t>Can’t speak </a:t>
            </a:r>
          </a:p>
          <a:p>
            <a:pPr eaLnBrk="1" hangingPunct="1">
              <a:spcBef>
                <a:spcPct val="0"/>
              </a:spcBef>
              <a:defRPr/>
            </a:pPr>
            <a:endParaRPr lang="en-GB" sz="1600" dirty="0"/>
          </a:p>
          <a:p>
            <a:pPr eaLnBrk="1" hangingPunct="1">
              <a:spcBef>
                <a:spcPct val="0"/>
              </a:spcBef>
              <a:defRPr/>
            </a:pPr>
            <a:r>
              <a:rPr lang="en-GB" sz="1600" dirty="0"/>
              <a:t>Cruel guards, if colour correctly identified can go free and live happily ever after, if incorrect even crueller punishment death and worse!!! </a:t>
            </a:r>
          </a:p>
          <a:p>
            <a:pPr eaLnBrk="1" hangingPunct="1">
              <a:spcBef>
                <a:spcPct val="0"/>
              </a:spcBef>
              <a:defRPr/>
            </a:pPr>
            <a:endParaRPr lang="en-GB" sz="1600" dirty="0"/>
          </a:p>
          <a:p>
            <a:pPr eaLnBrk="1" hangingPunct="1">
              <a:spcBef>
                <a:spcPct val="0"/>
              </a:spcBef>
              <a:defRPr/>
            </a:pPr>
            <a:r>
              <a:rPr lang="en-GB" sz="1600" dirty="0"/>
              <a:t>If asked: nothing to do with the wall or the bird, can’t knock off their hats, turn around or other trickery</a:t>
            </a:r>
          </a:p>
          <a:p>
            <a:pPr eaLnBrk="1" hangingPunct="1">
              <a:spcBef>
                <a:spcPct val="0"/>
              </a:spcBef>
              <a:defRPr/>
            </a:pPr>
            <a:endParaRPr lang="en-GB" sz="1600" dirty="0"/>
          </a:p>
          <a:p>
            <a:pPr eaLnBrk="1" hangingPunct="1">
              <a:spcBef>
                <a:spcPct val="0"/>
              </a:spcBef>
              <a:defRPr/>
            </a:pPr>
            <a:r>
              <a:rPr lang="en-GB" sz="1600" dirty="0"/>
              <a:t>Usually can’t do it at first need to add level of hints as seems appropriate</a:t>
            </a:r>
          </a:p>
          <a:p>
            <a:pPr eaLnBrk="1" hangingPunct="1">
              <a:spcBef>
                <a:spcPct val="0"/>
              </a:spcBef>
              <a:defRPr/>
            </a:pPr>
            <a:endParaRPr lang="en-GB" sz="1600" dirty="0"/>
          </a:p>
          <a:p>
            <a:pPr eaLnBrk="1" hangingPunct="1">
              <a:spcBef>
                <a:spcPct val="0"/>
              </a:spcBef>
              <a:defRPr/>
            </a:pPr>
            <a:r>
              <a:rPr lang="en-GB" sz="1600" dirty="0"/>
              <a:t>If someone either knows it or get it quickly ensure they stay quiet to give others a chance</a:t>
            </a:r>
          </a:p>
          <a:p>
            <a:pPr eaLnBrk="1" hangingPunct="1">
              <a:spcBef>
                <a:spcPct val="0"/>
              </a:spcBef>
              <a:defRPr/>
            </a:pPr>
            <a:endParaRPr lang="en-GB" sz="1600" dirty="0"/>
          </a:p>
          <a:p>
            <a:pPr eaLnBrk="1" hangingPunct="1">
              <a:spcBef>
                <a:spcPct val="0"/>
              </a:spcBef>
              <a:defRPr/>
            </a:pPr>
            <a:r>
              <a:rPr lang="en-GB" sz="1600" dirty="0"/>
              <a:t>Generally an excellent introduction to thinking, lead to the mix of analysis and insight to solve just like research (or whatever audience is being addressed)</a:t>
            </a:r>
          </a:p>
        </p:txBody>
      </p:sp>
      <p:sp>
        <p:nvSpPr>
          <p:cNvPr id="7" name="Date Placeholder 6"/>
          <p:cNvSpPr>
            <a:spLocks noGrp="1"/>
          </p:cNvSpPr>
          <p:nvPr>
            <p:ph type="dt" sz="quarter" idx="1"/>
          </p:nvPr>
        </p:nvSpPr>
        <p:spPr/>
        <p:txBody>
          <a:bodyPr/>
          <a:lstStyle/>
          <a:p>
            <a:pPr>
              <a:defRPr/>
            </a:pPr>
            <a:endParaRPr lang="en-GB"/>
          </a:p>
        </p:txBody>
      </p:sp>
    </p:spTree>
    <p:extLst>
      <p:ext uri="{BB962C8B-B14F-4D97-AF65-F5344CB8AC3E}">
        <p14:creationId xmlns:p14="http://schemas.microsoft.com/office/powerpoint/2010/main" val="22845675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61B1179-5B6C-4A9F-A186-F2B3B8682D99}" type="slidenum">
              <a:rPr lang="en-GB" smtClean="0"/>
              <a:pPr fontAlgn="base">
                <a:spcBef>
                  <a:spcPct val="0"/>
                </a:spcBef>
                <a:spcAft>
                  <a:spcPct val="0"/>
                </a:spcAft>
                <a:defRPr/>
              </a:pPr>
              <a:t>35</a:t>
            </a:fld>
            <a:endParaRPr lang="en-GB"/>
          </a:p>
        </p:txBody>
      </p:sp>
      <p:sp>
        <p:nvSpPr>
          <p:cNvPr id="5017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018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sz="1400" dirty="0"/>
              <a:t>Language helps you to know what specific terms mean, able to help others and make specific use of tools at each level</a:t>
            </a:r>
          </a:p>
          <a:p>
            <a:pPr eaLnBrk="1" hangingPunct="1">
              <a:spcBef>
                <a:spcPct val="0"/>
              </a:spcBef>
            </a:pPr>
            <a:endParaRPr lang="en-GB" sz="1400" dirty="0"/>
          </a:p>
          <a:p>
            <a:pPr eaLnBrk="1" hangingPunct="1">
              <a:spcBef>
                <a:spcPct val="0"/>
              </a:spcBef>
            </a:pPr>
            <a:r>
              <a:rPr lang="en-GB" sz="1400" dirty="0"/>
              <a:t>Stress not all neat and tidy, need basics to develop more complex skills</a:t>
            </a:r>
          </a:p>
          <a:p>
            <a:pPr eaLnBrk="1" hangingPunct="1">
              <a:spcBef>
                <a:spcPct val="0"/>
              </a:spcBef>
            </a:pPr>
            <a:endParaRPr lang="en-GB" sz="1400" dirty="0"/>
          </a:p>
          <a:p>
            <a:pPr eaLnBrk="1" hangingPunct="1">
              <a:spcBef>
                <a:spcPct val="0"/>
              </a:spcBef>
            </a:pPr>
            <a:r>
              <a:rPr lang="en-GB" sz="1400" dirty="0"/>
              <a:t>Overlap and complexity can change ‘level’</a:t>
            </a:r>
          </a:p>
          <a:p>
            <a:pPr eaLnBrk="1" hangingPunct="1">
              <a:spcBef>
                <a:spcPct val="0"/>
              </a:spcBef>
            </a:pPr>
            <a:endParaRPr lang="en-GB" sz="1400" dirty="0"/>
          </a:p>
          <a:p>
            <a:pPr eaLnBrk="1" hangingPunct="1">
              <a:spcBef>
                <a:spcPct val="0"/>
              </a:spcBef>
            </a:pPr>
            <a:r>
              <a:rPr lang="en-GB" sz="1400" dirty="0"/>
              <a:t>Blooms taxonomy, relate to course levels – not rigid</a:t>
            </a:r>
          </a:p>
          <a:p>
            <a:pPr eaLnBrk="1" hangingPunct="1">
              <a:spcBef>
                <a:spcPct val="0"/>
              </a:spcBef>
            </a:pPr>
            <a:endParaRPr lang="en-GB" sz="1400" dirty="0"/>
          </a:p>
          <a:p>
            <a:pPr eaLnBrk="1" hangingPunct="1">
              <a:spcBef>
                <a:spcPct val="0"/>
              </a:spcBef>
            </a:pPr>
            <a:r>
              <a:rPr lang="en-GB" sz="1400" dirty="0"/>
              <a:t>1-6 = critical thinking – the works, includes lateral and creative</a:t>
            </a:r>
          </a:p>
          <a:p>
            <a:pPr eaLnBrk="1" hangingPunct="1">
              <a:spcBef>
                <a:spcPct val="0"/>
              </a:spcBef>
            </a:pPr>
            <a:endParaRPr lang="en-GB" sz="1400" dirty="0"/>
          </a:p>
        </p:txBody>
      </p:sp>
      <p:sp>
        <p:nvSpPr>
          <p:cNvPr id="7" name="Date Placeholder 6"/>
          <p:cNvSpPr>
            <a:spLocks noGrp="1"/>
          </p:cNvSpPr>
          <p:nvPr>
            <p:ph type="dt" sz="quarter" idx="1"/>
          </p:nvPr>
        </p:nvSpPr>
        <p:spPr/>
        <p:txBody>
          <a:bodyPr/>
          <a:lstStyle/>
          <a:p>
            <a:pPr>
              <a:defRPr/>
            </a:pPr>
            <a:endParaRPr lang="en-GB"/>
          </a:p>
        </p:txBody>
      </p:sp>
    </p:spTree>
    <p:extLst>
      <p:ext uri="{BB962C8B-B14F-4D97-AF65-F5344CB8AC3E}">
        <p14:creationId xmlns:p14="http://schemas.microsoft.com/office/powerpoint/2010/main" val="19378975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E35C5D4-6185-4685-A7D0-677DCA275D75}" type="slidenum">
              <a:rPr lang="en-GB" smtClean="0"/>
              <a:pPr fontAlgn="base">
                <a:spcBef>
                  <a:spcPct val="0"/>
                </a:spcBef>
                <a:spcAft>
                  <a:spcPct val="0"/>
                </a:spcAft>
                <a:defRPr/>
              </a:pPr>
              <a:t>36</a:t>
            </a:fld>
            <a:endParaRPr lang="en-GB"/>
          </a:p>
        </p:txBody>
      </p:sp>
      <p:sp>
        <p:nvSpPr>
          <p:cNvPr id="5120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120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sz="1600" dirty="0"/>
              <a:t>Writing often criticised for being overly descriptive not analytical or reflective</a:t>
            </a:r>
          </a:p>
          <a:p>
            <a:pPr eaLnBrk="1" hangingPunct="1">
              <a:spcBef>
                <a:spcPct val="0"/>
              </a:spcBef>
            </a:pPr>
            <a:endParaRPr lang="en-GB" sz="1600" dirty="0"/>
          </a:p>
          <a:p>
            <a:pPr eaLnBrk="1" hangingPunct="1">
              <a:spcBef>
                <a:spcPct val="0"/>
              </a:spcBef>
            </a:pPr>
            <a:r>
              <a:rPr lang="en-GB" sz="1600" dirty="0"/>
              <a:t>Depending on group or workshop aims:</a:t>
            </a:r>
          </a:p>
          <a:p>
            <a:pPr eaLnBrk="1" hangingPunct="1">
              <a:spcBef>
                <a:spcPct val="0"/>
              </a:spcBef>
            </a:pPr>
            <a:r>
              <a:rPr lang="en-GB" sz="1600" dirty="0"/>
              <a:t>Handout set 1-6</a:t>
            </a:r>
          </a:p>
          <a:p>
            <a:pPr eaLnBrk="1" hangingPunct="1">
              <a:spcBef>
                <a:spcPct val="0"/>
              </a:spcBef>
            </a:pPr>
            <a:endParaRPr lang="en-GB" sz="1600" dirty="0"/>
          </a:p>
          <a:p>
            <a:pPr eaLnBrk="1" hangingPunct="1">
              <a:spcBef>
                <a:spcPct val="0"/>
              </a:spcBef>
            </a:pPr>
            <a:r>
              <a:rPr lang="en-GB" sz="1600" dirty="0"/>
              <a:t>In groups make up a mnemonic from course work</a:t>
            </a:r>
          </a:p>
        </p:txBody>
      </p:sp>
      <p:sp>
        <p:nvSpPr>
          <p:cNvPr id="7" name="Date Placeholder 6"/>
          <p:cNvSpPr>
            <a:spLocks noGrp="1"/>
          </p:cNvSpPr>
          <p:nvPr>
            <p:ph type="dt" sz="quarter" idx="1"/>
          </p:nvPr>
        </p:nvSpPr>
        <p:spPr/>
        <p:txBody>
          <a:bodyPr/>
          <a:lstStyle/>
          <a:p>
            <a:pPr>
              <a:defRPr/>
            </a:pPr>
            <a:endParaRPr lang="en-GB"/>
          </a:p>
        </p:txBody>
      </p:sp>
    </p:spTree>
    <p:extLst>
      <p:ext uri="{BB962C8B-B14F-4D97-AF65-F5344CB8AC3E}">
        <p14:creationId xmlns:p14="http://schemas.microsoft.com/office/powerpoint/2010/main" val="22582645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4B0B30C-E49A-437F-B66C-CD476EFA9AAF}" type="slidenum">
              <a:rPr lang="en-GB" smtClean="0"/>
              <a:pPr fontAlgn="base">
                <a:spcBef>
                  <a:spcPct val="0"/>
                </a:spcBef>
                <a:spcAft>
                  <a:spcPct val="0"/>
                </a:spcAft>
                <a:defRPr/>
              </a:pPr>
              <a:t>37</a:t>
            </a:fld>
            <a:endParaRPr lang="en-GB"/>
          </a:p>
        </p:txBody>
      </p:sp>
      <p:sp>
        <p:nvSpPr>
          <p:cNvPr id="5222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222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sz="1600" dirty="0"/>
              <a:t>E.g. Summarise strategies #3</a:t>
            </a:r>
          </a:p>
          <a:p>
            <a:pPr eaLnBrk="1" hangingPunct="1">
              <a:spcBef>
                <a:spcPct val="0"/>
              </a:spcBef>
            </a:pPr>
            <a:r>
              <a:rPr lang="en-GB" sz="1600" dirty="0"/>
              <a:t>	3 - interest</a:t>
            </a:r>
          </a:p>
          <a:p>
            <a:pPr eaLnBrk="1" hangingPunct="1">
              <a:spcBef>
                <a:spcPct val="0"/>
              </a:spcBef>
            </a:pPr>
            <a:r>
              <a:rPr lang="en-GB" sz="1600" dirty="0"/>
              <a:t>	2 - like to know more about</a:t>
            </a:r>
          </a:p>
          <a:p>
            <a:pPr eaLnBrk="1" hangingPunct="1">
              <a:spcBef>
                <a:spcPct val="0"/>
              </a:spcBef>
            </a:pPr>
            <a:r>
              <a:rPr lang="en-GB" sz="1600" dirty="0"/>
              <a:t>	1 - tell others about</a:t>
            </a:r>
          </a:p>
        </p:txBody>
      </p:sp>
      <p:sp>
        <p:nvSpPr>
          <p:cNvPr id="7" name="Date Placeholder 6"/>
          <p:cNvSpPr>
            <a:spLocks noGrp="1"/>
          </p:cNvSpPr>
          <p:nvPr>
            <p:ph type="dt" sz="quarter" idx="1"/>
          </p:nvPr>
        </p:nvSpPr>
        <p:spPr/>
        <p:txBody>
          <a:bodyPr/>
          <a:lstStyle/>
          <a:p>
            <a:pPr>
              <a:defRPr/>
            </a:pPr>
            <a:endParaRPr lang="en-GB"/>
          </a:p>
        </p:txBody>
      </p:sp>
    </p:spTree>
    <p:extLst>
      <p:ext uri="{BB962C8B-B14F-4D97-AF65-F5344CB8AC3E}">
        <p14:creationId xmlns:p14="http://schemas.microsoft.com/office/powerpoint/2010/main" val="42388930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DA6C0C5-81EB-4A3B-8A7A-C8EF99A21B20}" type="slidenum">
              <a:rPr lang="en-GB" smtClean="0"/>
              <a:pPr fontAlgn="base">
                <a:spcBef>
                  <a:spcPct val="0"/>
                </a:spcBef>
                <a:spcAft>
                  <a:spcPct val="0"/>
                </a:spcAft>
                <a:defRPr/>
              </a:pPr>
              <a:t>38</a:t>
            </a:fld>
            <a:endParaRPr lang="en-GB"/>
          </a:p>
        </p:txBody>
      </p:sp>
      <p:sp>
        <p:nvSpPr>
          <p:cNvPr id="5529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530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sz="1600" dirty="0"/>
              <a:t>Not focus for this session</a:t>
            </a:r>
          </a:p>
          <a:p>
            <a:pPr eaLnBrk="1" hangingPunct="1">
              <a:spcBef>
                <a:spcPct val="0"/>
              </a:spcBef>
            </a:pPr>
            <a:endParaRPr lang="en-GB" sz="1600" dirty="0"/>
          </a:p>
          <a:p>
            <a:pPr eaLnBrk="1" hangingPunct="1">
              <a:spcBef>
                <a:spcPct val="0"/>
              </a:spcBef>
            </a:pPr>
            <a:r>
              <a:rPr lang="en-GB" u="sng" dirty="0"/>
              <a:t>Talk it</a:t>
            </a:r>
            <a:r>
              <a:rPr lang="en-GB" dirty="0"/>
              <a:t> through – examine it</a:t>
            </a:r>
          </a:p>
          <a:p>
            <a:pPr eaLnBrk="1" hangingPunct="1">
              <a:spcBef>
                <a:spcPct val="0"/>
              </a:spcBef>
            </a:pPr>
            <a:r>
              <a:rPr lang="en-GB" u="sng" dirty="0"/>
              <a:t>Underline</a:t>
            </a:r>
            <a:r>
              <a:rPr lang="en-GB" dirty="0"/>
              <a:t> important points</a:t>
            </a:r>
          </a:p>
          <a:p>
            <a:pPr eaLnBrk="1" hangingPunct="1">
              <a:spcBef>
                <a:spcPct val="0"/>
              </a:spcBef>
            </a:pPr>
            <a:r>
              <a:rPr lang="en-GB" u="sng" dirty="0"/>
              <a:t>Generate ideas</a:t>
            </a:r>
          </a:p>
          <a:p>
            <a:pPr eaLnBrk="1" hangingPunct="1">
              <a:spcBef>
                <a:spcPct val="0"/>
              </a:spcBef>
            </a:pPr>
            <a:endParaRPr lang="en-GB" u="sng" dirty="0"/>
          </a:p>
          <a:p>
            <a:pPr eaLnBrk="1" hangingPunct="1">
              <a:spcBef>
                <a:spcPct val="0"/>
              </a:spcBef>
            </a:pPr>
            <a:r>
              <a:rPr lang="en-GB" u="sng" dirty="0"/>
              <a:t>Decide -</a:t>
            </a:r>
            <a:r>
              <a:rPr lang="en-GB" dirty="0"/>
              <a:t> consider consequences</a:t>
            </a:r>
            <a:endParaRPr lang="en-GB" u="sng" dirty="0"/>
          </a:p>
          <a:p>
            <a:pPr eaLnBrk="1" hangingPunct="1">
              <a:spcBef>
                <a:spcPct val="0"/>
              </a:spcBef>
            </a:pPr>
            <a:r>
              <a:rPr lang="en-GB" u="sng" dirty="0"/>
              <a:t>Implement</a:t>
            </a:r>
            <a:r>
              <a:rPr lang="en-GB" dirty="0"/>
              <a:t> – try it</a:t>
            </a:r>
            <a:endParaRPr lang="en-GB" u="sng" dirty="0"/>
          </a:p>
          <a:p>
            <a:pPr eaLnBrk="1" hangingPunct="1">
              <a:spcBef>
                <a:spcPct val="0"/>
              </a:spcBef>
            </a:pPr>
            <a:r>
              <a:rPr lang="en-GB" u="sng" dirty="0"/>
              <a:t>Evaluate solution</a:t>
            </a:r>
            <a:r>
              <a:rPr lang="en-GB" dirty="0"/>
              <a:t> – did it work</a:t>
            </a:r>
            <a:endParaRPr lang="en-GB" u="sng" dirty="0"/>
          </a:p>
          <a:p>
            <a:pPr eaLnBrk="1" hangingPunct="1">
              <a:spcBef>
                <a:spcPct val="0"/>
              </a:spcBef>
            </a:pPr>
            <a:r>
              <a:rPr lang="en-GB" u="sng" dirty="0"/>
              <a:t>Review</a:t>
            </a:r>
            <a:r>
              <a:rPr lang="en-GB" dirty="0"/>
              <a:t> – better way?</a:t>
            </a:r>
          </a:p>
          <a:p>
            <a:pPr eaLnBrk="1" hangingPunct="1">
              <a:spcBef>
                <a:spcPct val="0"/>
              </a:spcBef>
            </a:pPr>
            <a:endParaRPr lang="en-GB" dirty="0"/>
          </a:p>
        </p:txBody>
      </p:sp>
      <p:sp>
        <p:nvSpPr>
          <p:cNvPr id="7" name="Date Placeholder 6"/>
          <p:cNvSpPr>
            <a:spLocks noGrp="1"/>
          </p:cNvSpPr>
          <p:nvPr>
            <p:ph type="dt" sz="quarter" idx="1"/>
          </p:nvPr>
        </p:nvSpPr>
        <p:spPr/>
        <p:txBody>
          <a:bodyPr/>
          <a:lstStyle/>
          <a:p>
            <a:pPr>
              <a:defRPr/>
            </a:pPr>
            <a:endParaRPr lang="en-GB"/>
          </a:p>
        </p:txBody>
      </p:sp>
    </p:spTree>
    <p:extLst>
      <p:ext uri="{BB962C8B-B14F-4D97-AF65-F5344CB8AC3E}">
        <p14:creationId xmlns:p14="http://schemas.microsoft.com/office/powerpoint/2010/main" val="28398151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23561B5-14CF-4612-98BA-DC5FB43A3743}" type="slidenum">
              <a:rPr lang="en-GB" smtClean="0"/>
              <a:pPr fontAlgn="base">
                <a:spcBef>
                  <a:spcPct val="0"/>
                </a:spcBef>
                <a:spcAft>
                  <a:spcPct val="0"/>
                </a:spcAft>
                <a:defRPr/>
              </a:pPr>
              <a:t>39</a:t>
            </a:fld>
            <a:endParaRPr lang="en-GB"/>
          </a:p>
        </p:txBody>
      </p:sp>
      <p:sp>
        <p:nvSpPr>
          <p:cNvPr id="5632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632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z="1600" b="1" dirty="0"/>
          </a:p>
        </p:txBody>
      </p:sp>
      <p:sp>
        <p:nvSpPr>
          <p:cNvPr id="7" name="Date Placeholder 6"/>
          <p:cNvSpPr>
            <a:spLocks noGrp="1"/>
          </p:cNvSpPr>
          <p:nvPr>
            <p:ph type="dt" sz="quarter" idx="1"/>
          </p:nvPr>
        </p:nvSpPr>
        <p:spPr/>
        <p:txBody>
          <a:bodyPr/>
          <a:lstStyle/>
          <a:p>
            <a:pPr>
              <a:defRPr/>
            </a:pPr>
            <a:endParaRPr lang="en-GB"/>
          </a:p>
        </p:txBody>
      </p:sp>
    </p:spTree>
    <p:extLst>
      <p:ext uri="{BB962C8B-B14F-4D97-AF65-F5344CB8AC3E}">
        <p14:creationId xmlns:p14="http://schemas.microsoft.com/office/powerpoint/2010/main" val="11957349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Most students</a:t>
            </a:r>
            <a:r>
              <a:rPr lang="en-GB" baseline="0" dirty="0"/>
              <a:t> get this wrong</a:t>
            </a:r>
          </a:p>
          <a:p>
            <a:r>
              <a:rPr lang="en-GB" baseline="0" dirty="0"/>
              <a:t>It is hard to override the first intuitive response “it’s true, it’s true”</a:t>
            </a:r>
          </a:p>
          <a:p>
            <a:r>
              <a:rPr lang="en-GB" baseline="0" dirty="0"/>
              <a:t>Takes effort to check</a:t>
            </a:r>
            <a:endParaRPr lang="en-GB" dirty="0"/>
          </a:p>
        </p:txBody>
      </p:sp>
      <p:sp>
        <p:nvSpPr>
          <p:cNvPr id="4" name="Date Placeholder 3"/>
          <p:cNvSpPr>
            <a:spLocks noGrp="1"/>
          </p:cNvSpPr>
          <p:nvPr>
            <p:ph type="dt" idx="10"/>
          </p:nvPr>
        </p:nvSpPr>
        <p:spPr/>
        <p:txBody>
          <a:bodyPr/>
          <a:lstStyle/>
          <a:p>
            <a:pPr>
              <a:defRPr/>
            </a:pPr>
            <a:endParaRPr lang="en-GB"/>
          </a:p>
        </p:txBody>
      </p:sp>
      <p:sp>
        <p:nvSpPr>
          <p:cNvPr id="5" name="Slide Number Placeholder 4"/>
          <p:cNvSpPr>
            <a:spLocks noGrp="1"/>
          </p:cNvSpPr>
          <p:nvPr>
            <p:ph type="sldNum" sz="quarter" idx="11"/>
          </p:nvPr>
        </p:nvSpPr>
        <p:spPr/>
        <p:txBody>
          <a:bodyPr/>
          <a:lstStyle/>
          <a:p>
            <a:pPr>
              <a:defRPr/>
            </a:pPr>
            <a:fld id="{B912B1CA-4412-42AE-A038-41F2562164AA}" type="slidenum">
              <a:rPr lang="en-GB" smtClean="0"/>
              <a:pPr>
                <a:defRPr/>
              </a:pPr>
              <a:t>40</a:t>
            </a:fld>
            <a:endParaRPr lang="en-GB"/>
          </a:p>
        </p:txBody>
      </p:sp>
    </p:spTree>
    <p:extLst>
      <p:ext uri="{BB962C8B-B14F-4D97-AF65-F5344CB8AC3E}">
        <p14:creationId xmlns:p14="http://schemas.microsoft.com/office/powerpoint/2010/main" val="19232592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6F75572-07E0-49C5-AA6C-5CFADAF5D7B9}" type="slidenum">
              <a:rPr lang="en-GB" smtClean="0"/>
              <a:pPr fontAlgn="base">
                <a:spcBef>
                  <a:spcPct val="0"/>
                </a:spcBef>
                <a:spcAft>
                  <a:spcPct val="0"/>
                </a:spcAft>
                <a:defRPr/>
              </a:pPr>
              <a:t>44</a:t>
            </a:fld>
            <a:endParaRPr lang="en-GB"/>
          </a:p>
        </p:txBody>
      </p:sp>
      <p:sp>
        <p:nvSpPr>
          <p:cNvPr id="624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246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sz="1600" dirty="0"/>
              <a:t>Alec Fisher </a:t>
            </a:r>
          </a:p>
          <a:p>
            <a:pPr eaLnBrk="1" hangingPunct="1">
              <a:spcBef>
                <a:spcPct val="0"/>
              </a:spcBef>
            </a:pPr>
            <a:r>
              <a:rPr lang="en-GB" sz="1600" dirty="0"/>
              <a:t>Judge, justify, compare and contrast, good/bad, work/doesn’t work, problems/solutions</a:t>
            </a:r>
          </a:p>
          <a:p>
            <a:pPr eaLnBrk="1" hangingPunct="1">
              <a:spcBef>
                <a:spcPct val="0"/>
              </a:spcBef>
            </a:pPr>
            <a:endParaRPr lang="en-GB" sz="1600" dirty="0"/>
          </a:p>
          <a:p>
            <a:pPr eaLnBrk="1" hangingPunct="1">
              <a:spcBef>
                <a:spcPct val="0"/>
              </a:spcBef>
            </a:pPr>
            <a:r>
              <a:rPr lang="en-GB" sz="1600" dirty="0"/>
              <a:t>Who benefits, who misses out</a:t>
            </a:r>
          </a:p>
          <a:p>
            <a:pPr eaLnBrk="1" hangingPunct="1">
              <a:spcBef>
                <a:spcPct val="0"/>
              </a:spcBef>
            </a:pPr>
            <a:endParaRPr lang="en-GB" sz="1600" dirty="0"/>
          </a:p>
          <a:p>
            <a:pPr eaLnBrk="1" hangingPunct="1">
              <a:spcBef>
                <a:spcPct val="0"/>
              </a:spcBef>
            </a:pPr>
            <a:r>
              <a:rPr lang="en-GB" sz="1600" dirty="0"/>
              <a:t>Link to critical theory, power analysis, social justice</a:t>
            </a:r>
          </a:p>
        </p:txBody>
      </p:sp>
      <p:sp>
        <p:nvSpPr>
          <p:cNvPr id="7" name="Date Placeholder 6"/>
          <p:cNvSpPr>
            <a:spLocks noGrp="1"/>
          </p:cNvSpPr>
          <p:nvPr>
            <p:ph type="dt" sz="quarter" idx="1"/>
          </p:nvPr>
        </p:nvSpPr>
        <p:spPr/>
        <p:txBody>
          <a:bodyPr/>
          <a:lstStyle/>
          <a:p>
            <a:pPr>
              <a:defRPr/>
            </a:pPr>
            <a:endParaRPr lang="en-GB"/>
          </a:p>
        </p:txBody>
      </p:sp>
    </p:spTree>
    <p:extLst>
      <p:ext uri="{BB962C8B-B14F-4D97-AF65-F5344CB8AC3E}">
        <p14:creationId xmlns:p14="http://schemas.microsoft.com/office/powerpoint/2010/main" val="12385369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BAECC6F-109C-44EE-BAB5-03CB21B99D76}" type="slidenum">
              <a:rPr lang="en-GB" smtClean="0"/>
              <a:pPr fontAlgn="base">
                <a:spcBef>
                  <a:spcPct val="0"/>
                </a:spcBef>
                <a:spcAft>
                  <a:spcPct val="0"/>
                </a:spcAft>
                <a:defRPr/>
              </a:pPr>
              <a:t>45</a:t>
            </a:fld>
            <a:endParaRPr lang="en-GB"/>
          </a:p>
        </p:txBody>
      </p:sp>
      <p:sp>
        <p:nvSpPr>
          <p:cNvPr id="5837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837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sz="1600" dirty="0"/>
              <a:t>De Bono</a:t>
            </a:r>
          </a:p>
          <a:p>
            <a:pPr eaLnBrk="1" hangingPunct="1">
              <a:spcBef>
                <a:spcPct val="0"/>
              </a:spcBef>
            </a:pPr>
            <a:endParaRPr lang="en-GB" sz="1600" dirty="0"/>
          </a:p>
          <a:p>
            <a:pPr eaLnBrk="1" hangingPunct="1">
              <a:spcBef>
                <a:spcPct val="0"/>
              </a:spcBef>
            </a:pPr>
            <a:r>
              <a:rPr lang="en-GB" sz="1600" dirty="0"/>
              <a:t>Creativity in higher level HE work</a:t>
            </a:r>
          </a:p>
          <a:p>
            <a:pPr eaLnBrk="1" hangingPunct="1">
              <a:spcBef>
                <a:spcPct val="0"/>
              </a:spcBef>
            </a:pPr>
            <a:endParaRPr lang="en-GB" sz="1600" dirty="0"/>
          </a:p>
          <a:p>
            <a:pPr eaLnBrk="1" hangingPunct="1">
              <a:spcBef>
                <a:spcPct val="0"/>
              </a:spcBef>
            </a:pPr>
            <a:endParaRPr lang="en-GB" sz="1600" dirty="0"/>
          </a:p>
        </p:txBody>
      </p:sp>
      <p:sp>
        <p:nvSpPr>
          <p:cNvPr id="7" name="Date Placeholder 6"/>
          <p:cNvSpPr>
            <a:spLocks noGrp="1"/>
          </p:cNvSpPr>
          <p:nvPr>
            <p:ph type="dt" sz="quarter" idx="1"/>
          </p:nvPr>
        </p:nvSpPr>
        <p:spPr/>
        <p:txBody>
          <a:bodyPr/>
          <a:lstStyle/>
          <a:p>
            <a:pPr>
              <a:defRPr/>
            </a:pPr>
            <a:endParaRPr lang="en-GB"/>
          </a:p>
        </p:txBody>
      </p:sp>
    </p:spTree>
    <p:extLst>
      <p:ext uri="{BB962C8B-B14F-4D97-AF65-F5344CB8AC3E}">
        <p14:creationId xmlns:p14="http://schemas.microsoft.com/office/powerpoint/2010/main" val="9422261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83D5F5F-2D62-4B55-82D6-16C539031D45}" type="slidenum">
              <a:rPr lang="en-GB" smtClean="0"/>
              <a:pPr fontAlgn="base">
                <a:spcBef>
                  <a:spcPct val="0"/>
                </a:spcBef>
                <a:spcAft>
                  <a:spcPct val="0"/>
                </a:spcAft>
                <a:defRPr/>
              </a:pPr>
              <a:t>46</a:t>
            </a:fld>
            <a:endParaRPr lang="en-GB"/>
          </a:p>
        </p:txBody>
      </p:sp>
      <p:sp>
        <p:nvSpPr>
          <p:cNvPr id="5939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5300" name="Rectangle 3"/>
          <p:cNvSpPr>
            <a:spLocks noGrp="1" noChangeArrowheads="1"/>
          </p:cNvSpPr>
          <p:nvPr>
            <p:ph type="body" idx="1"/>
          </p:nvPr>
        </p:nvSpPr>
        <p:spPr bwMode="auto"/>
        <p:txBody>
          <a:bodyPr wrap="square" numCol="1" anchor="t" anchorCtr="0" compatLnSpc="1">
            <a:prstTxWarp prst="textNoShape">
              <a:avLst/>
            </a:prstTxWarp>
            <a:normAutofit fontScale="55000" lnSpcReduction="20000"/>
          </a:bodyPr>
          <a:lstStyle/>
          <a:p>
            <a:pPr eaLnBrk="1" hangingPunct="1">
              <a:spcBef>
                <a:spcPct val="0"/>
              </a:spcBef>
              <a:defRPr/>
            </a:pPr>
            <a:r>
              <a:rPr lang="en-GB" sz="2400" dirty="0"/>
              <a:t>"I was sitting writing at my text book, but the work did not progress; my thoughts were elsewhere. I turned my chair to the fire, and dozed. Again the atoms were gambolling before my eyes. This time the smaller groups kept modestly in the background. My mental eye, rendered more acute by repeated visions of this kind, could now distinguish larger structures of manifold conformations; long rows, sometimes more closely fitted together; all twisting and turning in snake-like motion. But look! What was that? One of the snakes had seized hold of its own tail, and the form whirled mockingly before my eyes. As if by a flash of lightning I woke;... I spent the rest of the night working out the consequences of the hypothesis. Let us learn to dream, gentlemen, and then perhaps we shall learn the truth."  _ </a:t>
            </a:r>
            <a:r>
              <a:rPr lang="en-GB" sz="2400" dirty="0" err="1"/>
              <a:t>Kekule</a:t>
            </a:r>
            <a:endParaRPr lang="en-GB" sz="2400" dirty="0"/>
          </a:p>
          <a:p>
            <a:pPr eaLnBrk="1" hangingPunct="1">
              <a:spcBef>
                <a:spcPct val="0"/>
              </a:spcBef>
              <a:defRPr/>
            </a:pPr>
            <a:endParaRPr lang="en-GB" sz="2400" dirty="0"/>
          </a:p>
          <a:p>
            <a:pPr eaLnBrk="1" hangingPunct="1">
              <a:spcBef>
                <a:spcPct val="0"/>
              </a:spcBef>
              <a:defRPr/>
            </a:pPr>
            <a:r>
              <a:rPr lang="en-GB" sz="2400" dirty="0"/>
              <a:t>Sewing machine – spears with holes in tops</a:t>
            </a:r>
          </a:p>
          <a:p>
            <a:pPr eaLnBrk="1" hangingPunct="1">
              <a:spcBef>
                <a:spcPct val="0"/>
              </a:spcBef>
              <a:defRPr/>
            </a:pPr>
            <a:endParaRPr lang="en-GB" sz="2400" dirty="0"/>
          </a:p>
          <a:p>
            <a:pPr eaLnBrk="1" hangingPunct="1">
              <a:spcBef>
                <a:spcPct val="0"/>
              </a:spcBef>
              <a:defRPr/>
            </a:pPr>
            <a:r>
              <a:rPr lang="en-GB" sz="2400" dirty="0"/>
              <a:t>Einstein – riding a beam of light</a:t>
            </a:r>
          </a:p>
          <a:p>
            <a:pPr eaLnBrk="1" hangingPunct="1">
              <a:spcBef>
                <a:spcPct val="0"/>
              </a:spcBef>
              <a:defRPr/>
            </a:pPr>
            <a:endParaRPr lang="en-GB" sz="2400" dirty="0"/>
          </a:p>
          <a:p>
            <a:pPr eaLnBrk="1" hangingPunct="1">
              <a:spcBef>
                <a:spcPct val="0"/>
              </a:spcBef>
              <a:defRPr/>
            </a:pPr>
            <a:r>
              <a:rPr lang="en-GB" sz="2400" dirty="0"/>
              <a:t>Mention T Kuhn – resistance in science to paradigm shifts</a:t>
            </a:r>
          </a:p>
          <a:p>
            <a:pPr eaLnBrk="1" hangingPunct="1">
              <a:spcBef>
                <a:spcPct val="0"/>
              </a:spcBef>
              <a:defRPr/>
            </a:pPr>
            <a:endParaRPr lang="en-GB" sz="2400" dirty="0"/>
          </a:p>
          <a:p>
            <a:pPr eaLnBrk="1" hangingPunct="1">
              <a:spcBef>
                <a:spcPct val="0"/>
              </a:spcBef>
              <a:defRPr/>
            </a:pPr>
            <a:endParaRPr lang="en-GB" sz="2400" dirty="0"/>
          </a:p>
          <a:p>
            <a:pPr eaLnBrk="1" hangingPunct="1">
              <a:spcBef>
                <a:spcPct val="0"/>
              </a:spcBef>
              <a:defRPr/>
            </a:pPr>
            <a:endParaRPr lang="en-GB" sz="2400" dirty="0"/>
          </a:p>
          <a:p>
            <a:pPr eaLnBrk="1" hangingPunct="1">
              <a:spcBef>
                <a:spcPct val="0"/>
              </a:spcBef>
              <a:defRPr/>
            </a:pPr>
            <a:r>
              <a:rPr lang="en-GB" sz="2400" dirty="0"/>
              <a:t>Combination of well structured problem (thought about – engaged with) and serendipity, other activities, rest – time out – letting subconscious creativity work – the Tortoise mind </a:t>
            </a:r>
          </a:p>
        </p:txBody>
      </p:sp>
      <p:sp>
        <p:nvSpPr>
          <p:cNvPr id="7" name="Date Placeholder 6"/>
          <p:cNvSpPr>
            <a:spLocks noGrp="1"/>
          </p:cNvSpPr>
          <p:nvPr>
            <p:ph type="dt" sz="quarter" idx="1"/>
          </p:nvPr>
        </p:nvSpPr>
        <p:spPr/>
        <p:txBody>
          <a:bodyPr/>
          <a:lstStyle/>
          <a:p>
            <a:pPr>
              <a:defRPr/>
            </a:pPr>
            <a:endParaRPr lang="en-GB"/>
          </a:p>
        </p:txBody>
      </p:sp>
    </p:spTree>
    <p:extLst>
      <p:ext uri="{BB962C8B-B14F-4D97-AF65-F5344CB8AC3E}">
        <p14:creationId xmlns:p14="http://schemas.microsoft.com/office/powerpoint/2010/main" val="30573798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48054F9D-7640-4EEA-A32A-ABAF1CF2B58A}" type="slidenum">
              <a:rPr lang="en-GB" smtClean="0"/>
              <a:pPr>
                <a:defRPr/>
              </a:pPr>
              <a:t>47</a:t>
            </a:fld>
            <a:endParaRPr lang="en-GB"/>
          </a:p>
        </p:txBody>
      </p:sp>
      <p:sp>
        <p:nvSpPr>
          <p:cNvPr id="6041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042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r>
              <a:rPr lang="en-GB" sz="1600" dirty="0"/>
              <a:t>Join the 9 dots with four or fewer straight lines</a:t>
            </a:r>
          </a:p>
          <a:p>
            <a:pPr eaLnBrk="1" hangingPunct="1"/>
            <a:endParaRPr lang="en-GB" sz="1600" dirty="0"/>
          </a:p>
          <a:p>
            <a:pPr eaLnBrk="1" hangingPunct="1"/>
            <a:r>
              <a:rPr lang="en-GB" sz="1600" dirty="0"/>
              <a:t>Keep pen on paper</a:t>
            </a:r>
          </a:p>
          <a:p>
            <a:pPr eaLnBrk="1" hangingPunct="1"/>
            <a:endParaRPr lang="en-GB" sz="1600" dirty="0"/>
          </a:p>
          <a:p>
            <a:pPr eaLnBrk="1" hangingPunct="1"/>
            <a:r>
              <a:rPr lang="en-GB" sz="1600" dirty="0"/>
              <a:t>Only solvable by going outside the square</a:t>
            </a:r>
          </a:p>
          <a:p>
            <a:pPr eaLnBrk="1" hangingPunct="1"/>
            <a:endParaRPr lang="en-GB" sz="1600" dirty="0"/>
          </a:p>
          <a:p>
            <a:pPr eaLnBrk="1" hangingPunct="1"/>
            <a:r>
              <a:rPr lang="en-GB" sz="1600" dirty="0"/>
              <a:t>Lots of solutions depending on change of concept/assumption about the paper, pen, length of line</a:t>
            </a:r>
          </a:p>
        </p:txBody>
      </p:sp>
      <p:sp>
        <p:nvSpPr>
          <p:cNvPr id="8" name="Date Placeholder 7"/>
          <p:cNvSpPr>
            <a:spLocks noGrp="1"/>
          </p:cNvSpPr>
          <p:nvPr>
            <p:ph type="dt" sz="quarter" idx="1"/>
          </p:nvPr>
        </p:nvSpPr>
        <p:spPr/>
        <p:txBody>
          <a:bodyPr/>
          <a:lstStyle/>
          <a:p>
            <a:pPr>
              <a:defRPr/>
            </a:pPr>
            <a:endParaRPr lang="en-GB"/>
          </a:p>
        </p:txBody>
      </p:sp>
    </p:spTree>
    <p:extLst>
      <p:ext uri="{BB962C8B-B14F-4D97-AF65-F5344CB8AC3E}">
        <p14:creationId xmlns:p14="http://schemas.microsoft.com/office/powerpoint/2010/main" val="9592093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9548479-9B44-4EB3-AA90-ADF82199D171}" type="slidenum">
              <a:rPr lang="en-GB" smtClean="0"/>
              <a:pPr fontAlgn="base">
                <a:spcBef>
                  <a:spcPct val="0"/>
                </a:spcBef>
                <a:spcAft>
                  <a:spcPct val="0"/>
                </a:spcAft>
                <a:defRPr/>
              </a:pPr>
              <a:t>49</a:t>
            </a:fld>
            <a:endParaRPr lang="en-GB"/>
          </a:p>
        </p:txBody>
      </p:sp>
      <p:sp>
        <p:nvSpPr>
          <p:cNvPr id="6349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349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z="1600" dirty="0"/>
          </a:p>
        </p:txBody>
      </p:sp>
      <p:sp>
        <p:nvSpPr>
          <p:cNvPr id="7" name="Date Placeholder 6"/>
          <p:cNvSpPr>
            <a:spLocks noGrp="1"/>
          </p:cNvSpPr>
          <p:nvPr>
            <p:ph type="dt" sz="quarter" idx="1"/>
          </p:nvPr>
        </p:nvSpPr>
        <p:spPr/>
        <p:txBody>
          <a:bodyPr/>
          <a:lstStyle/>
          <a:p>
            <a:pPr>
              <a:defRPr/>
            </a:pPr>
            <a:endParaRPr lang="en-GB"/>
          </a:p>
        </p:txBody>
      </p:sp>
    </p:spTree>
    <p:extLst>
      <p:ext uri="{BB962C8B-B14F-4D97-AF65-F5344CB8AC3E}">
        <p14:creationId xmlns:p14="http://schemas.microsoft.com/office/powerpoint/2010/main" val="10195618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F67E039-B785-4D7C-AEDF-47F335196522}" type="slidenum">
              <a:rPr lang="en-GB" smtClean="0"/>
              <a:pPr fontAlgn="base">
                <a:spcBef>
                  <a:spcPct val="0"/>
                </a:spcBef>
                <a:spcAft>
                  <a:spcPct val="0"/>
                </a:spcAft>
                <a:defRPr/>
              </a:pPr>
              <a:t>51</a:t>
            </a:fld>
            <a:endParaRPr lang="en-GB"/>
          </a:p>
        </p:txBody>
      </p:sp>
      <p:sp>
        <p:nvSpPr>
          <p:cNvPr id="6861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861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sz="1600" dirty="0"/>
              <a:t>Do it</a:t>
            </a:r>
          </a:p>
          <a:p>
            <a:pPr eaLnBrk="1" hangingPunct="1">
              <a:spcBef>
                <a:spcPct val="0"/>
              </a:spcBef>
            </a:pPr>
            <a:endParaRPr lang="en-GB" sz="1600" dirty="0"/>
          </a:p>
          <a:p>
            <a:pPr eaLnBrk="1" hangingPunct="1">
              <a:spcBef>
                <a:spcPct val="0"/>
              </a:spcBef>
            </a:pPr>
            <a:r>
              <a:rPr lang="en-GB" sz="1600" dirty="0"/>
              <a:t>Action plan sheet</a:t>
            </a:r>
          </a:p>
          <a:p>
            <a:pPr eaLnBrk="1" hangingPunct="1">
              <a:spcBef>
                <a:spcPct val="0"/>
              </a:spcBef>
            </a:pPr>
            <a:r>
              <a:rPr lang="en-GB" sz="1600" dirty="0"/>
              <a:t>Evaluation</a:t>
            </a:r>
          </a:p>
          <a:p>
            <a:pPr eaLnBrk="1" hangingPunct="1">
              <a:spcBef>
                <a:spcPct val="0"/>
              </a:spcBef>
            </a:pPr>
            <a:endParaRPr lang="en-GB" sz="1600" dirty="0"/>
          </a:p>
          <a:p>
            <a:pPr eaLnBrk="1" hangingPunct="1">
              <a:spcBef>
                <a:spcPct val="0"/>
              </a:spcBef>
            </a:pPr>
            <a:r>
              <a:rPr lang="en-GB" sz="1600" dirty="0"/>
              <a:t>Thanks</a:t>
            </a:r>
          </a:p>
        </p:txBody>
      </p:sp>
      <p:sp>
        <p:nvSpPr>
          <p:cNvPr id="7" name="Date Placeholder 6"/>
          <p:cNvSpPr>
            <a:spLocks noGrp="1"/>
          </p:cNvSpPr>
          <p:nvPr>
            <p:ph type="dt" sz="quarter" idx="1"/>
          </p:nvPr>
        </p:nvSpPr>
        <p:spPr/>
        <p:txBody>
          <a:bodyPr/>
          <a:lstStyle/>
          <a:p>
            <a:pPr>
              <a:defRPr/>
            </a:pPr>
            <a:endParaRPr lang="en-GB"/>
          </a:p>
        </p:txBody>
      </p:sp>
    </p:spTree>
    <p:extLst>
      <p:ext uri="{BB962C8B-B14F-4D97-AF65-F5344CB8AC3E}">
        <p14:creationId xmlns:p14="http://schemas.microsoft.com/office/powerpoint/2010/main" val="11121982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36B5775-B2EF-439B-98B7-D61143E1A688}" type="slidenum">
              <a:rPr lang="en-GB" smtClean="0"/>
              <a:pPr fontAlgn="base">
                <a:spcBef>
                  <a:spcPct val="0"/>
                </a:spcBef>
                <a:spcAft>
                  <a:spcPct val="0"/>
                </a:spcAft>
                <a:defRPr/>
              </a:pPr>
              <a:t>52</a:t>
            </a:fld>
            <a:endParaRPr lang="en-GB"/>
          </a:p>
        </p:txBody>
      </p:sp>
      <p:sp>
        <p:nvSpPr>
          <p:cNvPr id="6963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963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7" name="Date Placeholder 6"/>
          <p:cNvSpPr>
            <a:spLocks noGrp="1"/>
          </p:cNvSpPr>
          <p:nvPr>
            <p:ph type="dt" sz="quarter" idx="1"/>
          </p:nvPr>
        </p:nvSpPr>
        <p:spPr/>
        <p:txBody>
          <a:bodyPr/>
          <a:lstStyle/>
          <a:p>
            <a:pPr>
              <a:defRPr/>
            </a:pPr>
            <a:endParaRPr lang="en-GB"/>
          </a:p>
        </p:txBody>
      </p:sp>
    </p:spTree>
    <p:extLst>
      <p:ext uri="{BB962C8B-B14F-4D97-AF65-F5344CB8AC3E}">
        <p14:creationId xmlns:p14="http://schemas.microsoft.com/office/powerpoint/2010/main" val="11110310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Date Placeholder 3"/>
          <p:cNvSpPr>
            <a:spLocks noGrp="1"/>
          </p:cNvSpPr>
          <p:nvPr>
            <p:ph type="dt" idx="10"/>
          </p:nvPr>
        </p:nvSpPr>
        <p:spPr/>
        <p:txBody>
          <a:bodyPr/>
          <a:lstStyle/>
          <a:p>
            <a:pPr>
              <a:defRPr/>
            </a:pPr>
            <a:endParaRPr lang="en-GB"/>
          </a:p>
        </p:txBody>
      </p:sp>
      <p:sp>
        <p:nvSpPr>
          <p:cNvPr id="5" name="Slide Number Placeholder 4"/>
          <p:cNvSpPr>
            <a:spLocks noGrp="1"/>
          </p:cNvSpPr>
          <p:nvPr>
            <p:ph type="sldNum" sz="quarter" idx="11"/>
          </p:nvPr>
        </p:nvSpPr>
        <p:spPr/>
        <p:txBody>
          <a:bodyPr/>
          <a:lstStyle/>
          <a:p>
            <a:pPr>
              <a:defRPr/>
            </a:pPr>
            <a:fld id="{B912B1CA-4412-42AE-A038-41F2562164AA}" type="slidenum">
              <a:rPr lang="en-GB" smtClean="0"/>
              <a:pPr>
                <a:defRPr/>
              </a:pPr>
              <a:t>53</a:t>
            </a:fld>
            <a:endParaRPr lang="en-GB"/>
          </a:p>
        </p:txBody>
      </p:sp>
    </p:spTree>
    <p:extLst>
      <p:ext uri="{BB962C8B-B14F-4D97-AF65-F5344CB8AC3E}">
        <p14:creationId xmlns:p14="http://schemas.microsoft.com/office/powerpoint/2010/main" val="393270763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01/07/2021</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01/07/2021</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01/07/2021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01/07/2021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01/07/2021</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01/07/2021</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01/07/2021</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01/07/2021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01/07/2021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01/07/2021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01/07/2021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4648200" y="1981200"/>
            <a:ext cx="3810000" cy="4114800"/>
          </a:xfrm>
        </p:spPr>
        <p:txBody>
          <a:bodyPr rtlCol="0">
            <a:normAutofit/>
          </a:bodyPr>
          <a:lstStyle/>
          <a:p>
            <a:pPr lvl="0"/>
            <a:endParaRPr lang="en-GB" noProof="0"/>
          </a:p>
        </p:txBody>
      </p:sp>
      <p:sp>
        <p:nvSpPr>
          <p:cNvPr id="5" name="Date Placeholder 4"/>
          <p:cNvSpPr>
            <a:spLocks noGrp="1"/>
          </p:cNvSpPr>
          <p:nvPr>
            <p:ph type="dt" sz="half" idx="10"/>
          </p:nvPr>
        </p:nvSpPr>
        <p:spPr>
          <a:xfrm>
            <a:off x="685800" y="6248400"/>
            <a:ext cx="1905000" cy="457200"/>
          </a:xfrm>
        </p:spPr>
        <p:txBody>
          <a:bodyPr/>
          <a:lstStyle>
            <a:lvl1pPr>
              <a:defRPr/>
            </a:lvl1pPr>
          </a:lstStyle>
          <a:p>
            <a:pPr>
              <a:defRPr/>
            </a:pPr>
            <a:fld id="{91D14913-1AF5-CD46-8F75-C8287EF6DBD1}" type="datetime1">
              <a:rPr lang="en-GB" smtClean="0"/>
              <a:t>01/07/2021</a:t>
            </a:fld>
            <a:endParaRPr lang="en-GB"/>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pPr>
              <a:defRPr/>
            </a:pPr>
            <a:endParaRPr lang="en-GB"/>
          </a:p>
        </p:txBody>
      </p:sp>
      <p:sp>
        <p:nvSpPr>
          <p:cNvPr id="7" name="Slide Number Placeholder 6"/>
          <p:cNvSpPr>
            <a:spLocks noGrp="1"/>
          </p:cNvSpPr>
          <p:nvPr>
            <p:ph type="sldNum" sz="quarter" idx="12"/>
          </p:nvPr>
        </p:nvSpPr>
        <p:spPr>
          <a:xfrm>
            <a:off x="6553200" y="6248400"/>
            <a:ext cx="1905000" cy="457200"/>
          </a:xfrm>
        </p:spPr>
        <p:txBody>
          <a:bodyPr/>
          <a:lstStyle>
            <a:lvl1pPr>
              <a:defRPr/>
            </a:lvl1pPr>
          </a:lstStyle>
          <a:p>
            <a:pPr>
              <a:defRPr/>
            </a:pPr>
            <a:fld id="{B5138C86-106F-4768-8D45-323605BCA6C6}" type="slidenum">
              <a:rPr lang="en-GB"/>
              <a:pPr>
                <a:defRPr/>
              </a:pPr>
              <a:t>‹#›</a:t>
            </a:fld>
            <a:endParaRPr lang="en-GB"/>
          </a:p>
        </p:txBody>
      </p:sp>
    </p:spTree>
    <p:extLst>
      <p:ext uri="{BB962C8B-B14F-4D97-AF65-F5344CB8AC3E}">
        <p14:creationId xmlns:p14="http://schemas.microsoft.com/office/powerpoint/2010/main" val="41090206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a:t>Click to edit Master title style</a:t>
            </a:r>
            <a:endParaRPr lang="en-GB"/>
          </a:p>
        </p:txBody>
      </p:sp>
      <p:sp>
        <p:nvSpPr>
          <p:cNvPr id="3" name="ClipArt Placeholder 2"/>
          <p:cNvSpPr>
            <a:spLocks noGrp="1"/>
          </p:cNvSpPr>
          <p:nvPr>
            <p:ph type="clipArt" sz="half" idx="1"/>
          </p:nvPr>
        </p:nvSpPr>
        <p:spPr>
          <a:xfrm>
            <a:off x="685800" y="1981200"/>
            <a:ext cx="3810000" cy="4114800"/>
          </a:xfrm>
        </p:spPr>
        <p:txBody>
          <a:bodyPr rtlCol="0">
            <a:normAutofit/>
          </a:bodyPr>
          <a:lstStyle/>
          <a:p>
            <a:pPr lvl="0"/>
            <a:endParaRPr lang="en-GB" noProof="0"/>
          </a:p>
        </p:txBody>
      </p:sp>
      <p:sp>
        <p:nvSpPr>
          <p:cNvPr id="4" name="Text Placeholder 3"/>
          <p:cNvSpPr>
            <a:spLocks noGrp="1"/>
          </p:cNvSpPr>
          <p:nvPr>
            <p:ph type="body" sz="half" idx="2"/>
          </p:nvPr>
        </p:nvSpPr>
        <p:spPr>
          <a:xfrm>
            <a:off x="46482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685800" y="6248400"/>
            <a:ext cx="1905000" cy="457200"/>
          </a:xfrm>
        </p:spPr>
        <p:txBody>
          <a:bodyPr/>
          <a:lstStyle>
            <a:lvl1pPr>
              <a:defRPr/>
            </a:lvl1pPr>
          </a:lstStyle>
          <a:p>
            <a:pPr>
              <a:defRPr/>
            </a:pPr>
            <a:fld id="{4AD41EDF-D5FB-1D49-A62A-E1E5766DE002}" type="datetime1">
              <a:rPr lang="en-GB" smtClean="0"/>
              <a:t>01/07/2021</a:t>
            </a:fld>
            <a:endParaRPr lang="en-GB"/>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pPr>
              <a:defRPr/>
            </a:pPr>
            <a:endParaRPr lang="en-GB"/>
          </a:p>
        </p:txBody>
      </p:sp>
      <p:sp>
        <p:nvSpPr>
          <p:cNvPr id="7" name="Slide Number Placeholder 6"/>
          <p:cNvSpPr>
            <a:spLocks noGrp="1"/>
          </p:cNvSpPr>
          <p:nvPr>
            <p:ph type="sldNum" sz="quarter" idx="12"/>
          </p:nvPr>
        </p:nvSpPr>
        <p:spPr>
          <a:xfrm>
            <a:off x="6553200" y="6248400"/>
            <a:ext cx="1905000" cy="457200"/>
          </a:xfrm>
        </p:spPr>
        <p:txBody>
          <a:bodyPr/>
          <a:lstStyle>
            <a:lvl1pPr>
              <a:defRPr/>
            </a:lvl1pPr>
          </a:lstStyle>
          <a:p>
            <a:pPr>
              <a:defRPr/>
            </a:pPr>
            <a:fld id="{19698E54-5554-48D4-9A84-0FF8E9817969}" type="slidenum">
              <a:rPr lang="en-GB"/>
              <a:pPr>
                <a:defRPr/>
              </a:pPr>
              <a:t>‹#›</a:t>
            </a:fld>
            <a:endParaRPr lang="en-GB"/>
          </a:p>
        </p:txBody>
      </p:sp>
    </p:spTree>
    <p:extLst>
      <p:ext uri="{BB962C8B-B14F-4D97-AF65-F5344CB8AC3E}">
        <p14:creationId xmlns:p14="http://schemas.microsoft.com/office/powerpoint/2010/main" val="35663610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01/07/2021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8" r:id="rId12"/>
    <p:sldLayoutId id="2147483789" r:id="rId13"/>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jp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images.google.co.uk/imgres?imgurl=http://www.csj.org/images/contest/telapathy.jpg&amp;imgrefurl=http://www.csj.org/studyindex/studycrthk/study_pseddoscience/study_factelapathy.htm&amp;h=248&amp;w=248&amp;sz=5&amp;hl=en&amp;start=7&amp;tbnid=lhcLNPorIHpGcM:&amp;tbnh=111&amp;tbnw=111&amp;prev=/images?q=critical+thinking&amp;gbv=2&amp;ndsp=20&amp;svnum=10&amp;hl=en&amp;sa=N" TargetMode="Externa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images.google.co.uk/imgres?imgurl=http://boldt.us/6541-2/piano_practice&amp;imgrefurl=http://boldt.us/people/elizabeth/piano_practice.html&amp;h=480&amp;w=640&amp;sz=41&amp;hl=en&amp;start=33&amp;tbnid=aayOfR_u4JMZrM:&amp;tbnh=103&amp;tbnw=137&amp;prev=/images?q=practice&amp;start=20&amp;gbv=2&amp;ndsp=20&amp;svnum=10&amp;hl=en&amp;sa=N" TargetMode="Externa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http://images.google.co.uk/imgres?imgurl=http://www.noahsanimalfigurines.com/catalog/images/ha/4775_Cow.jpg&amp;imgrefurl=http://www.noahsanimalfigurines.com/catalog/-c-266_267.html&amp;usg=__p6-r1-oXp6vX0bSTEM5qeb393B4=&amp;h=400&amp;w=400&amp;sz=20&amp;hl=en&amp;start=64&amp;tbnid=fFMHepc4uiBXMM:&amp;tbnh=124&amp;tbnw=124&amp;prev=/images?q=cow&amp;start=60&amp;gbv=2&amp;ndsp=20&amp;hl=en&amp;rls=ig&amp;sa=N"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austhink.org/"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2.tif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hyperlink" Target="http://images.google.com/imgres?imgurl=medicaldomainsforsale.com/images/ladder.jpg&amp;imgrefurl=http://medicaldomainsforsale.com/&amp;h=203&amp;w=156&amp;prev=/images?q=Ladder&amp;start=140&amp;svnum=10&amp;hl=en&amp;lr=&amp;ie=UTF8&amp;oe=UTF8&amp;sa=N" TargetMode="External"/><Relationship Id="rId2" Type="http://schemas.openxmlformats.org/officeDocument/2006/relationships/notesSlide" Target="../notesSlides/notesSlide14.xml"/><Relationship Id="rId1" Type="http://schemas.openxmlformats.org/officeDocument/2006/relationships/slideLayout" Target="../slideLayouts/slideLayout12.xml"/><Relationship Id="rId6" Type="http://schemas.openxmlformats.org/officeDocument/2006/relationships/image" Target="../media/image24.jpeg"/><Relationship Id="rId5" Type="http://schemas.openxmlformats.org/officeDocument/2006/relationships/hyperlink" Target="http://images.google.com/imgres?imgurl=www.sangfroid.com/babypix/17may00-steps.jpg&amp;imgrefurl=http://www.sangfroid.com/babypix/&amp;h=480&amp;w=640&amp;prev=/images?q=steps&amp;svnum=10&amp;hl=en&amp;lr=&amp;ie=UTF8&amp;oe=UTF8&amp;sa=N" TargetMode="External"/><Relationship Id="rId4" Type="http://schemas.openxmlformats.org/officeDocument/2006/relationships/image" Target="../media/image23.jpeg"/></Relationships>
</file>

<file path=ppt/slides/_rels/slide36.xml.rels><?xml version="1.0" encoding="UTF-8" standalone="yes"?>
<Relationships xmlns="http://schemas.openxmlformats.org/package/2006/relationships"><Relationship Id="rId3" Type="http://schemas.openxmlformats.org/officeDocument/2006/relationships/hyperlink" Target="http://images.google.com/imgres?imgurl=www.ecu.edu/transit/images/remember.jpg&amp;imgrefurl=http://www.ecu.edu/transit/remember.htm&amp;h=157&amp;w=160&amp;prev=/search?q=remember&amp;start=20&amp;svnum=10&amp;site=images&amp;hl=en&amp;lr=&amp;ie=UTF8&amp;oe=UTF8&amp;output=images&amp;sa=N" TargetMode="External"/><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25.jpeg"/></Relationships>
</file>

<file path=ppt/slides/_rels/slide37.xml.rels><?xml version="1.0" encoding="UTF-8" standalone="yes"?>
<Relationships xmlns="http://schemas.openxmlformats.org/package/2006/relationships"><Relationship Id="rId3" Type="http://schemas.openxmlformats.org/officeDocument/2006/relationships/hyperlink" Target="http://images.google.com/imgres?imgurl=www.ofee.gov/graphics/bulb.gif&amp;imgrefurl=http://www.ofee.gov/national/promote.htm&amp;h=183&amp;w=200&amp;prev=/search?q=light+bulb&amp;start=20&amp;svnum=10&amp;site=images&amp;hl=en&amp;lr=&amp;ie=UTF8&amp;oe=UTF8&amp;output=images&amp;sa=N" TargetMode="External"/><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26.jpe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hyperlink" Target="http://images.google.com/imgres?imgurl=www.rhein-neckar.de/bguenter/Genetech/Pics/coffee.gif&amp;imgrefurl=http://www.rninet.de/bguenter/Genetech/Synthesis.html&amp;h=348&amp;w=309&amp;start=31&amp;prev=/images?q=synthesizing&amp;start=20&amp;svnum=10&amp;hl=en&amp;lr=&amp;ie=UTF8&amp;oe=UTF8&amp;sa=N" TargetMode="External"/><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hyperlink" Target="http://www.terrapintrailways.com/snake.jpg" TargetMode="External"/><Relationship Id="rId2" Type="http://schemas.openxmlformats.org/officeDocument/2006/relationships/notesSlide" Target="../notesSlides/notesSlide22.xml"/><Relationship Id="rId1" Type="http://schemas.openxmlformats.org/officeDocument/2006/relationships/slideLayout" Target="../slideLayouts/slideLayout6.xml"/><Relationship Id="rId5" Type="http://schemas.openxmlformats.org/officeDocument/2006/relationships/image" Target="../media/image28.jpeg"/><Relationship Id="rId4" Type="http://schemas.openxmlformats.org/officeDocument/2006/relationships/image" Target="../media/image27.jpeg"/></Relationships>
</file>

<file path=ppt/slides/_rels/slide4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8" Type="http://schemas.openxmlformats.org/officeDocument/2006/relationships/hyperlink" Target="http://www.thinkingwriting.qmul.ac.uk/srb.htm" TargetMode="External"/><Relationship Id="rId3" Type="http://schemas.openxmlformats.org/officeDocument/2006/relationships/hyperlink" Target="http://www.arts.unimelb.edu.au/~tgelder" TargetMode="External"/><Relationship Id="rId7" Type="http://schemas.openxmlformats.org/officeDocument/2006/relationships/hyperlink" Target="http://www.coun.uvic.ca/learn/program/hndouts/bloom.html"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hyperlink" Target="http://criticalthinking.org/Posters.html" TargetMode="External"/><Relationship Id="rId5" Type="http://schemas.openxmlformats.org/officeDocument/2006/relationships/hyperlink" Target="http://set.lanl.gov/programs/cif/Resource/Handouts/Handouts.htm" TargetMode="External"/><Relationship Id="rId4" Type="http://schemas.openxmlformats.org/officeDocument/2006/relationships/hyperlink" Target="http://www.philosophy.unimelb.edu.au/reason/papers/Teaching_CT_Lessons.pdf" TargetMode="External"/><Relationship Id="rId9" Type="http://schemas.openxmlformats.org/officeDocument/2006/relationships/hyperlink" Target="http://escalate.ac.uk/2041" TargetMode="External"/></Relationships>
</file>

<file path=ppt/slides/_rels/slide53.xml.rels><?xml version="1.0" encoding="UTF-8" standalone="yes"?>
<Relationships xmlns="http://schemas.openxmlformats.org/package/2006/relationships"><Relationship Id="rId3" Type="http://schemas.openxmlformats.org/officeDocument/2006/relationships/hyperlink" Target="http://www.criticalreading.com/" TargetMode="External"/><Relationship Id="rId7" Type="http://schemas.openxmlformats.org/officeDocument/2006/relationships/hyperlink" Target="http://www.learnhigher.ac.uk/pages/critical_thinking_and_reflection.html"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hyperlink" Target="http://www.heacademy.ac.uk/ourwork/professional/snas/snasdatabase" TargetMode="External"/><Relationship Id="rId5" Type="http://schemas.openxmlformats.org/officeDocument/2006/relationships/hyperlink" Target="http://www.criticalthinking.org/ABOUT/index.cfm" TargetMode="External"/><Relationship Id="rId4" Type="http://schemas.openxmlformats.org/officeDocument/2006/relationships/hyperlink" Target="http://academic.pgcc.edu/~wpeirce/MCCCTR/handbook.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
        <p:nvSpPr>
          <p:cNvPr id="3" name="Title 2">
            <a:extLst>
              <a:ext uri="{FF2B5EF4-FFF2-40B4-BE49-F238E27FC236}">
                <a16:creationId xmlns:a16="http://schemas.microsoft.com/office/drawing/2014/main" id="{B880FA4C-4304-3144-9A84-D311DB8D2E55}"/>
              </a:ext>
            </a:extLst>
          </p:cNvPr>
          <p:cNvSpPr>
            <a:spLocks noGrp="1"/>
          </p:cNvSpPr>
          <p:nvPr>
            <p:ph type="ctrTitle"/>
          </p:nvPr>
        </p:nvSpPr>
        <p:spPr>
          <a:xfrm>
            <a:off x="1371600" y="1268760"/>
            <a:ext cx="7772400" cy="2520280"/>
          </a:xfrm>
        </p:spPr>
        <p:txBody>
          <a:bodyPr/>
          <a:lstStyle/>
          <a:p>
            <a:br>
              <a:rPr lang="en-GB" altLang="en-US" sz="3200" dirty="0"/>
            </a:br>
            <a:br>
              <a:rPr lang="en-GB" altLang="en-US" sz="3200" dirty="0"/>
            </a:br>
            <a:r>
              <a:rPr lang="en-GB" sz="3200" b="1" dirty="0"/>
              <a:t>Visions for the Future – Theoretical Perspectives on Management LCDB7006 </a:t>
            </a:r>
            <a:br>
              <a:rPr lang="en-GB" sz="3200" b="1" dirty="0"/>
            </a:br>
            <a:r>
              <a:rPr lang="en-US" altLang="en-US" sz="3200" b="1" dirty="0">
                <a:solidFill>
                  <a:srgbClr val="FF0000"/>
                </a:solidFill>
              </a:rPr>
              <a:t>Lecture 1</a:t>
            </a:r>
            <a:br>
              <a:rPr lang="en-US" altLang="en-US" sz="3200" b="1" dirty="0">
                <a:solidFill>
                  <a:srgbClr val="FF0000"/>
                </a:solidFill>
              </a:rPr>
            </a:br>
            <a:r>
              <a:rPr lang="en-GB" sz="3200" dirty="0">
                <a:highlight>
                  <a:srgbClr val="FFFF00"/>
                </a:highlight>
              </a:rPr>
              <a:t>Critical Thinking </a:t>
            </a:r>
            <a:br>
              <a:rPr lang="en-US" altLang="en-US" sz="3200" b="1" dirty="0">
                <a:solidFill>
                  <a:srgbClr val="FF0000"/>
                </a:solidFill>
              </a:rPr>
            </a:br>
            <a:endParaRPr lang="en-US" dirty="0">
              <a:solidFill>
                <a:srgbClr val="FF0000"/>
              </a:solidFill>
            </a:endParaRPr>
          </a:p>
        </p:txBody>
      </p:sp>
      <p:sp>
        <p:nvSpPr>
          <p:cNvPr id="5" name="Oval 4">
            <a:extLst>
              <a:ext uri="{FF2B5EF4-FFF2-40B4-BE49-F238E27FC236}">
                <a16:creationId xmlns:a16="http://schemas.microsoft.com/office/drawing/2014/main" id="{FBB8CABF-777F-C144-9E4D-AA43D0E0728E}"/>
              </a:ext>
            </a:extLst>
          </p:cNvPr>
          <p:cNvSpPr/>
          <p:nvPr/>
        </p:nvSpPr>
        <p:spPr>
          <a:xfrm>
            <a:off x="1691680" y="1412776"/>
            <a:ext cx="1656220" cy="648071"/>
          </a:xfrm>
          <a:prstGeom prst="ellipse">
            <a:avLst/>
          </a:prstGeom>
          <a:gradFill flip="none" rotWithShape="1">
            <a:gsLst>
              <a:gs pos="0">
                <a:schemeClr val="bg1">
                  <a:lumMod val="85000"/>
                  <a:alpha val="16000"/>
                </a:schemeClr>
              </a:gs>
              <a:gs pos="100000">
                <a:srgbClr val="000000">
                  <a:alpha val="16000"/>
                </a:srgbClr>
              </a:gs>
            </a:gsLst>
            <a:lin ang="5700000" scaled="0"/>
            <a:tileRect/>
          </a:gra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00485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120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688" y="332656"/>
            <a:ext cx="4972056" cy="1143000"/>
          </a:xfrm>
        </p:spPr>
        <p:txBody>
          <a:bodyPr/>
          <a:lstStyle/>
          <a:p>
            <a:r>
              <a:rPr lang="en-GB" b="1" dirty="0">
                <a:solidFill>
                  <a:srgbClr val="04BC4A"/>
                </a:solidFill>
              </a:rPr>
              <a:t>Critical - academic</a:t>
            </a:r>
          </a:p>
        </p:txBody>
      </p:sp>
      <p:sp>
        <p:nvSpPr>
          <p:cNvPr id="3" name="Content Placeholder 2"/>
          <p:cNvSpPr>
            <a:spLocks noGrp="1"/>
          </p:cNvSpPr>
          <p:nvPr>
            <p:ph idx="1"/>
          </p:nvPr>
        </p:nvSpPr>
        <p:spPr/>
        <p:txBody>
          <a:bodyPr/>
          <a:lstStyle/>
          <a:p>
            <a:r>
              <a:rPr lang="en-GB" b="1" dirty="0">
                <a:solidFill>
                  <a:schemeClr val="tx2"/>
                </a:solidFill>
              </a:rPr>
              <a:t>Your own evidence informed judgement</a:t>
            </a:r>
          </a:p>
          <a:p>
            <a:r>
              <a:rPr lang="en-GB" b="1" dirty="0">
                <a:solidFill>
                  <a:schemeClr val="accent3">
                    <a:lumMod val="50000"/>
                  </a:schemeClr>
                </a:solidFill>
              </a:rPr>
              <a:t>Rationally argued</a:t>
            </a:r>
          </a:p>
          <a:p>
            <a:r>
              <a:rPr lang="en-GB" b="1" dirty="0">
                <a:solidFill>
                  <a:schemeClr val="tx2"/>
                </a:solidFill>
              </a:rPr>
              <a:t>Logically presented</a:t>
            </a:r>
          </a:p>
          <a:p>
            <a:r>
              <a:rPr lang="en-GB" b="1" dirty="0">
                <a:solidFill>
                  <a:schemeClr val="accent3">
                    <a:lumMod val="50000"/>
                  </a:schemeClr>
                </a:solidFill>
              </a:rPr>
              <a:t>Draws on research literature</a:t>
            </a:r>
          </a:p>
          <a:p>
            <a:r>
              <a:rPr lang="en-GB" b="1" dirty="0">
                <a:solidFill>
                  <a:schemeClr val="tx2"/>
                </a:solidFill>
              </a:rPr>
              <a:t>Draws on theory/ideas from literature</a:t>
            </a:r>
          </a:p>
          <a:p>
            <a:pPr lvl="1"/>
            <a:r>
              <a:rPr lang="en-GB" dirty="0"/>
              <a:t>All practice has implicit theory</a:t>
            </a:r>
          </a:p>
          <a:p>
            <a:pPr>
              <a:buNone/>
            </a:pPr>
            <a:r>
              <a:rPr lang="en-GB" sz="2400" dirty="0"/>
              <a:t>Hallmark of higher level university work</a:t>
            </a:r>
          </a:p>
        </p:txBody>
      </p:sp>
      <p:sp>
        <p:nvSpPr>
          <p:cNvPr id="4" name="Slide Number Placeholder 3">
            <a:extLst>
              <a:ext uri="{FF2B5EF4-FFF2-40B4-BE49-F238E27FC236}">
                <a16:creationId xmlns:a16="http://schemas.microsoft.com/office/drawing/2014/main" id="{4B8145AB-B880-6849-B234-66AB3754EC7F}"/>
              </a:ext>
            </a:extLst>
          </p:cNvPr>
          <p:cNvSpPr>
            <a:spLocks noGrp="1"/>
          </p:cNvSpPr>
          <p:nvPr>
            <p:ph type="sldNum" sz="quarter" idx="12"/>
          </p:nvPr>
        </p:nvSpPr>
        <p:spPr/>
        <p:txBody>
          <a:bodyPr/>
          <a:lstStyle/>
          <a:p>
            <a:pPr>
              <a:defRPr/>
            </a:pPr>
            <a:fld id="{BFC30E08-9EE6-456C-9771-8F584A0C6829}" type="slidenum">
              <a:rPr lang="en-GB" smtClean="0"/>
              <a:pPr>
                <a:defRPr/>
              </a:pPr>
              <a:t>2</a:t>
            </a:fld>
            <a:endParaRPr lang="en-GB"/>
          </a:p>
        </p:txBody>
      </p:sp>
    </p:spTree>
    <p:extLst>
      <p:ext uri="{BB962C8B-B14F-4D97-AF65-F5344CB8AC3E}">
        <p14:creationId xmlns:p14="http://schemas.microsoft.com/office/powerpoint/2010/main" val="24983446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772B4AB0-B2B1-4807-B067-47210527962D}"/>
              </a:ext>
            </a:extLst>
          </p:cNvPr>
          <p:cNvSpPr>
            <a:spLocks noGrp="1"/>
          </p:cNvSpPr>
          <p:nvPr>
            <p:ph type="title"/>
          </p:nvPr>
        </p:nvSpPr>
        <p:spPr>
          <a:xfrm>
            <a:off x="539750" y="33338"/>
            <a:ext cx="8229600" cy="1069975"/>
          </a:xfrm>
        </p:spPr>
        <p:txBody>
          <a:bodyPr/>
          <a:lstStyle/>
          <a:p>
            <a:r>
              <a:rPr lang="en-US" altLang="en-US"/>
              <a:t>Critical &amp; Creative Thinking</a:t>
            </a:r>
          </a:p>
        </p:txBody>
      </p:sp>
      <p:pic>
        <p:nvPicPr>
          <p:cNvPr id="10243" name="Picture 2">
            <a:extLst>
              <a:ext uri="{FF2B5EF4-FFF2-40B4-BE49-F238E27FC236}">
                <a16:creationId xmlns:a16="http://schemas.microsoft.com/office/drawing/2014/main" id="{CF1424EF-F719-4EA1-9D55-935E0C41B1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268413"/>
            <a:ext cx="7924800" cy="445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306362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16432E6D-8F28-7D47-BC18-66362D0A67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9570" y="2689776"/>
            <a:ext cx="1201348" cy="672755"/>
          </a:xfrm>
          <a:prstGeom prst="rect">
            <a:avLst/>
          </a:prstGeom>
        </p:spPr>
      </p:pic>
      <p:sp>
        <p:nvSpPr>
          <p:cNvPr id="2" name="Content Placeholder 1">
            <a:extLst>
              <a:ext uri="{FF2B5EF4-FFF2-40B4-BE49-F238E27FC236}">
                <a16:creationId xmlns:a16="http://schemas.microsoft.com/office/drawing/2014/main" id="{1B294F68-A563-614F-9425-D4000FA8737D}"/>
              </a:ext>
            </a:extLst>
          </p:cNvPr>
          <p:cNvSpPr>
            <a:spLocks noGrp="1"/>
          </p:cNvSpPr>
          <p:nvPr>
            <p:ph idx="1"/>
          </p:nvPr>
        </p:nvSpPr>
        <p:spPr>
          <a:xfrm>
            <a:off x="313083" y="1412776"/>
            <a:ext cx="6784738" cy="4032447"/>
          </a:xfrm>
        </p:spPr>
        <p:txBody>
          <a:bodyPr>
            <a:normAutofit fontScale="92500" lnSpcReduction="10000"/>
          </a:bodyPr>
          <a:lstStyle/>
          <a:p>
            <a:r>
              <a:rPr lang="en-US" dirty="0"/>
              <a:t>a taxi in 5 minutes</a:t>
            </a:r>
          </a:p>
          <a:p>
            <a:r>
              <a:rPr lang="en-US" dirty="0"/>
              <a:t>a pizza in 10 minutes</a:t>
            </a:r>
          </a:p>
          <a:p>
            <a:r>
              <a:rPr lang="en-US" dirty="0"/>
              <a:t>groceries in 60 minutes</a:t>
            </a:r>
          </a:p>
          <a:p>
            <a:r>
              <a:rPr lang="en-US" dirty="0"/>
              <a:t>search results in 0.3 seconds</a:t>
            </a:r>
          </a:p>
          <a:p>
            <a:r>
              <a:rPr lang="en-US" dirty="0"/>
              <a:t>content on demand</a:t>
            </a:r>
          </a:p>
          <a:p>
            <a:r>
              <a:rPr lang="en-US" dirty="0"/>
              <a:t>not to stand in line at a supermarket</a:t>
            </a:r>
          </a:p>
          <a:p>
            <a:r>
              <a:rPr lang="en-US" dirty="0"/>
              <a:t>not to pay cash</a:t>
            </a:r>
          </a:p>
          <a:p>
            <a:r>
              <a:rPr lang="en-US" dirty="0"/>
              <a:t>immediate answers to ALL questions</a:t>
            </a:r>
          </a:p>
          <a:p>
            <a:endParaRPr lang="en-US" dirty="0"/>
          </a:p>
          <a:p>
            <a:endParaRPr lang="en-US" dirty="0"/>
          </a:p>
          <a:p>
            <a:endParaRPr lang="en-US" dirty="0"/>
          </a:p>
        </p:txBody>
      </p:sp>
      <p:sp>
        <p:nvSpPr>
          <p:cNvPr id="3" name="Title 2">
            <a:extLst>
              <a:ext uri="{FF2B5EF4-FFF2-40B4-BE49-F238E27FC236}">
                <a16:creationId xmlns:a16="http://schemas.microsoft.com/office/drawing/2014/main" id="{791D61EF-802A-D348-8C1E-C04888CB2FF3}"/>
              </a:ext>
            </a:extLst>
          </p:cNvPr>
          <p:cNvSpPr>
            <a:spLocks noGrp="1"/>
          </p:cNvSpPr>
          <p:nvPr>
            <p:ph type="title"/>
          </p:nvPr>
        </p:nvSpPr>
        <p:spPr>
          <a:xfrm>
            <a:off x="82307" y="141896"/>
            <a:ext cx="8579296" cy="1143000"/>
          </a:xfrm>
        </p:spPr>
        <p:txBody>
          <a:bodyPr/>
          <a:lstStyle/>
          <a:p>
            <a:r>
              <a:rPr lang="en-US" sz="4000" b="1" dirty="0">
                <a:solidFill>
                  <a:srgbClr val="FF0000"/>
                </a:solidFill>
              </a:rPr>
              <a:t>Today’s consumers are demanding more than ever…</a:t>
            </a:r>
          </a:p>
        </p:txBody>
      </p:sp>
      <p:pic>
        <p:nvPicPr>
          <p:cNvPr id="5" name="Picture 4">
            <a:extLst>
              <a:ext uri="{FF2B5EF4-FFF2-40B4-BE49-F238E27FC236}">
                <a16:creationId xmlns:a16="http://schemas.microsoft.com/office/drawing/2014/main" id="{22490225-6C8C-AE49-AB35-649370ABBC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6923" y="1501402"/>
            <a:ext cx="886644" cy="465488"/>
          </a:xfrm>
          <a:prstGeom prst="rect">
            <a:avLst/>
          </a:prstGeom>
        </p:spPr>
      </p:pic>
      <p:pic>
        <p:nvPicPr>
          <p:cNvPr id="7" name="Picture 6">
            <a:extLst>
              <a:ext uri="{FF2B5EF4-FFF2-40B4-BE49-F238E27FC236}">
                <a16:creationId xmlns:a16="http://schemas.microsoft.com/office/drawing/2014/main" id="{A3DED0CB-16DF-E54F-8281-932B4161EC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89869" y="1966890"/>
            <a:ext cx="880750" cy="390336"/>
          </a:xfrm>
          <a:prstGeom prst="rect">
            <a:avLst/>
          </a:prstGeom>
        </p:spPr>
      </p:pic>
      <p:pic>
        <p:nvPicPr>
          <p:cNvPr id="9" name="Picture 8">
            <a:extLst>
              <a:ext uri="{FF2B5EF4-FFF2-40B4-BE49-F238E27FC236}">
                <a16:creationId xmlns:a16="http://schemas.microsoft.com/office/drawing/2014/main" id="{990C1357-3CA1-5447-92C5-1B2F73FA9E6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076" y="2357226"/>
            <a:ext cx="840339" cy="531514"/>
          </a:xfrm>
          <a:prstGeom prst="rect">
            <a:avLst/>
          </a:prstGeom>
        </p:spPr>
      </p:pic>
      <p:pic>
        <p:nvPicPr>
          <p:cNvPr id="17" name="Picture 16">
            <a:extLst>
              <a:ext uri="{FF2B5EF4-FFF2-40B4-BE49-F238E27FC236}">
                <a16:creationId xmlns:a16="http://schemas.microsoft.com/office/drawing/2014/main" id="{4FD07729-02CA-CC48-93FD-DD509F888FC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03435" y="3113219"/>
            <a:ext cx="816174" cy="462863"/>
          </a:xfrm>
          <a:prstGeom prst="rect">
            <a:avLst/>
          </a:prstGeom>
        </p:spPr>
      </p:pic>
      <p:pic>
        <p:nvPicPr>
          <p:cNvPr id="19" name="Picture 18">
            <a:extLst>
              <a:ext uri="{FF2B5EF4-FFF2-40B4-BE49-F238E27FC236}">
                <a16:creationId xmlns:a16="http://schemas.microsoft.com/office/drawing/2014/main" id="{BE5D4B47-BDB5-3E44-9CD5-7D13F799CAA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045916" y="3163461"/>
            <a:ext cx="368657" cy="368657"/>
          </a:xfrm>
          <a:prstGeom prst="rect">
            <a:avLst/>
          </a:prstGeom>
        </p:spPr>
      </p:pic>
      <p:pic>
        <p:nvPicPr>
          <p:cNvPr id="21" name="Picture 20">
            <a:extLst>
              <a:ext uri="{FF2B5EF4-FFF2-40B4-BE49-F238E27FC236}">
                <a16:creationId xmlns:a16="http://schemas.microsoft.com/office/drawing/2014/main" id="{45572814-42F9-C947-8115-8FD54972D55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953161" y="3576082"/>
            <a:ext cx="554167" cy="291385"/>
          </a:xfrm>
          <a:prstGeom prst="rect">
            <a:avLst/>
          </a:prstGeom>
        </p:spPr>
      </p:pic>
      <p:pic>
        <p:nvPicPr>
          <p:cNvPr id="25" name="Picture 24">
            <a:extLst>
              <a:ext uri="{FF2B5EF4-FFF2-40B4-BE49-F238E27FC236}">
                <a16:creationId xmlns:a16="http://schemas.microsoft.com/office/drawing/2014/main" id="{034FE358-E15C-BB4A-A84D-6B5E30A7929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069338" y="3882605"/>
            <a:ext cx="321812" cy="321812"/>
          </a:xfrm>
          <a:prstGeom prst="rect">
            <a:avLst/>
          </a:prstGeom>
        </p:spPr>
      </p:pic>
      <p:pic>
        <p:nvPicPr>
          <p:cNvPr id="6" name="Picture 5">
            <a:extLst>
              <a:ext uri="{FF2B5EF4-FFF2-40B4-BE49-F238E27FC236}">
                <a16:creationId xmlns:a16="http://schemas.microsoft.com/office/drawing/2014/main" id="{58D902F9-3DC4-7546-A3D9-A061E0D2F0D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230757" y="3825132"/>
            <a:ext cx="608238" cy="507023"/>
          </a:xfrm>
          <a:prstGeom prst="rect">
            <a:avLst/>
          </a:prstGeom>
        </p:spPr>
      </p:pic>
      <p:pic>
        <p:nvPicPr>
          <p:cNvPr id="23" name="Picture 22">
            <a:extLst>
              <a:ext uri="{FF2B5EF4-FFF2-40B4-BE49-F238E27FC236}">
                <a16:creationId xmlns:a16="http://schemas.microsoft.com/office/drawing/2014/main" id="{2C3F593F-31CD-4F45-AA92-D2B849AEC134}"/>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237251" y="3539271"/>
            <a:ext cx="530607" cy="343334"/>
          </a:xfrm>
          <a:prstGeom prst="rect">
            <a:avLst/>
          </a:prstGeom>
        </p:spPr>
      </p:pic>
    </p:spTree>
    <p:extLst>
      <p:ext uri="{BB962C8B-B14F-4D97-AF65-F5344CB8AC3E}">
        <p14:creationId xmlns:p14="http://schemas.microsoft.com/office/powerpoint/2010/main" val="9476662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357188" y="785813"/>
            <a:ext cx="3686175" cy="1143000"/>
          </a:xfrm>
        </p:spPr>
        <p:txBody>
          <a:bodyPr/>
          <a:lstStyle/>
          <a:p>
            <a:pPr eaLnBrk="1" hangingPunct="1"/>
            <a:r>
              <a:rPr lang="en-GB" sz="6600" b="1"/>
              <a:t>Outline</a:t>
            </a:r>
          </a:p>
        </p:txBody>
      </p:sp>
      <p:sp>
        <p:nvSpPr>
          <p:cNvPr id="8195" name="Content Placeholder 2"/>
          <p:cNvSpPr>
            <a:spLocks noGrp="1"/>
          </p:cNvSpPr>
          <p:nvPr>
            <p:ph sz="half" idx="1"/>
          </p:nvPr>
        </p:nvSpPr>
        <p:spPr>
          <a:xfrm>
            <a:off x="4267199" y="136525"/>
            <a:ext cx="4572002" cy="6000750"/>
          </a:xfrm>
        </p:spPr>
        <p:txBody>
          <a:bodyPr/>
          <a:lstStyle/>
          <a:p>
            <a:pPr eaLnBrk="1" hangingPunct="1"/>
            <a:r>
              <a:rPr lang="en-GB" sz="3200" b="1" dirty="0">
                <a:solidFill>
                  <a:srgbClr val="808000"/>
                </a:solidFill>
              </a:rPr>
              <a:t>Development</a:t>
            </a:r>
          </a:p>
          <a:p>
            <a:pPr lvl="1" eaLnBrk="1" hangingPunct="1"/>
            <a:r>
              <a:rPr lang="en-GB" sz="2000" b="1" dirty="0">
                <a:solidFill>
                  <a:srgbClr val="808000"/>
                </a:solidFill>
              </a:rPr>
              <a:t>Stages model</a:t>
            </a:r>
          </a:p>
          <a:p>
            <a:pPr lvl="1" eaLnBrk="1" hangingPunct="1"/>
            <a:r>
              <a:rPr lang="en-GB" sz="2000" b="1" dirty="0">
                <a:solidFill>
                  <a:srgbClr val="808000"/>
                </a:solidFill>
              </a:rPr>
              <a:t>Takes: time, practice, maturity, inclination</a:t>
            </a:r>
          </a:p>
          <a:p>
            <a:pPr eaLnBrk="1" hangingPunct="1"/>
            <a:r>
              <a:rPr lang="en-GB" sz="3200" b="1" dirty="0">
                <a:solidFill>
                  <a:srgbClr val="CC6600"/>
                </a:solidFill>
              </a:rPr>
              <a:t>Valuing</a:t>
            </a:r>
          </a:p>
          <a:p>
            <a:pPr lvl="1" eaLnBrk="1" hangingPunct="1"/>
            <a:r>
              <a:rPr lang="en-GB" sz="2000" b="1" dirty="0">
                <a:solidFill>
                  <a:srgbClr val="CC6600"/>
                </a:solidFill>
              </a:rPr>
              <a:t>QAA, Practice, Assessment</a:t>
            </a:r>
          </a:p>
          <a:p>
            <a:pPr eaLnBrk="1" hangingPunct="1"/>
            <a:r>
              <a:rPr lang="en-GB" sz="3200" b="1" dirty="0">
                <a:solidFill>
                  <a:srgbClr val="C00000"/>
                </a:solidFill>
              </a:rPr>
              <a:t>Understanding</a:t>
            </a:r>
          </a:p>
          <a:p>
            <a:pPr lvl="1" eaLnBrk="1" hangingPunct="1"/>
            <a:r>
              <a:rPr lang="en-GB" sz="2000" b="1" dirty="0">
                <a:solidFill>
                  <a:srgbClr val="C00000"/>
                </a:solidFill>
              </a:rPr>
              <a:t>Definitions</a:t>
            </a:r>
          </a:p>
          <a:p>
            <a:pPr lvl="1" eaLnBrk="1" hangingPunct="1"/>
            <a:r>
              <a:rPr lang="en-GB" sz="2000" b="1" dirty="0">
                <a:solidFill>
                  <a:srgbClr val="C00000"/>
                </a:solidFill>
              </a:rPr>
              <a:t>Bloom’s model</a:t>
            </a:r>
          </a:p>
          <a:p>
            <a:pPr eaLnBrk="1" hangingPunct="1"/>
            <a:r>
              <a:rPr lang="en-GB" sz="3200" b="1" dirty="0">
                <a:solidFill>
                  <a:srgbClr val="7030A0"/>
                </a:solidFill>
              </a:rPr>
              <a:t>Activities</a:t>
            </a:r>
          </a:p>
          <a:p>
            <a:pPr lvl="1" eaLnBrk="1" hangingPunct="1"/>
            <a:r>
              <a:rPr lang="en-GB" sz="2000" b="1" dirty="0">
                <a:solidFill>
                  <a:srgbClr val="7030A0"/>
                </a:solidFill>
              </a:rPr>
              <a:t>Review, evaluate, apply</a:t>
            </a:r>
          </a:p>
          <a:p>
            <a:pPr lvl="1" eaLnBrk="1" hangingPunct="1"/>
            <a:endParaRPr lang="en-GB" sz="2000" dirty="0"/>
          </a:p>
          <a:p>
            <a:pPr lvl="1" eaLnBrk="1" hangingPunct="1"/>
            <a:endParaRPr lang="en-GB" dirty="0"/>
          </a:p>
        </p:txBody>
      </p:sp>
      <p:pic>
        <p:nvPicPr>
          <p:cNvPr id="8196" name="Picture 2" descr="http://tbn0.google.com/images?q=tbn:lhcLNPorIHpGcM:http://www.csj.org/images/contest/telapathy.jpg">
            <a:hlinkClick r:id="rId2"/>
          </p:cNvPr>
          <p:cNvPicPr>
            <a:picLocks noChangeAspect="1" noChangeArrowheads="1"/>
          </p:cNvPicPr>
          <p:nvPr/>
        </p:nvPicPr>
        <p:blipFill>
          <a:blip r:embed="rId3" cstate="print"/>
          <a:srcRect/>
          <a:stretch>
            <a:fillRect/>
          </a:stretch>
        </p:blipFill>
        <p:spPr bwMode="auto">
          <a:xfrm>
            <a:off x="571500" y="2857500"/>
            <a:ext cx="2128838" cy="2128838"/>
          </a:xfrm>
          <a:prstGeom prst="rect">
            <a:avLst/>
          </a:prstGeom>
          <a:noFill/>
          <a:ln w="9525">
            <a:noFill/>
            <a:miter lim="800000"/>
            <a:headEnd/>
            <a:tailEnd/>
          </a:ln>
        </p:spPr>
      </p:pic>
      <p:sp>
        <p:nvSpPr>
          <p:cNvPr id="2" name="Slide Number Placeholder 1">
            <a:extLst>
              <a:ext uri="{FF2B5EF4-FFF2-40B4-BE49-F238E27FC236}">
                <a16:creationId xmlns:a16="http://schemas.microsoft.com/office/drawing/2014/main" id="{6D5BCCD5-2F65-1245-9BB8-7F6B7D188F10}"/>
              </a:ext>
            </a:extLst>
          </p:cNvPr>
          <p:cNvSpPr>
            <a:spLocks noGrp="1"/>
          </p:cNvSpPr>
          <p:nvPr>
            <p:ph type="sldNum" sz="quarter" idx="12"/>
          </p:nvPr>
        </p:nvSpPr>
        <p:spPr>
          <a:xfrm>
            <a:off x="6553200" y="6356350"/>
            <a:ext cx="2133600" cy="365125"/>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fld id="{EB43ECC9-4679-43C9-8F94-EBB60DCC1CCA}" type="slidenum">
              <a:rPr lang="en-GB" smtClean="0"/>
              <a:pPr>
                <a:defRPr/>
              </a:pPr>
              <a:t>5</a:t>
            </a:fld>
            <a:endParaRPr lang="en-GB"/>
          </a:p>
        </p:txBody>
      </p:sp>
    </p:spTree>
    <p:extLst>
      <p:ext uri="{BB962C8B-B14F-4D97-AF65-F5344CB8AC3E}">
        <p14:creationId xmlns:p14="http://schemas.microsoft.com/office/powerpoint/2010/main" val="29304046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4282" y="35812"/>
            <a:ext cx="8528474" cy="944916"/>
          </a:xfrm>
        </p:spPr>
        <p:style>
          <a:lnRef idx="2">
            <a:schemeClr val="accent1"/>
          </a:lnRef>
          <a:fillRef idx="1">
            <a:schemeClr val="lt1"/>
          </a:fillRef>
          <a:effectRef idx="0">
            <a:schemeClr val="accent1"/>
          </a:effectRef>
          <a:fontRef idx="minor">
            <a:schemeClr val="dk1"/>
          </a:fontRef>
        </p:style>
        <p:txBody>
          <a:bodyPr rtlCol="0">
            <a:normAutofit/>
          </a:bodyPr>
          <a:lstStyle/>
          <a:p>
            <a:pPr eaLnBrk="1" fontAlgn="auto" hangingPunct="1">
              <a:spcAft>
                <a:spcPts val="0"/>
              </a:spcAft>
              <a:defRPr/>
            </a:pPr>
            <a:r>
              <a:rPr lang="en-GB" sz="4800" b="1" dirty="0">
                <a:solidFill>
                  <a:schemeClr val="accent3">
                    <a:lumMod val="75000"/>
                  </a:schemeClr>
                </a:solidFill>
              </a:rPr>
              <a:t>CT as stages of development</a:t>
            </a:r>
          </a:p>
        </p:txBody>
      </p:sp>
      <p:sp>
        <p:nvSpPr>
          <p:cNvPr id="3" name="Content Placeholder 2"/>
          <p:cNvSpPr>
            <a:spLocks noGrp="1"/>
          </p:cNvSpPr>
          <p:nvPr>
            <p:ph idx="1"/>
          </p:nvPr>
        </p:nvSpPr>
        <p:spPr>
          <a:xfrm>
            <a:off x="0" y="1071553"/>
            <a:ext cx="8942756" cy="4714893"/>
          </a:xfrm>
        </p:spPr>
        <p:txBody>
          <a:bodyPr rtlCol="0">
            <a:normAutofit fontScale="92500" lnSpcReduction="20000"/>
          </a:bodyPr>
          <a:lstStyle/>
          <a:p>
            <a:pPr eaLnBrk="1" fontAlgn="auto" hangingPunct="1">
              <a:spcAft>
                <a:spcPts val="0"/>
              </a:spcAft>
              <a:buFont typeface="Arial" pitchFamily="34" charset="0"/>
              <a:buChar char="•"/>
              <a:defRPr/>
            </a:pPr>
            <a:r>
              <a:rPr lang="en-GB" dirty="0"/>
              <a:t>Students (all of us) develop through stages</a:t>
            </a:r>
          </a:p>
          <a:p>
            <a:pPr lvl="1" eaLnBrk="1" fontAlgn="auto" hangingPunct="1">
              <a:spcAft>
                <a:spcPts val="0"/>
              </a:spcAft>
              <a:buFont typeface="Arial" pitchFamily="34" charset="0"/>
              <a:buChar char="–"/>
              <a:defRPr/>
            </a:pPr>
            <a:r>
              <a:rPr lang="en-GB" dirty="0"/>
              <a:t>We may be at different stages in different contexts</a:t>
            </a:r>
          </a:p>
          <a:p>
            <a:pPr lvl="1" eaLnBrk="1" fontAlgn="auto" hangingPunct="1">
              <a:spcAft>
                <a:spcPts val="0"/>
              </a:spcAft>
              <a:buNone/>
              <a:defRPr/>
            </a:pPr>
            <a:r>
              <a:rPr lang="en-GB" dirty="0"/>
              <a:t>e.g. in ‘real life’ and in new academic situations</a:t>
            </a:r>
          </a:p>
          <a:p>
            <a:pPr lvl="1" eaLnBrk="1" fontAlgn="auto" hangingPunct="1">
              <a:spcAft>
                <a:spcPts val="0"/>
              </a:spcAft>
              <a:buNone/>
              <a:defRPr/>
            </a:pPr>
            <a:endParaRPr lang="en-GB" dirty="0"/>
          </a:p>
          <a:p>
            <a:pPr eaLnBrk="1" fontAlgn="auto" hangingPunct="1">
              <a:spcAft>
                <a:spcPts val="0"/>
              </a:spcAft>
              <a:buFont typeface="Arial" charset="0"/>
              <a:buNone/>
              <a:defRPr/>
            </a:pPr>
            <a:r>
              <a:rPr lang="en-GB" b="1" dirty="0">
                <a:solidFill>
                  <a:schemeClr val="accent3">
                    <a:lumMod val="75000"/>
                  </a:schemeClr>
                </a:solidFill>
              </a:rPr>
              <a:t>1	Absolute knowing   		2  Transitional stage</a:t>
            </a:r>
          </a:p>
          <a:p>
            <a:pPr eaLnBrk="1" fontAlgn="auto" hangingPunct="1">
              <a:spcAft>
                <a:spcPts val="0"/>
              </a:spcAft>
              <a:buFont typeface="Arial" charset="0"/>
              <a:buNone/>
              <a:defRPr/>
            </a:pPr>
            <a:r>
              <a:rPr lang="en-GB" b="1" dirty="0">
                <a:solidFill>
                  <a:schemeClr val="accent3">
                    <a:lumMod val="75000"/>
                  </a:schemeClr>
                </a:solidFill>
              </a:rPr>
              <a:t>3	Independent knowing   	4  Contextual 						      knowing</a:t>
            </a:r>
          </a:p>
          <a:p>
            <a:pPr algn="ctr" eaLnBrk="1" fontAlgn="auto" hangingPunct="1">
              <a:spcAft>
                <a:spcPts val="0"/>
              </a:spcAft>
              <a:buNone/>
              <a:defRPr/>
            </a:pPr>
            <a:r>
              <a:rPr lang="en-GB" dirty="0">
                <a:solidFill>
                  <a:srgbClr val="0432FF"/>
                </a:solidFill>
              </a:rPr>
              <a:t>Aim is fully contextual thinking</a:t>
            </a:r>
          </a:p>
          <a:p>
            <a:pPr marL="0" indent="0" algn="ctr" eaLnBrk="1" fontAlgn="auto" hangingPunct="1">
              <a:spcAft>
                <a:spcPts val="0"/>
              </a:spcAft>
              <a:buNone/>
              <a:defRPr/>
            </a:pPr>
            <a:r>
              <a:rPr lang="en-GB" dirty="0">
                <a:solidFill>
                  <a:srgbClr val="0432FF"/>
                </a:solidFill>
              </a:rPr>
              <a:t>Unreasonable to expect it always and early at university</a:t>
            </a:r>
          </a:p>
        </p:txBody>
      </p:sp>
      <p:sp>
        <p:nvSpPr>
          <p:cNvPr id="5" name="Slide Number Placeholder 4">
            <a:extLst>
              <a:ext uri="{FF2B5EF4-FFF2-40B4-BE49-F238E27FC236}">
                <a16:creationId xmlns:a16="http://schemas.microsoft.com/office/drawing/2014/main" id="{C6BE8F37-2414-0F45-B797-FD56E9435832}"/>
              </a:ext>
            </a:extLst>
          </p:cNvPr>
          <p:cNvSpPr>
            <a:spLocks noGrp="1"/>
          </p:cNvSpPr>
          <p:nvPr>
            <p:ph type="sldNum" sz="quarter" idx="12"/>
          </p:nvPr>
        </p:nvSpPr>
        <p:spPr/>
        <p:txBody>
          <a:bodyPr/>
          <a:lstStyle/>
          <a:p>
            <a:pPr>
              <a:defRPr/>
            </a:pPr>
            <a:fld id="{BFC30E08-9EE6-456C-9771-8F584A0C6829}" type="slidenum">
              <a:rPr lang="en-GB" smtClean="0"/>
              <a:pPr>
                <a:defRPr/>
              </a:pPr>
              <a:t>6</a:t>
            </a:fld>
            <a:endParaRPr lang="en-GB"/>
          </a:p>
        </p:txBody>
      </p:sp>
    </p:spTree>
    <p:extLst>
      <p:ext uri="{BB962C8B-B14F-4D97-AF65-F5344CB8AC3E}">
        <p14:creationId xmlns:p14="http://schemas.microsoft.com/office/powerpoint/2010/main" val="19315441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70015-71EB-B942-9CC0-14D4CCD5314A}"/>
              </a:ext>
            </a:extLst>
          </p:cNvPr>
          <p:cNvSpPr>
            <a:spLocks noGrp="1"/>
          </p:cNvSpPr>
          <p:nvPr>
            <p:ph type="title"/>
          </p:nvPr>
        </p:nvSpPr>
        <p:spPr/>
        <p:txBody>
          <a:bodyPr/>
          <a:lstStyle/>
          <a:p>
            <a:r>
              <a:rPr lang="en-GB" sz="3600" b="1" dirty="0">
                <a:solidFill>
                  <a:schemeClr val="accent3">
                    <a:lumMod val="75000"/>
                  </a:schemeClr>
                </a:solidFill>
              </a:rPr>
              <a:t>Levels of Cognitive Development: </a:t>
            </a:r>
            <a:br>
              <a:rPr lang="en-GB" sz="3600" b="1" dirty="0">
                <a:solidFill>
                  <a:schemeClr val="accent3">
                    <a:lumMod val="75000"/>
                  </a:schemeClr>
                </a:solidFill>
              </a:rPr>
            </a:br>
            <a:r>
              <a:rPr lang="en-GB" sz="3600" b="1" dirty="0">
                <a:solidFill>
                  <a:schemeClr val="accent3">
                    <a:lumMod val="75000"/>
                  </a:schemeClr>
                </a:solidFill>
              </a:rPr>
              <a:t>“Ways of Knowing”</a:t>
            </a:r>
            <a:endParaRPr lang="en-US" sz="3600" dirty="0"/>
          </a:p>
        </p:txBody>
      </p:sp>
      <p:sp>
        <p:nvSpPr>
          <p:cNvPr id="4" name="Date Placeholder 3">
            <a:extLst>
              <a:ext uri="{FF2B5EF4-FFF2-40B4-BE49-F238E27FC236}">
                <a16:creationId xmlns:a16="http://schemas.microsoft.com/office/drawing/2014/main" id="{FABBF449-39FA-2E4A-A495-0D2E99E59C45}"/>
              </a:ext>
            </a:extLst>
          </p:cNvPr>
          <p:cNvSpPr>
            <a:spLocks noGrp="1"/>
          </p:cNvSpPr>
          <p:nvPr>
            <p:ph type="dt" sz="half" idx="10"/>
          </p:nvPr>
        </p:nvSpPr>
        <p:spPr/>
        <p:txBody>
          <a:bodyPr/>
          <a:lstStyle/>
          <a:p>
            <a:pPr>
              <a:defRPr/>
            </a:pPr>
            <a:fld id="{2303D31F-598B-47EE-BA37-93F097A3D676}" type="datetime1">
              <a:rPr lang="en-GB" altLang="en-US" smtClean="0"/>
              <a:pPr>
                <a:defRPr/>
              </a:pPr>
              <a:t>01/07/2021</a:t>
            </a:fld>
            <a:endParaRPr lang="en-GB" altLang="en-US"/>
          </a:p>
        </p:txBody>
      </p:sp>
      <p:sp>
        <p:nvSpPr>
          <p:cNvPr id="5" name="Slide Number Placeholder 4">
            <a:extLst>
              <a:ext uri="{FF2B5EF4-FFF2-40B4-BE49-F238E27FC236}">
                <a16:creationId xmlns:a16="http://schemas.microsoft.com/office/drawing/2014/main" id="{CD2765A4-717A-4A4A-A026-F1DE43C5CD43}"/>
              </a:ext>
            </a:extLst>
          </p:cNvPr>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sp>
        <p:nvSpPr>
          <p:cNvPr id="6" name="Subtitle 2">
            <a:extLst>
              <a:ext uri="{FF2B5EF4-FFF2-40B4-BE49-F238E27FC236}">
                <a16:creationId xmlns:a16="http://schemas.microsoft.com/office/drawing/2014/main" id="{AF69FCE7-303E-0045-909C-8E84F533A7A9}"/>
              </a:ext>
            </a:extLst>
          </p:cNvPr>
          <p:cNvSpPr txBox="1">
            <a:spLocks/>
          </p:cNvSpPr>
          <p:nvPr/>
        </p:nvSpPr>
        <p:spPr bwMode="auto">
          <a:xfrm>
            <a:off x="338902" y="1166751"/>
            <a:ext cx="8501122" cy="4350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2500" lnSpcReduction="20000"/>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sz="2600" b="1" dirty="0">
              <a:solidFill>
                <a:schemeClr val="accent3">
                  <a:lumMod val="75000"/>
                </a:schemeClr>
              </a:solidFill>
            </a:endParaRPr>
          </a:p>
          <a:p>
            <a:r>
              <a:rPr lang="en-GB" sz="3000" b="1" dirty="0">
                <a:solidFill>
                  <a:schemeClr val="accent3">
                    <a:lumMod val="75000"/>
                  </a:schemeClr>
                </a:solidFill>
              </a:rPr>
              <a:t>Absolute knowing   </a:t>
            </a:r>
            <a:r>
              <a:rPr lang="en-GB" sz="2600" b="1" dirty="0">
                <a:solidFill>
                  <a:schemeClr val="accent3">
                    <a:lumMod val="75000"/>
                  </a:schemeClr>
                </a:solidFill>
              </a:rPr>
              <a:t>		</a:t>
            </a:r>
            <a:r>
              <a:rPr lang="en-GB" sz="2600" b="1" dirty="0"/>
              <a:t>Received Knowing</a:t>
            </a:r>
          </a:p>
          <a:p>
            <a:r>
              <a:rPr lang="en-GB" sz="2600" dirty="0"/>
              <a:t>	“Just give me the facts, Ma’am. Just the facts”</a:t>
            </a:r>
            <a:r>
              <a:rPr lang="en-GB" sz="2600" b="1" dirty="0">
                <a:solidFill>
                  <a:schemeClr val="accent3">
                    <a:lumMod val="75000"/>
                  </a:schemeClr>
                </a:solidFill>
              </a:rPr>
              <a:t>	</a:t>
            </a:r>
          </a:p>
          <a:p>
            <a:r>
              <a:rPr lang="en-GB" sz="3000" b="1" dirty="0">
                <a:solidFill>
                  <a:schemeClr val="accent3">
                    <a:lumMod val="75000"/>
                  </a:schemeClr>
                </a:solidFill>
              </a:rPr>
              <a:t>Transitional stage</a:t>
            </a:r>
            <a:r>
              <a:rPr lang="en-GB" sz="2600" b="1" dirty="0">
                <a:solidFill>
                  <a:schemeClr val="accent3">
                    <a:lumMod val="75000"/>
                  </a:schemeClr>
                </a:solidFill>
              </a:rPr>
              <a:t>		</a:t>
            </a:r>
            <a:r>
              <a:rPr lang="en-GB" sz="2600" b="1" dirty="0"/>
              <a:t>Subjective Knowing</a:t>
            </a:r>
          </a:p>
          <a:p>
            <a:r>
              <a:rPr lang="en-GB" sz="2600" dirty="0"/>
              <a:t>	“Everybody has an opinion and all opinions are equal”</a:t>
            </a:r>
            <a:endParaRPr lang="en-GB" sz="2600" b="1" dirty="0">
              <a:solidFill>
                <a:schemeClr val="accent3">
                  <a:lumMod val="75000"/>
                </a:schemeClr>
              </a:solidFill>
            </a:endParaRPr>
          </a:p>
          <a:p>
            <a:r>
              <a:rPr lang="en-GB" sz="3000" b="1" dirty="0">
                <a:solidFill>
                  <a:schemeClr val="accent3">
                    <a:lumMod val="75000"/>
                  </a:schemeClr>
                </a:solidFill>
              </a:rPr>
              <a:t>Independent knowing</a:t>
            </a:r>
            <a:r>
              <a:rPr lang="en-GB" sz="2600" b="1" dirty="0">
                <a:solidFill>
                  <a:schemeClr val="accent3">
                    <a:lumMod val="75000"/>
                  </a:schemeClr>
                </a:solidFill>
              </a:rPr>
              <a:t>		</a:t>
            </a:r>
            <a:r>
              <a:rPr lang="en-GB" sz="2600" b="1" dirty="0"/>
              <a:t>Procedural Knowing</a:t>
            </a:r>
          </a:p>
          <a:p>
            <a:r>
              <a:rPr lang="en-GB" sz="2600" dirty="0"/>
              <a:t>	“Every field has its own games with their own rules”</a:t>
            </a:r>
          </a:p>
          <a:p>
            <a:r>
              <a:rPr lang="en-GB" sz="3000" b="1" dirty="0">
                <a:solidFill>
                  <a:schemeClr val="accent3">
                    <a:lumMod val="75000"/>
                  </a:schemeClr>
                </a:solidFill>
              </a:rPr>
              <a:t>Contextual knowing		</a:t>
            </a:r>
            <a:r>
              <a:rPr lang="en-GB" sz="2600" b="1" dirty="0"/>
              <a:t>Constructed Knowing</a:t>
            </a:r>
          </a:p>
          <a:p>
            <a:r>
              <a:rPr lang="en-GB" sz="2600" dirty="0"/>
              <a:t>	“I understand why I believe this and why others don’t”</a:t>
            </a:r>
          </a:p>
          <a:p>
            <a:endParaRPr lang="en-GB" sz="2000" dirty="0"/>
          </a:p>
          <a:p>
            <a:endParaRPr lang="en-GB" sz="1800" dirty="0"/>
          </a:p>
        </p:txBody>
      </p:sp>
    </p:spTree>
    <p:extLst>
      <p:ext uri="{BB962C8B-B14F-4D97-AF65-F5344CB8AC3E}">
        <p14:creationId xmlns:p14="http://schemas.microsoft.com/office/powerpoint/2010/main" val="629581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725602"/>
          </a:xfrm>
        </p:spPr>
        <p:style>
          <a:lnRef idx="2">
            <a:schemeClr val="accent1"/>
          </a:lnRef>
          <a:fillRef idx="1">
            <a:schemeClr val="lt1"/>
          </a:fillRef>
          <a:effectRef idx="0">
            <a:schemeClr val="accent1"/>
          </a:effectRef>
          <a:fontRef idx="minor">
            <a:schemeClr val="dk1"/>
          </a:fontRef>
        </p:style>
        <p:txBody>
          <a:bodyPr/>
          <a:lstStyle/>
          <a:p>
            <a:r>
              <a:rPr lang="en-GB" sz="4800" b="1" dirty="0">
                <a:solidFill>
                  <a:schemeClr val="accent6">
                    <a:lumMod val="75000"/>
                  </a:schemeClr>
                </a:solidFill>
              </a:rPr>
              <a:t>Valuing CT  &amp;   </a:t>
            </a:r>
            <a:br>
              <a:rPr lang="en-GB" sz="4800" b="1" dirty="0">
                <a:solidFill>
                  <a:schemeClr val="accent6">
                    <a:lumMod val="75000"/>
                  </a:schemeClr>
                </a:solidFill>
              </a:rPr>
            </a:br>
            <a:r>
              <a:rPr lang="en-GB" sz="4800" b="1" dirty="0">
                <a:solidFill>
                  <a:schemeClr val="accent6">
                    <a:lumMod val="75000"/>
                  </a:schemeClr>
                </a:solidFill>
              </a:rPr>
              <a:t>its importance in H. E.</a:t>
            </a:r>
          </a:p>
        </p:txBody>
      </p:sp>
      <p:sp>
        <p:nvSpPr>
          <p:cNvPr id="3" name="Content Placeholder 2"/>
          <p:cNvSpPr>
            <a:spLocks noGrp="1"/>
          </p:cNvSpPr>
          <p:nvPr>
            <p:ph idx="1"/>
          </p:nvPr>
        </p:nvSpPr>
        <p:spPr>
          <a:xfrm>
            <a:off x="428596" y="2332037"/>
            <a:ext cx="8229600" cy="3454417"/>
          </a:xfrm>
        </p:spPr>
        <p:txBody>
          <a:bodyPr/>
          <a:lstStyle/>
          <a:p>
            <a:r>
              <a:rPr lang="en-GB" sz="4000" dirty="0"/>
              <a:t>CT and its place in higher qualifications</a:t>
            </a:r>
          </a:p>
          <a:p>
            <a:endParaRPr lang="en-GB" sz="2000" dirty="0"/>
          </a:p>
          <a:p>
            <a:r>
              <a:rPr lang="en-GB" sz="4000" dirty="0"/>
              <a:t>Activities in courses and things you can do</a:t>
            </a:r>
          </a:p>
        </p:txBody>
      </p:sp>
      <p:sp>
        <p:nvSpPr>
          <p:cNvPr id="4" name="Slide Number Placeholder 3">
            <a:extLst>
              <a:ext uri="{FF2B5EF4-FFF2-40B4-BE49-F238E27FC236}">
                <a16:creationId xmlns:a16="http://schemas.microsoft.com/office/drawing/2014/main" id="{9C22727A-77AE-2841-9A5C-C1CB79A83EAD}"/>
              </a:ext>
            </a:extLst>
          </p:cNvPr>
          <p:cNvSpPr>
            <a:spLocks noGrp="1"/>
          </p:cNvSpPr>
          <p:nvPr>
            <p:ph type="sldNum" sz="quarter" idx="12"/>
          </p:nvPr>
        </p:nvSpPr>
        <p:spPr/>
        <p:txBody>
          <a:bodyPr/>
          <a:lstStyle/>
          <a:p>
            <a:pPr>
              <a:defRPr/>
            </a:pPr>
            <a:fld id="{BFC30E08-9EE6-456C-9771-8F584A0C6829}" type="slidenum">
              <a:rPr lang="en-GB" smtClean="0"/>
              <a:pPr>
                <a:defRPr/>
              </a:pPr>
              <a:t>8</a:t>
            </a:fld>
            <a:endParaRPr lang="en-GB"/>
          </a:p>
        </p:txBody>
      </p:sp>
    </p:spTree>
    <p:extLst>
      <p:ext uri="{BB962C8B-B14F-4D97-AF65-F5344CB8AC3E}">
        <p14:creationId xmlns:p14="http://schemas.microsoft.com/office/powerpoint/2010/main" val="42626512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7030A0"/>
                </a:solidFill>
              </a:rPr>
              <a:t>First response system</a:t>
            </a:r>
          </a:p>
        </p:txBody>
      </p:sp>
      <p:sp>
        <p:nvSpPr>
          <p:cNvPr id="3" name="Content Placeholder 2"/>
          <p:cNvSpPr>
            <a:spLocks noGrp="1"/>
          </p:cNvSpPr>
          <p:nvPr>
            <p:ph idx="1"/>
          </p:nvPr>
        </p:nvSpPr>
        <p:spPr/>
        <p:txBody>
          <a:bodyPr/>
          <a:lstStyle/>
          <a:p>
            <a:pPr>
              <a:buNone/>
            </a:pPr>
            <a:r>
              <a:rPr lang="en-GB" b="1" dirty="0">
                <a:solidFill>
                  <a:schemeClr val="tx2"/>
                </a:solidFill>
              </a:rPr>
              <a:t>Don’t try to work it out</a:t>
            </a:r>
          </a:p>
          <a:p>
            <a:pPr>
              <a:buNone/>
            </a:pPr>
            <a:r>
              <a:rPr lang="en-GB" b="1" dirty="0">
                <a:solidFill>
                  <a:schemeClr val="tx2"/>
                </a:solidFill>
              </a:rPr>
              <a:t>Notice your first response:</a:t>
            </a:r>
          </a:p>
          <a:p>
            <a:pPr>
              <a:buNone/>
            </a:pPr>
            <a:endParaRPr lang="en-GB" dirty="0"/>
          </a:p>
          <a:p>
            <a:pPr>
              <a:buNone/>
            </a:pPr>
            <a:r>
              <a:rPr lang="en-GB" dirty="0"/>
              <a:t>A bat and a ball cost £1.10</a:t>
            </a:r>
          </a:p>
          <a:p>
            <a:pPr>
              <a:buNone/>
            </a:pPr>
            <a:r>
              <a:rPr lang="en-GB" dirty="0"/>
              <a:t>The bat costs £1 more than the ball</a:t>
            </a:r>
          </a:p>
          <a:p>
            <a:pPr>
              <a:buNone/>
            </a:pPr>
            <a:r>
              <a:rPr lang="en-GB" dirty="0"/>
              <a:t>How much does the ball cost?</a:t>
            </a:r>
          </a:p>
          <a:p>
            <a:pPr>
              <a:buNone/>
            </a:pPr>
            <a:endParaRPr lang="en-GB" dirty="0"/>
          </a:p>
        </p:txBody>
      </p:sp>
      <p:sp>
        <p:nvSpPr>
          <p:cNvPr id="4" name="TextBox 3"/>
          <p:cNvSpPr txBox="1"/>
          <p:nvPr/>
        </p:nvSpPr>
        <p:spPr>
          <a:xfrm>
            <a:off x="6516216" y="6021288"/>
            <a:ext cx="1860317" cy="369332"/>
          </a:xfrm>
          <a:prstGeom prst="rect">
            <a:avLst/>
          </a:prstGeom>
          <a:noFill/>
        </p:spPr>
        <p:txBody>
          <a:bodyPr wrap="none" rtlCol="0">
            <a:spAutoFit/>
          </a:bodyPr>
          <a:lstStyle/>
          <a:p>
            <a:r>
              <a:rPr lang="en-GB" dirty="0"/>
              <a:t>Kahneman 2011</a:t>
            </a:r>
          </a:p>
        </p:txBody>
      </p:sp>
      <p:sp>
        <p:nvSpPr>
          <p:cNvPr id="5" name="Slide Number Placeholder 4">
            <a:extLst>
              <a:ext uri="{FF2B5EF4-FFF2-40B4-BE49-F238E27FC236}">
                <a16:creationId xmlns:a16="http://schemas.microsoft.com/office/drawing/2014/main" id="{E3AE28A7-4F45-534A-8427-8AD8A629C626}"/>
              </a:ext>
            </a:extLst>
          </p:cNvPr>
          <p:cNvSpPr>
            <a:spLocks noGrp="1"/>
          </p:cNvSpPr>
          <p:nvPr>
            <p:ph type="sldNum" sz="quarter" idx="12"/>
          </p:nvPr>
        </p:nvSpPr>
        <p:spPr/>
        <p:txBody>
          <a:bodyPr/>
          <a:lstStyle/>
          <a:p>
            <a:pPr>
              <a:defRPr/>
            </a:pPr>
            <a:fld id="{BFC30E08-9EE6-456C-9771-8F584A0C6829}" type="slidenum">
              <a:rPr lang="en-GB" smtClean="0"/>
              <a:pPr>
                <a:defRPr/>
              </a:pPr>
              <a:t>9</a:t>
            </a:fld>
            <a:endParaRPr lang="en-GB"/>
          </a:p>
        </p:txBody>
      </p:sp>
    </p:spTree>
    <p:extLst>
      <p:ext uri="{BB962C8B-B14F-4D97-AF65-F5344CB8AC3E}">
        <p14:creationId xmlns:p14="http://schemas.microsoft.com/office/powerpoint/2010/main" val="2533838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lstStyle/>
          <a:p>
            <a:r>
              <a:rPr lang="en-GB" b="1" dirty="0">
                <a:solidFill>
                  <a:srgbClr val="7030A0"/>
                </a:solidFill>
              </a:rPr>
              <a:t>People are overconfident &amp; </a:t>
            </a:r>
            <a:br>
              <a:rPr lang="en-GB" b="1" dirty="0">
                <a:solidFill>
                  <a:srgbClr val="7030A0"/>
                </a:solidFill>
              </a:rPr>
            </a:br>
            <a:r>
              <a:rPr lang="en-GB" b="1" dirty="0">
                <a:solidFill>
                  <a:srgbClr val="7030A0"/>
                </a:solidFill>
              </a:rPr>
              <a:t>It takes effort to check</a:t>
            </a:r>
          </a:p>
        </p:txBody>
      </p:sp>
      <p:sp>
        <p:nvSpPr>
          <p:cNvPr id="3" name="Content Placeholder 2"/>
          <p:cNvSpPr>
            <a:spLocks noGrp="1"/>
          </p:cNvSpPr>
          <p:nvPr>
            <p:ph idx="1"/>
          </p:nvPr>
        </p:nvSpPr>
        <p:spPr>
          <a:xfrm>
            <a:off x="457200" y="1160748"/>
            <a:ext cx="8229600" cy="4536504"/>
          </a:xfrm>
        </p:spPr>
        <p:txBody>
          <a:bodyPr/>
          <a:lstStyle/>
          <a:p>
            <a:r>
              <a:rPr lang="en-GB" dirty="0"/>
              <a:t>The number that comes to mind is 10p</a:t>
            </a:r>
          </a:p>
          <a:p>
            <a:r>
              <a:rPr lang="en-GB" dirty="0"/>
              <a:t>Easy puzzle provokes an answer that is intuitive, appealing and wrong</a:t>
            </a:r>
          </a:p>
          <a:p>
            <a:r>
              <a:rPr lang="en-GB" dirty="0"/>
              <a:t>Do the maths</a:t>
            </a:r>
          </a:p>
          <a:p>
            <a:r>
              <a:rPr lang="en-GB" dirty="0"/>
              <a:t>Takes conscious effort to check the answer</a:t>
            </a:r>
          </a:p>
          <a:p>
            <a:r>
              <a:rPr lang="en-GB" dirty="0"/>
              <a:t>50% students at top US universities give wrong answer</a:t>
            </a:r>
          </a:p>
          <a:p>
            <a:r>
              <a:rPr lang="en-GB" dirty="0"/>
              <a:t>80% failure rate in other universities </a:t>
            </a:r>
          </a:p>
        </p:txBody>
      </p:sp>
      <p:sp>
        <p:nvSpPr>
          <p:cNvPr id="4" name="Slide Number Placeholder 3">
            <a:extLst>
              <a:ext uri="{FF2B5EF4-FFF2-40B4-BE49-F238E27FC236}">
                <a16:creationId xmlns:a16="http://schemas.microsoft.com/office/drawing/2014/main" id="{F5CF7A1F-31E6-F84A-AC33-7C3139581391}"/>
              </a:ext>
            </a:extLst>
          </p:cNvPr>
          <p:cNvSpPr>
            <a:spLocks noGrp="1"/>
          </p:cNvSpPr>
          <p:nvPr>
            <p:ph type="sldNum" sz="quarter" idx="12"/>
          </p:nvPr>
        </p:nvSpPr>
        <p:spPr/>
        <p:txBody>
          <a:bodyPr/>
          <a:lstStyle/>
          <a:p>
            <a:pPr>
              <a:defRPr/>
            </a:pPr>
            <a:fld id="{BFC30E08-9EE6-456C-9771-8F584A0C6829}" type="slidenum">
              <a:rPr lang="en-GB" smtClean="0"/>
              <a:pPr>
                <a:defRPr/>
              </a:pPr>
              <a:t>10</a:t>
            </a:fld>
            <a:endParaRPr lang="en-GB"/>
          </a:p>
        </p:txBody>
      </p:sp>
    </p:spTree>
    <p:extLst>
      <p:ext uri="{BB962C8B-B14F-4D97-AF65-F5344CB8AC3E}">
        <p14:creationId xmlns:p14="http://schemas.microsoft.com/office/powerpoint/2010/main" val="41842406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accent6">
                    <a:lumMod val="75000"/>
                  </a:schemeClr>
                </a:solidFill>
              </a:rPr>
              <a:t>Doctorates are awarded to students who have demonstrated: </a:t>
            </a:r>
            <a:endParaRPr lang="en-GB" dirty="0"/>
          </a:p>
        </p:txBody>
      </p:sp>
      <p:sp>
        <p:nvSpPr>
          <p:cNvPr id="3" name="Content Placeholder 2"/>
          <p:cNvSpPr>
            <a:spLocks noGrp="1"/>
          </p:cNvSpPr>
          <p:nvPr>
            <p:ph idx="1"/>
          </p:nvPr>
        </p:nvSpPr>
        <p:spPr/>
        <p:txBody>
          <a:bodyPr/>
          <a:lstStyle/>
          <a:p>
            <a:endParaRPr lang="en-GB" dirty="0"/>
          </a:p>
          <a:p>
            <a:r>
              <a:rPr lang="en-GB" sz="2400" dirty="0"/>
              <a:t>Originality in the application of knowledge &amp; in tackling and solving problems</a:t>
            </a:r>
          </a:p>
          <a:p>
            <a:r>
              <a:rPr lang="en-GB" sz="2400" dirty="0"/>
              <a:t>Understanding of role of research </a:t>
            </a:r>
          </a:p>
          <a:p>
            <a:r>
              <a:rPr lang="en-GB" sz="2400" dirty="0"/>
              <a:t>Ability to deal with complex issues both systematically and creatively</a:t>
            </a:r>
          </a:p>
          <a:p>
            <a:r>
              <a:rPr lang="en-GB" sz="2400" dirty="0"/>
              <a:t>Qualities of sound judgement, personal responsibility and initiative, in complex and unpredictable professional environments</a:t>
            </a:r>
          </a:p>
          <a:p>
            <a:pPr algn="r">
              <a:buNone/>
            </a:pPr>
            <a:r>
              <a:rPr lang="en-GB" sz="2400" dirty="0"/>
              <a:t>QAA</a:t>
            </a:r>
          </a:p>
        </p:txBody>
      </p:sp>
      <p:sp>
        <p:nvSpPr>
          <p:cNvPr id="4" name="Slide Number Placeholder 3">
            <a:extLst>
              <a:ext uri="{FF2B5EF4-FFF2-40B4-BE49-F238E27FC236}">
                <a16:creationId xmlns:a16="http://schemas.microsoft.com/office/drawing/2014/main" id="{9388B188-2E8E-6143-AC0E-911BE21707B1}"/>
              </a:ext>
            </a:extLst>
          </p:cNvPr>
          <p:cNvSpPr>
            <a:spLocks noGrp="1"/>
          </p:cNvSpPr>
          <p:nvPr>
            <p:ph type="sldNum" sz="quarter" idx="12"/>
          </p:nvPr>
        </p:nvSpPr>
        <p:spPr/>
        <p:txBody>
          <a:bodyPr/>
          <a:lstStyle/>
          <a:p>
            <a:pPr>
              <a:defRPr/>
            </a:pPr>
            <a:fld id="{BFC30E08-9EE6-456C-9771-8F584A0C6829}" type="slidenum">
              <a:rPr lang="en-GB" smtClean="0"/>
              <a:pPr>
                <a:defRPr/>
              </a:pPr>
              <a:t>11</a:t>
            </a:fld>
            <a:endParaRPr lang="en-GB"/>
          </a:p>
        </p:txBody>
      </p:sp>
    </p:spTree>
    <p:extLst>
      <p:ext uri="{BB962C8B-B14F-4D97-AF65-F5344CB8AC3E}">
        <p14:creationId xmlns:p14="http://schemas.microsoft.com/office/powerpoint/2010/main" val="8833235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GB" sz="4800" b="1" dirty="0">
                <a:solidFill>
                  <a:schemeClr val="accent6">
                    <a:lumMod val="75000"/>
                  </a:schemeClr>
                </a:solidFill>
              </a:rPr>
              <a:t>Deliberate Practice of CT skills</a:t>
            </a:r>
          </a:p>
        </p:txBody>
      </p:sp>
      <p:sp>
        <p:nvSpPr>
          <p:cNvPr id="3" name="Content Placeholder 2"/>
          <p:cNvSpPr>
            <a:spLocks noGrp="1"/>
          </p:cNvSpPr>
          <p:nvPr>
            <p:ph sz="half" idx="1"/>
          </p:nvPr>
        </p:nvSpPr>
        <p:spPr/>
        <p:txBody>
          <a:bodyPr rtlCol="0">
            <a:normAutofit/>
          </a:bodyPr>
          <a:lstStyle/>
          <a:p>
            <a:pPr marL="0" indent="0" eaLnBrk="1" fontAlgn="auto" hangingPunct="1">
              <a:spcAft>
                <a:spcPts val="0"/>
              </a:spcAft>
              <a:buFont typeface="Arial" pitchFamily="34" charset="0"/>
              <a:buNone/>
              <a:defRPr/>
            </a:pPr>
            <a:r>
              <a:rPr lang="en-GB" dirty="0"/>
              <a:t>Research on achieving excellence reveals commonalities</a:t>
            </a:r>
          </a:p>
          <a:p>
            <a:pPr eaLnBrk="1" fontAlgn="auto" hangingPunct="1">
              <a:spcAft>
                <a:spcPts val="0"/>
              </a:spcAft>
              <a:buFont typeface="Arial" pitchFamily="34" charset="0"/>
              <a:buNone/>
              <a:defRPr/>
            </a:pPr>
            <a:r>
              <a:rPr lang="en-GB" sz="2000" dirty="0"/>
              <a:t>van Gelder 2005 p7</a:t>
            </a:r>
          </a:p>
        </p:txBody>
      </p:sp>
      <p:sp>
        <p:nvSpPr>
          <p:cNvPr id="4" name="Content Placeholder 3"/>
          <p:cNvSpPr>
            <a:spLocks noGrp="1"/>
          </p:cNvSpPr>
          <p:nvPr>
            <p:ph sz="half" idx="2"/>
          </p:nvPr>
        </p:nvSpPr>
        <p:spPr>
          <a:xfrm>
            <a:off x="4283968" y="1628801"/>
            <a:ext cx="4464496" cy="4248472"/>
          </a:xfrm>
        </p:spPr>
        <p:txBody>
          <a:bodyPr rtlCol="0">
            <a:normAutofit/>
          </a:bodyPr>
          <a:lstStyle/>
          <a:p>
            <a:pPr eaLnBrk="1" fontAlgn="auto" hangingPunct="1">
              <a:spcAft>
                <a:spcPts val="0"/>
              </a:spcAft>
              <a:buFont typeface="Arial" pitchFamily="34" charset="0"/>
              <a:buChar char="•"/>
              <a:defRPr/>
            </a:pPr>
            <a:r>
              <a:rPr lang="en-GB" sz="3200" u="sng" dirty="0"/>
              <a:t>Focussed practice to create improvement</a:t>
            </a:r>
          </a:p>
          <a:p>
            <a:pPr eaLnBrk="1" fontAlgn="auto" hangingPunct="1">
              <a:spcAft>
                <a:spcPts val="0"/>
              </a:spcAft>
              <a:buFont typeface="Arial" pitchFamily="34" charset="0"/>
              <a:buChar char="•"/>
              <a:defRPr/>
            </a:pPr>
            <a:r>
              <a:rPr lang="en-GB" dirty="0"/>
              <a:t>Repetition</a:t>
            </a:r>
          </a:p>
          <a:p>
            <a:pPr eaLnBrk="1" fontAlgn="auto" hangingPunct="1">
              <a:spcAft>
                <a:spcPts val="0"/>
              </a:spcAft>
              <a:buFont typeface="Arial" pitchFamily="34" charset="0"/>
              <a:buChar char="•"/>
              <a:defRPr/>
            </a:pPr>
            <a:r>
              <a:rPr lang="en-GB" dirty="0"/>
              <a:t>Use feedback</a:t>
            </a:r>
          </a:p>
          <a:p>
            <a:pPr eaLnBrk="1" fontAlgn="auto" hangingPunct="1">
              <a:spcAft>
                <a:spcPts val="0"/>
              </a:spcAft>
              <a:buFont typeface="Arial" pitchFamily="34" charset="0"/>
              <a:buChar char="•"/>
              <a:defRPr/>
            </a:pPr>
            <a:r>
              <a:rPr lang="en-GB" dirty="0"/>
              <a:t>Keep at it – it takes time</a:t>
            </a:r>
          </a:p>
          <a:p>
            <a:pPr eaLnBrk="1" fontAlgn="auto" hangingPunct="1">
              <a:spcAft>
                <a:spcPts val="0"/>
              </a:spcAft>
              <a:buFont typeface="Arial" pitchFamily="34" charset="0"/>
              <a:buChar char="•"/>
              <a:defRPr/>
            </a:pPr>
            <a:r>
              <a:rPr lang="en-GB" dirty="0"/>
              <a:t>Do activities to improve skills (of CT)</a:t>
            </a:r>
          </a:p>
          <a:p>
            <a:pPr eaLnBrk="1" fontAlgn="auto" hangingPunct="1">
              <a:spcAft>
                <a:spcPts val="0"/>
              </a:spcAft>
              <a:buFont typeface="Arial" pitchFamily="34" charset="0"/>
              <a:buChar char="•"/>
              <a:defRPr/>
            </a:pPr>
            <a:r>
              <a:rPr lang="en-GB" dirty="0"/>
              <a:t>Have fun with puzzles</a:t>
            </a:r>
          </a:p>
          <a:p>
            <a:pPr eaLnBrk="1" fontAlgn="auto" hangingPunct="1">
              <a:spcAft>
                <a:spcPts val="0"/>
              </a:spcAft>
              <a:buFont typeface="Arial" pitchFamily="34" charset="0"/>
              <a:buChar char="•"/>
              <a:defRPr/>
            </a:pPr>
            <a:endParaRPr lang="en-GB" dirty="0"/>
          </a:p>
          <a:p>
            <a:pPr eaLnBrk="1" fontAlgn="auto" hangingPunct="1">
              <a:spcAft>
                <a:spcPts val="0"/>
              </a:spcAft>
              <a:buFont typeface="Arial" pitchFamily="34" charset="0"/>
              <a:buChar char="•"/>
              <a:defRPr/>
            </a:pPr>
            <a:endParaRPr lang="en-GB" dirty="0"/>
          </a:p>
        </p:txBody>
      </p:sp>
      <p:pic>
        <p:nvPicPr>
          <p:cNvPr id="11269" name="Picture 2" descr="http://tbn0.google.com/images?q=tbn:aayOfR_u4JMZrM:http://boldt.us/6541-2/piano_practice">
            <a:hlinkClick r:id="rId2"/>
          </p:cNvPr>
          <p:cNvPicPr>
            <a:picLocks noChangeAspect="1" noChangeArrowheads="1"/>
          </p:cNvPicPr>
          <p:nvPr/>
        </p:nvPicPr>
        <p:blipFill>
          <a:blip r:embed="rId3" cstate="print"/>
          <a:srcRect/>
          <a:stretch>
            <a:fillRect/>
          </a:stretch>
        </p:blipFill>
        <p:spPr bwMode="auto">
          <a:xfrm>
            <a:off x="714375" y="3786188"/>
            <a:ext cx="2660650" cy="2000250"/>
          </a:xfrm>
          <a:prstGeom prst="rect">
            <a:avLst/>
          </a:prstGeom>
          <a:noFill/>
          <a:ln w="9525">
            <a:noFill/>
            <a:miter lim="800000"/>
            <a:headEnd/>
            <a:tailEnd/>
          </a:ln>
        </p:spPr>
      </p:pic>
      <p:sp>
        <p:nvSpPr>
          <p:cNvPr id="5" name="Slide Number Placeholder 4">
            <a:extLst>
              <a:ext uri="{FF2B5EF4-FFF2-40B4-BE49-F238E27FC236}">
                <a16:creationId xmlns:a16="http://schemas.microsoft.com/office/drawing/2014/main" id="{577E3EAA-B6E9-924A-9AD0-C12B1330D75D}"/>
              </a:ext>
            </a:extLst>
          </p:cNvPr>
          <p:cNvSpPr>
            <a:spLocks noGrp="1"/>
          </p:cNvSpPr>
          <p:nvPr>
            <p:ph type="sldNum" sz="quarter" idx="12"/>
          </p:nvPr>
        </p:nvSpPr>
        <p:spPr>
          <a:xfrm>
            <a:off x="6553200" y="6356350"/>
            <a:ext cx="2133600" cy="365125"/>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fld id="{EB43ECC9-4679-43C9-8F94-EBB60DCC1CCA}" type="slidenum">
              <a:rPr lang="en-GB" smtClean="0"/>
              <a:pPr>
                <a:defRPr/>
              </a:pPr>
              <a:t>12</a:t>
            </a:fld>
            <a:endParaRPr lang="en-GB"/>
          </a:p>
        </p:txBody>
      </p:sp>
    </p:spTree>
    <p:extLst>
      <p:ext uri="{BB962C8B-B14F-4D97-AF65-F5344CB8AC3E}">
        <p14:creationId xmlns:p14="http://schemas.microsoft.com/office/powerpoint/2010/main" val="2089465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sz="2800" dirty="0"/>
              <a:t>Use two squares to put all the cows in separate pens</a:t>
            </a:r>
            <a:br>
              <a:rPr lang="en-GB" dirty="0"/>
            </a:br>
            <a:endParaRPr lang="en-GB" dirty="0"/>
          </a:p>
        </p:txBody>
      </p:sp>
      <p:sp>
        <p:nvSpPr>
          <p:cNvPr id="7" name="Content Placeholder 6"/>
          <p:cNvSpPr>
            <a:spLocks noGrp="1"/>
          </p:cNvSpPr>
          <p:nvPr>
            <p:ph idx="1"/>
          </p:nvPr>
        </p:nvSpPr>
        <p:spPr>
          <a:xfrm>
            <a:off x="585774" y="1214426"/>
            <a:ext cx="7972452" cy="4911741"/>
          </a:xfrm>
          <a:ln w="76200"/>
        </p:spPr>
        <p:style>
          <a:lnRef idx="2">
            <a:schemeClr val="accent2"/>
          </a:lnRef>
          <a:fillRef idx="1">
            <a:schemeClr val="lt1"/>
          </a:fillRef>
          <a:effectRef idx="0">
            <a:schemeClr val="accent2"/>
          </a:effectRef>
          <a:fontRef idx="minor">
            <a:schemeClr val="dk1"/>
          </a:fontRef>
        </p:style>
        <p:txBody>
          <a:bodyPr/>
          <a:lstStyle/>
          <a:p>
            <a:pPr>
              <a:buNone/>
            </a:pPr>
            <a:endParaRPr lang="en-GB" dirty="0"/>
          </a:p>
        </p:txBody>
      </p:sp>
      <p:pic>
        <p:nvPicPr>
          <p:cNvPr id="100354" name="Picture 2" descr="http://tbn3.google.com/images?q=tbn:fFMHepc4uiBXMM:http://www.noahsanimalfigurines.com/catalog/images/ha/4775_Cow.jpg">
            <a:hlinkClick r:id="rId3"/>
          </p:cNvPr>
          <p:cNvPicPr>
            <a:picLocks noChangeAspect="1" noChangeArrowheads="1"/>
          </p:cNvPicPr>
          <p:nvPr/>
        </p:nvPicPr>
        <p:blipFill>
          <a:blip r:embed="rId4" cstate="print"/>
          <a:srcRect/>
          <a:stretch>
            <a:fillRect/>
          </a:stretch>
        </p:blipFill>
        <p:spPr bwMode="auto">
          <a:xfrm>
            <a:off x="714348" y="1357298"/>
            <a:ext cx="1181100" cy="1181101"/>
          </a:xfrm>
          <a:prstGeom prst="rect">
            <a:avLst/>
          </a:prstGeom>
          <a:noFill/>
        </p:spPr>
      </p:pic>
      <p:pic>
        <p:nvPicPr>
          <p:cNvPr id="100356" name="Picture 4" descr="http://tbn3.google.com/images?q=tbn:fFMHepc4uiBXMM:http://www.noahsanimalfigurines.com/catalog/images/ha/4775_Cow.jpg">
            <a:hlinkClick r:id="rId3"/>
          </p:cNvPr>
          <p:cNvPicPr>
            <a:picLocks noChangeAspect="1" noChangeArrowheads="1"/>
          </p:cNvPicPr>
          <p:nvPr/>
        </p:nvPicPr>
        <p:blipFill>
          <a:blip r:embed="rId4" cstate="print"/>
          <a:srcRect/>
          <a:stretch>
            <a:fillRect/>
          </a:stretch>
        </p:blipFill>
        <p:spPr bwMode="auto">
          <a:xfrm>
            <a:off x="3857620" y="1357298"/>
            <a:ext cx="1181100" cy="1181101"/>
          </a:xfrm>
          <a:prstGeom prst="rect">
            <a:avLst/>
          </a:prstGeom>
          <a:noFill/>
        </p:spPr>
      </p:pic>
      <p:pic>
        <p:nvPicPr>
          <p:cNvPr id="100358" name="Picture 6" descr="http://tbn3.google.com/images?q=tbn:fFMHepc4uiBXMM:http://www.noahsanimalfigurines.com/catalog/images/ha/4775_Cow.jpg">
            <a:hlinkClick r:id="rId3"/>
          </p:cNvPr>
          <p:cNvPicPr>
            <a:picLocks noChangeAspect="1" noChangeArrowheads="1"/>
          </p:cNvPicPr>
          <p:nvPr/>
        </p:nvPicPr>
        <p:blipFill>
          <a:blip r:embed="rId4" cstate="print"/>
          <a:srcRect/>
          <a:stretch>
            <a:fillRect/>
          </a:stretch>
        </p:blipFill>
        <p:spPr bwMode="auto">
          <a:xfrm>
            <a:off x="6929454" y="3214686"/>
            <a:ext cx="1181100" cy="1181101"/>
          </a:xfrm>
          <a:prstGeom prst="rect">
            <a:avLst/>
          </a:prstGeom>
          <a:noFill/>
        </p:spPr>
      </p:pic>
      <p:pic>
        <p:nvPicPr>
          <p:cNvPr id="100360" name="Picture 8" descr="http://tbn3.google.com/images?q=tbn:fFMHepc4uiBXMM:http://www.noahsanimalfigurines.com/catalog/images/ha/4775_Cow.jpg">
            <a:hlinkClick r:id="rId3"/>
          </p:cNvPr>
          <p:cNvPicPr>
            <a:picLocks noChangeAspect="1" noChangeArrowheads="1"/>
          </p:cNvPicPr>
          <p:nvPr/>
        </p:nvPicPr>
        <p:blipFill>
          <a:blip r:embed="rId4" cstate="print"/>
          <a:srcRect/>
          <a:stretch>
            <a:fillRect/>
          </a:stretch>
        </p:blipFill>
        <p:spPr bwMode="auto">
          <a:xfrm>
            <a:off x="6929454" y="1357298"/>
            <a:ext cx="1181100" cy="1181101"/>
          </a:xfrm>
          <a:prstGeom prst="rect">
            <a:avLst/>
          </a:prstGeom>
          <a:noFill/>
        </p:spPr>
      </p:pic>
      <p:pic>
        <p:nvPicPr>
          <p:cNvPr id="100362" name="Picture 10" descr="http://tbn3.google.com/images?q=tbn:fFMHepc4uiBXMM:http://www.noahsanimalfigurines.com/catalog/images/ha/4775_Cow.jpg">
            <a:hlinkClick r:id="rId3"/>
          </p:cNvPr>
          <p:cNvPicPr>
            <a:picLocks noChangeAspect="1" noChangeArrowheads="1"/>
          </p:cNvPicPr>
          <p:nvPr/>
        </p:nvPicPr>
        <p:blipFill>
          <a:blip r:embed="rId4" cstate="print"/>
          <a:srcRect/>
          <a:stretch>
            <a:fillRect/>
          </a:stretch>
        </p:blipFill>
        <p:spPr bwMode="auto">
          <a:xfrm>
            <a:off x="4000496" y="4929198"/>
            <a:ext cx="1181100" cy="1181101"/>
          </a:xfrm>
          <a:prstGeom prst="rect">
            <a:avLst/>
          </a:prstGeom>
          <a:noFill/>
        </p:spPr>
      </p:pic>
      <p:pic>
        <p:nvPicPr>
          <p:cNvPr id="100364" name="Picture 12" descr="http://tbn3.google.com/images?q=tbn:fFMHepc4uiBXMM:http://www.noahsanimalfigurines.com/catalog/images/ha/4775_Cow.jpg">
            <a:hlinkClick r:id="rId3"/>
          </p:cNvPr>
          <p:cNvPicPr>
            <a:picLocks noChangeAspect="1" noChangeArrowheads="1"/>
          </p:cNvPicPr>
          <p:nvPr/>
        </p:nvPicPr>
        <p:blipFill>
          <a:blip r:embed="rId4" cstate="print"/>
          <a:srcRect/>
          <a:stretch>
            <a:fillRect/>
          </a:stretch>
        </p:blipFill>
        <p:spPr bwMode="auto">
          <a:xfrm>
            <a:off x="3857620" y="3286124"/>
            <a:ext cx="1181100" cy="1181101"/>
          </a:xfrm>
          <a:prstGeom prst="rect">
            <a:avLst/>
          </a:prstGeom>
          <a:noFill/>
        </p:spPr>
      </p:pic>
      <p:pic>
        <p:nvPicPr>
          <p:cNvPr id="100366" name="Picture 14" descr="http://tbn3.google.com/images?q=tbn:fFMHepc4uiBXMM:http://www.noahsanimalfigurines.com/catalog/images/ha/4775_Cow.jpg">
            <a:hlinkClick r:id="rId3"/>
          </p:cNvPr>
          <p:cNvPicPr>
            <a:picLocks noChangeAspect="1" noChangeArrowheads="1"/>
          </p:cNvPicPr>
          <p:nvPr/>
        </p:nvPicPr>
        <p:blipFill>
          <a:blip r:embed="rId4" cstate="print"/>
          <a:srcRect/>
          <a:stretch>
            <a:fillRect/>
          </a:stretch>
        </p:blipFill>
        <p:spPr bwMode="auto">
          <a:xfrm>
            <a:off x="785786" y="4857760"/>
            <a:ext cx="1181100" cy="1181101"/>
          </a:xfrm>
          <a:prstGeom prst="rect">
            <a:avLst/>
          </a:prstGeom>
          <a:noFill/>
        </p:spPr>
      </p:pic>
      <p:pic>
        <p:nvPicPr>
          <p:cNvPr id="100368" name="Picture 16" descr="http://tbn3.google.com/images?q=tbn:fFMHepc4uiBXMM:http://www.noahsanimalfigurines.com/catalog/images/ha/4775_Cow.jpg">
            <a:hlinkClick r:id="rId3"/>
          </p:cNvPr>
          <p:cNvPicPr>
            <a:picLocks noChangeAspect="1" noChangeArrowheads="1"/>
          </p:cNvPicPr>
          <p:nvPr/>
        </p:nvPicPr>
        <p:blipFill>
          <a:blip r:embed="rId4" cstate="print"/>
          <a:srcRect/>
          <a:stretch>
            <a:fillRect/>
          </a:stretch>
        </p:blipFill>
        <p:spPr bwMode="auto">
          <a:xfrm>
            <a:off x="785786" y="3214686"/>
            <a:ext cx="1181100" cy="1181101"/>
          </a:xfrm>
          <a:prstGeom prst="rect">
            <a:avLst/>
          </a:prstGeom>
          <a:noFill/>
        </p:spPr>
      </p:pic>
      <p:pic>
        <p:nvPicPr>
          <p:cNvPr id="100370" name="Picture 18" descr="http://tbn3.google.com/images?q=tbn:fFMHepc4uiBXMM:http://www.noahsanimalfigurines.com/catalog/images/ha/4775_Cow.jpg">
            <a:hlinkClick r:id="rId3"/>
          </p:cNvPr>
          <p:cNvPicPr>
            <a:picLocks noChangeAspect="1" noChangeArrowheads="1"/>
          </p:cNvPicPr>
          <p:nvPr/>
        </p:nvPicPr>
        <p:blipFill>
          <a:blip r:embed="rId4" cstate="print"/>
          <a:srcRect/>
          <a:stretch>
            <a:fillRect/>
          </a:stretch>
        </p:blipFill>
        <p:spPr bwMode="auto">
          <a:xfrm>
            <a:off x="7000892" y="4714884"/>
            <a:ext cx="1181100" cy="1181101"/>
          </a:xfrm>
          <a:prstGeom prst="rect">
            <a:avLst/>
          </a:prstGeom>
          <a:noFill/>
        </p:spPr>
      </p:pic>
      <p:sp>
        <p:nvSpPr>
          <p:cNvPr id="2" name="Slide Number Placeholder 1">
            <a:extLst>
              <a:ext uri="{FF2B5EF4-FFF2-40B4-BE49-F238E27FC236}">
                <a16:creationId xmlns:a16="http://schemas.microsoft.com/office/drawing/2014/main" id="{92CB12EE-3963-3B46-B618-52C37806FD0F}"/>
              </a:ext>
            </a:extLst>
          </p:cNvPr>
          <p:cNvSpPr>
            <a:spLocks noGrp="1"/>
          </p:cNvSpPr>
          <p:nvPr>
            <p:ph type="sldNum" sz="quarter" idx="12"/>
          </p:nvPr>
        </p:nvSpPr>
        <p:spPr/>
        <p:txBody>
          <a:bodyPr/>
          <a:lstStyle/>
          <a:p>
            <a:pPr>
              <a:defRPr/>
            </a:pPr>
            <a:fld id="{BFC30E08-9EE6-456C-9771-8F584A0C6829}" type="slidenum">
              <a:rPr lang="en-GB" smtClean="0"/>
              <a:pPr>
                <a:defRPr/>
              </a:pPr>
              <a:t>13</a:t>
            </a:fld>
            <a:endParaRPr lang="en-GB"/>
          </a:p>
        </p:txBody>
      </p:sp>
    </p:spTree>
    <p:extLst>
      <p:ext uri="{BB962C8B-B14F-4D97-AF65-F5344CB8AC3E}">
        <p14:creationId xmlns:p14="http://schemas.microsoft.com/office/powerpoint/2010/main" val="11492081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251520" y="188640"/>
            <a:ext cx="8892480" cy="6669360"/>
          </a:xfrm>
          <a:prstGeom prst="rect">
            <a:avLst/>
          </a:prstGeom>
          <a:noFill/>
          <a:ln w="9525">
            <a:noFill/>
            <a:miter lim="800000"/>
            <a:headEnd/>
            <a:tailEnd/>
          </a:ln>
          <a:effectLst/>
        </p:spPr>
      </p:pic>
      <p:sp>
        <p:nvSpPr>
          <p:cNvPr id="2" name="Slide Number Placeholder 1">
            <a:extLst>
              <a:ext uri="{FF2B5EF4-FFF2-40B4-BE49-F238E27FC236}">
                <a16:creationId xmlns:a16="http://schemas.microsoft.com/office/drawing/2014/main" id="{25089378-1643-3741-9ECE-F516DBD32D61}"/>
              </a:ext>
            </a:extLst>
          </p:cNvPr>
          <p:cNvSpPr>
            <a:spLocks noGrp="1"/>
          </p:cNvSpPr>
          <p:nvPr>
            <p:ph type="sldNum" sz="quarter" idx="12"/>
          </p:nvPr>
        </p:nvSpPr>
        <p:spPr>
          <a:xfrm>
            <a:off x="6553200" y="6356350"/>
            <a:ext cx="2133600" cy="365125"/>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fld id="{C89E4AB0-EFBA-4DA3-BFAF-B889AF937F89}" type="slidenum">
              <a:rPr lang="en-GB" smtClean="0"/>
              <a:pPr>
                <a:defRPr/>
              </a:pPr>
              <a:t>14</a:t>
            </a:fld>
            <a:endParaRPr lang="en-GB"/>
          </a:p>
        </p:txBody>
      </p:sp>
    </p:spTree>
    <p:extLst>
      <p:ext uri="{BB962C8B-B14F-4D97-AF65-F5344CB8AC3E}">
        <p14:creationId xmlns:p14="http://schemas.microsoft.com/office/powerpoint/2010/main" val="40639344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2520" y="-38307"/>
            <a:ext cx="8003232" cy="1143000"/>
          </a:xfrm>
        </p:spPr>
        <p:txBody>
          <a:bodyPr/>
          <a:lstStyle/>
          <a:p>
            <a:pPr algn="l">
              <a:defRPr/>
            </a:pPr>
            <a:r>
              <a:rPr lang="en-GB" sz="4800" b="1" dirty="0">
                <a:solidFill>
                  <a:schemeClr val="accent6">
                    <a:lumMod val="75000"/>
                  </a:schemeClr>
                </a:solidFill>
              </a:rPr>
              <a:t>Fostering CT – in general</a:t>
            </a:r>
          </a:p>
        </p:txBody>
      </p:sp>
      <p:sp>
        <p:nvSpPr>
          <p:cNvPr id="12291" name="Content Placeholder 2"/>
          <p:cNvSpPr>
            <a:spLocks noGrp="1"/>
          </p:cNvSpPr>
          <p:nvPr>
            <p:ph sz="half" idx="1"/>
          </p:nvPr>
        </p:nvSpPr>
        <p:spPr>
          <a:xfrm>
            <a:off x="218982" y="980728"/>
            <a:ext cx="4038600" cy="4017058"/>
          </a:xfrm>
          <a:ln>
            <a:solidFill>
              <a:schemeClr val="accent3">
                <a:lumMod val="75000"/>
              </a:schemeClr>
            </a:solidFill>
          </a:ln>
        </p:spPr>
        <p:txBody>
          <a:bodyPr/>
          <a:lstStyle/>
          <a:p>
            <a:r>
              <a:rPr lang="en-GB" sz="3200" dirty="0"/>
              <a:t>Recognise CT as a developmental process</a:t>
            </a:r>
          </a:p>
          <a:p>
            <a:pPr lvl="1"/>
            <a:r>
              <a:rPr lang="en-GB" dirty="0"/>
              <a:t>Takes time</a:t>
            </a:r>
          </a:p>
          <a:p>
            <a:pPr lvl="1"/>
            <a:r>
              <a:rPr lang="en-GB" dirty="0"/>
              <a:t>&amp; attention</a:t>
            </a:r>
          </a:p>
          <a:p>
            <a:r>
              <a:rPr lang="en-GB" sz="3200" dirty="0"/>
              <a:t>Use thinking opportunities</a:t>
            </a:r>
          </a:p>
          <a:p>
            <a:pPr lvl="1"/>
            <a:r>
              <a:rPr lang="en-GB" sz="2800" dirty="0"/>
              <a:t>Reflection, PDP</a:t>
            </a:r>
          </a:p>
          <a:p>
            <a:pPr marL="0" indent="0">
              <a:buNone/>
            </a:pPr>
            <a:endParaRPr lang="en-GB" sz="3200" dirty="0"/>
          </a:p>
        </p:txBody>
      </p:sp>
      <p:sp>
        <p:nvSpPr>
          <p:cNvPr id="12292" name="Content Placeholder 3"/>
          <p:cNvSpPr>
            <a:spLocks noGrp="1"/>
          </p:cNvSpPr>
          <p:nvPr>
            <p:ph sz="half" idx="2"/>
          </p:nvPr>
        </p:nvSpPr>
        <p:spPr>
          <a:xfrm>
            <a:off x="4701019" y="920980"/>
            <a:ext cx="4249042" cy="4608512"/>
          </a:xfrm>
        </p:spPr>
        <p:txBody>
          <a:bodyPr/>
          <a:lstStyle/>
          <a:p>
            <a:pPr marL="0" indent="0">
              <a:buNone/>
            </a:pPr>
            <a:r>
              <a:rPr lang="en-GB" b="1" dirty="0"/>
              <a:t>Get involved in class interactions e.g.:</a:t>
            </a:r>
          </a:p>
          <a:p>
            <a:r>
              <a:rPr lang="en-GB" dirty="0"/>
              <a:t>Brainstorms</a:t>
            </a:r>
          </a:p>
          <a:p>
            <a:r>
              <a:rPr lang="en-GB" dirty="0"/>
              <a:t>Discussions</a:t>
            </a:r>
          </a:p>
          <a:p>
            <a:r>
              <a:rPr lang="en-GB" dirty="0"/>
              <a:t>Use ‘maps’</a:t>
            </a:r>
          </a:p>
          <a:p>
            <a:r>
              <a:rPr lang="en-GB" dirty="0"/>
              <a:t>Check the evidence</a:t>
            </a:r>
          </a:p>
          <a:p>
            <a:r>
              <a:rPr lang="en-GB" dirty="0"/>
              <a:t>Learn language of assessment/academia</a:t>
            </a:r>
          </a:p>
        </p:txBody>
      </p:sp>
      <p:sp>
        <p:nvSpPr>
          <p:cNvPr id="6" name="TextBox 5"/>
          <p:cNvSpPr txBox="1"/>
          <p:nvPr/>
        </p:nvSpPr>
        <p:spPr>
          <a:xfrm>
            <a:off x="656406" y="5003822"/>
            <a:ext cx="3163751" cy="954107"/>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defRPr/>
            </a:pPr>
            <a:r>
              <a:rPr lang="en-GB" sz="2800" b="1" dirty="0">
                <a:solidFill>
                  <a:schemeClr val="accent6">
                    <a:lumMod val="50000"/>
                  </a:schemeClr>
                </a:solidFill>
              </a:rPr>
              <a:t>What do you do?</a:t>
            </a:r>
          </a:p>
          <a:p>
            <a:pPr>
              <a:defRPr/>
            </a:pPr>
            <a:r>
              <a:rPr lang="en-GB" sz="2800" b="1" dirty="0">
                <a:solidFill>
                  <a:schemeClr val="accent6">
                    <a:lumMod val="50000"/>
                  </a:schemeClr>
                </a:solidFill>
              </a:rPr>
              <a:t>What could you do?</a:t>
            </a:r>
          </a:p>
        </p:txBody>
      </p:sp>
      <p:sp>
        <p:nvSpPr>
          <p:cNvPr id="7" name="Right Arrow 6"/>
          <p:cNvSpPr/>
          <p:nvPr/>
        </p:nvSpPr>
        <p:spPr>
          <a:xfrm>
            <a:off x="7708392" y="5158091"/>
            <a:ext cx="978408" cy="484632"/>
          </a:xfrm>
          <a:prstGeom prst="right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accent6">
                  <a:lumMod val="75000"/>
                </a:schemeClr>
              </a:solidFill>
            </a:endParaRPr>
          </a:p>
        </p:txBody>
      </p:sp>
      <p:sp>
        <p:nvSpPr>
          <p:cNvPr id="8" name="TextBox 7"/>
          <p:cNvSpPr txBox="1"/>
          <p:nvPr/>
        </p:nvSpPr>
        <p:spPr>
          <a:xfrm>
            <a:off x="4701019" y="5158091"/>
            <a:ext cx="2725426" cy="523220"/>
          </a:xfrm>
          <a:prstGeom prst="rect">
            <a:avLst/>
          </a:prstGeom>
          <a:noFill/>
        </p:spPr>
        <p:txBody>
          <a:bodyPr wrap="none" rtlCol="0">
            <a:spAutoFit/>
          </a:bodyPr>
          <a:lstStyle/>
          <a:p>
            <a:pPr marL="0" lvl="1"/>
            <a:r>
              <a:rPr lang="en-GB" sz="2800" dirty="0"/>
              <a:t>Following slides</a:t>
            </a:r>
            <a:endParaRPr lang="en-GB" dirty="0"/>
          </a:p>
        </p:txBody>
      </p:sp>
      <p:sp>
        <p:nvSpPr>
          <p:cNvPr id="3" name="Slide Number Placeholder 2">
            <a:extLst>
              <a:ext uri="{FF2B5EF4-FFF2-40B4-BE49-F238E27FC236}">
                <a16:creationId xmlns:a16="http://schemas.microsoft.com/office/drawing/2014/main" id="{1CC6F18F-50C5-3E45-A111-1B1FBB523A8A}"/>
              </a:ext>
            </a:extLst>
          </p:cNvPr>
          <p:cNvSpPr>
            <a:spLocks noGrp="1"/>
          </p:cNvSpPr>
          <p:nvPr>
            <p:ph type="sldNum" sz="quarter" idx="12"/>
          </p:nvPr>
        </p:nvSpPr>
        <p:spPr>
          <a:xfrm>
            <a:off x="6553200" y="6356350"/>
            <a:ext cx="2133600" cy="365125"/>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fld id="{EB43ECC9-4679-43C9-8F94-EBB60DCC1CCA}" type="slidenum">
              <a:rPr lang="en-GB" smtClean="0"/>
              <a:pPr>
                <a:defRPr/>
              </a:pPr>
              <a:t>15</a:t>
            </a:fld>
            <a:endParaRPr lang="en-GB"/>
          </a:p>
        </p:txBody>
      </p:sp>
    </p:spTree>
    <p:extLst>
      <p:ext uri="{BB962C8B-B14F-4D97-AF65-F5344CB8AC3E}">
        <p14:creationId xmlns:p14="http://schemas.microsoft.com/office/powerpoint/2010/main" val="11864623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57216E4-219D-0849-B85E-773D265AA032}"/>
              </a:ext>
            </a:extLst>
          </p:cNvPr>
          <p:cNvSpPr>
            <a:spLocks noGrp="1"/>
          </p:cNvSpPr>
          <p:nvPr>
            <p:ph type="dt" sz="half" idx="10"/>
          </p:nvPr>
        </p:nvSpPr>
        <p:spPr/>
        <p:txBody>
          <a:bodyPr/>
          <a:lstStyle/>
          <a:p>
            <a:pPr>
              <a:defRPr/>
            </a:pPr>
            <a:fld id="{2303D31F-598B-47EE-BA37-93F097A3D676}" type="datetime1">
              <a:rPr lang="en-GB" altLang="en-US" smtClean="0"/>
              <a:pPr>
                <a:defRPr/>
              </a:pPr>
              <a:t>01/07/2021</a:t>
            </a:fld>
            <a:endParaRPr lang="en-GB" altLang="en-US"/>
          </a:p>
        </p:txBody>
      </p:sp>
      <p:sp>
        <p:nvSpPr>
          <p:cNvPr id="5" name="Slide Number Placeholder 4">
            <a:extLst>
              <a:ext uri="{FF2B5EF4-FFF2-40B4-BE49-F238E27FC236}">
                <a16:creationId xmlns:a16="http://schemas.microsoft.com/office/drawing/2014/main" id="{F15925A2-BC2E-9541-AE16-6189BAFE1DA6}"/>
              </a:ext>
            </a:extLst>
          </p:cNvPr>
          <p:cNvSpPr>
            <a:spLocks noGrp="1"/>
          </p:cNvSpPr>
          <p:nvPr>
            <p:ph type="sldNum" sz="quarter" idx="12"/>
          </p:nvPr>
        </p:nvSpPr>
        <p:spPr/>
        <p:txBody>
          <a:bodyPr/>
          <a:lstStyle/>
          <a:p>
            <a:pPr>
              <a:defRPr/>
            </a:pPr>
            <a:fld id="{6550E941-99E4-4403-A917-B30FF69A9617}" type="slidenum">
              <a:rPr lang="en-GB" altLang="en-US" smtClean="0"/>
              <a:pPr>
                <a:defRPr/>
              </a:pPr>
              <a:t>16</a:t>
            </a:fld>
            <a:endParaRPr lang="en-GB" altLang="en-US"/>
          </a:p>
        </p:txBody>
      </p:sp>
      <p:sp>
        <p:nvSpPr>
          <p:cNvPr id="6" name="Subtitle 2">
            <a:extLst>
              <a:ext uri="{FF2B5EF4-FFF2-40B4-BE49-F238E27FC236}">
                <a16:creationId xmlns:a16="http://schemas.microsoft.com/office/drawing/2014/main" id="{618AF306-CBAD-1242-9693-8AC1DA7204CA}"/>
              </a:ext>
            </a:extLst>
          </p:cNvPr>
          <p:cNvSpPr txBox="1">
            <a:spLocks/>
          </p:cNvSpPr>
          <p:nvPr/>
        </p:nvSpPr>
        <p:spPr bwMode="auto">
          <a:xfrm>
            <a:off x="321439" y="1124744"/>
            <a:ext cx="8571736" cy="6381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000" b="1" dirty="0"/>
              <a:t>Summarise</a:t>
            </a:r>
            <a:r>
              <a:rPr lang="en-GB" sz="2000" dirty="0"/>
              <a:t> </a:t>
            </a:r>
          </a:p>
          <a:p>
            <a:pPr lvl="1"/>
            <a:r>
              <a:rPr lang="en-GB" sz="2000" dirty="0"/>
              <a:t>Prepare a summary - no more than seven most important points</a:t>
            </a:r>
          </a:p>
          <a:p>
            <a:r>
              <a:rPr lang="en-GB" sz="2000" b="1" dirty="0"/>
              <a:t>Question</a:t>
            </a:r>
            <a:r>
              <a:rPr lang="en-GB" sz="2000" dirty="0"/>
              <a:t> </a:t>
            </a:r>
          </a:p>
          <a:p>
            <a:pPr lvl="1"/>
            <a:r>
              <a:rPr lang="en-GB" sz="2000" dirty="0"/>
              <a:t>Prepare at least three substantive questions about the material</a:t>
            </a:r>
          </a:p>
          <a:p>
            <a:r>
              <a:rPr lang="en-GB" sz="2000" b="1" dirty="0"/>
              <a:t>Propose </a:t>
            </a:r>
            <a:endParaRPr lang="en-GB" sz="2000" dirty="0"/>
          </a:p>
          <a:p>
            <a:pPr lvl="1"/>
            <a:r>
              <a:rPr lang="en-GB" sz="2000" dirty="0"/>
              <a:t>List at least three points you agree with and state why</a:t>
            </a:r>
          </a:p>
          <a:p>
            <a:r>
              <a:rPr lang="en-GB" sz="2000" b="1" dirty="0"/>
              <a:t>Critique </a:t>
            </a:r>
            <a:endParaRPr lang="en-GB" sz="2000" dirty="0"/>
          </a:p>
          <a:p>
            <a:pPr lvl="1"/>
            <a:r>
              <a:rPr lang="en-GB" sz="2000" dirty="0"/>
              <a:t> List at least two points you disagreed with or found unhelpful and state why</a:t>
            </a:r>
          </a:p>
          <a:p>
            <a:r>
              <a:rPr lang="en-GB" sz="2000" b="1" dirty="0"/>
              <a:t> Find Examples</a:t>
            </a:r>
            <a:endParaRPr lang="en-GB" sz="2000" dirty="0"/>
          </a:p>
          <a:p>
            <a:pPr lvl="1"/>
            <a:r>
              <a:rPr lang="en-GB" sz="2000" dirty="0"/>
              <a:t>Give at least three examples of key concepts presented	</a:t>
            </a:r>
          </a:p>
        </p:txBody>
      </p:sp>
      <p:sp>
        <p:nvSpPr>
          <p:cNvPr id="7" name="TextBox 6">
            <a:extLst>
              <a:ext uri="{FF2B5EF4-FFF2-40B4-BE49-F238E27FC236}">
                <a16:creationId xmlns:a16="http://schemas.microsoft.com/office/drawing/2014/main" id="{C5FE2397-95DA-2749-AE5C-3B2A679C4362}"/>
              </a:ext>
            </a:extLst>
          </p:cNvPr>
          <p:cNvSpPr txBox="1"/>
          <p:nvPr/>
        </p:nvSpPr>
        <p:spPr>
          <a:xfrm>
            <a:off x="899592" y="0"/>
            <a:ext cx="6682534" cy="76944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sz="4400" b="1" dirty="0">
                <a:solidFill>
                  <a:schemeClr val="accent6">
                    <a:lumMod val="75000"/>
                  </a:schemeClr>
                </a:solidFill>
              </a:rPr>
              <a:t>Some things you can do</a:t>
            </a:r>
          </a:p>
        </p:txBody>
      </p:sp>
    </p:spTree>
    <p:extLst>
      <p:ext uri="{BB962C8B-B14F-4D97-AF65-F5344CB8AC3E}">
        <p14:creationId xmlns:p14="http://schemas.microsoft.com/office/powerpoint/2010/main" val="23553198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971600" y="764704"/>
            <a:ext cx="4104456" cy="796950"/>
          </a:xfrm>
        </p:spPr>
        <p:txBody>
          <a:bodyPr>
            <a:normAutofit fontScale="90000"/>
          </a:bodyPr>
          <a:lstStyle/>
          <a:p>
            <a:pPr eaLnBrk="1" hangingPunct="1"/>
            <a:r>
              <a:rPr lang="en-GB" sz="4800" b="1" dirty="0">
                <a:solidFill>
                  <a:srgbClr val="7030A0"/>
                </a:solidFill>
              </a:rPr>
              <a:t>Argument Maps</a:t>
            </a:r>
          </a:p>
        </p:txBody>
      </p:sp>
      <p:sp>
        <p:nvSpPr>
          <p:cNvPr id="31747" name="Rectangle 3"/>
          <p:cNvSpPr>
            <a:spLocks noGrp="1" noChangeArrowheads="1"/>
          </p:cNvSpPr>
          <p:nvPr>
            <p:ph type="body" idx="1"/>
          </p:nvPr>
        </p:nvSpPr>
        <p:spPr>
          <a:xfrm>
            <a:off x="683568" y="1772816"/>
            <a:ext cx="4320480" cy="3657600"/>
          </a:xfrm>
        </p:spPr>
        <p:txBody>
          <a:bodyPr>
            <a:normAutofit fontScale="85000" lnSpcReduction="10000"/>
          </a:bodyPr>
          <a:lstStyle/>
          <a:p>
            <a:pPr>
              <a:lnSpc>
                <a:spcPct val="120000"/>
              </a:lnSpc>
            </a:pPr>
            <a:r>
              <a:rPr lang="en-GB" dirty="0"/>
              <a:t>Provide a visual representation of an argument </a:t>
            </a:r>
          </a:p>
          <a:p>
            <a:pPr eaLnBrk="1" hangingPunct="1">
              <a:lnSpc>
                <a:spcPct val="120000"/>
              </a:lnSpc>
            </a:pPr>
            <a:r>
              <a:rPr lang="en-GB" dirty="0"/>
              <a:t>Produce well organised arguments in writing</a:t>
            </a:r>
          </a:p>
          <a:p>
            <a:pPr eaLnBrk="1" hangingPunct="1">
              <a:lnSpc>
                <a:spcPct val="120000"/>
              </a:lnSpc>
            </a:pPr>
            <a:r>
              <a:rPr lang="en-GB" dirty="0"/>
              <a:t>Allow for evaluation of reasoning</a:t>
            </a:r>
          </a:p>
        </p:txBody>
      </p:sp>
      <p:sp>
        <p:nvSpPr>
          <p:cNvPr id="31748" name="Text Box 4"/>
          <p:cNvSpPr txBox="1">
            <a:spLocks noChangeArrowheads="1"/>
          </p:cNvSpPr>
          <p:nvPr/>
        </p:nvSpPr>
        <p:spPr bwMode="auto">
          <a:xfrm>
            <a:off x="1187624" y="5517232"/>
            <a:ext cx="3120470" cy="461665"/>
          </a:xfrm>
          <a:prstGeom prst="rect">
            <a:avLst/>
          </a:prstGeom>
          <a:ln>
            <a:headEnd/>
            <a:tailEnd/>
          </a:ln>
        </p:spPr>
        <p:style>
          <a:lnRef idx="2">
            <a:schemeClr val="dk1"/>
          </a:lnRef>
          <a:fillRef idx="1">
            <a:schemeClr val="lt1"/>
          </a:fillRef>
          <a:effectRef idx="0">
            <a:schemeClr val="dk1"/>
          </a:effectRef>
          <a:fontRef idx="minor">
            <a:schemeClr val="dk1"/>
          </a:fontRef>
        </p:style>
        <p:txBody>
          <a:bodyPr wrap="none">
            <a:spAutoFit/>
          </a:bodyPr>
          <a:lstStyle/>
          <a:p>
            <a:r>
              <a:rPr lang="en-GB" sz="2400" dirty="0">
                <a:latin typeface="Calibri" pitchFamily="34" charset="0"/>
                <a:hlinkClick r:id="rId3"/>
              </a:rPr>
              <a:t>See: www.austhink.org</a:t>
            </a:r>
            <a:r>
              <a:rPr lang="en-GB" sz="2400" dirty="0">
                <a:latin typeface="Calibri" pitchFamily="34" charset="0"/>
              </a:rPr>
              <a:t> </a:t>
            </a:r>
          </a:p>
        </p:txBody>
      </p:sp>
      <p:sp>
        <p:nvSpPr>
          <p:cNvPr id="16" name="TextBox 15"/>
          <p:cNvSpPr txBox="1"/>
          <p:nvPr/>
        </p:nvSpPr>
        <p:spPr>
          <a:xfrm>
            <a:off x="4030464" y="260648"/>
            <a:ext cx="4325223" cy="523220"/>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pPr algn="ctr"/>
            <a:r>
              <a:rPr lang="en-GB" sz="2800" b="1" dirty="0">
                <a:solidFill>
                  <a:schemeClr val="accent6">
                    <a:lumMod val="75000"/>
                  </a:schemeClr>
                </a:solidFill>
              </a:rPr>
              <a:t>4 more things you could do:</a:t>
            </a:r>
          </a:p>
        </p:txBody>
      </p:sp>
      <p:grpSp>
        <p:nvGrpSpPr>
          <p:cNvPr id="2" name="Group 27"/>
          <p:cNvGrpSpPr/>
          <p:nvPr/>
        </p:nvGrpSpPr>
        <p:grpSpPr>
          <a:xfrm>
            <a:off x="5364088" y="1340768"/>
            <a:ext cx="3096344" cy="4359389"/>
            <a:chOff x="5292080" y="1484784"/>
            <a:chExt cx="3096344" cy="4359389"/>
          </a:xfrm>
        </p:grpSpPr>
        <p:grpSp>
          <p:nvGrpSpPr>
            <p:cNvPr id="3" name="Group 18"/>
            <p:cNvGrpSpPr/>
            <p:nvPr/>
          </p:nvGrpSpPr>
          <p:grpSpPr>
            <a:xfrm>
              <a:off x="5292080" y="2636912"/>
              <a:ext cx="2921147" cy="3207261"/>
              <a:chOff x="5364088" y="2492896"/>
              <a:chExt cx="2921147" cy="3207261"/>
            </a:xfrm>
          </p:grpSpPr>
          <p:sp>
            <p:nvSpPr>
              <p:cNvPr id="10" name="TextBox 9"/>
              <p:cNvSpPr txBox="1"/>
              <p:nvPr/>
            </p:nvSpPr>
            <p:spPr>
              <a:xfrm>
                <a:off x="5868144" y="3645024"/>
                <a:ext cx="1584408" cy="523220"/>
              </a:xfrm>
              <a:prstGeom prst="rect">
                <a:avLst/>
              </a:prstGeom>
              <a:ln w="57150"/>
            </p:spPr>
            <p:style>
              <a:lnRef idx="2">
                <a:schemeClr val="accent1"/>
              </a:lnRef>
              <a:fillRef idx="1">
                <a:schemeClr val="lt1"/>
              </a:fillRef>
              <a:effectRef idx="0">
                <a:schemeClr val="accent1"/>
              </a:effectRef>
              <a:fontRef idx="minor">
                <a:schemeClr val="dk1"/>
              </a:fontRef>
            </p:style>
            <p:txBody>
              <a:bodyPr wrap="none" rtlCol="0">
                <a:spAutoFit/>
              </a:bodyPr>
              <a:lstStyle/>
              <a:p>
                <a:r>
                  <a:rPr lang="en-GB" sz="2800" b="1" dirty="0"/>
                  <a:t>Key Point</a:t>
                </a:r>
              </a:p>
            </p:txBody>
          </p:sp>
          <p:sp>
            <p:nvSpPr>
              <p:cNvPr id="11" name="TextBox 10"/>
              <p:cNvSpPr txBox="1"/>
              <p:nvPr/>
            </p:nvSpPr>
            <p:spPr>
              <a:xfrm>
                <a:off x="5364088" y="2492896"/>
                <a:ext cx="1192955" cy="461665"/>
              </a:xfrm>
              <a:prstGeom prst="rect">
                <a:avLst/>
              </a:prstGeom>
              <a:noFill/>
              <a:ln w="38100">
                <a:solidFill>
                  <a:schemeClr val="accent3">
                    <a:lumMod val="50000"/>
                  </a:schemeClr>
                </a:solidFill>
              </a:ln>
            </p:spPr>
            <p:txBody>
              <a:bodyPr wrap="none" rtlCol="0">
                <a:spAutoFit/>
              </a:bodyPr>
              <a:lstStyle/>
              <a:p>
                <a:r>
                  <a:rPr lang="en-GB" sz="2400" b="1" dirty="0"/>
                  <a:t>For #1 </a:t>
                </a:r>
              </a:p>
            </p:txBody>
          </p:sp>
          <p:sp>
            <p:nvSpPr>
              <p:cNvPr id="12" name="TextBox 11"/>
              <p:cNvSpPr txBox="1"/>
              <p:nvPr/>
            </p:nvSpPr>
            <p:spPr>
              <a:xfrm>
                <a:off x="7092280" y="2492896"/>
                <a:ext cx="1192955" cy="461665"/>
              </a:xfrm>
              <a:prstGeom prst="rect">
                <a:avLst/>
              </a:prstGeom>
              <a:noFill/>
              <a:ln w="38100">
                <a:solidFill>
                  <a:schemeClr val="accent3">
                    <a:lumMod val="50000"/>
                  </a:schemeClr>
                </a:solidFill>
              </a:ln>
            </p:spPr>
            <p:txBody>
              <a:bodyPr wrap="none" rtlCol="0">
                <a:spAutoFit/>
              </a:bodyPr>
              <a:lstStyle/>
              <a:p>
                <a:r>
                  <a:rPr lang="en-GB" sz="2400" b="1" dirty="0"/>
                  <a:t>For #2 </a:t>
                </a:r>
              </a:p>
            </p:txBody>
          </p:sp>
          <p:sp>
            <p:nvSpPr>
              <p:cNvPr id="13" name="TextBox 12"/>
              <p:cNvSpPr txBox="1"/>
              <p:nvPr/>
            </p:nvSpPr>
            <p:spPr>
              <a:xfrm>
                <a:off x="5364088" y="4869160"/>
                <a:ext cx="1200265" cy="830997"/>
              </a:xfrm>
              <a:prstGeom prst="rect">
                <a:avLst/>
              </a:prstGeom>
              <a:ln w="38100"/>
            </p:spPr>
            <p:style>
              <a:lnRef idx="2">
                <a:schemeClr val="accent2"/>
              </a:lnRef>
              <a:fillRef idx="1">
                <a:schemeClr val="lt1"/>
              </a:fillRef>
              <a:effectRef idx="0">
                <a:schemeClr val="accent2"/>
              </a:effectRef>
              <a:fontRef idx="minor">
                <a:schemeClr val="dk1"/>
              </a:fontRef>
            </p:style>
            <p:txBody>
              <a:bodyPr wrap="none" rtlCol="0">
                <a:spAutoFit/>
              </a:bodyPr>
              <a:lstStyle/>
              <a:p>
                <a:r>
                  <a:rPr lang="en-GB" sz="2400" b="1" dirty="0"/>
                  <a:t>Against </a:t>
                </a:r>
              </a:p>
              <a:p>
                <a:r>
                  <a:rPr lang="en-GB" sz="2400" b="1" dirty="0"/>
                  <a:t>#A</a:t>
                </a:r>
              </a:p>
            </p:txBody>
          </p:sp>
          <p:sp>
            <p:nvSpPr>
              <p:cNvPr id="14" name="TextBox 13"/>
              <p:cNvSpPr txBox="1"/>
              <p:nvPr/>
            </p:nvSpPr>
            <p:spPr>
              <a:xfrm>
                <a:off x="6876256" y="4869160"/>
                <a:ext cx="1200265" cy="830997"/>
              </a:xfrm>
              <a:prstGeom prst="rect">
                <a:avLst/>
              </a:prstGeom>
              <a:ln w="38100"/>
            </p:spPr>
            <p:style>
              <a:lnRef idx="2">
                <a:schemeClr val="accent2"/>
              </a:lnRef>
              <a:fillRef idx="1">
                <a:schemeClr val="lt1"/>
              </a:fillRef>
              <a:effectRef idx="0">
                <a:schemeClr val="accent2"/>
              </a:effectRef>
              <a:fontRef idx="minor">
                <a:schemeClr val="dk1"/>
              </a:fontRef>
            </p:style>
            <p:txBody>
              <a:bodyPr wrap="none" rtlCol="0">
                <a:spAutoFit/>
              </a:bodyPr>
              <a:lstStyle/>
              <a:p>
                <a:r>
                  <a:rPr lang="en-GB" sz="2400" b="1" dirty="0"/>
                  <a:t>Against </a:t>
                </a:r>
              </a:p>
              <a:p>
                <a:r>
                  <a:rPr lang="en-GB" sz="2400" b="1" dirty="0"/>
                  <a:t>#B</a:t>
                </a:r>
              </a:p>
            </p:txBody>
          </p:sp>
          <p:sp>
            <p:nvSpPr>
              <p:cNvPr id="15" name="Down Arrow 14"/>
              <p:cNvSpPr/>
              <p:nvPr/>
            </p:nvSpPr>
            <p:spPr>
              <a:xfrm>
                <a:off x="6516216" y="2924944"/>
                <a:ext cx="360040" cy="576064"/>
              </a:xfrm>
              <a:prstGeom prst="downArrow">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ight Arrow 16"/>
              <p:cNvSpPr/>
              <p:nvPr/>
            </p:nvSpPr>
            <p:spPr>
              <a:xfrm rot="16200000">
                <a:off x="6444208" y="4365104"/>
                <a:ext cx="576064" cy="288032"/>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 name="TextBox 17"/>
            <p:cNvSpPr txBox="1"/>
            <p:nvPr/>
          </p:nvSpPr>
          <p:spPr>
            <a:xfrm>
              <a:off x="6804248" y="1484784"/>
              <a:ext cx="1584176" cy="461665"/>
            </a:xfrm>
            <a:prstGeom prst="rect">
              <a:avLst/>
            </a:prstGeom>
            <a:ln w="38100"/>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2400" b="1" dirty="0"/>
                <a:t>Against #2</a:t>
              </a:r>
            </a:p>
          </p:txBody>
        </p:sp>
        <p:sp>
          <p:nvSpPr>
            <p:cNvPr id="27" name="Down Arrow 26"/>
            <p:cNvSpPr/>
            <p:nvPr/>
          </p:nvSpPr>
          <p:spPr>
            <a:xfrm>
              <a:off x="7380312" y="2060848"/>
              <a:ext cx="144016" cy="360040"/>
            </a:xfrm>
            <a:prstGeom prst="downArrow">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 name="Slide Number Placeholder 3">
            <a:extLst>
              <a:ext uri="{FF2B5EF4-FFF2-40B4-BE49-F238E27FC236}">
                <a16:creationId xmlns:a16="http://schemas.microsoft.com/office/drawing/2014/main" id="{611078DA-9CDF-7E49-A6DC-2BE669416E5C}"/>
              </a:ext>
            </a:extLst>
          </p:cNvPr>
          <p:cNvSpPr>
            <a:spLocks noGrp="1"/>
          </p:cNvSpPr>
          <p:nvPr>
            <p:ph type="sldNum" sz="quarter" idx="12"/>
          </p:nvPr>
        </p:nvSpPr>
        <p:spPr/>
        <p:txBody>
          <a:bodyPr/>
          <a:lstStyle/>
          <a:p>
            <a:pPr>
              <a:defRPr/>
            </a:pPr>
            <a:fld id="{BFC30E08-9EE6-456C-9771-8F584A0C6829}" type="slidenum">
              <a:rPr lang="en-GB" smtClean="0"/>
              <a:pPr>
                <a:defRPr/>
              </a:pPr>
              <a:t>17</a:t>
            </a:fld>
            <a:endParaRPr lang="en-GB"/>
          </a:p>
        </p:txBody>
      </p:sp>
    </p:spTree>
    <p:extLst>
      <p:ext uri="{BB962C8B-B14F-4D97-AF65-F5344CB8AC3E}">
        <p14:creationId xmlns:p14="http://schemas.microsoft.com/office/powerpoint/2010/main" val="11958668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577391"/>
            <a:ext cx="4968552" cy="940966"/>
          </a:xfrm>
        </p:spPr>
        <p:txBody>
          <a:bodyPr>
            <a:normAutofit/>
          </a:bodyPr>
          <a:lstStyle/>
          <a:p>
            <a:pPr algn="l"/>
            <a:r>
              <a:rPr lang="en-GB" sz="4800" b="1" dirty="0">
                <a:solidFill>
                  <a:schemeClr val="accent3">
                    <a:lumMod val="50000"/>
                  </a:schemeClr>
                </a:solidFill>
              </a:rPr>
              <a:t>Concept maps</a:t>
            </a:r>
            <a:endParaRPr lang="en-GB" sz="4800" dirty="0">
              <a:solidFill>
                <a:schemeClr val="accent3">
                  <a:lumMod val="50000"/>
                </a:schemeClr>
              </a:solidFill>
            </a:endParaRPr>
          </a:p>
        </p:txBody>
      </p:sp>
      <p:sp>
        <p:nvSpPr>
          <p:cNvPr id="3" name="Content Placeholder 2"/>
          <p:cNvSpPr>
            <a:spLocks noGrp="1"/>
          </p:cNvSpPr>
          <p:nvPr>
            <p:ph idx="1"/>
          </p:nvPr>
        </p:nvSpPr>
        <p:spPr>
          <a:xfrm>
            <a:off x="827584" y="2132856"/>
            <a:ext cx="7416824" cy="3744416"/>
          </a:xfrm>
        </p:spPr>
        <p:txBody>
          <a:bodyPr/>
          <a:lstStyle/>
          <a:p>
            <a:pPr marL="0" indent="0">
              <a:buNone/>
            </a:pPr>
            <a:r>
              <a:rPr lang="en-GB" dirty="0"/>
              <a:t> </a:t>
            </a:r>
            <a:r>
              <a:rPr lang="en-GB" sz="2800" dirty="0"/>
              <a:t>“are graphical tools for organizing and representing knowledge. They include concepts, usually enclosed in circles or boxes of some type, and relationships between concepts indicated by a connecting line linking two concepts. Words on the line, referred to as linking words or linking phrases, specify the relationship between the two concepts”</a:t>
            </a:r>
          </a:p>
        </p:txBody>
      </p:sp>
      <p:sp>
        <p:nvSpPr>
          <p:cNvPr id="4" name="TextBox 3"/>
          <p:cNvSpPr txBox="1"/>
          <p:nvPr/>
        </p:nvSpPr>
        <p:spPr>
          <a:xfrm>
            <a:off x="5148064" y="5589240"/>
            <a:ext cx="2984087" cy="461665"/>
          </a:xfrm>
          <a:prstGeom prst="rect">
            <a:avLst/>
          </a:prstGeom>
          <a:ln w="38100"/>
        </p:spPr>
        <p:style>
          <a:lnRef idx="2">
            <a:schemeClr val="accent1"/>
          </a:lnRef>
          <a:fillRef idx="1">
            <a:schemeClr val="lt1"/>
          </a:fillRef>
          <a:effectRef idx="0">
            <a:schemeClr val="accent1"/>
          </a:effectRef>
          <a:fontRef idx="minor">
            <a:schemeClr val="dk1"/>
          </a:fontRef>
        </p:style>
        <p:txBody>
          <a:bodyPr wrap="none" rtlCol="0">
            <a:spAutoFit/>
          </a:bodyPr>
          <a:lstStyle/>
          <a:p>
            <a:r>
              <a:rPr lang="en-GB" dirty="0"/>
              <a:t> </a:t>
            </a:r>
            <a:r>
              <a:rPr lang="en-GB" sz="2400" dirty="0"/>
              <a:t>Novak &amp; Canas (2008)</a:t>
            </a:r>
            <a:endParaRPr lang="en-GB" dirty="0"/>
          </a:p>
        </p:txBody>
      </p:sp>
      <p:sp>
        <p:nvSpPr>
          <p:cNvPr id="6" name="TextBox 5"/>
          <p:cNvSpPr txBox="1"/>
          <p:nvPr/>
        </p:nvSpPr>
        <p:spPr>
          <a:xfrm>
            <a:off x="251520" y="6093296"/>
            <a:ext cx="4177747" cy="461665"/>
          </a:xfrm>
          <a:prstGeom prst="rect">
            <a:avLst/>
          </a:prstGeom>
        </p:spPr>
        <p:style>
          <a:lnRef idx="2">
            <a:schemeClr val="accent6"/>
          </a:lnRef>
          <a:fillRef idx="1">
            <a:schemeClr val="lt1"/>
          </a:fillRef>
          <a:effectRef idx="0">
            <a:schemeClr val="accent6"/>
          </a:effectRef>
          <a:fontRef idx="minor">
            <a:schemeClr val="dk1"/>
          </a:fontRef>
        </p:style>
        <p:txBody>
          <a:bodyPr wrap="none" rtlCol="0">
            <a:spAutoFit/>
          </a:bodyPr>
          <a:lstStyle/>
          <a:p>
            <a:r>
              <a:rPr lang="en-GB" sz="2400" dirty="0"/>
              <a:t>Helps develop understanding</a:t>
            </a:r>
          </a:p>
        </p:txBody>
      </p:sp>
      <p:pic>
        <p:nvPicPr>
          <p:cNvPr id="1026" name="Picture 2"/>
          <p:cNvPicPr>
            <a:picLocks noChangeAspect="1" noChangeArrowheads="1"/>
          </p:cNvPicPr>
          <p:nvPr/>
        </p:nvPicPr>
        <p:blipFill>
          <a:blip r:embed="rId3" cstate="print"/>
          <a:srcRect/>
          <a:stretch>
            <a:fillRect/>
          </a:stretch>
        </p:blipFill>
        <p:spPr bwMode="auto">
          <a:xfrm>
            <a:off x="4659661" y="260648"/>
            <a:ext cx="4248472" cy="1584176"/>
          </a:xfrm>
          <a:prstGeom prst="rect">
            <a:avLst/>
          </a:prstGeom>
          <a:noFill/>
          <a:ln w="9525">
            <a:noFill/>
            <a:miter lim="800000"/>
            <a:headEnd/>
            <a:tailEnd/>
          </a:ln>
        </p:spPr>
      </p:pic>
      <p:sp>
        <p:nvSpPr>
          <p:cNvPr id="5" name="Slide Number Placeholder 4">
            <a:extLst>
              <a:ext uri="{FF2B5EF4-FFF2-40B4-BE49-F238E27FC236}">
                <a16:creationId xmlns:a16="http://schemas.microsoft.com/office/drawing/2014/main" id="{26F740B0-27F7-EA4A-B8CF-22CC7FE4B8E4}"/>
              </a:ext>
            </a:extLst>
          </p:cNvPr>
          <p:cNvSpPr>
            <a:spLocks noGrp="1"/>
          </p:cNvSpPr>
          <p:nvPr>
            <p:ph type="sldNum" sz="quarter" idx="12"/>
          </p:nvPr>
        </p:nvSpPr>
        <p:spPr/>
        <p:txBody>
          <a:bodyPr/>
          <a:lstStyle/>
          <a:p>
            <a:pPr>
              <a:defRPr/>
            </a:pPr>
            <a:fld id="{BFC30E08-9EE6-456C-9771-8F584A0C6829}" type="slidenum">
              <a:rPr lang="en-GB" smtClean="0"/>
              <a:pPr>
                <a:defRPr/>
              </a:pPr>
              <a:t>18</a:t>
            </a:fld>
            <a:endParaRPr lang="en-GB"/>
          </a:p>
        </p:txBody>
      </p:sp>
    </p:spTree>
    <p:extLst>
      <p:ext uri="{BB962C8B-B14F-4D97-AF65-F5344CB8AC3E}">
        <p14:creationId xmlns:p14="http://schemas.microsoft.com/office/powerpoint/2010/main" val="21159511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476672"/>
            <a:ext cx="3600400" cy="926976"/>
          </a:xfrm>
        </p:spPr>
        <p:txBody>
          <a:bodyPr>
            <a:normAutofit/>
          </a:bodyPr>
          <a:lstStyle/>
          <a:p>
            <a:pPr algn="l"/>
            <a:r>
              <a:rPr lang="en-GB" sz="4800" b="1" dirty="0">
                <a:solidFill>
                  <a:schemeClr val="accent2">
                    <a:lumMod val="50000"/>
                  </a:schemeClr>
                </a:solidFill>
              </a:rPr>
              <a:t>Mind maps</a:t>
            </a:r>
          </a:p>
        </p:txBody>
      </p:sp>
      <p:sp>
        <p:nvSpPr>
          <p:cNvPr id="3" name="Content Placeholder 2"/>
          <p:cNvSpPr>
            <a:spLocks noGrp="1"/>
          </p:cNvSpPr>
          <p:nvPr>
            <p:ph idx="1"/>
          </p:nvPr>
        </p:nvSpPr>
        <p:spPr>
          <a:xfrm>
            <a:off x="395536" y="1412776"/>
            <a:ext cx="6552728" cy="4525963"/>
          </a:xfrm>
        </p:spPr>
        <p:txBody>
          <a:bodyPr/>
          <a:lstStyle/>
          <a:p>
            <a:r>
              <a:rPr lang="en-GB" dirty="0"/>
              <a:t>Show hierarchical relationships around a central idea or key word</a:t>
            </a:r>
          </a:p>
          <a:p>
            <a:r>
              <a:rPr lang="en-GB" dirty="0"/>
              <a:t>Often hand drawn</a:t>
            </a:r>
          </a:p>
          <a:p>
            <a:r>
              <a:rPr lang="en-GB" dirty="0"/>
              <a:t>Useful for planning, generating ideas, seeing connections</a:t>
            </a:r>
          </a:p>
          <a:p>
            <a:r>
              <a:rPr lang="en-GB" dirty="0"/>
              <a:t>An alternative to using lists for planning assignments</a:t>
            </a:r>
          </a:p>
          <a:p>
            <a:pPr lvl="1"/>
            <a:r>
              <a:rPr lang="en-GB" dirty="0"/>
              <a:t>Some people love ‘</a:t>
            </a:r>
            <a:r>
              <a:rPr lang="en-GB" dirty="0" err="1"/>
              <a:t>em</a:t>
            </a:r>
            <a:r>
              <a:rPr lang="en-GB" dirty="0"/>
              <a:t>; others........</a:t>
            </a:r>
          </a:p>
          <a:p>
            <a:endParaRPr lang="en-GB" dirty="0"/>
          </a:p>
        </p:txBody>
      </p:sp>
      <p:sp>
        <p:nvSpPr>
          <p:cNvPr id="5" name="TextBox 4"/>
          <p:cNvSpPr txBox="1"/>
          <p:nvPr/>
        </p:nvSpPr>
        <p:spPr>
          <a:xfrm>
            <a:off x="251520" y="6093296"/>
            <a:ext cx="5428987" cy="461665"/>
          </a:xfrm>
          <a:prstGeom prst="rect">
            <a:avLst/>
          </a:prstGeom>
        </p:spPr>
        <p:style>
          <a:lnRef idx="2">
            <a:schemeClr val="accent6"/>
          </a:lnRef>
          <a:fillRef idx="1">
            <a:schemeClr val="lt1"/>
          </a:fillRef>
          <a:effectRef idx="0">
            <a:schemeClr val="accent6"/>
          </a:effectRef>
          <a:fontRef idx="minor">
            <a:schemeClr val="dk1"/>
          </a:fontRef>
        </p:style>
        <p:txBody>
          <a:bodyPr wrap="none" rtlCol="0">
            <a:spAutoFit/>
          </a:bodyPr>
          <a:lstStyle/>
          <a:p>
            <a:r>
              <a:rPr lang="en-GB" sz="2400" dirty="0"/>
              <a:t>Helps develop understanding &amp; new ideas</a:t>
            </a:r>
          </a:p>
        </p:txBody>
      </p:sp>
      <p:sp>
        <p:nvSpPr>
          <p:cNvPr id="6" name="TextBox 5"/>
          <p:cNvSpPr txBox="1"/>
          <p:nvPr/>
        </p:nvSpPr>
        <p:spPr>
          <a:xfrm>
            <a:off x="6948264" y="6021288"/>
            <a:ext cx="1860509" cy="369332"/>
          </a:xfrm>
          <a:prstGeom prst="rect">
            <a:avLst/>
          </a:prstGeom>
        </p:spPr>
        <p:style>
          <a:lnRef idx="2">
            <a:schemeClr val="accent4"/>
          </a:lnRef>
          <a:fillRef idx="1">
            <a:schemeClr val="lt1"/>
          </a:fillRef>
          <a:effectRef idx="0">
            <a:schemeClr val="accent4"/>
          </a:effectRef>
          <a:fontRef idx="minor">
            <a:schemeClr val="dk1"/>
          </a:fontRef>
        </p:style>
        <p:txBody>
          <a:bodyPr wrap="none" rtlCol="0">
            <a:spAutoFit/>
          </a:bodyPr>
          <a:lstStyle/>
          <a:p>
            <a:r>
              <a:rPr lang="en-GB" dirty="0"/>
              <a:t>See Tony Buzan</a:t>
            </a:r>
          </a:p>
        </p:txBody>
      </p:sp>
      <p:sp>
        <p:nvSpPr>
          <p:cNvPr id="82946" name="AutoShape 2" descr="data:image/jpg;base64,/9j/4AAQSkZJRgABAQAAAQABAAD/2wCEAAkGBhISEBQUExIWFRUWGRkUGBgYFxkaHBsbFRcWFxUaGBccHCYeGB0kGhwXHy8iIycpLS4tGR4yNTAqNSYrLCoBCQoKDgwOGg8PGiwkHyQsKSoqLC4tKiwsLSwsLCwtLywqLS8vKSwsLCwtLCwqLC0uLDAsKSw2LC8sLCksLCwsKf/AABEIAMABBwMBIgACEQEDEQH/xAAcAAEAAwEBAQEBAAAAAAAAAAAABAUGAwECBwj/xABEEAACAgEDAgQDBgMECQEJAAABAgMRAAQSIQUxBhNBUSIyYSNCUnGBkRShsQcWM5IVJENTYnKCwdFUFzRjg6LS4fDx/8QAGgEBAAMBAQEAAAAAAAAAAAAAAAECAwQFBv/EADMRAAIBAgQDBwMDBAMAAAAAAAABAgMRBBIhMUFRYRNxkaGx0fAFgeEycsEUIlJiFSNC/9oADAMBAAIRAxEAPwD9wxjGAMYxgDGMYAxjGAMYxgDGMYAxjGAMYxgDGMYAxjGAMYxgDGMYAxjGAMZ8yyhVLMQqgEkk0ABySSewyon8WadaO7crbdrIC4IYO24kcKoEchJP4D60MAucZA6X1qPUb9l/AQpuubFgiie49DR9wMn4AxjGAMYxgDGMYAxjGAMh9Z15h08kgXcyqSq/ic8Iv6sVH65MyDL05ySRqJVs3Q2UPoLS8EMpemeOFkjaSRNgBJAAZiY1hVy+0C/nJUfQXlzo+uQy2FflQm5Tdr5lbAw9DyOPqMi6vocjggypIDwVlhRgex+7tPcD9sp9d0wxKxZDDzuEsTO0YIUoNyXvhUKWA2cLuvggVFyme26sbHGUfQptQH8t6eFYwVltizG6BLEkMG+IgWSoVSxJfi8yTQYxld4gWQ6d/K3FrXhSVYqHUyBWHIJTcLHPtzWAWOeK4N0Qa4P0Pscxk2s1VL5upjhuOigejYckChukVmQAFw5q2oE0c+OnR7ZIXOpZ9rFnCxTkOTDFHdVRNoW3H8RHN5F0Uzx2ubfGRtJ1BJL2hhX4kZf23AXknJLp3GMYwBjGMAYzN9U8cwQTmJr4Khmo7VsjdZrsoIJI9SAazRqwIscg85VST2Fj3GMZYDKzrPWxBCZFXzNrrGwU/LbAEsQDVXzxxxdDkWeZjxMipNEYlvVSH4BZ2fCNvnSqOG8sNQv1ZR7ULQi5uyK6WX7ctqbmZ0dYoAtv5c3qVpRANlKS3JJcEmlqx0XRZiP8LTwg/iBmfkMDuJKrZ3vf/O3ucsND06LRwvIxLMFaSWU8s20EsT78DsPyHoMaPxVpZFLCUAeYIhu+HcxVHAW+9h1/U1kF3KMdIr7s5aHw9LEXI1JBdt7ERJyf1uhlxAhCgM24juxAF/oOMrtP4q0bi01EbAsqAg+r3tH60f2OddH4g00pAjmViSAAD3JDMK9wQrG+3wnJKOTZYYxjBUYxjAGMYwBjGeOtgjtfHHf9MAqvEPUpYERo0Dlm8qqJpnUiEmjwvmbQx9A18VkD+99StGUPwAsWHchZzFxGCT2F2SLsUG5q0PRz/wCon/zj/wC3Pg9Gf01U4/VD/VMi7KXlyIvTPF8czxoI3Be/iuNkB+2oblc7rEMhtbHHcZfZTt0jUDldVZHbfFGfcdwAfU/ucbtcncQTD6Fo2/nuXF+hGdrdM46qM6NjKn/u7H7VB/syf9qg9BfzL+o9cvVYEWOQecp4/EUZbyp0aBm+HbKBta+4Vxat+V5z8Pz+UZdM5/wOUJPeFrKH/p5U/llU1cyhOKlZPR+T/JZ9R6ikCb3J9gByzE9lUepOViaGfU/FOxjjPaFDRI/+I45P5Ch+ffK/S9Uhk1Mc07hRISmlRr5AKgv2oFiy8n8SKOeDrclf3al4/wDZq9uC/l+xG0nTIohUcar+QH9e+feo1kcdb3VLIUbiBZPYC/XO2Zrxv4eOqSKp/JVHt7HBVqB9RTex+pyXotDopxjdJ6I0DapB3dRwTyw7AWT+3Oefxsf+8T/MPUWPX25yGOgx1Vt2A7/h+T0+76fzvPlvDsJNkNd7u/rt2/0xqWtDmWUcgYAqQQeQQbB/I59Zx0mlWNFRbpRQs3nbJKPoMz3jR9YIkOk+YMS3IHAUkBiSAFNEX6Ej6g6HPDkNXIP5wh8YaifUMHjEYZ2Lk7+5uwOQgPN9s/ffDEjHR6cupRvLUFT3FChftYAP65m9X/Z59kKKPMXQlygG1QVDFB/yA97snLDq/juCNXEbBpQzxbW+EK4Oxd90dvmNEDtshZUb5TeZU4ZW2aTknsXvUeqQ6dQ80ixqWCBmNDc3yi/c5nur/wBocMKtUbvIoa1FUGR5U2s4JonyZjwCPg5qxeb6/qwHEuulZVaPYdOR9qaXbuSJZGSAl6kWTdvWqsg8Tei6rVaqdZodDFBHuLmWUXK29VVyjV8JYKt7RRrNbmscNUlDtHpHm9PDn9jadI6g0sId4/KYFldSSQGjZkamIG5bFhqFgg5kek+K9M2on1Ekm5mPlQxorSOI4yQDtUErubc3NdxltqPA6TyM+pmmlBNiLzGEaj2CjvlH4Y1q9P1UujnUCPeDDNQ4EllFc+x5AY+oI9shtnRRp03TllblKy020423vw4F7qutyaiNkTQTsjqVJdkisMKPqWHH0yAnQZOCvT4oyCSP9bkBG5mZvlTsSzWPah2AGaHr/X49JGrPVswRFLKm4myfiYhRSgnk+ldyMmaPWJKgZDYIB+osA0w+6aI4OScbqR4RXn7mZHh2Y7T/AAumG0gj7aY1tuh8vI5Njsb5vJMPSNSskcgTTgxRmFBch2qxQnkiz8ijv6H3OaISCyLFjuL5/b9Rn1gjP0RH0Zlo+aEv02Fv1uxkjGMko3cYxjBAxjGAMYxgDKKPxlp/NljYlTEwQnhrJLD5UJZflY/EB8Ivtlrq/N48vZ9d+79KrKCfwuzszGPTlmJYkmY97LV8Xwg2bAoG+Qci5VytwO6eN9NtQtvBYCwI3aiULsCwG07VBLEHj887ReK4mmjiCvcm4qSFA2qaDctdMeBxfI4FjIa+GJAbC6RTW2xCx4K7COX9V4PuM7R+HJgb/iEQ2WuOCNTub5msgmz6n1xfoVzvhF+XuXGuhiaNhKFMdfFvqv1vtn5p1OzqFj0kks0bI0dVz5dgvGkjfOvoD6XVm83Q8LREhpmeYj/eMSP8vyj9si9AgEuok1AACD7GGhxtU8sP+ZrP5VmU4uVkcmIpSrNRendvb53lRLBp9SXZlm00sMBSMyJ8MRssJVUGnYMEbngGNSKOfHS5tVDp98erE6QxlivxTtK7tJwzbfMjVR5VEA0C/BoZuZoFcFXUMDwQQCP2OZXq3gFb8zRuYJRyAGIU/T3X+n0yzzLqbTdWmllWbnwf24E3onjCKYrHJ9nNtBYEOF3Hy7QM6r8Y8yIFO4L1zRy+nhV1KsLB4IOflc7wzO0HUYVjmJAM2xRu+6DKAKY7NyrJzt3bhRAOajwzrOpNJ5cyqFBDs5Ubdu2gkLLQcM9spNlUUbiWcBZjNS2LUa8KyvH7riu814xjGXNxjGMAYxjAM34z0OqdYpNOxPlNuaMdzdASICwV3jG4qjnYSbIJUDMF1HqkWjciGPdrHPKsUlXTkvI4VSqASzAyMNx3EXW4jvoP7Q/7QPJvTaZvtTw7j/Z/8K/8f9Pz7e/2ceBfKUanULcrcop+4D6n/iOUbvoj1qGGhQp/1GIX7Y8+r6fO/wCvCH9nlH+J1tyzN8e1jYUnm2/E38hm+AxjLJWOCviJ15Zpv2XRDM14v6dW3UiPzBGCk0dX5kD0XFepUjePyOaXGSylObhLMjKr0N/LU6Z0n07AMkUxPwqSrL5U4tlFhSAwNUORWVL9H2NZh1MB3NIWVEmG5mDBleMhrBHdgTTMPvHL3yX0DEorPpGJZkUW0BPLMi92jJ5Kjle444yZ1XxAkenSaMiQO8artBfcHcBtoXkkLuP6c5BrUf8A6auuez+/UyscYUGtY8bFt5+DUpyBIFBZ7YjmGwSf8L2NZdeE+t7g4lm3O0nwBrBI2JZAKgqC+8hfQUBfczOl+LdPMqktsdkD+WxG7kbioqw7KPmCXR475awauN/kZW79jfyttbkezcZJi3Hgn4/g7YxjBQYxjAGMYwBjGMAYzwmu+ZTrh1f8SWiZAoSkZpAFX4Hv4PMAZy+0fGjLQHIo2IuazKSLxfp2nMILEhihYC0BDBCC3ofMOz8yPxC6PqO53ZW6gSnwbfKO6Q7dm4FIlAUkeb8V93Q0NlGb07pspVViQwgKqNM4HmNtRUJRBYjLBVs/QccDIuUdRcNe4ndZ1rSt/Cwn4j/iuP8AZoe4v8TDj6Dn2u30mlWNFRRSqAB+mcem9MjgTag+pJ5JPqSfU5LwlxYjFp5pbjGMZJoUvifwxHrI6PwyL8j+30PupzE9D8TT9PlOn1Ckxg1XcpfZkPqp71+1ds/UMpfE/hiPWR0fhkX5H9vofdTmM4O+aO55+Kw0m+2o6TXn0ZaaTVpKgeNgytyCO2dSc/L/AAvDrtNqWjUbQP8AEV+UPsw/7EZo9f1mJXCzOZGKvIAB8AWLbv47cbl72c6aMJVI5mrFqGLdSF5RszSt1KIGvMX97/phepRH74/Xj+uY+Pxpp9oKlaIUkblBUOu4Fx934eTknT+K9O+2pEbfe3bIp3bSQ20X8VEHt7Z0dh80Ne2Zr1YEWDeYDx//AGiCENp9MwMp4dxyI/cA+r/0/PL140lR1R2TcCpKEqeRR/X65jeif2W/62fNcNClMB9579CPYevvnNVpyjset9NnhczniHtqlz+cj4/s18EmVhqtQvwA3GG+8fxm+49vc5+sZ8xxhQABQHAA9AM+solYpi8VPE1HOX2XJDGMZJyjGMYAym1fhpCWaFzCz3vCgGN74PmRH4Wv1Io/XLnGC0ZOOxmW6ZMo2tpYZFAjW4X8v4YWLRqInG1QCTwG7EjK3UdBQrX8PqU5LcJEw3nzzvpH5NzE/wDQntm4xkE5k+CMz4ULxK6yRzAySbhuQ8DYi27cjcSpYn1LenYabGMkq7cBjGMEDGMYAxjGAc9RpkddrqGHeiLHGRl6Lpx2gj/yL/4ybjFiGkz4jgVflUD8gB/TPvGMEjGMYAxjGAM8ZqBPtznueEXgGKOrZrJPLncfrfYfkBwBlZ1PpKajbbupCstxsASkoAdSSD8LUORR44IyF4w8P6mTy44nEbwP5qsb5ZRtiPblSC9/UDK2PwxrEjEcc+xY1KRlWIYhP4nyt529iXgsf8B/X2W+CWh5aXFvUstR4RgcyAu/2lHYGUBQEeO1UL+FiNxs8DnjOS+FguqSSNwsYbzGS73MgkVQF2/CqlyeD+nYjt0TpeoTUSSzMGtAgO8tdSO/CFQIloqNoJ+W8pND4R1sTGQTqZNrqOSKE1Sy0Sp+IzWAaNCjXFZVrZ5SU/8AY3CtRsGjlv03W7pI/wAVlT9QVJ/qBn5rD0/qJd1MrKFSr840dwl2hSY+WH2ZL8Eba9by7i6jqdOkBPDqo3PTMrNVNtZ+WH175zYzE06NF1Kieh04TDTrVVTptXZ+oYzM9H8bxyUswEbe/wB0/r939f3zSg32zy6NenWjmpu56FahUoSy1FY9xjGbGIxjGAMqtf4khhm8tzXwhrsdzu2qq3udjtY0oNce4yx1GoWNSzsFUdyTWZ+YfxEyyxaeytASSMyqdpJU+WD8dEkjcOLsZSU0nbiXjBtX4Huq8axp/sZSfL86qUNttvu7ix+FWawCOwuyBkZvEeskCtFpwqttpX37rE5ikDkIQoA+KxzwfTnLaLpMtANPtAG0LEiqAOOASCQOM7L0Yessx/8AmsP6VjNJ8PnmMsVx+eRK0k++NHKlSyq209xuANH6jtnbIcfTFBBDScc8yOf3BPOTMsr8SrtwGMYySBjGMAYxjAGMYwBjGMAYxjAGMqtSgMr3zW3+mZPrfimODUxIaERJRzXZjW037A9/zPsM8+pjlCbhlOinQlU/T3n6DjM3EAJI6/Go4/PnNJnRh66rRzJWMZRykLqnTo5Vt+NoJDjgr7/mPocxUepYttC77NCuCfb4f/zmi8WdR2oIgeW5b/lH/k/0zn4U6VQ85h34X/uc5/8AksQsWsPQtlWsr6nJUpqcrEE6GX/dP+1/0Oenps9E+UQBzZKj+QJP8s2OM9uWLm00rJkLDRvqzJdK0qmQebyD2X7t+l/i/p9M1Twqw2lQR2oix+2UPVdF5b2PlPI+h9ssP9MomnaaQ0qAlzV1XfgZ819Px2IrVp4XFO809Oq6I9KdCEIqVJaP1KrqngaJ7MR8tvbup/TuP0/bKSObW9PPxLuj/wAyfoe6H9vyzzx94yjbRRtpdTtd3VqVtr7QGux3A3Vl94J8SrrNPQV7iVEcvR3Hbybvnt6++erX+iNU/wCpheDvbT+UdsMXVjTtVWaPJ7+JRdV1UeucP9k9ROg02o3Bd5DFWjcMFDE7V3EWALFc36vjTXaWIvqtJujVxCD/AIUhLbth2W8e3hRuElfEByQc0vUPB+mls7dhPqnH/wBPb+WV6+FtVFxDqgV/C44/Y7h/LOaNTE09Kkc3VezMZU8NU1pyy9Je69jtH/aDo/tNxkTy2CMTE7DeQxZAUDBmXa26u20nkc5fanXJHGZGPwgXfvfah6k+2UL9MlRkkXSwPLe93FIS4Vk3WO/ws45HrkbXanUy6iNGgA2jzAhkFMbrduA5r2+uaVMRlVknfuZlTw+Z3bVu9cCz0OhadhNOPrHH6KPSx6t7n/t3dc8QHTuEWLf9nJKaJFCMfRCAPckr9LPGdFfXH7kCj83b+lZ4+i1TfM2n5BU/ZsfhPccnkH2y0HlWkWVnHM9ZLuOD+NtMDR3/AHudhqlIBa/w7iFB9Tng8a6f4bDgGu6Na/FIrGQV8AGw8369hxfq9Ak+I1pfi5b7AckmzfPPIB59c6no0pu2g57/AGA9Tfv785pnf+L8vczyLmvP2J/TOqJOpZLoHadwIPyqw4PurKf198l5SdL6FLp02RyoAWLH7LuW7nhgPbsB2y6S6F9/WsunfgUatxPcYxkkDGMj6/WiKNpCC20XtUWzHsqqPUk0B9TgEjGZzT+NY9gMqOj+WruoG7axfyynoxIbudoA4urGXcHUInLBJFYq2xgGBpvwn2P0wCRjGMAYxjAGMYwDDeLfFo008kYX42VCrFgANwCgkAFqu/T0Ptn591wyTRx/Z7SR5hDRux+IUAAIzZ/bP3rPiaZUUs7BVHJLEAAfUngZySwdOU873Oqlip0ouMeJ+V+EeuzB9NC8bOTIqlgkq0ASQSWjC8Ae/NZ+o/xieX5gYFCu8MDYKkWCD6gjMT4w8SJqCmjiRmZpQGPwK32MsgdYd7AiS4mpwKW1tl3qwDp6QIui0u5lB+Ik2WI+UE/8K0CfWufXM69SGDpNwWr2XNnLUqN6s66WFtXqST2uz9FHYf8AbNsiAAACgOBkPpPTBBGFHJPLH3P/AIybjAYV4eF56ylrJ9SkY2QxjGd5c46vTB0Kn17fQ+mZ1NOrCTTy3slUxNXBFigQffNRlT1rRWN47jv+XvnifU6M4SjjaP64b9Y8TpoT3pvZ+p+edc/selW200okH4HpW/zfKf5Zpv7Luiy6fTSiaMxs0h4YUaVVAP5XeRfGfU9YYYjC5VNyxyBDtdmd1VBuBD7WBNeWQ24CztsjX9E1AfTRN5gltFBcFTuYCmPwkr8wPYkexz6VfVqmLwyV7xdnfiVnUnrCROxjGcpgMquvaZqSaMXJCd1fiU/Ov6jn9MtcZScc8bF4TySuctNqVkRXU2rDcD9M80msSVQ8bq6mwGUgjg0eR9cp9f0rYHHlmXTScyQi7F8sVA+ZT95PX9xlFoNVqtPvMIWaIlpD8zgVZqx9pGxJCkMr7Qqnn4yIhO+kt/mxM4W1jt83N3jMuvjYIB5sTKdhcgcVtiErUHIZjTKCAvwkNfFHL3pfUBNEHCsnLKVarBR2RgdpI7g9jmhmS8YxgDGMYAyI+gsk+bIL9Awr9OMl5zh1CPe1lbaSrUQaI7g12P0yripbgrtR0Qt3dX7H7SNH5W9vNA8Wa9rym6h0fYopFidWeSN7JjEsg277ILRkAtQorbcg5q5JlUqCQCxoX6kAtQ/QE/oc9ZQRRAIP88o6dtYO3mvncRY56SNljUM5dgACxrk1yeAB/LO2Vekcwy+SfkazET6V3T9PTIPi3xFNpvLWCESu4fg3waCxXXoZXQH2FnJpzzrrs+8I0WMyiePVZ6jgZ14YkMthS4jvZ3ssbCmiRR4vOX9/WI+HSsxo0AxINVyDsoqARuPcc8EC80JNhjMpJ4j1x3bNGK2/BzJZO1mBO5FFAiu4J3L27ZzabVuVaaZYlDxyAKRGaQx71YWzMHVpeDVFEuubrKSjq3YGvyh8ZeHhq9M6ecYW2Ooe/hqRdrCRCdrqeO/IIBBBGSG65v4gjaQ+5G1R+p5yo1Bdpv8AWDujQqrBSQqlhx+dEi85K2LUEsivd2vw8eXcVcjh0vp3lQ+VpWZy7s7OxspuVVZUY/EE+HjdzVd80XR+iLAL+Zz3b/sMnwwqopQAPYZ95pHDrP2s9ZeS7lw9Sba3GMYzpJGMYwBgjGMAzvVulqAyugeGQbWUgEUeao8cHkX7ZmotbL0yZTI5k08j7nl3qu4sHtijGlCL3RKAWHcWHwxn9FdAQQRYOUnUuigo6MvmQvwy82OQbBHIIIBBHsM8iFKeCm+zV6cnst4t8ucfQ3clUWu/r+S20WtjmjWSNw6MLVh2Pp/XjO+YEdJ1UMpbRuGDNHEqAALFGHJkaSIyhHJu9yANw3q5I3oz1YyUleLuYtW3PcZB631dNNA0r2QvAUd2Y8Kq/Unj6dzwDld/fSDcl7grJvL7W2g7Y2CXXxMRIvb1IHc1liC/yHqekxO24rT/AIlJVv3Wr/XIP98NLu2hnJIJAEUnNAMKO2jYI2n71irxF4w0rKDvYWoejHJYBXebpfury1fL61kOKejJTa2JP+imHbUS/wDVsb+ZW8kaXTOp5k3D22qOTzdjPOn9UinVmicOFYoSAasUTVjnuORxkrIUEtiXJvcYxjLFRjGMA46jU7K+Fmv8Iv8AfMrP0BS5ZTqlJ80tQPJlLEEfEK2hmA9OSavnNhjKNN7MGGXwzfmBl1BDUBtCqa8ryzZJPa22jsBxzZy/0Uk0cSRpAaQBQXZRwOB8KgAfplwZBdWLPpeVq+IojqPIBs7N+8EFeCwYWD6bTZ7DgHkgGjpy4zfl7EWIHU453eJXZQS1qEHK196zz6jLJOmSA86iQ/Q1X8qOc+nDzZWmPy/JH+Q9f15/f6Za5jQoxu6jvq9NXt81IS4lZ/oh/wD1Mv7j/wAZz/u2pfeZZS9bd24XXerq6vLfGbdhT5E2RV/3djPzNI35uc7Q9EgXtGv68/1ydkfqGtWGJ5HYKqKWJY0AB7kA0P0OTGjTjqorwFkVU/XWTWLAqRslDcd+1lNOz/D2al8s0PQ/UDO3R9OJInZxYmZiR9DdZR6VZC089AeefLTsCwY/CfgG1gsdKCWc2O6WVzX6aHYiqPQVlWs9TXZL1/HqOJn+qfxCQtBHKI3IqKU9iKICsdrbWHH3TYHFE3kDofiowIYtXvXy1X42DEgMF8tXtmkeQg2Wqt28fdJzYTQq6lWAIPcHKvVdDJXapDJwQklmq7bXHxLWIqVPTdea9/XvGx2h8Qady4Eq2jbWviiVVxd1xTLz25rJ5kHuPQd/ftme1nQ1k/xNMTyzHbIGBLMjkkP3+JEI9toyq0XhciTcySALJG6CkckRGQjcxA5O+uzUAADwCL9ouvgwbjGfMb2AaIv0Pf8AXPiefbXws1/hF5duyuSR4esRMWALfCxQko6ralg1OVCmirAkGrH5Z7N1jTpW6eJb21bqPnsp6+oBr3rKeToULKynTv8AFI8rEKgLGTzbDn7wAkYC/pkePwnECT5MpHxfCzoAPMQo1EC/lJA549KzPtY9fB+xNi11fiiCME7iR8QG1SbKXvoVyFAJJBqgc4dC8RPNIUeLZUavuHI3XtlBP3ae1APJ2MfyDoYK7f4ePbzQlYy1ZBpQ1hRYHwih9M6dSTyoWeVmYIpYRxrydoulX1yrqTf6Iv76L38ibLizzqUysbjXkd3HH/8Afzz66fLLIDUtEehUHj3yn6FFOUQPJvjk5WyrEbaBYOt7g3xNyzVYAPGXEenKySbPmQ7gPxK3cZ40qMo4ntL3WzSutbX0tyXe2dCknCxKbTzEglozRsWvY0RY9jRI/U5FHRKbcIdNdKL8v0QqUHb7pVSPbavsMtNNqVcWP1HqD7HPNZq1iRna6X2BJNmgABySTQAHcnPXhShJXi3b9z9zBtrcqoegBCSsMAJIY0G7jt+2RdZ4QSSvs4kNrZW7IQABeQdoIABIo8d8vND1GOZd0bbhwD34JVWog8g0w4+uSc07Jc34si5WaHp7QgrGkSgm6BeufYH5R9Bxlil0Lq/Wu2fWMvGNiLjGMZYgYxjAGctRqVQWxoduxP8AQZ1xkPoDLdT6Xp5pJHCOTIqo2yKmNeYGtyOdyvXP4VPoMk9O6AQu3b5URO4oDy1cC64UAACh6KBzWaDGZunm/U79CD5RAAABQHAz6xjNSRjGVfWuufw7RDy2fzCR8N2AtE0ADfBJ5oUp57YBaZm/E2vZ3GljZCXFyAMRIBYKhRuUMGAbcu9W2BivpnLWeLJHpIIXV3jEqGQdwWPCot7iUUkc0LXdV1nHpXT5FZgWEk792Nny1LM9O24hnXcQtcL8W2txBpKSigWHR9D8aru3iG7egN8jfO31rtZs8cknnL/OOj0ixoEXsP5+5ztkU45Vru9WQhjGM0JGMYwBjGMAYxjAGZbxPqlllghDPTEk7FWSNiwXy1kWuRR3imUgLYPFiH/7QHdpEj053LuVfmblXkA4VSSGjETiv95zQUnJHRujrFTBT/FSoBIeAF5YltoAEd7vlH0u2smk5qCv8ZKVy70EYMhI+VAI17nt3Nkkn8z7551USKd8Vb2Vo13fLvIJj3fTdWTtNAEQKPT+fucaqDehX37H2PocwdJqn/snf7/nbuLZtTOeHNSdQXYSsaEZDFVV7cFiGCARstbSPvcm/S7XW6VpE2TRrKlhiAavaQRuU8EWAa7ZQa2RtPqP4naxAVlkUF6svGKCjcNzkgoAqgkG2JPF9pvE+ldd3nKtFAyuQrKZK2KynkE2K98uoRl/fB2vy/lbeRF2tGUWp8MI0l75Y1uyvltdFmJVGRhsUqQlAdkTnjJ3QtN5DyF5mk3LGotJLHlqVPzEgX3oetn1oaJXB7G/Tj3HfPcvln/l5EaHyjggEdjn1jGaEDGMYAxjGAMYxgDGMYAxjGAMgPBMxBPkgi6O1mIsUa5HcZPxlXG4K9elsQA8p2gVtQBFoenHNZL0+mVBSKAPp/8AvOdcYUEtUBjGMsBjGMAYxjAGMYwBnKcPxsKj3sE/tRzrjIaurAgJ05u28KPZEC/z5+uStPpVQUor3PqfzPrnXGVUIp3RNxjGMuQRdZoBID2sjabAZWB7qyn5hlNH4aVQdyM5ZxIzBw1lX8wAI/Cruo7VFfCPbNHjM+zV7rQm5V+HemLp4fKUNQJa2VVvcb+7xwKH5AZaYxl0QMYxkgYxjAGMYwD/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82948" name="AutoShape 4" descr="data:image/jpg;base64,/9j/4AAQSkZJRgABAQAAAQABAAD/2wCEAAkGBhISEBQUExIWFRUWGRkUGBgYFxkaHBsbFRcWFxUaGBccHCYeGB0kGhwXHy8iIycpLS4tGR4yNTAqNSYrLCoBCQoKDgwOGg8PGiwkHyQsKSoqLC4tKiwsLSwsLCwtLywqLS8vKSwsLCwtLCwqLC0uLDAsKSw2LC8sLCksLCwsKf/AABEIAMABBwMBIgACEQEDEQH/xAAcAAEAAwEBAQEBAAAAAAAAAAAABAUGAwECBwj/xABEEAACAgEDAgQDBgMECQEJAAABAgMRAAQSIQUxBhNBUSIyYSNCUnGBkRShsQcWM5IVJENTYnKCwdFUFzRjg6LS4fDx/8QAGgEBAAMBAQEAAAAAAAAAAAAAAAECAwQFBv/EADMRAAIBAgQDBwMDBAMAAAAAAAABAgMRBBIhMUFRYRNxkaGx0fAFgeEycsEUIlJiFSNC/9oADAMBAAIRAxEAPwD9wxjGAMYxgDGMYAxjGAMYxgDGMYAxjGAMYxgDGMYAxjGAMYxgDGMYAxjGAMZ8yyhVLMQqgEkk0ABySSewyon8WadaO7crbdrIC4IYO24kcKoEchJP4D60MAucZA6X1qPUb9l/AQpuubFgiie49DR9wMn4AxjGAMYxgDGMYAxjGAMh9Z15h08kgXcyqSq/ic8Iv6sVH65MyDL05ySRqJVs3Q2UPoLS8EMpemeOFkjaSRNgBJAAZiY1hVy+0C/nJUfQXlzo+uQy2FflQm5Tdr5lbAw9DyOPqMi6vocjggypIDwVlhRgex+7tPcD9sp9d0wxKxZDDzuEsTO0YIUoNyXvhUKWA2cLuvggVFyme26sbHGUfQptQH8t6eFYwVltizG6BLEkMG+IgWSoVSxJfi8yTQYxld4gWQ6d/K3FrXhSVYqHUyBWHIJTcLHPtzWAWOeK4N0Qa4P0Pscxk2s1VL5upjhuOigejYckChukVmQAFw5q2oE0c+OnR7ZIXOpZ9rFnCxTkOTDFHdVRNoW3H8RHN5F0Uzx2ubfGRtJ1BJL2hhX4kZf23AXknJLp3GMYwBjGMAYzN9U8cwQTmJr4Khmo7VsjdZrsoIJI9SAazRqwIscg85VST2Fj3GMZYDKzrPWxBCZFXzNrrGwU/LbAEsQDVXzxxxdDkWeZjxMipNEYlvVSH4BZ2fCNvnSqOG8sNQv1ZR7ULQi5uyK6WX7ctqbmZ0dYoAtv5c3qVpRANlKS3JJcEmlqx0XRZiP8LTwg/iBmfkMDuJKrZ3vf/O3ucsND06LRwvIxLMFaSWU8s20EsT78DsPyHoMaPxVpZFLCUAeYIhu+HcxVHAW+9h1/U1kF3KMdIr7s5aHw9LEXI1JBdt7ERJyf1uhlxAhCgM24juxAF/oOMrtP4q0bi01EbAsqAg+r3tH60f2OddH4g00pAjmViSAAD3JDMK9wQrG+3wnJKOTZYYxjBUYxjAGMYwBjGeOtgjtfHHf9MAqvEPUpYERo0Dlm8qqJpnUiEmjwvmbQx9A18VkD+99StGUPwAsWHchZzFxGCT2F2SLsUG5q0PRz/wCon/zj/wC3Pg9Gf01U4/VD/VMi7KXlyIvTPF8czxoI3Be/iuNkB+2oblc7rEMhtbHHcZfZTt0jUDldVZHbfFGfcdwAfU/ucbtcncQTD6Fo2/nuXF+hGdrdM46qM6NjKn/u7H7VB/syf9qg9BfzL+o9cvVYEWOQecp4/EUZbyp0aBm+HbKBta+4Vxat+V5z8Pz+UZdM5/wOUJPeFrKH/p5U/llU1cyhOKlZPR+T/JZ9R6ikCb3J9gByzE9lUepOViaGfU/FOxjjPaFDRI/+I45P5Ch+ffK/S9Uhk1Mc07hRISmlRr5AKgv2oFiy8n8SKOeDrclf3al4/wDZq9uC/l+xG0nTIohUcar+QH9e+feo1kcdb3VLIUbiBZPYC/XO2Zrxv4eOqSKp/JVHt7HBVqB9RTex+pyXotDopxjdJ6I0DapB3dRwTyw7AWT+3Oefxsf+8T/MPUWPX25yGOgx1Vt2A7/h+T0+76fzvPlvDsJNkNd7u/rt2/0xqWtDmWUcgYAqQQeQQbB/I59Zx0mlWNFRbpRQs3nbJKPoMz3jR9YIkOk+YMS3IHAUkBiSAFNEX6Ej6g6HPDkNXIP5wh8YaifUMHjEYZ2Lk7+5uwOQgPN9s/ffDEjHR6cupRvLUFT3FChftYAP65m9X/Z59kKKPMXQlygG1QVDFB/yA97snLDq/juCNXEbBpQzxbW+EK4Oxd90dvmNEDtshZUb5TeZU4ZW2aTknsXvUeqQ6dQ80ixqWCBmNDc3yi/c5nur/wBocMKtUbvIoa1FUGR5U2s4JonyZjwCPg5qxeb6/qwHEuulZVaPYdOR9qaXbuSJZGSAl6kWTdvWqsg8Tei6rVaqdZodDFBHuLmWUXK29VVyjV8JYKt7RRrNbmscNUlDtHpHm9PDn9jadI6g0sId4/KYFldSSQGjZkamIG5bFhqFgg5kek+K9M2on1Ekm5mPlQxorSOI4yQDtUErubc3NdxltqPA6TyM+pmmlBNiLzGEaj2CjvlH4Y1q9P1UujnUCPeDDNQ4EllFc+x5AY+oI9shtnRRp03TllblKy020423vw4F7qutyaiNkTQTsjqVJdkisMKPqWHH0yAnQZOCvT4oyCSP9bkBG5mZvlTsSzWPah2AGaHr/X49JGrPVswRFLKm4myfiYhRSgnk+ldyMmaPWJKgZDYIB+osA0w+6aI4OScbqR4RXn7mZHh2Y7T/AAumG0gj7aY1tuh8vI5Njsb5vJMPSNSskcgTTgxRmFBch2qxQnkiz8ijv6H3OaISCyLFjuL5/b9Rn1gjP0RH0Zlo+aEv02Fv1uxkjGMko3cYxjBAxjGAMYxgDKKPxlp/NljYlTEwQnhrJLD5UJZflY/EB8Ivtlrq/N48vZ9d+79KrKCfwuzszGPTlmJYkmY97LV8Xwg2bAoG+Qci5VytwO6eN9NtQtvBYCwI3aiULsCwG07VBLEHj887ReK4mmjiCvcm4qSFA2qaDctdMeBxfI4FjIa+GJAbC6RTW2xCx4K7COX9V4PuM7R+HJgb/iEQ2WuOCNTub5msgmz6n1xfoVzvhF+XuXGuhiaNhKFMdfFvqv1vtn5p1OzqFj0kks0bI0dVz5dgvGkjfOvoD6XVm83Q8LREhpmeYj/eMSP8vyj9si9AgEuok1AACD7GGhxtU8sP+ZrP5VmU4uVkcmIpSrNRendvb53lRLBp9SXZlm00sMBSMyJ8MRssJVUGnYMEbngGNSKOfHS5tVDp98erE6QxlivxTtK7tJwzbfMjVR5VEA0C/BoZuZoFcFXUMDwQQCP2OZXq3gFb8zRuYJRyAGIU/T3X+n0yzzLqbTdWmllWbnwf24E3onjCKYrHJ9nNtBYEOF3Hy7QM6r8Y8yIFO4L1zRy+nhV1KsLB4IOflc7wzO0HUYVjmJAM2xRu+6DKAKY7NyrJzt3bhRAOajwzrOpNJ5cyqFBDs5Ubdu2gkLLQcM9spNlUUbiWcBZjNS2LUa8KyvH7riu814xjGXNxjGMAYxjAM34z0OqdYpNOxPlNuaMdzdASICwV3jG4qjnYSbIJUDMF1HqkWjciGPdrHPKsUlXTkvI4VSqASzAyMNx3EXW4jvoP7Q/7QPJvTaZvtTw7j/Z/8K/8f9Pz7e/2ceBfKUanULcrcop+4D6n/iOUbvoj1qGGhQp/1GIX7Y8+r6fO/wCvCH9nlH+J1tyzN8e1jYUnm2/E38hm+AxjLJWOCviJ15Zpv2XRDM14v6dW3UiPzBGCk0dX5kD0XFepUjePyOaXGSylObhLMjKr0N/LU6Z0n07AMkUxPwqSrL5U4tlFhSAwNUORWVL9H2NZh1MB3NIWVEmG5mDBleMhrBHdgTTMPvHL3yX0DEorPpGJZkUW0BPLMi92jJ5Kjle444yZ1XxAkenSaMiQO8artBfcHcBtoXkkLuP6c5BrUf8A6auuez+/UyscYUGtY8bFt5+DUpyBIFBZ7YjmGwSf8L2NZdeE+t7g4lm3O0nwBrBI2JZAKgqC+8hfQUBfczOl+LdPMqktsdkD+WxG7kbioqw7KPmCXR475awauN/kZW79jfyttbkezcZJi3Hgn4/g7YxjBQYxjAGMYwBjGMAYzwmu+ZTrh1f8SWiZAoSkZpAFX4Hv4PMAZy+0fGjLQHIo2IuazKSLxfp2nMILEhihYC0BDBCC3ofMOz8yPxC6PqO53ZW6gSnwbfKO6Q7dm4FIlAUkeb8V93Q0NlGb07pspVViQwgKqNM4HmNtRUJRBYjLBVs/QccDIuUdRcNe4ndZ1rSt/Cwn4j/iuP8AZoe4v8TDj6Dn2u30mlWNFRRSqAB+mcem9MjgTag+pJ5JPqSfU5LwlxYjFp5pbjGMZJoUvifwxHrI6PwyL8j+30PupzE9D8TT9PlOn1Ckxg1XcpfZkPqp71+1ds/UMpfE/hiPWR0fhkX5H9vofdTmM4O+aO55+Kw0m+2o6TXn0ZaaTVpKgeNgytyCO2dSc/L/AAvDrtNqWjUbQP8AEV+UPsw/7EZo9f1mJXCzOZGKvIAB8AWLbv47cbl72c6aMJVI5mrFqGLdSF5RszSt1KIGvMX97/phepRH74/Xj+uY+Pxpp9oKlaIUkblBUOu4Fx934eTknT+K9O+2pEbfe3bIp3bSQ20X8VEHt7Z0dh80Ne2Zr1YEWDeYDx//AGiCENp9MwMp4dxyI/cA+r/0/PL140lR1R2TcCpKEqeRR/X65jeif2W/62fNcNClMB9579CPYevvnNVpyjset9NnhczniHtqlz+cj4/s18EmVhqtQvwA3GG+8fxm+49vc5+sZ8xxhQABQHAA9AM+solYpi8VPE1HOX2XJDGMZJyjGMYAym1fhpCWaFzCz3vCgGN74PmRH4Wv1Io/XLnGC0ZOOxmW6ZMo2tpYZFAjW4X8v4YWLRqInG1QCTwG7EjK3UdBQrX8PqU5LcJEw3nzzvpH5NzE/wDQntm4xkE5k+CMz4ULxK6yRzAySbhuQ8DYi27cjcSpYn1LenYabGMkq7cBjGMEDGMYAxjGAc9RpkddrqGHeiLHGRl6Lpx2gj/yL/4ybjFiGkz4jgVflUD8gB/TPvGMEjGMYAxjGAM8ZqBPtznueEXgGKOrZrJPLncfrfYfkBwBlZ1PpKajbbupCstxsASkoAdSSD8LUORR44IyF4w8P6mTy44nEbwP5qsb5ZRtiPblSC9/UDK2PwxrEjEcc+xY1KRlWIYhP4nyt529iXgsf8B/X2W+CWh5aXFvUstR4RgcyAu/2lHYGUBQEeO1UL+FiNxs8DnjOS+FguqSSNwsYbzGS73MgkVQF2/CqlyeD+nYjt0TpeoTUSSzMGtAgO8tdSO/CFQIloqNoJ+W8pND4R1sTGQTqZNrqOSKE1Sy0Sp+IzWAaNCjXFZVrZ5SU/8AY3CtRsGjlv03W7pI/wAVlT9QVJ/qBn5rD0/qJd1MrKFSr840dwl2hSY+WH2ZL8Eba9by7i6jqdOkBPDqo3PTMrNVNtZ+WH175zYzE06NF1Kieh04TDTrVVTptXZ+oYzM9H8bxyUswEbe/wB0/r939f3zSg32zy6NenWjmpu56FahUoSy1FY9xjGbGIxjGAMqtf4khhm8tzXwhrsdzu2qq3udjtY0oNce4yx1GoWNSzsFUdyTWZ+YfxEyyxaeytASSMyqdpJU+WD8dEkjcOLsZSU0nbiXjBtX4Huq8axp/sZSfL86qUNttvu7ix+FWawCOwuyBkZvEeskCtFpwqttpX37rE5ikDkIQoA+KxzwfTnLaLpMtANPtAG0LEiqAOOASCQOM7L0Yessx/8AmsP6VjNJ8PnmMsVx+eRK0k++NHKlSyq209xuANH6jtnbIcfTFBBDScc8yOf3BPOTMsr8SrtwGMYySBjGMAYxjAGMYwBjGMAYxjAGMqtSgMr3zW3+mZPrfimODUxIaERJRzXZjW037A9/zPsM8+pjlCbhlOinQlU/T3n6DjM3EAJI6/Go4/PnNJnRh66rRzJWMZRykLqnTo5Vt+NoJDjgr7/mPocxUepYttC77NCuCfb4f/zmi8WdR2oIgeW5b/lH/k/0zn4U6VQ85h34X/uc5/8AksQsWsPQtlWsr6nJUpqcrEE6GX/dP+1/0Oenps9E+UQBzZKj+QJP8s2OM9uWLm00rJkLDRvqzJdK0qmQebyD2X7t+l/i/p9M1Twqw2lQR2oix+2UPVdF5b2PlPI+h9ssP9MomnaaQ0qAlzV1XfgZ819Px2IrVp4XFO809Oq6I9KdCEIqVJaP1KrqngaJ7MR8tvbup/TuP0/bKSObW9PPxLuj/wAyfoe6H9vyzzx94yjbRRtpdTtd3VqVtr7QGux3A3Vl94J8SrrNPQV7iVEcvR3Hbybvnt6++erX+iNU/wCpheDvbT+UdsMXVjTtVWaPJ7+JRdV1UeucP9k9ROg02o3Bd5DFWjcMFDE7V3EWALFc36vjTXaWIvqtJujVxCD/AIUhLbth2W8e3hRuElfEByQc0vUPB+mls7dhPqnH/wBPb+WV6+FtVFxDqgV/C44/Y7h/LOaNTE09Kkc3VezMZU8NU1pyy9Je69jtH/aDo/tNxkTy2CMTE7DeQxZAUDBmXa26u20nkc5fanXJHGZGPwgXfvfah6k+2UL9MlRkkXSwPLe93FIS4Vk3WO/ws45HrkbXanUy6iNGgA2jzAhkFMbrduA5r2+uaVMRlVknfuZlTw+Z3bVu9cCz0OhadhNOPrHH6KPSx6t7n/t3dc8QHTuEWLf9nJKaJFCMfRCAPckr9LPGdFfXH7kCj83b+lZ4+i1TfM2n5BU/ZsfhPccnkH2y0HlWkWVnHM9ZLuOD+NtMDR3/AHudhqlIBa/w7iFB9Tng8a6f4bDgGu6Na/FIrGQV8AGw8369hxfq9Ak+I1pfi5b7AckmzfPPIB59c6no0pu2g57/AGA9Tfv785pnf+L8vczyLmvP2J/TOqJOpZLoHadwIPyqw4PurKf198l5SdL6FLp02RyoAWLH7LuW7nhgPbsB2y6S6F9/WsunfgUatxPcYxkkDGMj6/WiKNpCC20XtUWzHsqqPUk0B9TgEjGZzT+NY9gMqOj+WruoG7axfyynoxIbudoA4urGXcHUInLBJFYq2xgGBpvwn2P0wCRjGMAYxjAGMYwDDeLfFo008kYX42VCrFgANwCgkAFqu/T0Ptn591wyTRx/Z7SR5hDRux+IUAAIzZ/bP3rPiaZUUs7BVHJLEAAfUngZySwdOU873Oqlip0ouMeJ+V+EeuzB9NC8bOTIqlgkq0ASQSWjC8Ae/NZ+o/xieX5gYFCu8MDYKkWCD6gjMT4w8SJqCmjiRmZpQGPwK32MsgdYd7AiS4mpwKW1tl3qwDp6QIui0u5lB+Ik2WI+UE/8K0CfWufXM69SGDpNwWr2XNnLUqN6s66WFtXqST2uz9FHYf8AbNsiAAACgOBkPpPTBBGFHJPLH3P/AIybjAYV4eF56ylrJ9SkY2QxjGd5c46vTB0Kn17fQ+mZ1NOrCTTy3slUxNXBFigQffNRlT1rRWN47jv+XvnifU6M4SjjaP64b9Y8TpoT3pvZ+p+edc/selW200okH4HpW/zfKf5Zpv7Luiy6fTSiaMxs0h4YUaVVAP5XeRfGfU9YYYjC5VNyxyBDtdmd1VBuBD7WBNeWQ24CztsjX9E1AfTRN5gltFBcFTuYCmPwkr8wPYkexz6VfVqmLwyV7xdnfiVnUnrCROxjGcpgMquvaZqSaMXJCd1fiU/Ov6jn9MtcZScc8bF4TySuctNqVkRXU2rDcD9M80msSVQ8bq6mwGUgjg0eR9cp9f0rYHHlmXTScyQi7F8sVA+ZT95PX9xlFoNVqtPvMIWaIlpD8zgVZqx9pGxJCkMr7Qqnn4yIhO+kt/mxM4W1jt83N3jMuvjYIB5sTKdhcgcVtiErUHIZjTKCAvwkNfFHL3pfUBNEHCsnLKVarBR2RgdpI7g9jmhmS8YxgDGMYAyI+gsk+bIL9Awr9OMl5zh1CPe1lbaSrUQaI7g12P0yripbgrtR0Qt3dX7H7SNH5W9vNA8Wa9rym6h0fYopFidWeSN7JjEsg277ILRkAtQorbcg5q5JlUqCQCxoX6kAtQ/QE/oc9ZQRRAIP88o6dtYO3mvncRY56SNljUM5dgACxrk1yeAB/LO2Vekcwy+SfkazET6V3T9PTIPi3xFNpvLWCESu4fg3waCxXXoZXQH2FnJpzzrrs+8I0WMyiePVZ6jgZ14YkMthS4jvZ3ssbCmiRR4vOX9/WI+HSsxo0AxINVyDsoqARuPcc8EC80JNhjMpJ4j1x3bNGK2/BzJZO1mBO5FFAiu4J3L27ZzabVuVaaZYlDxyAKRGaQx71YWzMHVpeDVFEuubrKSjq3YGvyh8ZeHhq9M6ecYW2Ooe/hqRdrCRCdrqeO/IIBBBGSG65v4gjaQ+5G1R+p5yo1Bdpv8AWDujQqrBSQqlhx+dEi85K2LUEsivd2vw8eXcVcjh0vp3lQ+VpWZy7s7OxspuVVZUY/EE+HjdzVd80XR+iLAL+Zz3b/sMnwwqopQAPYZ95pHDrP2s9ZeS7lw9Sba3GMYzpJGMYwBgjGMAzvVulqAyugeGQbWUgEUeao8cHkX7ZmotbL0yZTI5k08j7nl3qu4sHtijGlCL3RKAWHcWHwxn9FdAQQRYOUnUuigo6MvmQvwy82OQbBHIIIBBHsM8iFKeCm+zV6cnst4t8ucfQ3clUWu/r+S20WtjmjWSNw6MLVh2Pp/XjO+YEdJ1UMpbRuGDNHEqAALFGHJkaSIyhHJu9yANw3q5I3oz1YyUleLuYtW3PcZB631dNNA0r2QvAUd2Y8Kq/Unj6dzwDld/fSDcl7grJvL7W2g7Y2CXXxMRIvb1IHc1liC/yHqekxO24rT/AIlJVv3Wr/XIP98NLu2hnJIJAEUnNAMKO2jYI2n71irxF4w0rKDvYWoejHJYBXebpfury1fL61kOKejJTa2JP+imHbUS/wDVsb+ZW8kaXTOp5k3D22qOTzdjPOn9UinVmicOFYoSAasUTVjnuORxkrIUEtiXJvcYxjLFRjGMA46jU7K+Fmv8Iv8AfMrP0BS5ZTqlJ80tQPJlLEEfEK2hmA9OSavnNhjKNN7MGGXwzfmBl1BDUBtCqa8ryzZJPa22jsBxzZy/0Uk0cSRpAaQBQXZRwOB8KgAfplwZBdWLPpeVq+IojqPIBs7N+8EFeCwYWD6bTZ7DgHkgGjpy4zfl7EWIHU453eJXZQS1qEHK196zz6jLJOmSA86iQ/Q1X8qOc+nDzZWmPy/JH+Q9f15/f6Za5jQoxu6jvq9NXt81IS4lZ/oh/wD1Mv7j/wAZz/u2pfeZZS9bd24XXerq6vLfGbdhT5E2RV/3djPzNI35uc7Q9EgXtGv68/1ydkfqGtWGJ5HYKqKWJY0AB7kA0P0OTGjTjqorwFkVU/XWTWLAqRslDcd+1lNOz/D2al8s0PQ/UDO3R9OJInZxYmZiR9DdZR6VZC089AeefLTsCwY/CfgG1gsdKCWc2O6WVzX6aHYiqPQVlWs9TXZL1/HqOJn+qfxCQtBHKI3IqKU9iKICsdrbWHH3TYHFE3kDofiowIYtXvXy1X42DEgMF8tXtmkeQg2Wqt28fdJzYTQq6lWAIPcHKvVdDJXapDJwQklmq7bXHxLWIqVPTdea9/XvGx2h8Qady4Eq2jbWviiVVxd1xTLz25rJ5kHuPQd/ftme1nQ1k/xNMTyzHbIGBLMjkkP3+JEI9toyq0XhciTcySALJG6CkckRGQjcxA5O+uzUAADwCL9ouvgwbjGfMb2AaIv0Pf8AXPiefbXws1/hF5duyuSR4esRMWALfCxQko6ralg1OVCmirAkGrH5Z7N1jTpW6eJb21bqPnsp6+oBr3rKeToULKynTv8AFI8rEKgLGTzbDn7wAkYC/pkePwnECT5MpHxfCzoAPMQo1EC/lJA549KzPtY9fB+xNi11fiiCME7iR8QG1SbKXvoVyFAJJBqgc4dC8RPNIUeLZUavuHI3XtlBP3ae1APJ2MfyDoYK7f4ePbzQlYy1ZBpQ1hRYHwih9M6dSTyoWeVmYIpYRxrydoulX1yrqTf6Iv76L38ibLizzqUysbjXkd3HH/8Afzz66fLLIDUtEehUHj3yn6FFOUQPJvjk5WyrEbaBYOt7g3xNyzVYAPGXEenKySbPmQ7gPxK3cZ40qMo4ntL3WzSutbX0tyXe2dCknCxKbTzEglozRsWvY0RY9jRI/U5FHRKbcIdNdKL8v0QqUHb7pVSPbavsMtNNqVcWP1HqD7HPNZq1iRna6X2BJNmgABySTQAHcnPXhShJXi3b9z9zBtrcqoegBCSsMAJIY0G7jt+2RdZ4QSSvs4kNrZW7IQABeQdoIABIo8d8vND1GOZd0bbhwD34JVWog8g0w4+uSc07Jc34si5WaHp7QgrGkSgm6BeufYH5R9Bxlil0Lq/Wu2fWMvGNiLjGMZYgYxjAGctRqVQWxoduxP8AQZ1xkPoDLdT6Xp5pJHCOTIqo2yKmNeYGtyOdyvXP4VPoMk9O6AQu3b5URO4oDy1cC64UAACh6KBzWaDGZunm/U79CD5RAAABQHAz6xjNSRjGVfWuufw7RDy2fzCR8N2AtE0ADfBJ5oUp57YBaZm/E2vZ3GljZCXFyAMRIBYKhRuUMGAbcu9W2BivpnLWeLJHpIIXV3jEqGQdwWPCot7iUUkc0LXdV1nHpXT5FZgWEk792Nny1LM9O24hnXcQtcL8W2txBpKSigWHR9D8aru3iG7egN8jfO31rtZs8cknnL/OOj0ixoEXsP5+5ztkU45Vru9WQhjGM0JGMYwBjGMAYxjAGZbxPqlllghDPTEk7FWSNiwXy1kWuRR3imUgLYPFiH/7QHdpEj053LuVfmblXkA4VSSGjETiv95zQUnJHRujrFTBT/FSoBIeAF5YltoAEd7vlH0u2smk5qCv8ZKVy70EYMhI+VAI17nt3Nkkn8z7551USKd8Vb2Vo13fLvIJj3fTdWTtNAEQKPT+fucaqDehX37H2PocwdJqn/snf7/nbuLZtTOeHNSdQXYSsaEZDFVV7cFiGCARstbSPvcm/S7XW6VpE2TRrKlhiAavaQRuU8EWAa7ZQa2RtPqP4naxAVlkUF6svGKCjcNzkgoAqgkG2JPF9pvE+ldd3nKtFAyuQrKZK2KynkE2K98uoRl/fB2vy/lbeRF2tGUWp8MI0l75Y1uyvltdFmJVGRhsUqQlAdkTnjJ3QtN5DyF5mk3LGotJLHlqVPzEgX3oetn1oaJXB7G/Tj3HfPcvln/l5EaHyjggEdjn1jGaEDGMYAxjGAMYxgDGMYAxjGAMgPBMxBPkgi6O1mIsUa5HcZPxlXG4K9elsQA8p2gVtQBFoenHNZL0+mVBSKAPp/8AvOdcYUEtUBjGMsBjGMAYxjAGMYwBnKcPxsKj3sE/tRzrjIaurAgJ05u28KPZEC/z5+uStPpVQUor3PqfzPrnXGVUIp3RNxjGMuQRdZoBID2sjabAZWB7qyn5hlNH4aVQdyM5ZxIzBw1lX8wAI/Cruo7VFfCPbNHjM+zV7rQm5V+HemLp4fKUNQJa2VVvcb+7xwKH5AZaYxl0QMYxkgYxjAGMYwD/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82950" name="AutoShape 6" descr="data:image/jpg;base64,/9j/4AAQSkZJRgABAQAAAQABAAD/2wCEAAkGBhISEBQUExIWFRUWGRkUGBgYFxkaHBsbFRcWFxUaGBccHCYeGB0kGhwXHy8iIycpLS4tGR4yNTAqNSYrLCoBCQoKDgwOGg8PGiwkHyQsKSoqLC4tKiwsLSwsLCwtLywqLS8vKSwsLCwtLCwqLC0uLDAsKSw2LC8sLCksLCwsKf/AABEIAMABBwMBIgACEQEDEQH/xAAcAAEAAwEBAQEBAAAAAAAAAAAABAUGAwECBwj/xABEEAACAgEDAgQDBgMECQEJAAABAgMRAAQSIQUxBhNBUSIyYSNCUnGBkRShsQcWM5IVJENTYnKCwdFUFzRjg6LS4fDx/8QAGgEBAAMBAQEAAAAAAAAAAAAAAAECAwQFBv/EADMRAAIBAgQDBwMDBAMAAAAAAAABAgMRBBIhMUFRYRNxkaGx0fAFgeEycsEUIlJiFSNC/9oADAMBAAIRAxEAPwD9wxjGAMYxgDGMYAxjGAMYxgDGMYAxjGAMYxgDGMYAxjGAMYxgDGMYAxjGAMZ8yyhVLMQqgEkk0ABySSewyon8WadaO7crbdrIC4IYO24kcKoEchJP4D60MAucZA6X1qPUb9l/AQpuubFgiie49DR9wMn4AxjGAMYxgDGMYAxjGAMh9Z15h08kgXcyqSq/ic8Iv6sVH65MyDL05ySRqJVs3Q2UPoLS8EMpemeOFkjaSRNgBJAAZiY1hVy+0C/nJUfQXlzo+uQy2FflQm5Tdr5lbAw9DyOPqMi6vocjggypIDwVlhRgex+7tPcD9sp9d0wxKxZDDzuEsTO0YIUoNyXvhUKWA2cLuvggVFyme26sbHGUfQptQH8t6eFYwVltizG6BLEkMG+IgWSoVSxJfi8yTQYxld4gWQ6d/K3FrXhSVYqHUyBWHIJTcLHPtzWAWOeK4N0Qa4P0Pscxk2s1VL5upjhuOigejYckChukVmQAFw5q2oE0c+OnR7ZIXOpZ9rFnCxTkOTDFHdVRNoW3H8RHN5F0Uzx2ubfGRtJ1BJL2hhX4kZf23AXknJLp3GMYwBjGMAYzN9U8cwQTmJr4Khmo7VsjdZrsoIJI9SAazRqwIscg85VST2Fj3GMZYDKzrPWxBCZFXzNrrGwU/LbAEsQDVXzxxxdDkWeZjxMipNEYlvVSH4BZ2fCNvnSqOG8sNQv1ZR7ULQi5uyK6WX7ctqbmZ0dYoAtv5c3qVpRANlKS3JJcEmlqx0XRZiP8LTwg/iBmfkMDuJKrZ3vf/O3ucsND06LRwvIxLMFaSWU8s20EsT78DsPyHoMaPxVpZFLCUAeYIhu+HcxVHAW+9h1/U1kF3KMdIr7s5aHw9LEXI1JBdt7ERJyf1uhlxAhCgM24juxAF/oOMrtP4q0bi01EbAsqAg+r3tH60f2OddH4g00pAjmViSAAD3JDMK9wQrG+3wnJKOTZYYxjBUYxjAGMYwBjGeOtgjtfHHf9MAqvEPUpYERo0Dlm8qqJpnUiEmjwvmbQx9A18VkD+99StGUPwAsWHchZzFxGCT2F2SLsUG5q0PRz/wCon/zj/wC3Pg9Gf01U4/VD/VMi7KXlyIvTPF8czxoI3Be/iuNkB+2oblc7rEMhtbHHcZfZTt0jUDldVZHbfFGfcdwAfU/ucbtcncQTD6Fo2/nuXF+hGdrdM46qM6NjKn/u7H7VB/syf9qg9BfzL+o9cvVYEWOQecp4/EUZbyp0aBm+HbKBta+4Vxat+V5z8Pz+UZdM5/wOUJPeFrKH/p5U/llU1cyhOKlZPR+T/JZ9R6ikCb3J9gByzE9lUepOViaGfU/FOxjjPaFDRI/+I45P5Ch+ffK/S9Uhk1Mc07hRISmlRr5AKgv2oFiy8n8SKOeDrclf3al4/wDZq9uC/l+xG0nTIohUcar+QH9e+feo1kcdb3VLIUbiBZPYC/XO2Zrxv4eOqSKp/JVHt7HBVqB9RTex+pyXotDopxjdJ6I0DapB3dRwTyw7AWT+3Oefxsf+8T/MPUWPX25yGOgx1Vt2A7/h+T0+76fzvPlvDsJNkNd7u/rt2/0xqWtDmWUcgYAqQQeQQbB/I59Zx0mlWNFRbpRQs3nbJKPoMz3jR9YIkOk+YMS3IHAUkBiSAFNEX6Ej6g6HPDkNXIP5wh8YaifUMHjEYZ2Lk7+5uwOQgPN9s/ffDEjHR6cupRvLUFT3FChftYAP65m9X/Z59kKKPMXQlygG1QVDFB/yA97snLDq/juCNXEbBpQzxbW+EK4Oxd90dvmNEDtshZUb5TeZU4ZW2aTknsXvUeqQ6dQ80ixqWCBmNDc3yi/c5nur/wBocMKtUbvIoa1FUGR5U2s4JonyZjwCPg5qxeb6/qwHEuulZVaPYdOR9qaXbuSJZGSAl6kWTdvWqsg8Tei6rVaqdZodDFBHuLmWUXK29VVyjV8JYKt7RRrNbmscNUlDtHpHm9PDn9jadI6g0sId4/KYFldSSQGjZkamIG5bFhqFgg5kek+K9M2on1Ekm5mPlQxorSOI4yQDtUErubc3NdxltqPA6TyM+pmmlBNiLzGEaj2CjvlH4Y1q9P1UujnUCPeDDNQ4EllFc+x5AY+oI9shtnRRp03TllblKy020423vw4F7qutyaiNkTQTsjqVJdkisMKPqWHH0yAnQZOCvT4oyCSP9bkBG5mZvlTsSzWPah2AGaHr/X49JGrPVswRFLKm4myfiYhRSgnk+ldyMmaPWJKgZDYIB+osA0w+6aI4OScbqR4RXn7mZHh2Y7T/AAumG0gj7aY1tuh8vI5Njsb5vJMPSNSskcgTTgxRmFBch2qxQnkiz8ijv6H3OaISCyLFjuL5/b9Rn1gjP0RH0Zlo+aEv02Fv1uxkjGMko3cYxjBAxjGAMYxgDKKPxlp/NljYlTEwQnhrJLD5UJZflY/EB8Ivtlrq/N48vZ9d+79KrKCfwuzszGPTlmJYkmY97LV8Xwg2bAoG+Qci5VytwO6eN9NtQtvBYCwI3aiULsCwG07VBLEHj887ReK4mmjiCvcm4qSFA2qaDctdMeBxfI4FjIa+GJAbC6RTW2xCx4K7COX9V4PuM7R+HJgb/iEQ2WuOCNTub5msgmz6n1xfoVzvhF+XuXGuhiaNhKFMdfFvqv1vtn5p1OzqFj0kks0bI0dVz5dgvGkjfOvoD6XVm83Q8LREhpmeYj/eMSP8vyj9si9AgEuok1AACD7GGhxtU8sP+ZrP5VmU4uVkcmIpSrNRendvb53lRLBp9SXZlm00sMBSMyJ8MRssJVUGnYMEbngGNSKOfHS5tVDp98erE6QxlivxTtK7tJwzbfMjVR5VEA0C/BoZuZoFcFXUMDwQQCP2OZXq3gFb8zRuYJRyAGIU/T3X+n0yzzLqbTdWmllWbnwf24E3onjCKYrHJ9nNtBYEOF3Hy7QM6r8Y8yIFO4L1zRy+nhV1KsLB4IOflc7wzO0HUYVjmJAM2xRu+6DKAKY7NyrJzt3bhRAOajwzrOpNJ5cyqFBDs5Ubdu2gkLLQcM9spNlUUbiWcBZjNS2LUa8KyvH7riu814xjGXNxjGMAYxjAM34z0OqdYpNOxPlNuaMdzdASICwV3jG4qjnYSbIJUDMF1HqkWjciGPdrHPKsUlXTkvI4VSqASzAyMNx3EXW4jvoP7Q/7QPJvTaZvtTw7j/Z/8K/8f9Pz7e/2ceBfKUanULcrcop+4D6n/iOUbvoj1qGGhQp/1GIX7Y8+r6fO/wCvCH9nlH+J1tyzN8e1jYUnm2/E38hm+AxjLJWOCviJ15Zpv2XRDM14v6dW3UiPzBGCk0dX5kD0XFepUjePyOaXGSylObhLMjKr0N/LU6Z0n07AMkUxPwqSrL5U4tlFhSAwNUORWVL9H2NZh1MB3NIWVEmG5mDBleMhrBHdgTTMPvHL3yX0DEorPpGJZkUW0BPLMi92jJ5Kjle444yZ1XxAkenSaMiQO8artBfcHcBtoXkkLuP6c5BrUf8A6auuez+/UyscYUGtY8bFt5+DUpyBIFBZ7YjmGwSf8L2NZdeE+t7g4lm3O0nwBrBI2JZAKgqC+8hfQUBfczOl+LdPMqktsdkD+WxG7kbioqw7KPmCXR475awauN/kZW79jfyttbkezcZJi3Hgn4/g7YxjBQYxjAGMYwBjGMAYzwmu+ZTrh1f8SWiZAoSkZpAFX4Hv4PMAZy+0fGjLQHIo2IuazKSLxfp2nMILEhihYC0BDBCC3ofMOz8yPxC6PqO53ZW6gSnwbfKO6Q7dm4FIlAUkeb8V93Q0NlGb07pspVViQwgKqNM4HmNtRUJRBYjLBVs/QccDIuUdRcNe4ndZ1rSt/Cwn4j/iuP8AZoe4v8TDj6Dn2u30mlWNFRRSqAB+mcem9MjgTag+pJ5JPqSfU5LwlxYjFp5pbjGMZJoUvifwxHrI6PwyL8j+30PupzE9D8TT9PlOn1Ckxg1XcpfZkPqp71+1ds/UMpfE/hiPWR0fhkX5H9vofdTmM4O+aO55+Kw0m+2o6TXn0ZaaTVpKgeNgytyCO2dSc/L/AAvDrtNqWjUbQP8AEV+UPsw/7EZo9f1mJXCzOZGKvIAB8AWLbv47cbl72c6aMJVI5mrFqGLdSF5RszSt1KIGvMX97/phepRH74/Xj+uY+Pxpp9oKlaIUkblBUOu4Fx934eTknT+K9O+2pEbfe3bIp3bSQ20X8VEHt7Z0dh80Ne2Zr1YEWDeYDx//AGiCENp9MwMp4dxyI/cA+r/0/PL140lR1R2TcCpKEqeRR/X65jeif2W/62fNcNClMB9579CPYevvnNVpyjset9NnhczniHtqlz+cj4/s18EmVhqtQvwA3GG+8fxm+49vc5+sZ8xxhQABQHAA9AM+solYpi8VPE1HOX2XJDGMZJyjGMYAym1fhpCWaFzCz3vCgGN74PmRH4Wv1Io/XLnGC0ZOOxmW6ZMo2tpYZFAjW4X8v4YWLRqInG1QCTwG7EjK3UdBQrX8PqU5LcJEw3nzzvpH5NzE/wDQntm4xkE5k+CMz4ULxK6yRzAySbhuQ8DYi27cjcSpYn1LenYabGMkq7cBjGMEDGMYAxjGAc9RpkddrqGHeiLHGRl6Lpx2gj/yL/4ybjFiGkz4jgVflUD8gB/TPvGMEjGMYAxjGAM8ZqBPtznueEXgGKOrZrJPLncfrfYfkBwBlZ1PpKajbbupCstxsASkoAdSSD8LUORR44IyF4w8P6mTy44nEbwP5qsb5ZRtiPblSC9/UDK2PwxrEjEcc+xY1KRlWIYhP4nyt529iXgsf8B/X2W+CWh5aXFvUstR4RgcyAu/2lHYGUBQEeO1UL+FiNxs8DnjOS+FguqSSNwsYbzGS73MgkVQF2/CqlyeD+nYjt0TpeoTUSSzMGtAgO8tdSO/CFQIloqNoJ+W8pND4R1sTGQTqZNrqOSKE1Sy0Sp+IzWAaNCjXFZVrZ5SU/8AY3CtRsGjlv03W7pI/wAVlT9QVJ/qBn5rD0/qJd1MrKFSr840dwl2hSY+WH2ZL8Eba9by7i6jqdOkBPDqo3PTMrNVNtZ+WH175zYzE06NF1Kieh04TDTrVVTptXZ+oYzM9H8bxyUswEbe/wB0/r939f3zSg32zy6NenWjmpu56FahUoSy1FY9xjGbGIxjGAMqtf4khhm8tzXwhrsdzu2qq3udjtY0oNce4yx1GoWNSzsFUdyTWZ+YfxEyyxaeytASSMyqdpJU+WD8dEkjcOLsZSU0nbiXjBtX4Huq8axp/sZSfL86qUNttvu7ix+FWawCOwuyBkZvEeskCtFpwqttpX37rE5ikDkIQoA+KxzwfTnLaLpMtANPtAG0LEiqAOOASCQOM7L0Yessx/8AmsP6VjNJ8PnmMsVx+eRK0k++NHKlSyq209xuANH6jtnbIcfTFBBDScc8yOf3BPOTMsr8SrtwGMYySBjGMAYxjAGMYwBjGMAYxjAGMqtSgMr3zW3+mZPrfimODUxIaERJRzXZjW037A9/zPsM8+pjlCbhlOinQlU/T3n6DjM3EAJI6/Go4/PnNJnRh66rRzJWMZRykLqnTo5Vt+NoJDjgr7/mPocxUepYttC77NCuCfb4f/zmi8WdR2oIgeW5b/lH/k/0zn4U6VQ85h34X/uc5/8AksQsWsPQtlWsr6nJUpqcrEE6GX/dP+1/0Oenps9E+UQBzZKj+QJP8s2OM9uWLm00rJkLDRvqzJdK0qmQebyD2X7t+l/i/p9M1Twqw2lQR2oix+2UPVdF5b2PlPI+h9ssP9MomnaaQ0qAlzV1XfgZ819Px2IrVp4XFO809Oq6I9KdCEIqVJaP1KrqngaJ7MR8tvbup/TuP0/bKSObW9PPxLuj/wAyfoe6H9vyzzx94yjbRRtpdTtd3VqVtr7QGux3A3Vl94J8SrrNPQV7iVEcvR3Hbybvnt6++erX+iNU/wCpheDvbT+UdsMXVjTtVWaPJ7+JRdV1UeucP9k9ROg02o3Bd5DFWjcMFDE7V3EWALFc36vjTXaWIvqtJujVxCD/AIUhLbth2W8e3hRuElfEByQc0vUPB+mls7dhPqnH/wBPb+WV6+FtVFxDqgV/C44/Y7h/LOaNTE09Kkc3VezMZU8NU1pyy9Je69jtH/aDo/tNxkTy2CMTE7DeQxZAUDBmXa26u20nkc5fanXJHGZGPwgXfvfah6k+2UL9MlRkkXSwPLe93FIS4Vk3WO/ws45HrkbXanUy6iNGgA2jzAhkFMbrduA5r2+uaVMRlVknfuZlTw+Z3bVu9cCz0OhadhNOPrHH6KPSx6t7n/t3dc8QHTuEWLf9nJKaJFCMfRCAPckr9LPGdFfXH7kCj83b+lZ4+i1TfM2n5BU/ZsfhPccnkH2y0HlWkWVnHM9ZLuOD+NtMDR3/AHudhqlIBa/w7iFB9Tng8a6f4bDgGu6Na/FIrGQV8AGw8369hxfq9Ak+I1pfi5b7AckmzfPPIB59c6no0pu2g57/AGA9Tfv785pnf+L8vczyLmvP2J/TOqJOpZLoHadwIPyqw4PurKf198l5SdL6FLp02RyoAWLH7LuW7nhgPbsB2y6S6F9/WsunfgUatxPcYxkkDGMj6/WiKNpCC20XtUWzHsqqPUk0B9TgEjGZzT+NY9gMqOj+WruoG7axfyynoxIbudoA4urGXcHUInLBJFYq2xgGBpvwn2P0wCRjGMAYxjAGMYwDDeLfFo008kYX42VCrFgANwCgkAFqu/T0Ptn591wyTRx/Z7SR5hDRux+IUAAIzZ/bP3rPiaZUUs7BVHJLEAAfUngZySwdOU873Oqlip0ouMeJ+V+EeuzB9NC8bOTIqlgkq0ASQSWjC8Ae/NZ+o/xieX5gYFCu8MDYKkWCD6gjMT4w8SJqCmjiRmZpQGPwK32MsgdYd7AiS4mpwKW1tl3qwDp6QIui0u5lB+Ik2WI+UE/8K0CfWufXM69SGDpNwWr2XNnLUqN6s66WFtXqST2uz9FHYf8AbNsiAAACgOBkPpPTBBGFHJPLH3P/AIybjAYV4eF56ylrJ9SkY2QxjGd5c46vTB0Kn17fQ+mZ1NOrCTTy3slUxNXBFigQffNRlT1rRWN47jv+XvnifU6M4SjjaP64b9Y8TpoT3pvZ+p+edc/selW200okH4HpW/zfKf5Zpv7Luiy6fTSiaMxs0h4YUaVVAP5XeRfGfU9YYYjC5VNyxyBDtdmd1VBuBD7WBNeWQ24CztsjX9E1AfTRN5gltFBcFTuYCmPwkr8wPYkexz6VfVqmLwyV7xdnfiVnUnrCROxjGcpgMquvaZqSaMXJCd1fiU/Ov6jn9MtcZScc8bF4TySuctNqVkRXU2rDcD9M80msSVQ8bq6mwGUgjg0eR9cp9f0rYHHlmXTScyQi7F8sVA+ZT95PX9xlFoNVqtPvMIWaIlpD8zgVZqx9pGxJCkMr7Qqnn4yIhO+kt/mxM4W1jt83N3jMuvjYIB5sTKdhcgcVtiErUHIZjTKCAvwkNfFHL3pfUBNEHCsnLKVarBR2RgdpI7g9jmhmS8YxgDGMYAyI+gsk+bIL9Awr9OMl5zh1CPe1lbaSrUQaI7g12P0yripbgrtR0Qt3dX7H7SNH5W9vNA8Wa9rym6h0fYopFidWeSN7JjEsg277ILRkAtQorbcg5q5JlUqCQCxoX6kAtQ/QE/oc9ZQRRAIP88o6dtYO3mvncRY56SNljUM5dgACxrk1yeAB/LO2Vekcwy+SfkazET6V3T9PTIPi3xFNpvLWCESu4fg3waCxXXoZXQH2FnJpzzrrs+8I0WMyiePVZ6jgZ14YkMthS4jvZ3ssbCmiRR4vOX9/WI+HSsxo0AxINVyDsoqARuPcc8EC80JNhjMpJ4j1x3bNGK2/BzJZO1mBO5FFAiu4J3L27ZzabVuVaaZYlDxyAKRGaQx71YWzMHVpeDVFEuubrKSjq3YGvyh8ZeHhq9M6ecYW2Ooe/hqRdrCRCdrqeO/IIBBBGSG65v4gjaQ+5G1R+p5yo1Bdpv8AWDujQqrBSQqlhx+dEi85K2LUEsivd2vw8eXcVcjh0vp3lQ+VpWZy7s7OxspuVVZUY/EE+HjdzVd80XR+iLAL+Zz3b/sMnwwqopQAPYZ95pHDrP2s9ZeS7lw9Sba3GMYzpJGMYwBgjGMAzvVulqAyugeGQbWUgEUeao8cHkX7ZmotbL0yZTI5k08j7nl3qu4sHtijGlCL3RKAWHcWHwxn9FdAQQRYOUnUuigo6MvmQvwy82OQbBHIIIBBHsM8iFKeCm+zV6cnst4t8ucfQ3clUWu/r+S20WtjmjWSNw6MLVh2Pp/XjO+YEdJ1UMpbRuGDNHEqAALFGHJkaSIyhHJu9yANw3q5I3oz1YyUleLuYtW3PcZB631dNNA0r2QvAUd2Y8Kq/Unj6dzwDld/fSDcl7grJvL7W2g7Y2CXXxMRIvb1IHc1liC/yHqekxO24rT/AIlJVv3Wr/XIP98NLu2hnJIJAEUnNAMKO2jYI2n71irxF4w0rKDvYWoejHJYBXebpfury1fL61kOKejJTa2JP+imHbUS/wDVsb+ZW8kaXTOp5k3D22qOTzdjPOn9UinVmicOFYoSAasUTVjnuORxkrIUEtiXJvcYxjLFRjGMA46jU7K+Fmv8Iv8AfMrP0BS5ZTqlJ80tQPJlLEEfEK2hmA9OSavnNhjKNN7MGGXwzfmBl1BDUBtCqa8ryzZJPa22jsBxzZy/0Uk0cSRpAaQBQXZRwOB8KgAfplwZBdWLPpeVq+IojqPIBs7N+8EFeCwYWD6bTZ7DgHkgGjpy4zfl7EWIHU453eJXZQS1qEHK196zz6jLJOmSA86iQ/Q1X8qOc+nDzZWmPy/JH+Q9f15/f6Za5jQoxu6jvq9NXt81IS4lZ/oh/wD1Mv7j/wAZz/u2pfeZZS9bd24XXerq6vLfGbdhT5E2RV/3djPzNI35uc7Q9EgXtGv68/1ydkfqGtWGJ5HYKqKWJY0AB7kA0P0OTGjTjqorwFkVU/XWTWLAqRslDcd+1lNOz/D2al8s0PQ/UDO3R9OJInZxYmZiR9DdZR6VZC089AeefLTsCwY/CfgG1gsdKCWc2O6WVzX6aHYiqPQVlWs9TXZL1/HqOJn+qfxCQtBHKI3IqKU9iKICsdrbWHH3TYHFE3kDofiowIYtXvXy1X42DEgMF8tXtmkeQg2Wqt28fdJzYTQq6lWAIPcHKvVdDJXapDJwQklmq7bXHxLWIqVPTdea9/XvGx2h8Qady4Eq2jbWviiVVxd1xTLz25rJ5kHuPQd/ftme1nQ1k/xNMTyzHbIGBLMjkkP3+JEI9toyq0XhciTcySALJG6CkckRGQjcxA5O+uzUAADwCL9ouvgwbjGfMb2AaIv0Pf8AXPiefbXws1/hF5duyuSR4esRMWALfCxQko6ralg1OVCmirAkGrH5Z7N1jTpW6eJb21bqPnsp6+oBr3rKeToULKynTv8AFI8rEKgLGTzbDn7wAkYC/pkePwnECT5MpHxfCzoAPMQo1EC/lJA549KzPtY9fB+xNi11fiiCME7iR8QG1SbKXvoVyFAJJBqgc4dC8RPNIUeLZUavuHI3XtlBP3ae1APJ2MfyDoYK7f4ePbzQlYy1ZBpQ1hRYHwih9M6dSTyoWeVmYIpYRxrydoulX1yrqTf6Iv76L38ibLizzqUysbjXkd3HH/8Afzz66fLLIDUtEehUHj3yn6FFOUQPJvjk5WyrEbaBYOt7g3xNyzVYAPGXEenKySbPmQ7gPxK3cZ40qMo4ntL3WzSutbX0tyXe2dCknCxKbTzEglozRsWvY0RY9jRI/U5FHRKbcIdNdKL8v0QqUHb7pVSPbavsMtNNqVcWP1HqD7HPNZq1iRna6X2BJNmgABySTQAHcnPXhShJXi3b9z9zBtrcqoegBCSsMAJIY0G7jt+2RdZ4QSSvs4kNrZW7IQABeQdoIABIo8d8vND1GOZd0bbhwD34JVWog8g0w4+uSc07Jc34si5WaHp7QgrGkSgm6BeufYH5R9Bxlil0Lq/Wu2fWMvGNiLjGMZYgYxjAGctRqVQWxoduxP8AQZ1xkPoDLdT6Xp5pJHCOTIqo2yKmNeYGtyOdyvXP4VPoMk9O6AQu3b5URO4oDy1cC64UAACh6KBzWaDGZunm/U79CD5RAAABQHAz6xjNSRjGVfWuufw7RDy2fzCR8N2AtE0ADfBJ5oUp57YBaZm/E2vZ3GljZCXFyAMRIBYKhRuUMGAbcu9W2BivpnLWeLJHpIIXV3jEqGQdwWPCot7iUUkc0LXdV1nHpXT5FZgWEk792Nny1LM9O24hnXcQtcL8W2txBpKSigWHR9D8aru3iG7egN8jfO31rtZs8cknnL/OOj0ixoEXsP5+5ztkU45Vru9WQhjGM0JGMYwBjGMAYxjAGZbxPqlllghDPTEk7FWSNiwXy1kWuRR3imUgLYPFiH/7QHdpEj053LuVfmblXkA4VSSGjETiv95zQUnJHRujrFTBT/FSoBIeAF5YltoAEd7vlH0u2smk5qCv8ZKVy70EYMhI+VAI17nt3Nkkn8z7551USKd8Vb2Vo13fLvIJj3fTdWTtNAEQKPT+fucaqDehX37H2PocwdJqn/snf7/nbuLZtTOeHNSdQXYSsaEZDFVV7cFiGCARstbSPvcm/S7XW6VpE2TRrKlhiAavaQRuU8EWAa7ZQa2RtPqP4naxAVlkUF6svGKCjcNzkgoAqgkG2JPF9pvE+ldd3nKtFAyuQrKZK2KynkE2K98uoRl/fB2vy/lbeRF2tGUWp8MI0l75Y1uyvltdFmJVGRhsUqQlAdkTnjJ3QtN5DyF5mk3LGotJLHlqVPzEgX3oetn1oaJXB7G/Tj3HfPcvln/l5EaHyjggEdjn1jGaEDGMYAxjGAMYxgDGMYAxjGAMgPBMxBPkgi6O1mIsUa5HcZPxlXG4K9elsQA8p2gVtQBFoenHNZL0+mVBSKAPp/8AvOdcYUEtUBjGMsBjGMAYxjAGMYwBnKcPxsKj3sE/tRzrjIaurAgJ05u28KPZEC/z5+uStPpVQUor3PqfzPrnXGVUIp3RNxjGMuQRdZoBID2sjabAZWB7qyn5hlNH4aVQdyM5ZxIzBw1lX8wAI/Cruo7VFfCPbNHjM+zV7rQm5V+HemLp4fKUNQJa2VVvcb+7xwKH5AZaYxl0QMYxkgYxjAGMYwD/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82952" name="AutoShape 8" descr="data:image/jpg;base64,/9j/4AAQSkZJRgABAQAAAQABAAD/2wCEAAkGBhISEBQUExIWFRUWGRkUGBgYFxkaHBsbFRcWFxUaGBccHCYeGB0kGhwXHy8iIycpLS4tGR4yNTAqNSYrLCoBCQoKDgwOGg8PGiwkHyQsKSoqLC4tKiwsLSwsLCwtLywqLS8vKSwsLCwtLCwqLC0uLDAsKSw2LC8sLCksLCwsKf/AABEIAMABBwMBIgACEQEDEQH/xAAcAAEAAwEBAQEBAAAAAAAAAAAABAUGAwECBwj/xABEEAACAgEDAgQDBgMECQEJAAABAgMRAAQSIQUxBhNBUSIyYSNCUnGBkRShsQcWM5IVJENTYnKCwdFUFzRjg6LS4fDx/8QAGgEBAAMBAQEAAAAAAAAAAAAAAAECAwQFBv/EADMRAAIBAgQDBwMDBAMAAAAAAAABAgMRBBIhMUFRYRNxkaGx0fAFgeEycsEUIlJiFSNC/9oADAMBAAIRAxEAPwD9wxjGAMYxgDGMYAxjGAMYxgDGMYAxjGAMYxgDGMYAxjGAMYxgDGMYAxjGAMZ8yyhVLMQqgEkk0ABySSewyon8WadaO7crbdrIC4IYO24kcKoEchJP4D60MAucZA6X1qPUb9l/AQpuubFgiie49DR9wMn4AxjGAMYxgDGMYAxjGAMh9Z15h08kgXcyqSq/ic8Iv6sVH65MyDL05ySRqJVs3Q2UPoLS8EMpemeOFkjaSRNgBJAAZiY1hVy+0C/nJUfQXlzo+uQy2FflQm5Tdr5lbAw9DyOPqMi6vocjggypIDwVlhRgex+7tPcD9sp9d0wxKxZDDzuEsTO0YIUoNyXvhUKWA2cLuvggVFyme26sbHGUfQptQH8t6eFYwVltizG6BLEkMG+IgWSoVSxJfi8yTQYxld4gWQ6d/K3FrXhSVYqHUyBWHIJTcLHPtzWAWOeK4N0Qa4P0Pscxk2s1VL5upjhuOigejYckChukVmQAFw5q2oE0c+OnR7ZIXOpZ9rFnCxTkOTDFHdVRNoW3H8RHN5F0Uzx2ubfGRtJ1BJL2hhX4kZf23AXknJLp3GMYwBjGMAYzN9U8cwQTmJr4Khmo7VsjdZrsoIJI9SAazRqwIscg85VST2Fj3GMZYDKzrPWxBCZFXzNrrGwU/LbAEsQDVXzxxxdDkWeZjxMipNEYlvVSH4BZ2fCNvnSqOG8sNQv1ZR7ULQi5uyK6WX7ctqbmZ0dYoAtv5c3qVpRANlKS3JJcEmlqx0XRZiP8LTwg/iBmfkMDuJKrZ3vf/O3ucsND06LRwvIxLMFaSWU8s20EsT78DsPyHoMaPxVpZFLCUAeYIhu+HcxVHAW+9h1/U1kF3KMdIr7s5aHw9LEXI1JBdt7ERJyf1uhlxAhCgM24juxAF/oOMrtP4q0bi01EbAsqAg+r3tH60f2OddH4g00pAjmViSAAD3JDMK9wQrG+3wnJKOTZYYxjBUYxjAGMYwBjGeOtgjtfHHf9MAqvEPUpYERo0Dlm8qqJpnUiEmjwvmbQx9A18VkD+99StGUPwAsWHchZzFxGCT2F2SLsUG5q0PRz/wCon/zj/wC3Pg9Gf01U4/VD/VMi7KXlyIvTPF8czxoI3Be/iuNkB+2oblc7rEMhtbHHcZfZTt0jUDldVZHbfFGfcdwAfU/ucbtcncQTD6Fo2/nuXF+hGdrdM46qM6NjKn/u7H7VB/syf9qg9BfzL+o9cvVYEWOQecp4/EUZbyp0aBm+HbKBta+4Vxat+V5z8Pz+UZdM5/wOUJPeFrKH/p5U/llU1cyhOKlZPR+T/JZ9R6ikCb3J9gByzE9lUepOViaGfU/FOxjjPaFDRI/+I45P5Ch+ffK/S9Uhk1Mc07hRISmlRr5AKgv2oFiy8n8SKOeDrclf3al4/wDZq9uC/l+xG0nTIohUcar+QH9e+feo1kcdb3VLIUbiBZPYC/XO2Zrxv4eOqSKp/JVHt7HBVqB9RTex+pyXotDopxjdJ6I0DapB3dRwTyw7AWT+3Oefxsf+8T/MPUWPX25yGOgx1Vt2A7/h+T0+76fzvPlvDsJNkNd7u/rt2/0xqWtDmWUcgYAqQQeQQbB/I59Zx0mlWNFRbpRQs3nbJKPoMz3jR9YIkOk+YMS3IHAUkBiSAFNEX6Ej6g6HPDkNXIP5wh8YaifUMHjEYZ2Lk7+5uwOQgPN9s/ffDEjHR6cupRvLUFT3FChftYAP65m9X/Z59kKKPMXQlygG1QVDFB/yA97snLDq/juCNXEbBpQzxbW+EK4Oxd90dvmNEDtshZUb5TeZU4ZW2aTknsXvUeqQ6dQ80ixqWCBmNDc3yi/c5nur/wBocMKtUbvIoa1FUGR5U2s4JonyZjwCPg5qxeb6/qwHEuulZVaPYdOR9qaXbuSJZGSAl6kWTdvWqsg8Tei6rVaqdZodDFBHuLmWUXK29VVyjV8JYKt7RRrNbmscNUlDtHpHm9PDn9jadI6g0sId4/KYFldSSQGjZkamIG5bFhqFgg5kek+K9M2on1Ekm5mPlQxorSOI4yQDtUErubc3NdxltqPA6TyM+pmmlBNiLzGEaj2CjvlH4Y1q9P1UujnUCPeDDNQ4EllFc+x5AY+oI9shtnRRp03TllblKy020423vw4F7qutyaiNkTQTsjqVJdkisMKPqWHH0yAnQZOCvT4oyCSP9bkBG5mZvlTsSzWPah2AGaHr/X49JGrPVswRFLKm4myfiYhRSgnk+ldyMmaPWJKgZDYIB+osA0w+6aI4OScbqR4RXn7mZHh2Y7T/AAumG0gj7aY1tuh8vI5Njsb5vJMPSNSskcgTTgxRmFBch2qxQnkiz8ijv6H3OaISCyLFjuL5/b9Rn1gjP0RH0Zlo+aEv02Fv1uxkjGMko3cYxjBAxjGAMYxgDKKPxlp/NljYlTEwQnhrJLD5UJZflY/EB8Ivtlrq/N48vZ9d+79KrKCfwuzszGPTlmJYkmY97LV8Xwg2bAoG+Qci5VytwO6eN9NtQtvBYCwI3aiULsCwG07VBLEHj887ReK4mmjiCvcm4qSFA2qaDctdMeBxfI4FjIa+GJAbC6RTW2xCx4K7COX9V4PuM7R+HJgb/iEQ2WuOCNTub5msgmz6n1xfoVzvhF+XuXGuhiaNhKFMdfFvqv1vtn5p1OzqFj0kks0bI0dVz5dgvGkjfOvoD6XVm83Q8LREhpmeYj/eMSP8vyj9si9AgEuok1AACD7GGhxtU8sP+ZrP5VmU4uVkcmIpSrNRendvb53lRLBp9SXZlm00sMBSMyJ8MRssJVUGnYMEbngGNSKOfHS5tVDp98erE6QxlivxTtK7tJwzbfMjVR5VEA0C/BoZuZoFcFXUMDwQQCP2OZXq3gFb8zRuYJRyAGIU/T3X+n0yzzLqbTdWmllWbnwf24E3onjCKYrHJ9nNtBYEOF3Hy7QM6r8Y8yIFO4L1zRy+nhV1KsLB4IOflc7wzO0HUYVjmJAM2xRu+6DKAKY7NyrJzt3bhRAOajwzrOpNJ5cyqFBDs5Ubdu2gkLLQcM9spNlUUbiWcBZjNS2LUa8KyvH7riu814xjGXNxjGMAYxjAM34z0OqdYpNOxPlNuaMdzdASICwV3jG4qjnYSbIJUDMF1HqkWjciGPdrHPKsUlXTkvI4VSqASzAyMNx3EXW4jvoP7Q/7QPJvTaZvtTw7j/Z/8K/8f9Pz7e/2ceBfKUanULcrcop+4D6n/iOUbvoj1qGGhQp/1GIX7Y8+r6fO/wCvCH9nlH+J1tyzN8e1jYUnm2/E38hm+AxjLJWOCviJ15Zpv2XRDM14v6dW3UiPzBGCk0dX5kD0XFepUjePyOaXGSylObhLMjKr0N/LU6Z0n07AMkUxPwqSrL5U4tlFhSAwNUORWVL9H2NZh1MB3NIWVEmG5mDBleMhrBHdgTTMPvHL3yX0DEorPpGJZkUW0BPLMi92jJ5Kjle444yZ1XxAkenSaMiQO8artBfcHcBtoXkkLuP6c5BrUf8A6auuez+/UyscYUGtY8bFt5+DUpyBIFBZ7YjmGwSf8L2NZdeE+t7g4lm3O0nwBrBI2JZAKgqC+8hfQUBfczOl+LdPMqktsdkD+WxG7kbioqw7KPmCXR475awauN/kZW79jfyttbkezcZJi3Hgn4/g7YxjBQYxjAGMYwBjGMAYzwmu+ZTrh1f8SWiZAoSkZpAFX4Hv4PMAZy+0fGjLQHIo2IuazKSLxfp2nMILEhihYC0BDBCC3ofMOz8yPxC6PqO53ZW6gSnwbfKO6Q7dm4FIlAUkeb8V93Q0NlGb07pspVViQwgKqNM4HmNtRUJRBYjLBVs/QccDIuUdRcNe4ndZ1rSt/Cwn4j/iuP8AZoe4v8TDj6Dn2u30mlWNFRRSqAB+mcem9MjgTag+pJ5JPqSfU5LwlxYjFp5pbjGMZJoUvifwxHrI6PwyL8j+30PupzE9D8TT9PlOn1Ckxg1XcpfZkPqp71+1ds/UMpfE/hiPWR0fhkX5H9vofdTmM4O+aO55+Kw0m+2o6TXn0ZaaTVpKgeNgytyCO2dSc/L/AAvDrtNqWjUbQP8AEV+UPsw/7EZo9f1mJXCzOZGKvIAB8AWLbv47cbl72c6aMJVI5mrFqGLdSF5RszSt1KIGvMX97/phepRH74/Xj+uY+Pxpp9oKlaIUkblBUOu4Fx934eTknT+K9O+2pEbfe3bIp3bSQ20X8VEHt7Z0dh80Ne2Zr1YEWDeYDx//AGiCENp9MwMp4dxyI/cA+r/0/PL140lR1R2TcCpKEqeRR/X65jeif2W/62fNcNClMB9579CPYevvnNVpyjset9NnhczniHtqlz+cj4/s18EmVhqtQvwA3GG+8fxm+49vc5+sZ8xxhQABQHAA9AM+solYpi8VPE1HOX2XJDGMZJyjGMYAym1fhpCWaFzCz3vCgGN74PmRH4Wv1Io/XLnGC0ZOOxmW6ZMo2tpYZFAjW4X8v4YWLRqInG1QCTwG7EjK3UdBQrX8PqU5LcJEw3nzzvpH5NzE/wDQntm4xkE5k+CMz4ULxK6yRzAySbhuQ8DYi27cjcSpYn1LenYabGMkq7cBjGMEDGMYAxjGAc9RpkddrqGHeiLHGRl6Lpx2gj/yL/4ybjFiGkz4jgVflUD8gB/TPvGMEjGMYAxjGAM8ZqBPtznueEXgGKOrZrJPLncfrfYfkBwBlZ1PpKajbbupCstxsASkoAdSSD8LUORR44IyF4w8P6mTy44nEbwP5qsb5ZRtiPblSC9/UDK2PwxrEjEcc+xY1KRlWIYhP4nyt529iXgsf8B/X2W+CWh5aXFvUstR4RgcyAu/2lHYGUBQEeO1UL+FiNxs8DnjOS+FguqSSNwsYbzGS73MgkVQF2/CqlyeD+nYjt0TpeoTUSSzMGtAgO8tdSO/CFQIloqNoJ+W8pND4R1sTGQTqZNrqOSKE1Sy0Sp+IzWAaNCjXFZVrZ5SU/8AY3CtRsGjlv03W7pI/wAVlT9QVJ/qBn5rD0/qJd1MrKFSr840dwl2hSY+WH2ZL8Eba9by7i6jqdOkBPDqo3PTMrNVNtZ+WH175zYzE06NF1Kieh04TDTrVVTptXZ+oYzM9H8bxyUswEbe/wB0/r939f3zSg32zy6NenWjmpu56FahUoSy1FY9xjGbGIxjGAMqtf4khhm8tzXwhrsdzu2qq3udjtY0oNce4yx1GoWNSzsFUdyTWZ+YfxEyyxaeytASSMyqdpJU+WD8dEkjcOLsZSU0nbiXjBtX4Huq8axp/sZSfL86qUNttvu7ix+FWawCOwuyBkZvEeskCtFpwqttpX37rE5ikDkIQoA+KxzwfTnLaLpMtANPtAG0LEiqAOOASCQOM7L0Yessx/8AmsP6VjNJ8PnmMsVx+eRK0k++NHKlSyq209xuANH6jtnbIcfTFBBDScc8yOf3BPOTMsr8SrtwGMYySBjGMAYxjAGMYwBjGMAYxjAGMqtSgMr3zW3+mZPrfimODUxIaERJRzXZjW037A9/zPsM8+pjlCbhlOinQlU/T3n6DjM3EAJI6/Go4/PnNJnRh66rRzJWMZRykLqnTo5Vt+NoJDjgr7/mPocxUepYttC77NCuCfb4f/zmi8WdR2oIgeW5b/lH/k/0zn4U6VQ85h34X/uc5/8AksQsWsPQtlWsr6nJUpqcrEE6GX/dP+1/0Oenps9E+UQBzZKj+QJP8s2OM9uWLm00rJkLDRvqzJdK0qmQebyD2X7t+l/i/p9M1Twqw2lQR2oix+2UPVdF5b2PlPI+h9ssP9MomnaaQ0qAlzV1XfgZ819Px2IrVp4XFO809Oq6I9KdCEIqVJaP1KrqngaJ7MR8tvbup/TuP0/bKSObW9PPxLuj/wAyfoe6H9vyzzx94yjbRRtpdTtd3VqVtr7QGux3A3Vl94J8SrrNPQV7iVEcvR3Hbybvnt6++erX+iNU/wCpheDvbT+UdsMXVjTtVWaPJ7+JRdV1UeucP9k9ROg02o3Bd5DFWjcMFDE7V3EWALFc36vjTXaWIvqtJujVxCD/AIUhLbth2W8e3hRuElfEByQc0vUPB+mls7dhPqnH/wBPb+WV6+FtVFxDqgV/C44/Y7h/LOaNTE09Kkc3VezMZU8NU1pyy9Je69jtH/aDo/tNxkTy2CMTE7DeQxZAUDBmXa26u20nkc5fanXJHGZGPwgXfvfah6k+2UL9MlRkkXSwPLe93FIS4Vk3WO/ws45HrkbXanUy6iNGgA2jzAhkFMbrduA5r2+uaVMRlVknfuZlTw+Z3bVu9cCz0OhadhNOPrHH6KPSx6t7n/t3dc8QHTuEWLf9nJKaJFCMfRCAPckr9LPGdFfXH7kCj83b+lZ4+i1TfM2n5BU/ZsfhPccnkH2y0HlWkWVnHM9ZLuOD+NtMDR3/AHudhqlIBa/w7iFB9Tng8a6f4bDgGu6Na/FIrGQV8AGw8369hxfq9Ak+I1pfi5b7AckmzfPPIB59c6no0pu2g57/AGA9Tfv785pnf+L8vczyLmvP2J/TOqJOpZLoHadwIPyqw4PurKf198l5SdL6FLp02RyoAWLH7LuW7nhgPbsB2y6S6F9/WsunfgUatxPcYxkkDGMj6/WiKNpCC20XtUWzHsqqPUk0B9TgEjGZzT+NY9gMqOj+WruoG7axfyynoxIbudoA4urGXcHUInLBJFYq2xgGBpvwn2P0wCRjGMAYxjAGMYwDDeLfFo008kYX42VCrFgANwCgkAFqu/T0Ptn591wyTRx/Z7SR5hDRux+IUAAIzZ/bP3rPiaZUUs7BVHJLEAAfUngZySwdOU873Oqlip0ouMeJ+V+EeuzB9NC8bOTIqlgkq0ASQSWjC8Ae/NZ+o/xieX5gYFCu8MDYKkWCD6gjMT4w8SJqCmjiRmZpQGPwK32MsgdYd7AiS4mpwKW1tl3qwDp6QIui0u5lB+Ik2WI+UE/8K0CfWufXM69SGDpNwWr2XNnLUqN6s66WFtXqST2uz9FHYf8AbNsiAAACgOBkPpPTBBGFHJPLH3P/AIybjAYV4eF56ylrJ9SkY2QxjGd5c46vTB0Kn17fQ+mZ1NOrCTTy3slUxNXBFigQffNRlT1rRWN47jv+XvnifU6M4SjjaP64b9Y8TpoT3pvZ+p+edc/selW200okH4HpW/zfKf5Zpv7Luiy6fTSiaMxs0h4YUaVVAP5XeRfGfU9YYYjC5VNyxyBDtdmd1VBuBD7WBNeWQ24CztsjX9E1AfTRN5gltFBcFTuYCmPwkr8wPYkexz6VfVqmLwyV7xdnfiVnUnrCROxjGcpgMquvaZqSaMXJCd1fiU/Ov6jn9MtcZScc8bF4TySuctNqVkRXU2rDcD9M80msSVQ8bq6mwGUgjg0eR9cp9f0rYHHlmXTScyQi7F8sVA+ZT95PX9xlFoNVqtPvMIWaIlpD8zgVZqx9pGxJCkMr7Qqnn4yIhO+kt/mxM4W1jt83N3jMuvjYIB5sTKdhcgcVtiErUHIZjTKCAvwkNfFHL3pfUBNEHCsnLKVarBR2RgdpI7g9jmhmS8YxgDGMYAyI+gsk+bIL9Awr9OMl5zh1CPe1lbaSrUQaI7g12P0yripbgrtR0Qt3dX7H7SNH5W9vNA8Wa9rym6h0fYopFidWeSN7JjEsg277ILRkAtQorbcg5q5JlUqCQCxoX6kAtQ/QE/oc9ZQRRAIP88o6dtYO3mvncRY56SNljUM5dgACxrk1yeAB/LO2Vekcwy+SfkazET6V3T9PTIPi3xFNpvLWCESu4fg3waCxXXoZXQH2FnJpzzrrs+8I0WMyiePVZ6jgZ14YkMthS4jvZ3ssbCmiRR4vOX9/WI+HSsxo0AxINVyDsoqARuPcc8EC80JNhjMpJ4j1x3bNGK2/BzJZO1mBO5FFAiu4J3L27ZzabVuVaaZYlDxyAKRGaQx71YWzMHVpeDVFEuubrKSjq3YGvyh8ZeHhq9M6ecYW2Ooe/hqRdrCRCdrqeO/IIBBBGSG65v4gjaQ+5G1R+p5yo1Bdpv8AWDujQqrBSQqlhx+dEi85K2LUEsivd2vw8eXcVcjh0vp3lQ+VpWZy7s7OxspuVVZUY/EE+HjdzVd80XR+iLAL+Zz3b/sMnwwqopQAPYZ95pHDrP2s9ZeS7lw9Sba3GMYzpJGMYwBgjGMAzvVulqAyugeGQbWUgEUeao8cHkX7ZmotbL0yZTI5k08j7nl3qu4sHtijGlCL3RKAWHcWHwxn9FdAQQRYOUnUuigo6MvmQvwy82OQbBHIIIBBHsM8iFKeCm+zV6cnst4t8ucfQ3clUWu/r+S20WtjmjWSNw6MLVh2Pp/XjO+YEdJ1UMpbRuGDNHEqAALFGHJkaSIyhHJu9yANw3q5I3oz1YyUleLuYtW3PcZB631dNNA0r2QvAUd2Y8Kq/Unj6dzwDld/fSDcl7grJvL7W2g7Y2CXXxMRIvb1IHc1liC/yHqekxO24rT/AIlJVv3Wr/XIP98NLu2hnJIJAEUnNAMKO2jYI2n71irxF4w0rKDvYWoejHJYBXebpfury1fL61kOKejJTa2JP+imHbUS/wDVsb+ZW8kaXTOp5k3D22qOTzdjPOn9UinVmicOFYoSAasUTVjnuORxkrIUEtiXJvcYxjLFRjGMA46jU7K+Fmv8Iv8AfMrP0BS5ZTqlJ80tQPJlLEEfEK2hmA9OSavnNhjKNN7MGGXwzfmBl1BDUBtCqa8ryzZJPa22jsBxzZy/0Uk0cSRpAaQBQXZRwOB8KgAfplwZBdWLPpeVq+IojqPIBs7N+8EFeCwYWD6bTZ7DgHkgGjpy4zfl7EWIHU453eJXZQS1qEHK196zz6jLJOmSA86iQ/Q1X8qOc+nDzZWmPy/JH+Q9f15/f6Za5jQoxu6jvq9NXt81IS4lZ/oh/wD1Mv7j/wAZz/u2pfeZZS9bd24XXerq6vLfGbdhT5E2RV/3djPzNI35uc7Q9EgXtGv68/1ydkfqGtWGJ5HYKqKWJY0AB7kA0P0OTGjTjqorwFkVU/XWTWLAqRslDcd+1lNOz/D2al8s0PQ/UDO3R9OJInZxYmZiR9DdZR6VZC089AeefLTsCwY/CfgG1gsdKCWc2O6WVzX6aHYiqPQVlWs9TXZL1/HqOJn+qfxCQtBHKI3IqKU9iKICsdrbWHH3TYHFE3kDofiowIYtXvXy1X42DEgMF8tXtmkeQg2Wqt28fdJzYTQq6lWAIPcHKvVdDJXapDJwQklmq7bXHxLWIqVPTdea9/XvGx2h8Qady4Eq2jbWviiVVxd1xTLz25rJ5kHuPQd/ftme1nQ1k/xNMTyzHbIGBLMjkkP3+JEI9toyq0XhciTcySALJG6CkckRGQjcxA5O+uzUAADwCL9ouvgwbjGfMb2AaIv0Pf8AXPiefbXws1/hF5duyuSR4esRMWALfCxQko6ralg1OVCmirAkGrH5Z7N1jTpW6eJb21bqPnsp6+oBr3rKeToULKynTv8AFI8rEKgLGTzbDn7wAkYC/pkePwnECT5MpHxfCzoAPMQo1EC/lJA549KzPtY9fB+xNi11fiiCME7iR8QG1SbKXvoVyFAJJBqgc4dC8RPNIUeLZUavuHI3XtlBP3ae1APJ2MfyDoYK7f4ePbzQlYy1ZBpQ1hRYHwih9M6dSTyoWeVmYIpYRxrydoulX1yrqTf6Iv76L38ibLizzqUysbjXkd3HH/8Afzz66fLLIDUtEehUHj3yn6FFOUQPJvjk5WyrEbaBYOt7g3xNyzVYAPGXEenKySbPmQ7gPxK3cZ40qMo4ntL3WzSutbX0tyXe2dCknCxKbTzEglozRsWvY0RY9jRI/U5FHRKbcIdNdKL8v0QqUHb7pVSPbavsMtNNqVcWP1HqD7HPNZq1iRna6X2BJNmgABySTQAHcnPXhShJXi3b9z9zBtrcqoegBCSsMAJIY0G7jt+2RdZ4QSSvs4kNrZW7IQABeQdoIABIo8d8vND1GOZd0bbhwD34JVWog8g0w4+uSc07Jc34si5WaHp7QgrGkSgm6BeufYH5R9Bxlil0Lq/Wu2fWMvGNiLjGMZYgYxjAGctRqVQWxoduxP8AQZ1xkPoDLdT6Xp5pJHCOTIqo2yKmNeYGtyOdyvXP4VPoMk9O6AQu3b5URO4oDy1cC64UAACh6KBzWaDGZunm/U79CD5RAAABQHAz6xjNSRjGVfWuufw7RDy2fzCR8N2AtE0ADfBJ5oUp57YBaZm/E2vZ3GljZCXFyAMRIBYKhRuUMGAbcu9W2BivpnLWeLJHpIIXV3jEqGQdwWPCot7iUUkc0LXdV1nHpXT5FZgWEk792Nny1LM9O24hnXcQtcL8W2txBpKSigWHR9D8aru3iG7egN8jfO31rtZs8cknnL/OOj0ixoEXsP5+5ztkU45Vru9WQhjGM0JGMYwBjGMAYxjAGZbxPqlllghDPTEk7FWSNiwXy1kWuRR3imUgLYPFiH/7QHdpEj053LuVfmblXkA4VSSGjETiv95zQUnJHRujrFTBT/FSoBIeAF5YltoAEd7vlH0u2smk5qCv8ZKVy70EYMhI+VAI17nt3Nkkn8z7551USKd8Vb2Vo13fLvIJj3fTdWTtNAEQKPT+fucaqDehX37H2PocwdJqn/snf7/nbuLZtTOeHNSdQXYSsaEZDFVV7cFiGCARstbSPvcm/S7XW6VpE2TRrKlhiAavaQRuU8EWAa7ZQa2RtPqP4naxAVlkUF6svGKCjcNzkgoAqgkG2JPF9pvE+ldd3nKtFAyuQrKZK2KynkE2K98uoRl/fB2vy/lbeRF2tGUWp8MI0l75Y1uyvltdFmJVGRhsUqQlAdkTnjJ3QtN5DyF5mk3LGotJLHlqVPzEgX3oetn1oaJXB7G/Tj3HfPcvln/l5EaHyjggEdjn1jGaEDGMYAxjGAMYxgDGMYAxjGAMgPBMxBPkgi6O1mIsUa5HcZPxlXG4K9elsQA8p2gVtQBFoenHNZL0+mVBSKAPp/8AvOdcYUEtUBjGMsBjGMAYxjAGMYwBnKcPxsKj3sE/tRzrjIaurAgJ05u28KPZEC/z5+uStPpVQUor3PqfzPrnXGVUIp3RNxjGMuQRdZoBID2sjabAZWB7qyn5hlNH4aVQdyM5ZxIzBw1lX8wAI/Cruo7VFfCPbNHjM+zV7rQm5V+HemLp4fKUNQJa2VVvcb+7xwKH5AZaYxl0QMYxkgYxjAGMYwD/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82954" name="AutoShape 10" descr="data:image/jpg;base64,/9j/4AAQSkZJRgABAQAAAQABAAD/2wCEAAkGBhISEBQUExIWFRUWGRkUGBgYFxkaHBsbFRcWFxUaGBccHCYeGB0kGhwXHy8iIycpLS4tGR4yNTAqNSYrLCoBCQoKDgwOGg8PGiwkHyQsKSoqLC4tKiwsLSwsLCwtLywqLS8vKSwsLCwtLCwqLC0uLDAsKSw2LC8sLCksLCwsKf/AABEIAMABBwMBIgACEQEDEQH/xAAcAAEAAwEBAQEBAAAAAAAAAAAABAUGAwECBwj/xABEEAACAgEDAgQDBgMECQEJAAABAgMRAAQSIQUxBhNBUSIyYSNCUnGBkRShsQcWM5IVJENTYnKCwdFUFzRjg6LS4fDx/8QAGgEBAAMBAQEAAAAAAAAAAAAAAAECAwQFBv/EADMRAAIBAgQDBwMDBAMAAAAAAAABAgMRBBIhMUFRYRNxkaGx0fAFgeEycsEUIlJiFSNC/9oADAMBAAIRAxEAPwD9wxjGAMYxgDGMYAxjGAMYxgDGMYAxjGAMYxgDGMYAxjGAMYxgDGMYAxjGAMZ8yyhVLMQqgEkk0ABySSewyon8WadaO7crbdrIC4IYO24kcKoEchJP4D60MAucZA6X1qPUb9l/AQpuubFgiie49DR9wMn4AxjGAMYxgDGMYAxjGAMh9Z15h08kgXcyqSq/ic8Iv6sVH65MyDL05ySRqJVs3Q2UPoLS8EMpemeOFkjaSRNgBJAAZiY1hVy+0C/nJUfQXlzo+uQy2FflQm5Tdr5lbAw9DyOPqMi6vocjggypIDwVlhRgex+7tPcD9sp9d0wxKxZDDzuEsTO0YIUoNyXvhUKWA2cLuvggVFyme26sbHGUfQptQH8t6eFYwVltizG6BLEkMG+IgWSoVSxJfi8yTQYxld4gWQ6d/K3FrXhSVYqHUyBWHIJTcLHPtzWAWOeK4N0Qa4P0Pscxk2s1VL5upjhuOigejYckChukVmQAFw5q2oE0c+OnR7ZIXOpZ9rFnCxTkOTDFHdVRNoW3H8RHN5F0Uzx2ubfGRtJ1BJL2hhX4kZf23AXknJLp3GMYwBjGMAYzN9U8cwQTmJr4Khmo7VsjdZrsoIJI9SAazRqwIscg85VST2Fj3GMZYDKzrPWxBCZFXzNrrGwU/LbAEsQDVXzxxxdDkWeZjxMipNEYlvVSH4BZ2fCNvnSqOG8sNQv1ZR7ULQi5uyK6WX7ctqbmZ0dYoAtv5c3qVpRANlKS3JJcEmlqx0XRZiP8LTwg/iBmfkMDuJKrZ3vf/O3ucsND06LRwvIxLMFaSWU8s20EsT78DsPyHoMaPxVpZFLCUAeYIhu+HcxVHAW+9h1/U1kF3KMdIr7s5aHw9LEXI1JBdt7ERJyf1uhlxAhCgM24juxAF/oOMrtP4q0bi01EbAsqAg+r3tH60f2OddH4g00pAjmViSAAD3JDMK9wQrG+3wnJKOTZYYxjBUYxjAGMYwBjGeOtgjtfHHf9MAqvEPUpYERo0Dlm8qqJpnUiEmjwvmbQx9A18VkD+99StGUPwAsWHchZzFxGCT2F2SLsUG5q0PRz/wCon/zj/wC3Pg9Gf01U4/VD/VMi7KXlyIvTPF8czxoI3Be/iuNkB+2oblc7rEMhtbHHcZfZTt0jUDldVZHbfFGfcdwAfU/ucbtcncQTD6Fo2/nuXF+hGdrdM46qM6NjKn/u7H7VB/syf9qg9BfzL+o9cvVYEWOQecp4/EUZbyp0aBm+HbKBta+4Vxat+V5z8Pz+UZdM5/wOUJPeFrKH/p5U/llU1cyhOKlZPR+T/JZ9R6ikCb3J9gByzE9lUepOViaGfU/FOxjjPaFDRI/+I45P5Ch+ffK/S9Uhk1Mc07hRISmlRr5AKgv2oFiy8n8SKOeDrclf3al4/wDZq9uC/l+xG0nTIohUcar+QH9e+feo1kcdb3VLIUbiBZPYC/XO2Zrxv4eOqSKp/JVHt7HBVqB9RTex+pyXotDopxjdJ6I0DapB3dRwTyw7AWT+3Oefxsf+8T/MPUWPX25yGOgx1Vt2A7/h+T0+76fzvPlvDsJNkNd7u/rt2/0xqWtDmWUcgYAqQQeQQbB/I59Zx0mlWNFRbpRQs3nbJKPoMz3jR9YIkOk+YMS3IHAUkBiSAFNEX6Ej6g6HPDkNXIP5wh8YaifUMHjEYZ2Lk7+5uwOQgPN9s/ffDEjHR6cupRvLUFT3FChftYAP65m9X/Z59kKKPMXQlygG1QVDFB/yA97snLDq/juCNXEbBpQzxbW+EK4Oxd90dvmNEDtshZUb5TeZU4ZW2aTknsXvUeqQ6dQ80ixqWCBmNDc3yi/c5nur/wBocMKtUbvIoa1FUGR5U2s4JonyZjwCPg5qxeb6/qwHEuulZVaPYdOR9qaXbuSJZGSAl6kWTdvWqsg8Tei6rVaqdZodDFBHuLmWUXK29VVyjV8JYKt7RRrNbmscNUlDtHpHm9PDn9jadI6g0sId4/KYFldSSQGjZkamIG5bFhqFgg5kek+K9M2on1Ekm5mPlQxorSOI4yQDtUErubc3NdxltqPA6TyM+pmmlBNiLzGEaj2CjvlH4Y1q9P1UujnUCPeDDNQ4EllFc+x5AY+oI9shtnRRp03TllblKy020423vw4F7qutyaiNkTQTsjqVJdkisMKPqWHH0yAnQZOCvT4oyCSP9bkBG5mZvlTsSzWPah2AGaHr/X49JGrPVswRFLKm4myfiYhRSgnk+ldyMmaPWJKgZDYIB+osA0w+6aI4OScbqR4RXn7mZHh2Y7T/AAumG0gj7aY1tuh8vI5Njsb5vJMPSNSskcgTTgxRmFBch2qxQnkiz8ijv6H3OaISCyLFjuL5/b9Rn1gjP0RH0Zlo+aEv02Fv1uxkjGMko3cYxjBAxjGAMYxgDKKPxlp/NljYlTEwQnhrJLD5UJZflY/EB8Ivtlrq/N48vZ9d+79KrKCfwuzszGPTlmJYkmY97LV8Xwg2bAoG+Qci5VytwO6eN9NtQtvBYCwI3aiULsCwG07VBLEHj887ReK4mmjiCvcm4qSFA2qaDctdMeBxfI4FjIa+GJAbC6RTW2xCx4K7COX9V4PuM7R+HJgb/iEQ2WuOCNTub5msgmz6n1xfoVzvhF+XuXGuhiaNhKFMdfFvqv1vtn5p1OzqFj0kks0bI0dVz5dgvGkjfOvoD6XVm83Q8LREhpmeYj/eMSP8vyj9si9AgEuok1AACD7GGhxtU8sP+ZrP5VmU4uVkcmIpSrNRendvb53lRLBp9SXZlm00sMBSMyJ8MRssJVUGnYMEbngGNSKOfHS5tVDp98erE6QxlivxTtK7tJwzbfMjVR5VEA0C/BoZuZoFcFXUMDwQQCP2OZXq3gFb8zRuYJRyAGIU/T3X+n0yzzLqbTdWmllWbnwf24E3onjCKYrHJ9nNtBYEOF3Hy7QM6r8Y8yIFO4L1zRy+nhV1KsLB4IOflc7wzO0HUYVjmJAM2xRu+6DKAKY7NyrJzt3bhRAOajwzrOpNJ5cyqFBDs5Ubdu2gkLLQcM9spNlUUbiWcBZjNS2LUa8KyvH7riu814xjGXNxjGMAYxjAM34z0OqdYpNOxPlNuaMdzdASICwV3jG4qjnYSbIJUDMF1HqkWjciGPdrHPKsUlXTkvI4VSqASzAyMNx3EXW4jvoP7Q/7QPJvTaZvtTw7j/Z/8K/8f9Pz7e/2ceBfKUanULcrcop+4D6n/iOUbvoj1qGGhQp/1GIX7Y8+r6fO/wCvCH9nlH+J1tyzN8e1jYUnm2/E38hm+AxjLJWOCviJ15Zpv2XRDM14v6dW3UiPzBGCk0dX5kD0XFepUjePyOaXGSylObhLMjKr0N/LU6Z0n07AMkUxPwqSrL5U4tlFhSAwNUORWVL9H2NZh1MB3NIWVEmG5mDBleMhrBHdgTTMPvHL3yX0DEorPpGJZkUW0BPLMi92jJ5Kjle444yZ1XxAkenSaMiQO8artBfcHcBtoXkkLuP6c5BrUf8A6auuez+/UyscYUGtY8bFt5+DUpyBIFBZ7YjmGwSf8L2NZdeE+t7g4lm3O0nwBrBI2JZAKgqC+8hfQUBfczOl+LdPMqktsdkD+WxG7kbioqw7KPmCXR475awauN/kZW79jfyttbkezcZJi3Hgn4/g7YxjBQYxjAGMYwBjGMAYzwmu+ZTrh1f8SWiZAoSkZpAFX4Hv4PMAZy+0fGjLQHIo2IuazKSLxfp2nMILEhihYC0BDBCC3ofMOz8yPxC6PqO53ZW6gSnwbfKO6Q7dm4FIlAUkeb8V93Q0NlGb07pspVViQwgKqNM4HmNtRUJRBYjLBVs/QccDIuUdRcNe4ndZ1rSt/Cwn4j/iuP8AZoe4v8TDj6Dn2u30mlWNFRRSqAB+mcem9MjgTag+pJ5JPqSfU5LwlxYjFp5pbjGMZJoUvifwxHrI6PwyL8j+30PupzE9D8TT9PlOn1Ckxg1XcpfZkPqp71+1ds/UMpfE/hiPWR0fhkX5H9vofdTmM4O+aO55+Kw0m+2o6TXn0ZaaTVpKgeNgytyCO2dSc/L/AAvDrtNqWjUbQP8AEV+UPsw/7EZo9f1mJXCzOZGKvIAB8AWLbv47cbl72c6aMJVI5mrFqGLdSF5RszSt1KIGvMX97/phepRH74/Xj+uY+Pxpp9oKlaIUkblBUOu4Fx934eTknT+K9O+2pEbfe3bIp3bSQ20X8VEHt7Z0dh80Ne2Zr1YEWDeYDx//AGiCENp9MwMp4dxyI/cA+r/0/PL140lR1R2TcCpKEqeRR/X65jeif2W/62fNcNClMB9579CPYevvnNVpyjset9NnhczniHtqlz+cj4/s18EmVhqtQvwA3GG+8fxm+49vc5+sZ8xxhQABQHAA9AM+solYpi8VPE1HOX2XJDGMZJyjGMYAym1fhpCWaFzCz3vCgGN74PmRH4Wv1Io/XLnGC0ZOOxmW6ZMo2tpYZFAjW4X8v4YWLRqInG1QCTwG7EjK3UdBQrX8PqU5LcJEw3nzzvpH5NzE/wDQntm4xkE5k+CMz4ULxK6yRzAySbhuQ8DYi27cjcSpYn1LenYabGMkq7cBjGMEDGMYAxjGAc9RpkddrqGHeiLHGRl6Lpx2gj/yL/4ybjFiGkz4jgVflUD8gB/TPvGMEjGMYAxjGAM8ZqBPtznueEXgGKOrZrJPLncfrfYfkBwBlZ1PpKajbbupCstxsASkoAdSSD8LUORR44IyF4w8P6mTy44nEbwP5qsb5ZRtiPblSC9/UDK2PwxrEjEcc+xY1KRlWIYhP4nyt529iXgsf8B/X2W+CWh5aXFvUstR4RgcyAu/2lHYGUBQEeO1UL+FiNxs8DnjOS+FguqSSNwsYbzGS73MgkVQF2/CqlyeD+nYjt0TpeoTUSSzMGtAgO8tdSO/CFQIloqNoJ+W8pND4R1sTGQTqZNrqOSKE1Sy0Sp+IzWAaNCjXFZVrZ5SU/8AY3CtRsGjlv03W7pI/wAVlT9QVJ/qBn5rD0/qJd1MrKFSr840dwl2hSY+WH2ZL8Eba9by7i6jqdOkBPDqo3PTMrNVNtZ+WH175zYzE06NF1Kieh04TDTrVVTptXZ+oYzM9H8bxyUswEbe/wB0/r939f3zSg32zy6NenWjmpu56FahUoSy1FY9xjGbGIxjGAMqtf4khhm8tzXwhrsdzu2qq3udjtY0oNce4yx1GoWNSzsFUdyTWZ+YfxEyyxaeytASSMyqdpJU+WD8dEkjcOLsZSU0nbiXjBtX4Huq8axp/sZSfL86qUNttvu7ix+FWawCOwuyBkZvEeskCtFpwqttpX37rE5ikDkIQoA+KxzwfTnLaLpMtANPtAG0LEiqAOOASCQOM7L0Yessx/8AmsP6VjNJ8PnmMsVx+eRK0k++NHKlSyq209xuANH6jtnbIcfTFBBDScc8yOf3BPOTMsr8SrtwGMYySBjGMAYxjAGMYwBjGMAYxjAGMqtSgMr3zW3+mZPrfimODUxIaERJRzXZjW037A9/zPsM8+pjlCbhlOinQlU/T3n6DjM3EAJI6/Go4/PnNJnRh66rRzJWMZRykLqnTo5Vt+NoJDjgr7/mPocxUepYttC77NCuCfb4f/zmi8WdR2oIgeW5b/lH/k/0zn4U6VQ85h34X/uc5/8AksQsWsPQtlWsr6nJUpqcrEE6GX/dP+1/0Oenps9E+UQBzZKj+QJP8s2OM9uWLm00rJkLDRvqzJdK0qmQebyD2X7t+l/i/p9M1Twqw2lQR2oix+2UPVdF5b2PlPI+h9ssP9MomnaaQ0qAlzV1XfgZ819Px2IrVp4XFO809Oq6I9KdCEIqVJaP1KrqngaJ7MR8tvbup/TuP0/bKSObW9PPxLuj/wAyfoe6H9vyzzx94yjbRRtpdTtd3VqVtr7QGux3A3Vl94J8SrrNPQV7iVEcvR3Hbybvnt6++erX+iNU/wCpheDvbT+UdsMXVjTtVWaPJ7+JRdV1UeucP9k9ROg02o3Bd5DFWjcMFDE7V3EWALFc36vjTXaWIvqtJujVxCD/AIUhLbth2W8e3hRuElfEByQc0vUPB+mls7dhPqnH/wBPb+WV6+FtVFxDqgV/C44/Y7h/LOaNTE09Kkc3VezMZU8NU1pyy9Je69jtH/aDo/tNxkTy2CMTE7DeQxZAUDBmXa26u20nkc5fanXJHGZGPwgXfvfah6k+2UL9MlRkkXSwPLe93FIS4Vk3WO/ws45HrkbXanUy6iNGgA2jzAhkFMbrduA5r2+uaVMRlVknfuZlTw+Z3bVu9cCz0OhadhNOPrHH6KPSx6t7n/t3dc8QHTuEWLf9nJKaJFCMfRCAPckr9LPGdFfXH7kCj83b+lZ4+i1TfM2n5BU/ZsfhPccnkH2y0HlWkWVnHM9ZLuOD+NtMDR3/AHudhqlIBa/w7iFB9Tng8a6f4bDgGu6Na/FIrGQV8AGw8369hxfq9Ak+I1pfi5b7AckmzfPPIB59c6no0pu2g57/AGA9Tfv785pnf+L8vczyLmvP2J/TOqJOpZLoHadwIPyqw4PurKf198l5SdL6FLp02RyoAWLH7LuW7nhgPbsB2y6S6F9/WsunfgUatxPcYxkkDGMj6/WiKNpCC20XtUWzHsqqPUk0B9TgEjGZzT+NY9gMqOj+WruoG7axfyynoxIbudoA4urGXcHUInLBJFYq2xgGBpvwn2P0wCRjGMAYxjAGMYwDDeLfFo008kYX42VCrFgANwCgkAFqu/T0Ptn591wyTRx/Z7SR5hDRux+IUAAIzZ/bP3rPiaZUUs7BVHJLEAAfUngZySwdOU873Oqlip0ouMeJ+V+EeuzB9NC8bOTIqlgkq0ASQSWjC8Ae/NZ+o/xieX5gYFCu8MDYKkWCD6gjMT4w8SJqCmjiRmZpQGPwK32MsgdYd7AiS4mpwKW1tl3qwDp6QIui0u5lB+Ik2WI+UE/8K0CfWufXM69SGDpNwWr2XNnLUqN6s66WFtXqST2uz9FHYf8AbNsiAAACgOBkPpPTBBGFHJPLH3P/AIybjAYV4eF56ylrJ9SkY2QxjGd5c46vTB0Kn17fQ+mZ1NOrCTTy3slUxNXBFigQffNRlT1rRWN47jv+XvnifU6M4SjjaP64b9Y8TpoT3pvZ+p+edc/selW200okH4HpW/zfKf5Zpv7Luiy6fTSiaMxs0h4YUaVVAP5XeRfGfU9YYYjC5VNyxyBDtdmd1VBuBD7WBNeWQ24CztsjX9E1AfTRN5gltFBcFTuYCmPwkr8wPYkexz6VfVqmLwyV7xdnfiVnUnrCROxjGcpgMquvaZqSaMXJCd1fiU/Ov6jn9MtcZScc8bF4TySuctNqVkRXU2rDcD9M80msSVQ8bq6mwGUgjg0eR9cp9f0rYHHlmXTScyQi7F8sVA+ZT95PX9xlFoNVqtPvMIWaIlpD8zgVZqx9pGxJCkMr7Qqnn4yIhO+kt/mxM4W1jt83N3jMuvjYIB5sTKdhcgcVtiErUHIZjTKCAvwkNfFHL3pfUBNEHCsnLKVarBR2RgdpI7g9jmhmS8YxgDGMYAyI+gsk+bIL9Awr9OMl5zh1CPe1lbaSrUQaI7g12P0yripbgrtR0Qt3dX7H7SNH5W9vNA8Wa9rym6h0fYopFidWeSN7JjEsg277ILRkAtQorbcg5q5JlUqCQCxoX6kAtQ/QE/oc9ZQRRAIP88o6dtYO3mvncRY56SNljUM5dgACxrk1yeAB/LO2Vekcwy+SfkazET6V3T9PTIPi3xFNpvLWCESu4fg3waCxXXoZXQH2FnJpzzrrs+8I0WMyiePVZ6jgZ14YkMthS4jvZ3ssbCmiRR4vOX9/WI+HSsxo0AxINVyDsoqARuPcc8EC80JNhjMpJ4j1x3bNGK2/BzJZO1mBO5FFAiu4J3L27ZzabVuVaaZYlDxyAKRGaQx71YWzMHVpeDVFEuubrKSjq3YGvyh8ZeHhq9M6ecYW2Ooe/hqRdrCRCdrqeO/IIBBBGSG65v4gjaQ+5G1R+p5yo1Bdpv8AWDujQqrBSQqlhx+dEi85K2LUEsivd2vw8eXcVcjh0vp3lQ+VpWZy7s7OxspuVVZUY/EE+HjdzVd80XR+iLAL+Zz3b/sMnwwqopQAPYZ95pHDrP2s9ZeS7lw9Sba3GMYzpJGMYwBgjGMAzvVulqAyugeGQbWUgEUeao8cHkX7ZmotbL0yZTI5k08j7nl3qu4sHtijGlCL3RKAWHcWHwxn9FdAQQRYOUnUuigo6MvmQvwy82OQbBHIIIBBHsM8iFKeCm+zV6cnst4t8ucfQ3clUWu/r+S20WtjmjWSNw6MLVh2Pp/XjO+YEdJ1UMpbRuGDNHEqAALFGHJkaSIyhHJu9yANw3q5I3oz1YyUleLuYtW3PcZB631dNNA0r2QvAUd2Y8Kq/Unj6dzwDld/fSDcl7grJvL7W2g7Y2CXXxMRIvb1IHc1liC/yHqekxO24rT/AIlJVv3Wr/XIP98NLu2hnJIJAEUnNAMKO2jYI2n71irxF4w0rKDvYWoejHJYBXebpfury1fL61kOKejJTa2JP+imHbUS/wDVsb+ZW8kaXTOp5k3D22qOTzdjPOn9UinVmicOFYoSAasUTVjnuORxkrIUEtiXJvcYxjLFRjGMA46jU7K+Fmv8Iv8AfMrP0BS5ZTqlJ80tQPJlLEEfEK2hmA9OSavnNhjKNN7MGGXwzfmBl1BDUBtCqa8ryzZJPa22jsBxzZy/0Uk0cSRpAaQBQXZRwOB8KgAfplwZBdWLPpeVq+IojqPIBs7N+8EFeCwYWD6bTZ7DgHkgGjpy4zfl7EWIHU453eJXZQS1qEHK196zz6jLJOmSA86iQ/Q1X8qOc+nDzZWmPy/JH+Q9f15/f6Za5jQoxu6jvq9NXt81IS4lZ/oh/wD1Mv7j/wAZz/u2pfeZZS9bd24XXerq6vLfGbdhT5E2RV/3djPzNI35uc7Q9EgXtGv68/1ydkfqGtWGJ5HYKqKWJY0AB7kA0P0OTGjTjqorwFkVU/XWTWLAqRslDcd+1lNOz/D2al8s0PQ/UDO3R9OJInZxYmZiR9DdZR6VZC089AeefLTsCwY/CfgG1gsdKCWc2O6WVzX6aHYiqPQVlWs9TXZL1/HqOJn+qfxCQtBHKI3IqKU9iKICsdrbWHH3TYHFE3kDofiowIYtXvXy1X42DEgMF8tXtmkeQg2Wqt28fdJzYTQq6lWAIPcHKvVdDJXapDJwQklmq7bXHxLWIqVPTdea9/XvGx2h8Qady4Eq2jbWviiVVxd1xTLz25rJ5kHuPQd/ftme1nQ1k/xNMTyzHbIGBLMjkkP3+JEI9toyq0XhciTcySALJG6CkckRGQjcxA5O+uzUAADwCL9ouvgwbjGfMb2AaIv0Pf8AXPiefbXws1/hF5duyuSR4esRMWALfCxQko6ralg1OVCmirAkGrH5Z7N1jTpW6eJb21bqPnsp6+oBr3rKeToULKynTv8AFI8rEKgLGTzbDn7wAkYC/pkePwnECT5MpHxfCzoAPMQo1EC/lJA549KzPtY9fB+xNi11fiiCME7iR8QG1SbKXvoVyFAJJBqgc4dC8RPNIUeLZUavuHI3XtlBP3ae1APJ2MfyDoYK7f4ePbzQlYy1ZBpQ1hRYHwih9M6dSTyoWeVmYIpYRxrydoulX1yrqTf6Iv76L38ibLizzqUysbjXkd3HH/8Afzz66fLLIDUtEehUHj3yn6FFOUQPJvjk5WyrEbaBYOt7g3xNyzVYAPGXEenKySbPmQ7gPxK3cZ40qMo4ntL3WzSutbX0tyXe2dCknCxKbTzEglozRsWvY0RY9jRI/U5FHRKbcIdNdKL8v0QqUHb7pVSPbavsMtNNqVcWP1HqD7HPNZq1iRna6X2BJNmgABySTQAHcnPXhShJXi3b9z9zBtrcqoegBCSsMAJIY0G7jt+2RdZ4QSSvs4kNrZW7IQABeQdoIABIo8d8vND1GOZd0bbhwD34JVWog8g0w4+uSc07Jc34si5WaHp7QgrGkSgm6BeufYH5R9Bxlil0Lq/Wu2fWMvGNiLjGMZYgYxjAGctRqVQWxoduxP8AQZ1xkPoDLdT6Xp5pJHCOTIqo2yKmNeYGtyOdyvXP4VPoMk9O6AQu3b5URO4oDy1cC64UAACh6KBzWaDGZunm/U79CD5RAAABQHAz6xjNSRjGVfWuufw7RDy2fzCR8N2AtE0ADfBJ5oUp57YBaZm/E2vZ3GljZCXFyAMRIBYKhRuUMGAbcu9W2BivpnLWeLJHpIIXV3jEqGQdwWPCot7iUUkc0LXdV1nHpXT5FZgWEk792Nny1LM9O24hnXcQtcL8W2txBpKSigWHR9D8aru3iG7egN8jfO31rtZs8cknnL/OOj0ixoEXsP5+5ztkU45Vru9WQhjGM0JGMYwBjGMAYxjAGZbxPqlllghDPTEk7FWSNiwXy1kWuRR3imUgLYPFiH/7QHdpEj053LuVfmblXkA4VSSGjETiv95zQUnJHRujrFTBT/FSoBIeAF5YltoAEd7vlH0u2smk5qCv8ZKVy70EYMhI+VAI17nt3Nkkn8z7551USKd8Vb2Vo13fLvIJj3fTdWTtNAEQKPT+fucaqDehX37H2PocwdJqn/snf7/nbuLZtTOeHNSdQXYSsaEZDFVV7cFiGCARstbSPvcm/S7XW6VpE2TRrKlhiAavaQRuU8EWAa7ZQa2RtPqP4naxAVlkUF6svGKCjcNzkgoAqgkG2JPF9pvE+ldd3nKtFAyuQrKZK2KynkE2K98uoRl/fB2vy/lbeRF2tGUWp8MI0l75Y1uyvltdFmJVGRhsUqQlAdkTnjJ3QtN5DyF5mk3LGotJLHlqVPzEgX3oetn1oaJXB7G/Tj3HfPcvln/l5EaHyjggEdjn1jGaEDGMYAxjGAMYxgDGMYAxjGAMgPBMxBPkgi6O1mIsUa5HcZPxlXG4K9elsQA8p2gVtQBFoenHNZL0+mVBSKAPp/8AvOdcYUEtUBjGMsBjGMAYxjAGMYwBnKcPxsKj3sE/tRzrjIaurAgJ05u28KPZEC/z5+uStPpVQUor3PqfzPrnXGVUIp3RNxjGMuQRdZoBID2sjabAZWB7qyn5hlNH4aVQdyM5ZxIzBw1lX8wAI/Cruo7VFfCPbNHjM+zV7rQm5V+HemLp4fKUNQJa2VVvcb+7xwKH5AZaYxl0QMYxkgYxjAGMYwD/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82956" name="AutoShape 12" descr="data:image/jpg;base64,/9j/4AAQSkZJRgABAQAAAQABAAD/2wCEAAkGBhISEBQUExIWFRUWGRkUGBgYFxkaHBsbFRcWFxUaGBccHCYeGB0kGhwXHy8iIycpLS4tGR4yNTAqNSYrLCoBCQoKDgwOGg8PGiwkHyQsKSoqLC4tKiwsLSwsLCwtLywqLS8vKSwsLCwtLCwqLC0uLDAsKSw2LC8sLCksLCwsKf/AABEIAMABBwMBIgACEQEDEQH/xAAcAAEAAwEBAQEBAAAAAAAAAAAABAUGAwECBwj/xABEEAACAgEDAgQDBgMECQEJAAABAgMRAAQSIQUxBhNBUSIyYSNCUnGBkRShsQcWM5IVJENTYnKCwdFUFzRjg6LS4fDx/8QAGgEBAAMBAQEAAAAAAAAAAAAAAAECAwQFBv/EADMRAAIBAgQDBwMDBAMAAAAAAAABAgMRBBIhMUFRYRNxkaGx0fAFgeEycsEUIlJiFSNC/9oADAMBAAIRAxEAPwD9wxjGAMYxgDGMYAxjGAMYxgDGMYAxjGAMYxgDGMYAxjGAMYxgDGMYAxjGAMZ8yyhVLMQqgEkk0ABySSewyon8WadaO7crbdrIC4IYO24kcKoEchJP4D60MAucZA6X1qPUb9l/AQpuubFgiie49DR9wMn4AxjGAMYxgDGMYAxjGAMh9Z15h08kgXcyqSq/ic8Iv6sVH65MyDL05ySRqJVs3Q2UPoLS8EMpemeOFkjaSRNgBJAAZiY1hVy+0C/nJUfQXlzo+uQy2FflQm5Tdr5lbAw9DyOPqMi6vocjggypIDwVlhRgex+7tPcD9sp9d0wxKxZDDzuEsTO0YIUoNyXvhUKWA2cLuvggVFyme26sbHGUfQptQH8t6eFYwVltizG6BLEkMG+IgWSoVSxJfi8yTQYxld4gWQ6d/K3FrXhSVYqHUyBWHIJTcLHPtzWAWOeK4N0Qa4P0Pscxk2s1VL5upjhuOigejYckChukVmQAFw5q2oE0c+OnR7ZIXOpZ9rFnCxTkOTDFHdVRNoW3H8RHN5F0Uzx2ubfGRtJ1BJL2hhX4kZf23AXknJLp3GMYwBjGMAYzN9U8cwQTmJr4Khmo7VsjdZrsoIJI9SAazRqwIscg85VST2Fj3GMZYDKzrPWxBCZFXzNrrGwU/LbAEsQDVXzxxxdDkWeZjxMipNEYlvVSH4BZ2fCNvnSqOG8sNQv1ZR7ULQi5uyK6WX7ctqbmZ0dYoAtv5c3qVpRANlKS3JJcEmlqx0XRZiP8LTwg/iBmfkMDuJKrZ3vf/O3ucsND06LRwvIxLMFaSWU8s20EsT78DsPyHoMaPxVpZFLCUAeYIhu+HcxVHAW+9h1/U1kF3KMdIr7s5aHw9LEXI1JBdt7ERJyf1uhlxAhCgM24juxAF/oOMrtP4q0bi01EbAsqAg+r3tH60f2OddH4g00pAjmViSAAD3JDMK9wQrG+3wnJKOTZYYxjBUYxjAGMYwBjGeOtgjtfHHf9MAqvEPUpYERo0Dlm8qqJpnUiEmjwvmbQx9A18VkD+99StGUPwAsWHchZzFxGCT2F2SLsUG5q0PRz/wCon/zj/wC3Pg9Gf01U4/VD/VMi7KXlyIvTPF8czxoI3Be/iuNkB+2oblc7rEMhtbHHcZfZTt0jUDldVZHbfFGfcdwAfU/ucbtcncQTD6Fo2/nuXF+hGdrdM46qM6NjKn/u7H7VB/syf9qg9BfzL+o9cvVYEWOQecp4/EUZbyp0aBm+HbKBta+4Vxat+V5z8Pz+UZdM5/wOUJPeFrKH/p5U/llU1cyhOKlZPR+T/JZ9R6ikCb3J9gByzE9lUepOViaGfU/FOxjjPaFDRI/+I45P5Ch+ffK/S9Uhk1Mc07hRISmlRr5AKgv2oFiy8n8SKOeDrclf3al4/wDZq9uC/l+xG0nTIohUcar+QH9e+feo1kcdb3VLIUbiBZPYC/XO2Zrxv4eOqSKp/JVHt7HBVqB9RTex+pyXotDopxjdJ6I0DapB3dRwTyw7AWT+3Oefxsf+8T/MPUWPX25yGOgx1Vt2A7/h+T0+76fzvPlvDsJNkNd7u/rt2/0xqWtDmWUcgYAqQQeQQbB/I59Zx0mlWNFRbpRQs3nbJKPoMz3jR9YIkOk+YMS3IHAUkBiSAFNEX6Ej6g6HPDkNXIP5wh8YaifUMHjEYZ2Lk7+5uwOQgPN9s/ffDEjHR6cupRvLUFT3FChftYAP65m9X/Z59kKKPMXQlygG1QVDFB/yA97snLDq/juCNXEbBpQzxbW+EK4Oxd90dvmNEDtshZUb5TeZU4ZW2aTknsXvUeqQ6dQ80ixqWCBmNDc3yi/c5nur/wBocMKtUbvIoa1FUGR5U2s4JonyZjwCPg5qxeb6/qwHEuulZVaPYdOR9qaXbuSJZGSAl6kWTdvWqsg8Tei6rVaqdZodDFBHuLmWUXK29VVyjV8JYKt7RRrNbmscNUlDtHpHm9PDn9jadI6g0sId4/KYFldSSQGjZkamIG5bFhqFgg5kek+K9M2on1Ekm5mPlQxorSOI4yQDtUErubc3NdxltqPA6TyM+pmmlBNiLzGEaj2CjvlH4Y1q9P1UujnUCPeDDNQ4EllFc+x5AY+oI9shtnRRp03TllblKy020423vw4F7qutyaiNkTQTsjqVJdkisMKPqWHH0yAnQZOCvT4oyCSP9bkBG5mZvlTsSzWPah2AGaHr/X49JGrPVswRFLKm4myfiYhRSgnk+ldyMmaPWJKgZDYIB+osA0w+6aI4OScbqR4RXn7mZHh2Y7T/AAumG0gj7aY1tuh8vI5Njsb5vJMPSNSskcgTTgxRmFBch2qxQnkiz8ijv6H3OaISCyLFjuL5/b9Rn1gjP0RH0Zlo+aEv02Fv1uxkjGMko3cYxjBAxjGAMYxgDKKPxlp/NljYlTEwQnhrJLD5UJZflY/EB8Ivtlrq/N48vZ9d+79KrKCfwuzszGPTlmJYkmY97LV8Xwg2bAoG+Qci5VytwO6eN9NtQtvBYCwI3aiULsCwG07VBLEHj887ReK4mmjiCvcm4qSFA2qaDctdMeBxfI4FjIa+GJAbC6RTW2xCx4K7COX9V4PuM7R+HJgb/iEQ2WuOCNTub5msgmz6n1xfoVzvhF+XuXGuhiaNhKFMdfFvqv1vtn5p1OzqFj0kks0bI0dVz5dgvGkjfOvoD6XVm83Q8LREhpmeYj/eMSP8vyj9si9AgEuok1AACD7GGhxtU8sP+ZrP5VmU4uVkcmIpSrNRendvb53lRLBp9SXZlm00sMBSMyJ8MRssJVUGnYMEbngGNSKOfHS5tVDp98erE6QxlivxTtK7tJwzbfMjVR5VEA0C/BoZuZoFcFXUMDwQQCP2OZXq3gFb8zRuYJRyAGIU/T3X+n0yzzLqbTdWmllWbnwf24E3onjCKYrHJ9nNtBYEOF3Hy7QM6r8Y8yIFO4L1zRy+nhV1KsLB4IOflc7wzO0HUYVjmJAM2xRu+6DKAKY7NyrJzt3bhRAOajwzrOpNJ5cyqFBDs5Ubdu2gkLLQcM9spNlUUbiWcBZjNS2LUa8KyvH7riu814xjGXNxjGMAYxjAM34z0OqdYpNOxPlNuaMdzdASICwV3jG4qjnYSbIJUDMF1HqkWjciGPdrHPKsUlXTkvI4VSqASzAyMNx3EXW4jvoP7Q/7QPJvTaZvtTw7j/Z/8K/8f9Pz7e/2ceBfKUanULcrcop+4D6n/iOUbvoj1qGGhQp/1GIX7Y8+r6fO/wCvCH9nlH+J1tyzN8e1jYUnm2/E38hm+AxjLJWOCviJ15Zpv2XRDM14v6dW3UiPzBGCk0dX5kD0XFepUjePyOaXGSylObhLMjKr0N/LU6Z0n07AMkUxPwqSrL5U4tlFhSAwNUORWVL9H2NZh1MB3NIWVEmG5mDBleMhrBHdgTTMPvHL3yX0DEorPpGJZkUW0BPLMi92jJ5Kjle444yZ1XxAkenSaMiQO8artBfcHcBtoXkkLuP6c5BrUf8A6auuez+/UyscYUGtY8bFt5+DUpyBIFBZ7YjmGwSf8L2NZdeE+t7g4lm3O0nwBrBI2JZAKgqC+8hfQUBfczOl+LdPMqktsdkD+WxG7kbioqw7KPmCXR475awauN/kZW79jfyttbkezcZJi3Hgn4/g7YxjBQYxjAGMYwBjGMAYzwmu+ZTrh1f8SWiZAoSkZpAFX4Hv4PMAZy+0fGjLQHIo2IuazKSLxfp2nMILEhihYC0BDBCC3ofMOz8yPxC6PqO53ZW6gSnwbfKO6Q7dm4FIlAUkeb8V93Q0NlGb07pspVViQwgKqNM4HmNtRUJRBYjLBVs/QccDIuUdRcNe4ndZ1rSt/Cwn4j/iuP8AZoe4v8TDj6Dn2u30mlWNFRRSqAB+mcem9MjgTag+pJ5JPqSfU5LwlxYjFp5pbjGMZJoUvifwxHrI6PwyL8j+30PupzE9D8TT9PlOn1Ckxg1XcpfZkPqp71+1ds/UMpfE/hiPWR0fhkX5H9vofdTmM4O+aO55+Kw0m+2o6TXn0ZaaTVpKgeNgytyCO2dSc/L/AAvDrtNqWjUbQP8AEV+UPsw/7EZo9f1mJXCzOZGKvIAB8AWLbv47cbl72c6aMJVI5mrFqGLdSF5RszSt1KIGvMX97/phepRH74/Xj+uY+Pxpp9oKlaIUkblBUOu4Fx934eTknT+K9O+2pEbfe3bIp3bSQ20X8VEHt7Z0dh80Ne2Zr1YEWDeYDx//AGiCENp9MwMp4dxyI/cA+r/0/PL140lR1R2TcCpKEqeRR/X65jeif2W/62fNcNClMB9579CPYevvnNVpyjset9NnhczniHtqlz+cj4/s18EmVhqtQvwA3GG+8fxm+49vc5+sZ8xxhQABQHAA9AM+solYpi8VPE1HOX2XJDGMZJyjGMYAym1fhpCWaFzCz3vCgGN74PmRH4Wv1Io/XLnGC0ZOOxmW6ZMo2tpYZFAjW4X8v4YWLRqInG1QCTwG7EjK3UdBQrX8PqU5LcJEw3nzzvpH5NzE/wDQntm4xkE5k+CMz4ULxK6yRzAySbhuQ8DYi27cjcSpYn1LenYabGMkq7cBjGMEDGMYAxjGAc9RpkddrqGHeiLHGRl6Lpx2gj/yL/4ybjFiGkz4jgVflUD8gB/TPvGMEjGMYAxjGAM8ZqBPtznueEXgGKOrZrJPLncfrfYfkBwBlZ1PpKajbbupCstxsASkoAdSSD8LUORR44IyF4w8P6mTy44nEbwP5qsb5ZRtiPblSC9/UDK2PwxrEjEcc+xY1KRlWIYhP4nyt529iXgsf8B/X2W+CWh5aXFvUstR4RgcyAu/2lHYGUBQEeO1UL+FiNxs8DnjOS+FguqSSNwsYbzGS73MgkVQF2/CqlyeD+nYjt0TpeoTUSSzMGtAgO8tdSO/CFQIloqNoJ+W8pND4R1sTGQTqZNrqOSKE1Sy0Sp+IzWAaNCjXFZVrZ5SU/8AY3CtRsGjlv03W7pI/wAVlT9QVJ/qBn5rD0/qJd1MrKFSr840dwl2hSY+WH2ZL8Eba9by7i6jqdOkBPDqo3PTMrNVNtZ+WH175zYzE06NF1Kieh04TDTrVVTptXZ+oYzM9H8bxyUswEbe/wB0/r939f3zSg32zy6NenWjmpu56FahUoSy1FY9xjGbGIxjGAMqtf4khhm8tzXwhrsdzu2qq3udjtY0oNce4yx1GoWNSzsFUdyTWZ+YfxEyyxaeytASSMyqdpJU+WD8dEkjcOLsZSU0nbiXjBtX4Huq8axp/sZSfL86qUNttvu7ix+FWawCOwuyBkZvEeskCtFpwqttpX37rE5ikDkIQoA+KxzwfTnLaLpMtANPtAG0LEiqAOOASCQOM7L0Yessx/8AmsP6VjNJ8PnmMsVx+eRK0k++NHKlSyq209xuANH6jtnbIcfTFBBDScc8yOf3BPOTMsr8SrtwGMYySBjGMAYxjAGMYwBjGMAYxjAGMqtSgMr3zW3+mZPrfimODUxIaERJRzXZjW037A9/zPsM8+pjlCbhlOinQlU/T3n6DjM3EAJI6/Go4/PnNJnRh66rRzJWMZRykLqnTo5Vt+NoJDjgr7/mPocxUepYttC77NCuCfb4f/zmi8WdR2oIgeW5b/lH/k/0zn4U6VQ85h34X/uc5/8AksQsWsPQtlWsr6nJUpqcrEE6GX/dP+1/0Oenps9E+UQBzZKj+QJP8s2OM9uWLm00rJkLDRvqzJdK0qmQebyD2X7t+l/i/p9M1Twqw2lQR2oix+2UPVdF5b2PlPI+h9ssP9MomnaaQ0qAlzV1XfgZ819Px2IrVp4XFO809Oq6I9KdCEIqVJaP1KrqngaJ7MR8tvbup/TuP0/bKSObW9PPxLuj/wAyfoe6H9vyzzx94yjbRRtpdTtd3VqVtr7QGux3A3Vl94J8SrrNPQV7iVEcvR3Hbybvnt6++erX+iNU/wCpheDvbT+UdsMXVjTtVWaPJ7+JRdV1UeucP9k9ROg02o3Bd5DFWjcMFDE7V3EWALFc36vjTXaWIvqtJujVxCD/AIUhLbth2W8e3hRuElfEByQc0vUPB+mls7dhPqnH/wBPb+WV6+FtVFxDqgV/C44/Y7h/LOaNTE09Kkc3VezMZU8NU1pyy9Je69jtH/aDo/tNxkTy2CMTE7DeQxZAUDBmXa26u20nkc5fanXJHGZGPwgXfvfah6k+2UL9MlRkkXSwPLe93FIS4Vk3WO/ws45HrkbXanUy6iNGgA2jzAhkFMbrduA5r2+uaVMRlVknfuZlTw+Z3bVu9cCz0OhadhNOPrHH6KPSx6t7n/t3dc8QHTuEWLf9nJKaJFCMfRCAPckr9LPGdFfXH7kCj83b+lZ4+i1TfM2n5BU/ZsfhPccnkH2y0HlWkWVnHM9ZLuOD+NtMDR3/AHudhqlIBa/w7iFB9Tng8a6f4bDgGu6Na/FIrGQV8AGw8369hxfq9Ak+I1pfi5b7AckmzfPPIB59c6no0pu2g57/AGA9Tfv785pnf+L8vczyLmvP2J/TOqJOpZLoHadwIPyqw4PurKf198l5SdL6FLp02RyoAWLH7LuW7nhgPbsB2y6S6F9/WsunfgUatxPcYxkkDGMj6/WiKNpCC20XtUWzHsqqPUk0B9TgEjGZzT+NY9gMqOj+WruoG7axfyynoxIbudoA4urGXcHUInLBJFYq2xgGBpvwn2P0wCRjGMAYxjAGMYwDDeLfFo008kYX42VCrFgANwCgkAFqu/T0Ptn591wyTRx/Z7SR5hDRux+IUAAIzZ/bP3rPiaZUUs7BVHJLEAAfUngZySwdOU873Oqlip0ouMeJ+V+EeuzB9NC8bOTIqlgkq0ASQSWjC8Ae/NZ+o/xieX5gYFCu8MDYKkWCD6gjMT4w8SJqCmjiRmZpQGPwK32MsgdYd7AiS4mpwKW1tl3qwDp6QIui0u5lB+Ik2WI+UE/8K0CfWufXM69SGDpNwWr2XNnLUqN6s66WFtXqST2uz9FHYf8AbNsiAAACgOBkPpPTBBGFHJPLH3P/AIybjAYV4eF56ylrJ9SkY2QxjGd5c46vTB0Kn17fQ+mZ1NOrCTTy3slUxNXBFigQffNRlT1rRWN47jv+XvnifU6M4SjjaP64b9Y8TpoT3pvZ+p+edc/selW200okH4HpW/zfKf5Zpv7Luiy6fTSiaMxs0h4YUaVVAP5XeRfGfU9YYYjC5VNyxyBDtdmd1VBuBD7WBNeWQ24CztsjX9E1AfTRN5gltFBcFTuYCmPwkr8wPYkexz6VfVqmLwyV7xdnfiVnUnrCROxjGcpgMquvaZqSaMXJCd1fiU/Ov6jn9MtcZScc8bF4TySuctNqVkRXU2rDcD9M80msSVQ8bq6mwGUgjg0eR9cp9f0rYHHlmXTScyQi7F8sVA+ZT95PX9xlFoNVqtPvMIWaIlpD8zgVZqx9pGxJCkMr7Qqnn4yIhO+kt/mxM4W1jt83N3jMuvjYIB5sTKdhcgcVtiErUHIZjTKCAvwkNfFHL3pfUBNEHCsnLKVarBR2RgdpI7g9jmhmS8YxgDGMYAyI+gsk+bIL9Awr9OMl5zh1CPe1lbaSrUQaI7g12P0yripbgrtR0Qt3dX7H7SNH5W9vNA8Wa9rym6h0fYopFidWeSN7JjEsg277ILRkAtQorbcg5q5JlUqCQCxoX6kAtQ/QE/oc9ZQRRAIP88o6dtYO3mvncRY56SNljUM5dgACxrk1yeAB/LO2Vekcwy+SfkazET6V3T9PTIPi3xFNpvLWCESu4fg3waCxXXoZXQH2FnJpzzrrs+8I0WMyiePVZ6jgZ14YkMthS4jvZ3ssbCmiRR4vOX9/WI+HSsxo0AxINVyDsoqARuPcc8EC80JNhjMpJ4j1x3bNGK2/BzJZO1mBO5FFAiu4J3L27ZzabVuVaaZYlDxyAKRGaQx71YWzMHVpeDVFEuubrKSjq3YGvyh8ZeHhq9M6ecYW2Ooe/hqRdrCRCdrqeO/IIBBBGSG65v4gjaQ+5G1R+p5yo1Bdpv8AWDujQqrBSQqlhx+dEi85K2LUEsivd2vw8eXcVcjh0vp3lQ+VpWZy7s7OxspuVVZUY/EE+HjdzVd80XR+iLAL+Zz3b/sMnwwqopQAPYZ95pHDrP2s9ZeS7lw9Sba3GMYzpJGMYwBgjGMAzvVulqAyugeGQbWUgEUeao8cHkX7ZmotbL0yZTI5k08j7nl3qu4sHtijGlCL3RKAWHcWHwxn9FdAQQRYOUnUuigo6MvmQvwy82OQbBHIIIBBHsM8iFKeCm+zV6cnst4t8ucfQ3clUWu/r+S20WtjmjWSNw6MLVh2Pp/XjO+YEdJ1UMpbRuGDNHEqAALFGHJkaSIyhHJu9yANw3q5I3oz1YyUleLuYtW3PcZB631dNNA0r2QvAUd2Y8Kq/Unj6dzwDld/fSDcl7grJvL7W2g7Y2CXXxMRIvb1IHc1liC/yHqekxO24rT/AIlJVv3Wr/XIP98NLu2hnJIJAEUnNAMKO2jYI2n71irxF4w0rKDvYWoejHJYBXebpfury1fL61kOKejJTa2JP+imHbUS/wDVsb+ZW8kaXTOp5k3D22qOTzdjPOn9UinVmicOFYoSAasUTVjnuORxkrIUEtiXJvcYxjLFRjGMA46jU7K+Fmv8Iv8AfMrP0BS5ZTqlJ80tQPJlLEEfEK2hmA9OSavnNhjKNN7MGGXwzfmBl1BDUBtCqa8ryzZJPa22jsBxzZy/0Uk0cSRpAaQBQXZRwOB8KgAfplwZBdWLPpeVq+IojqPIBs7N+8EFeCwYWD6bTZ7DgHkgGjpy4zfl7EWIHU453eJXZQS1qEHK196zz6jLJOmSA86iQ/Q1X8qOc+nDzZWmPy/JH+Q9f15/f6Za5jQoxu6jvq9NXt81IS4lZ/oh/wD1Mv7j/wAZz/u2pfeZZS9bd24XXerq6vLfGbdhT5E2RV/3djPzNI35uc7Q9EgXtGv68/1ydkfqGtWGJ5HYKqKWJY0AB7kA0P0OTGjTjqorwFkVU/XWTWLAqRslDcd+1lNOz/D2al8s0PQ/UDO3R9OJInZxYmZiR9DdZR6VZC089AeefLTsCwY/CfgG1gsdKCWc2O6WVzX6aHYiqPQVlWs9TXZL1/HqOJn+qfxCQtBHKI3IqKU9iKICsdrbWHH3TYHFE3kDofiowIYtXvXy1X42DEgMF8tXtmkeQg2Wqt28fdJzYTQq6lWAIPcHKvVdDJXapDJwQklmq7bXHxLWIqVPTdea9/XvGx2h8Qady4Eq2jbWviiVVxd1xTLz25rJ5kHuPQd/ftme1nQ1k/xNMTyzHbIGBLMjkkP3+JEI9toyq0XhciTcySALJG6CkckRGQjcxA5O+uzUAADwCL9ouvgwbjGfMb2AaIv0Pf8AXPiefbXws1/hF5duyuSR4esRMWALfCxQko6ralg1OVCmirAkGrH5Z7N1jTpW6eJb21bqPnsp6+oBr3rKeToULKynTv8AFI8rEKgLGTzbDn7wAkYC/pkePwnECT5MpHxfCzoAPMQo1EC/lJA549KzPtY9fB+xNi11fiiCME7iR8QG1SbKXvoVyFAJJBqgc4dC8RPNIUeLZUavuHI3XtlBP3ae1APJ2MfyDoYK7f4ePbzQlYy1ZBpQ1hRYHwih9M6dSTyoWeVmYIpYRxrydoulX1yrqTf6Iv76L38ibLizzqUysbjXkd3HH/8Afzz66fLLIDUtEehUHj3yn6FFOUQPJvjk5WyrEbaBYOt7g3xNyzVYAPGXEenKySbPmQ7gPxK3cZ40qMo4ntL3WzSutbX0tyXe2dCknCxKbTzEglozRsWvY0RY9jRI/U5FHRKbcIdNdKL8v0QqUHb7pVSPbavsMtNNqVcWP1HqD7HPNZq1iRna6X2BJNmgABySTQAHcnPXhShJXi3b9z9zBtrcqoegBCSsMAJIY0G7jt+2RdZ4QSSvs4kNrZW7IQABeQdoIABIo8d8vND1GOZd0bbhwD34JVWog8g0w4+uSc07Jc34si5WaHp7QgrGkSgm6BeufYH5R9Bxlil0Lq/Wu2fWMvGNiLjGMZYgYxjAGctRqVQWxoduxP8AQZ1xkPoDLdT6Xp5pJHCOTIqo2yKmNeYGtyOdyvXP4VPoMk9O6AQu3b5URO4oDy1cC64UAACh6KBzWaDGZunm/U79CD5RAAABQHAz6xjNSRjGVfWuufw7RDy2fzCR8N2AtE0ADfBJ5oUp57YBaZm/E2vZ3GljZCXFyAMRIBYKhRuUMGAbcu9W2BivpnLWeLJHpIIXV3jEqGQdwWPCot7iUUkc0LXdV1nHpXT5FZgWEk792Nny1LM9O24hnXcQtcL8W2txBpKSigWHR9D8aru3iG7egN8jfO31rtZs8cknnL/OOj0ixoEXsP5+5ztkU45Vru9WQhjGM0JGMYwBjGMAYxjAGZbxPqlllghDPTEk7FWSNiwXy1kWuRR3imUgLYPFiH/7QHdpEj053LuVfmblXkA4VSSGjETiv95zQUnJHRujrFTBT/FSoBIeAF5YltoAEd7vlH0u2smk5qCv8ZKVy70EYMhI+VAI17nt3Nkkn8z7551USKd8Vb2Vo13fLvIJj3fTdWTtNAEQKPT+fucaqDehX37H2PocwdJqn/snf7/nbuLZtTOeHNSdQXYSsaEZDFVV7cFiGCARstbSPvcm/S7XW6VpE2TRrKlhiAavaQRuU8EWAa7ZQa2RtPqP4naxAVlkUF6svGKCjcNzkgoAqgkG2JPF9pvE+ldd3nKtFAyuQrKZK2KynkE2K98uoRl/fB2vy/lbeRF2tGUWp8MI0l75Y1uyvltdFmJVGRhsUqQlAdkTnjJ3QtN5DyF5mk3LGotJLHlqVPzEgX3oetn1oaJXB7G/Tj3HfPcvln/l5EaHyjggEdjn1jGaEDGMYAxjGAMYxgDGMYAxjGAMgPBMxBPkgi6O1mIsUa5HcZPxlXG4K9elsQA8p2gVtQBFoenHNZL0+mVBSKAPp/8AvOdcYUEtUBjGMsBjGMAYxjAGMYwBnKcPxsKj3sE/tRzrjIaurAgJ05u28KPZEC/z5+uStPpVQUor3PqfzPrnXGVUIp3RNxjGMuQRdZoBID2sjabAZWB7qyn5hlNH4aVQdyM5ZxIzBw1lX8wAI/Cruo7VFfCPbNHjM+zV7rQm5V+HemLp4fKUNQJa2VVvcb+7xwKH5AZaYxl0QMYxkgYxjAGMYwD/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82960" name="Picture 16" descr="http://t2.gstatic.com/images?q=tbn:ANd9GcSZD-jaw91ngKZp7AjZhmmY8TKs4MLt6PpjOMalwCrn449C8Wfe"/>
          <p:cNvPicPr>
            <a:picLocks noChangeAspect="1" noChangeArrowheads="1"/>
          </p:cNvPicPr>
          <p:nvPr/>
        </p:nvPicPr>
        <p:blipFill>
          <a:blip r:embed="rId3" cstate="print"/>
          <a:srcRect/>
          <a:stretch>
            <a:fillRect/>
          </a:stretch>
        </p:blipFill>
        <p:spPr bwMode="auto">
          <a:xfrm>
            <a:off x="6029148" y="0"/>
            <a:ext cx="3114852" cy="1916832"/>
          </a:xfrm>
          <a:prstGeom prst="rect">
            <a:avLst/>
          </a:prstGeom>
          <a:noFill/>
        </p:spPr>
      </p:pic>
      <p:sp>
        <p:nvSpPr>
          <p:cNvPr id="4" name="Slide Number Placeholder 3">
            <a:extLst>
              <a:ext uri="{FF2B5EF4-FFF2-40B4-BE49-F238E27FC236}">
                <a16:creationId xmlns:a16="http://schemas.microsoft.com/office/drawing/2014/main" id="{BD6633C9-5748-7B40-9362-2AE90D14B44F}"/>
              </a:ext>
            </a:extLst>
          </p:cNvPr>
          <p:cNvSpPr>
            <a:spLocks noGrp="1"/>
          </p:cNvSpPr>
          <p:nvPr>
            <p:ph type="sldNum" sz="quarter" idx="12"/>
          </p:nvPr>
        </p:nvSpPr>
        <p:spPr/>
        <p:txBody>
          <a:bodyPr/>
          <a:lstStyle/>
          <a:p>
            <a:pPr>
              <a:defRPr/>
            </a:pPr>
            <a:fld id="{BFC30E08-9EE6-456C-9771-8F584A0C6829}" type="slidenum">
              <a:rPr lang="en-GB" smtClean="0"/>
              <a:pPr>
                <a:defRPr/>
              </a:pPr>
              <a:t>19</a:t>
            </a:fld>
            <a:endParaRPr lang="en-GB"/>
          </a:p>
        </p:txBody>
      </p:sp>
    </p:spTree>
    <p:extLst>
      <p:ext uri="{BB962C8B-B14F-4D97-AF65-F5344CB8AC3E}">
        <p14:creationId xmlns:p14="http://schemas.microsoft.com/office/powerpoint/2010/main" val="24320557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755576" y="1484784"/>
            <a:ext cx="7632848" cy="5157192"/>
          </a:xfrm>
        </p:spPr>
        <p:txBody>
          <a:bodyPr>
            <a:normAutofit fontScale="47500" lnSpcReduction="20000"/>
          </a:bodyPr>
          <a:lstStyle/>
          <a:p>
            <a:pPr marL="0" lvl="1" indent="0">
              <a:buNone/>
            </a:pPr>
            <a:r>
              <a:rPr lang="en-GB" sz="3800" b="1" dirty="0">
                <a:solidFill>
                  <a:schemeClr val="tx2"/>
                </a:solidFill>
              </a:rPr>
              <a:t>Keep idea generation and judgement separate</a:t>
            </a:r>
          </a:p>
          <a:p>
            <a:pPr>
              <a:buNone/>
            </a:pPr>
            <a:endParaRPr lang="en-GB" sz="4000" b="1" dirty="0">
              <a:solidFill>
                <a:srgbClr val="00B050"/>
              </a:solidFill>
            </a:endParaRPr>
          </a:p>
          <a:p>
            <a:pPr>
              <a:buNone/>
            </a:pPr>
            <a:r>
              <a:rPr lang="en-GB" sz="4000" b="1" dirty="0">
                <a:solidFill>
                  <a:srgbClr val="FF0000"/>
                </a:solidFill>
              </a:rPr>
              <a:t>Divergent thinking:</a:t>
            </a:r>
          </a:p>
          <a:p>
            <a:r>
              <a:rPr lang="en-GB" sz="3800" b="1" dirty="0"/>
              <a:t>Focus on quantity</a:t>
            </a:r>
            <a:r>
              <a:rPr lang="en-GB" sz="3800" dirty="0"/>
              <a:t>: the more ideas generated, the more chance of getting useful new ideas</a:t>
            </a:r>
          </a:p>
          <a:p>
            <a:endParaRPr lang="en-GB" sz="3800" dirty="0"/>
          </a:p>
          <a:p>
            <a:r>
              <a:rPr lang="en-GB" sz="3800" b="1" dirty="0"/>
              <a:t>Withhold criticism</a:t>
            </a:r>
            <a:r>
              <a:rPr lang="en-GB" sz="3800" dirty="0"/>
              <a:t>: Suspend judgment to create the space for innovative and unusual ideas</a:t>
            </a:r>
          </a:p>
          <a:p>
            <a:endParaRPr lang="en-GB" sz="3800" dirty="0"/>
          </a:p>
          <a:p>
            <a:r>
              <a:rPr lang="en-GB" sz="3800" b="1" dirty="0"/>
              <a:t>Encourage unusual ideas</a:t>
            </a:r>
            <a:r>
              <a:rPr lang="en-GB" sz="3800" dirty="0"/>
              <a:t>: Look from new perspectives and suspend assumptions</a:t>
            </a:r>
          </a:p>
          <a:p>
            <a:endParaRPr lang="en-GB" sz="3800" dirty="0"/>
          </a:p>
          <a:p>
            <a:r>
              <a:rPr lang="en-GB" sz="3800" b="1" dirty="0"/>
              <a:t>Combine and improve ideas</a:t>
            </a:r>
            <a:r>
              <a:rPr lang="en-GB" sz="3800" dirty="0"/>
              <a:t>: Build on, combine and enhance ideas</a:t>
            </a:r>
          </a:p>
          <a:p>
            <a:pPr>
              <a:buNone/>
            </a:pPr>
            <a:endParaRPr lang="en-GB" sz="4000" b="1" dirty="0">
              <a:solidFill>
                <a:srgbClr val="C00000"/>
              </a:solidFill>
            </a:endParaRPr>
          </a:p>
          <a:p>
            <a:pPr>
              <a:buNone/>
            </a:pPr>
            <a:r>
              <a:rPr lang="en-GB" sz="4000" b="1" dirty="0">
                <a:solidFill>
                  <a:srgbClr val="C00000"/>
                </a:solidFill>
              </a:rPr>
              <a:t>Convergent thinking:</a:t>
            </a:r>
          </a:p>
          <a:p>
            <a:pPr>
              <a:buNone/>
            </a:pPr>
            <a:r>
              <a:rPr lang="en-GB" sz="3800" dirty="0"/>
              <a:t>As a separate and later step: sort out ideas using set criteria,  group ideas, </a:t>
            </a:r>
          </a:p>
          <a:p>
            <a:pPr>
              <a:buNone/>
            </a:pPr>
            <a:r>
              <a:rPr lang="en-GB" sz="3800" dirty="0"/>
              <a:t>identify next steps</a:t>
            </a:r>
            <a:endParaRPr lang="en-GB" sz="3800" u="sng" dirty="0"/>
          </a:p>
          <a:p>
            <a:endParaRPr lang="en-GB" dirty="0"/>
          </a:p>
        </p:txBody>
      </p:sp>
      <p:sp>
        <p:nvSpPr>
          <p:cNvPr id="3" name="Title 2"/>
          <p:cNvSpPr>
            <a:spLocks noGrp="1"/>
          </p:cNvSpPr>
          <p:nvPr>
            <p:ph type="title"/>
          </p:nvPr>
        </p:nvSpPr>
        <p:spPr>
          <a:xfrm>
            <a:off x="4283968" y="188640"/>
            <a:ext cx="3888432" cy="724942"/>
          </a:xfrm>
        </p:spPr>
        <p:txBody>
          <a:bodyPr>
            <a:normAutofit fontScale="90000"/>
          </a:bodyPr>
          <a:lstStyle/>
          <a:p>
            <a:pPr algn="r"/>
            <a:r>
              <a:rPr lang="en-GB" b="1" dirty="0">
                <a:solidFill>
                  <a:srgbClr val="00B050"/>
                </a:solidFill>
              </a:rPr>
              <a:t>Brainstorming</a:t>
            </a:r>
          </a:p>
        </p:txBody>
      </p:sp>
      <p:grpSp>
        <p:nvGrpSpPr>
          <p:cNvPr id="2" name="Group 7"/>
          <p:cNvGrpSpPr/>
          <p:nvPr/>
        </p:nvGrpSpPr>
        <p:grpSpPr>
          <a:xfrm>
            <a:off x="971600" y="404664"/>
            <a:ext cx="2088232" cy="720080"/>
            <a:chOff x="971600" y="620688"/>
            <a:chExt cx="2376264" cy="865684"/>
          </a:xfrm>
        </p:grpSpPr>
        <p:sp>
          <p:nvSpPr>
            <p:cNvPr id="6" name="Flowchart: Extract 5"/>
            <p:cNvSpPr/>
            <p:nvPr/>
          </p:nvSpPr>
          <p:spPr>
            <a:xfrm rot="5400000">
              <a:off x="2428900" y="387524"/>
              <a:ext cx="685800" cy="1152128"/>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Flowchart: Extract 6"/>
            <p:cNvSpPr/>
            <p:nvPr/>
          </p:nvSpPr>
          <p:spPr>
            <a:xfrm rot="16200000">
              <a:off x="1240768" y="351520"/>
              <a:ext cx="685800" cy="1224136"/>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 name="Straight Arrow Connector 8"/>
            <p:cNvCxnSpPr/>
            <p:nvPr/>
          </p:nvCxnSpPr>
          <p:spPr>
            <a:xfrm>
              <a:off x="1115616" y="1484784"/>
              <a:ext cx="2088232" cy="1588"/>
            </a:xfrm>
            <a:prstGeom prst="straightConnector1">
              <a:avLst/>
            </a:prstGeom>
            <a:ln w="28575">
              <a:solidFill>
                <a:srgbClr val="00B050"/>
              </a:solidFill>
              <a:tailEnd type="arrow"/>
            </a:ln>
          </p:spPr>
          <p:style>
            <a:lnRef idx="1">
              <a:schemeClr val="accent1"/>
            </a:lnRef>
            <a:fillRef idx="0">
              <a:schemeClr val="accent1"/>
            </a:fillRef>
            <a:effectRef idx="0">
              <a:schemeClr val="accent1"/>
            </a:effectRef>
            <a:fontRef idx="minor">
              <a:schemeClr val="tx1"/>
            </a:fontRef>
          </p:style>
        </p:cxnSp>
      </p:grpSp>
      <p:sp>
        <p:nvSpPr>
          <p:cNvPr id="11" name="TextBox 10"/>
          <p:cNvSpPr txBox="1"/>
          <p:nvPr/>
        </p:nvSpPr>
        <p:spPr>
          <a:xfrm>
            <a:off x="4067944" y="980728"/>
            <a:ext cx="3855223" cy="400110"/>
          </a:xfrm>
          <a:prstGeom prst="rect">
            <a:avLst/>
          </a:prstGeom>
          <a:noFill/>
        </p:spPr>
        <p:txBody>
          <a:bodyPr wrap="none" rtlCol="0">
            <a:spAutoFit/>
          </a:bodyPr>
          <a:lstStyle/>
          <a:p>
            <a:r>
              <a:rPr lang="en-GB" sz="2000" b="1" dirty="0"/>
              <a:t>Divergent and convergent thinking</a:t>
            </a:r>
            <a:endParaRPr lang="en-GB" sz="2000" dirty="0"/>
          </a:p>
        </p:txBody>
      </p:sp>
      <p:sp>
        <p:nvSpPr>
          <p:cNvPr id="5" name="Slide Number Placeholder 4">
            <a:extLst>
              <a:ext uri="{FF2B5EF4-FFF2-40B4-BE49-F238E27FC236}">
                <a16:creationId xmlns:a16="http://schemas.microsoft.com/office/drawing/2014/main" id="{0E8A6838-668A-D94D-8E81-16328D58CF24}"/>
              </a:ext>
            </a:extLst>
          </p:cNvPr>
          <p:cNvSpPr>
            <a:spLocks noGrp="1"/>
          </p:cNvSpPr>
          <p:nvPr>
            <p:ph type="sldNum" sz="quarter" idx="12"/>
          </p:nvPr>
        </p:nvSpPr>
        <p:spPr/>
        <p:txBody>
          <a:bodyPr/>
          <a:lstStyle/>
          <a:p>
            <a:pPr>
              <a:defRPr/>
            </a:pPr>
            <a:fld id="{BFC30E08-9EE6-456C-9771-8F584A0C6829}" type="slidenum">
              <a:rPr lang="en-GB" smtClean="0"/>
              <a:pPr>
                <a:defRPr/>
              </a:pPr>
              <a:t>20</a:t>
            </a:fld>
            <a:endParaRPr lang="en-GB"/>
          </a:p>
        </p:txBody>
      </p:sp>
    </p:spTree>
    <p:extLst>
      <p:ext uri="{BB962C8B-B14F-4D97-AF65-F5344CB8AC3E}">
        <p14:creationId xmlns:p14="http://schemas.microsoft.com/office/powerpoint/2010/main" val="17681880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260648"/>
            <a:ext cx="7200800" cy="1296144"/>
          </a:xfrm>
        </p:spPr>
        <p:txBody>
          <a:bodyPr/>
          <a:lstStyle/>
          <a:p>
            <a:r>
              <a:rPr lang="en-GB" b="1" dirty="0">
                <a:solidFill>
                  <a:schemeClr val="accent6">
                    <a:lumMod val="50000"/>
                  </a:schemeClr>
                </a:solidFill>
              </a:rPr>
              <a:t>The language of assessment </a:t>
            </a:r>
          </a:p>
        </p:txBody>
      </p:sp>
      <p:sp>
        <p:nvSpPr>
          <p:cNvPr id="3" name="Content Placeholder 2"/>
          <p:cNvSpPr>
            <a:spLocks noGrp="1"/>
          </p:cNvSpPr>
          <p:nvPr>
            <p:ph idx="1"/>
          </p:nvPr>
        </p:nvSpPr>
        <p:spPr>
          <a:xfrm>
            <a:off x="539552" y="1600200"/>
            <a:ext cx="7992888" cy="4925144"/>
          </a:xfrm>
        </p:spPr>
        <p:txBody>
          <a:bodyPr>
            <a:normAutofit fontScale="92500" lnSpcReduction="10000"/>
          </a:bodyPr>
          <a:lstStyle/>
          <a:p>
            <a:r>
              <a:rPr lang="en-GB" b="0" dirty="0"/>
              <a:t>Check with your tutor if in doubt</a:t>
            </a:r>
          </a:p>
          <a:p>
            <a:endParaRPr lang="en-GB" b="0" dirty="0"/>
          </a:p>
          <a:p>
            <a:r>
              <a:rPr lang="en-GB" b="0" dirty="0">
                <a:solidFill>
                  <a:schemeClr val="accent6">
                    <a:lumMod val="50000"/>
                  </a:schemeClr>
                </a:solidFill>
              </a:rPr>
              <a:t>For example:</a:t>
            </a:r>
          </a:p>
          <a:p>
            <a:pPr marL="449263" lvl="1" indent="7938" fontAlgn="t">
              <a:buNone/>
            </a:pPr>
            <a:r>
              <a:rPr lang="en-GB" b="1" dirty="0"/>
              <a:t>Justify:</a:t>
            </a:r>
            <a:r>
              <a:rPr lang="en-GB" dirty="0"/>
              <a:t>  make a case for a particular view;  explain why something is like it is;  give reasons; show adequate grounds</a:t>
            </a:r>
          </a:p>
          <a:p>
            <a:pPr marL="449263" lvl="1" indent="7938" fontAlgn="t">
              <a:buNone/>
            </a:pPr>
            <a:r>
              <a:rPr lang="en-GB" b="1" dirty="0"/>
              <a:t>Be critical: </a:t>
            </a:r>
            <a:r>
              <a:rPr lang="en-GB" dirty="0"/>
              <a:t>identify what is good and bad about the information and why, probe, question, identify shortcomings in the information</a:t>
            </a:r>
          </a:p>
          <a:p>
            <a:pPr marL="449263" lvl="1" indent="7938" fontAlgn="t">
              <a:buNone/>
            </a:pPr>
            <a:endParaRPr lang="en-GB" dirty="0"/>
          </a:p>
          <a:p>
            <a:pPr fontAlgn="t">
              <a:buNone/>
            </a:pPr>
            <a:r>
              <a:rPr lang="en-GB" b="0" dirty="0">
                <a:solidFill>
                  <a:srgbClr val="CC6600"/>
                </a:solidFill>
              </a:rPr>
              <a:t> </a:t>
            </a:r>
            <a:r>
              <a:rPr lang="en-GB" b="0" dirty="0">
                <a:solidFill>
                  <a:schemeClr val="accent6">
                    <a:lumMod val="50000"/>
                  </a:schemeClr>
                </a:solidFill>
              </a:rPr>
              <a:t>Fuller list in next slides for reference</a:t>
            </a:r>
          </a:p>
          <a:p>
            <a:pPr lvl="1" fontAlgn="t"/>
            <a:endParaRPr lang="en-GB" dirty="0"/>
          </a:p>
          <a:p>
            <a:pPr lvl="1" fontAlgn="t"/>
            <a:endParaRPr lang="en-GB" dirty="0"/>
          </a:p>
          <a:p>
            <a:endParaRPr lang="en-GB" dirty="0"/>
          </a:p>
        </p:txBody>
      </p:sp>
      <p:sp>
        <p:nvSpPr>
          <p:cNvPr id="4" name="Slide Number Placeholder 3">
            <a:extLst>
              <a:ext uri="{FF2B5EF4-FFF2-40B4-BE49-F238E27FC236}">
                <a16:creationId xmlns:a16="http://schemas.microsoft.com/office/drawing/2014/main" id="{4B8DB954-A265-864E-A4C9-0DCC2F67D0CC}"/>
              </a:ext>
            </a:extLst>
          </p:cNvPr>
          <p:cNvSpPr>
            <a:spLocks noGrp="1"/>
          </p:cNvSpPr>
          <p:nvPr>
            <p:ph type="sldNum" sz="quarter" idx="12"/>
          </p:nvPr>
        </p:nvSpPr>
        <p:spPr/>
        <p:txBody>
          <a:bodyPr/>
          <a:lstStyle/>
          <a:p>
            <a:pPr>
              <a:defRPr/>
            </a:pPr>
            <a:fld id="{BFC30E08-9EE6-456C-9771-8F584A0C6829}" type="slidenum">
              <a:rPr lang="en-GB" smtClean="0"/>
              <a:pPr>
                <a:defRPr/>
              </a:pPr>
              <a:t>21</a:t>
            </a:fld>
            <a:endParaRPr lang="en-GB"/>
          </a:p>
        </p:txBody>
      </p:sp>
    </p:spTree>
    <p:extLst>
      <p:ext uri="{BB962C8B-B14F-4D97-AF65-F5344CB8AC3E}">
        <p14:creationId xmlns:p14="http://schemas.microsoft.com/office/powerpoint/2010/main" val="18257203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Table 9"/>
          <p:cNvGraphicFramePr>
            <a:graphicFrameLocks noGrp="1"/>
          </p:cNvGraphicFramePr>
          <p:nvPr>
            <p:extLst>
              <p:ext uri="{D42A27DB-BD31-4B8C-83A1-F6EECF244321}">
                <p14:modId xmlns:p14="http://schemas.microsoft.com/office/powerpoint/2010/main" val="359505563"/>
              </p:ext>
            </p:extLst>
          </p:nvPr>
        </p:nvGraphicFramePr>
        <p:xfrm>
          <a:off x="0" y="142851"/>
          <a:ext cx="9144000" cy="6715148"/>
        </p:xfrm>
        <a:graphic>
          <a:graphicData uri="http://schemas.openxmlformats.org/drawingml/2006/table">
            <a:tbl>
              <a:tblPr firstRow="1" bandRow="1">
                <a:tableStyleId>{5C22544A-7EE6-4342-B048-85BDC9FD1C3A}</a:tableStyleId>
              </a:tblPr>
              <a:tblGrid>
                <a:gridCol w="1686720">
                  <a:extLst>
                    <a:ext uri="{9D8B030D-6E8A-4147-A177-3AD203B41FA5}">
                      <a16:colId xmlns:a16="http://schemas.microsoft.com/office/drawing/2014/main" val="20000"/>
                    </a:ext>
                  </a:extLst>
                </a:gridCol>
                <a:gridCol w="7457280">
                  <a:extLst>
                    <a:ext uri="{9D8B030D-6E8A-4147-A177-3AD203B41FA5}">
                      <a16:colId xmlns:a16="http://schemas.microsoft.com/office/drawing/2014/main" val="20001"/>
                    </a:ext>
                  </a:extLst>
                </a:gridCol>
              </a:tblGrid>
              <a:tr h="582269">
                <a:tc>
                  <a:txBody>
                    <a:bodyPr/>
                    <a:lstStyle/>
                    <a:p>
                      <a:r>
                        <a:rPr lang="en-GB" sz="2000" dirty="0"/>
                        <a:t>Instruction</a:t>
                      </a:r>
                    </a:p>
                  </a:txBody>
                  <a:tcPr/>
                </a:tc>
                <a:tc>
                  <a:txBody>
                    <a:bodyPr/>
                    <a:lstStyle/>
                    <a:p>
                      <a:r>
                        <a:rPr lang="en-GB" sz="2000" dirty="0"/>
                        <a:t>What is meant</a:t>
                      </a:r>
                    </a:p>
                  </a:txBody>
                  <a:tcPr/>
                </a:tc>
                <a:extLst>
                  <a:ext uri="{0D108BD9-81ED-4DB2-BD59-A6C34878D82A}">
                    <a16:rowId xmlns:a16="http://schemas.microsoft.com/office/drawing/2014/main" val="10000"/>
                  </a:ext>
                </a:extLst>
              </a:tr>
              <a:tr h="1196794">
                <a:tc>
                  <a:txBody>
                    <a:bodyPr/>
                    <a:lstStyle/>
                    <a:p>
                      <a:r>
                        <a:rPr lang="en-GB" sz="2000" dirty="0"/>
                        <a:t>clarify</a:t>
                      </a:r>
                    </a:p>
                  </a:txBody>
                  <a:tcPr/>
                </a:tc>
                <a:tc>
                  <a:txBody>
                    <a:bodyPr/>
                    <a:lstStyle/>
                    <a:p>
                      <a:r>
                        <a:rPr lang="en-GB" sz="2000" dirty="0"/>
                        <a:t>identify</a:t>
                      </a:r>
                      <a:r>
                        <a:rPr lang="en-GB" sz="2000" baseline="0" dirty="0"/>
                        <a:t> the components of an issue/topic/problem; identify the main points; make the meaning plain; remove ambiguities or misunderstandings, restate something in your own words</a:t>
                      </a:r>
                      <a:endParaRPr lang="en-GB" sz="2000" dirty="0"/>
                    </a:p>
                  </a:txBody>
                  <a:tcPr/>
                </a:tc>
                <a:extLst>
                  <a:ext uri="{0D108BD9-81ED-4DB2-BD59-A6C34878D82A}">
                    <a16:rowId xmlns:a16="http://schemas.microsoft.com/office/drawing/2014/main" val="10001"/>
                  </a:ext>
                </a:extLst>
              </a:tr>
              <a:tr h="834129">
                <a:tc>
                  <a:txBody>
                    <a:bodyPr/>
                    <a:lstStyle/>
                    <a:p>
                      <a:pPr>
                        <a:buFont typeface="Arial" pitchFamily="34" charset="0"/>
                        <a:buNone/>
                      </a:pPr>
                      <a:r>
                        <a:rPr lang="en-GB" sz="2000" dirty="0"/>
                        <a:t>analyse</a:t>
                      </a:r>
                    </a:p>
                  </a:txBody>
                  <a:tcPr/>
                </a:tc>
                <a:tc>
                  <a:txBody>
                    <a:bodyPr/>
                    <a:lstStyle/>
                    <a:p>
                      <a:pPr>
                        <a:buFont typeface="Arial" pitchFamily="34" charset="0"/>
                        <a:buNone/>
                      </a:pPr>
                      <a:r>
                        <a:rPr lang="en-GB" sz="2000" dirty="0"/>
                        <a:t>break information into constituent parts; examine the relationship between the parts; question the information</a:t>
                      </a:r>
                    </a:p>
                  </a:txBody>
                  <a:tcPr/>
                </a:tc>
                <a:extLst>
                  <a:ext uri="{0D108BD9-81ED-4DB2-BD59-A6C34878D82A}">
                    <a16:rowId xmlns:a16="http://schemas.microsoft.com/office/drawing/2014/main" val="10002"/>
                  </a:ext>
                </a:extLst>
              </a:tr>
              <a:tr h="1196794">
                <a:tc>
                  <a:txBody>
                    <a:bodyPr/>
                    <a:lstStyle/>
                    <a:p>
                      <a:r>
                        <a:rPr lang="en-GB" sz="2000" dirty="0"/>
                        <a:t>be critical</a:t>
                      </a:r>
                    </a:p>
                  </a:txBody>
                  <a:tcPr/>
                </a:tc>
                <a:tc>
                  <a:txBody>
                    <a:bodyPr/>
                    <a:lstStyle/>
                    <a:p>
                      <a:r>
                        <a:rPr lang="en-GB" sz="2000" dirty="0"/>
                        <a:t>identify what is good and bad about the information and why,</a:t>
                      </a:r>
                      <a:r>
                        <a:rPr lang="en-GB" sz="2000" baseline="0" dirty="0"/>
                        <a:t> probe, question, identify inaccuracies or shortcomings in the information, estimate the value of the material</a:t>
                      </a:r>
                      <a:endParaRPr lang="en-GB" sz="2000" dirty="0"/>
                    </a:p>
                  </a:txBody>
                  <a:tcPr/>
                </a:tc>
                <a:extLst>
                  <a:ext uri="{0D108BD9-81ED-4DB2-BD59-A6C34878D82A}">
                    <a16:rowId xmlns:a16="http://schemas.microsoft.com/office/drawing/2014/main" val="10003"/>
                  </a:ext>
                </a:extLst>
              </a:tr>
              <a:tr h="834129">
                <a:tc>
                  <a:txBody>
                    <a:bodyPr/>
                    <a:lstStyle/>
                    <a:p>
                      <a:r>
                        <a:rPr lang="en-GB" sz="2000" dirty="0"/>
                        <a:t>evaluate, weigh up</a:t>
                      </a:r>
                    </a:p>
                  </a:txBody>
                  <a:tcPr/>
                </a:tc>
                <a:tc>
                  <a:txBody>
                    <a:bodyPr/>
                    <a:lstStyle/>
                    <a:p>
                      <a:r>
                        <a:rPr lang="en-GB" sz="2000" dirty="0"/>
                        <a:t>as above but also – come to a conclusion (see below)</a:t>
                      </a:r>
                      <a:r>
                        <a:rPr lang="en-GB" sz="2000" baseline="0" dirty="0"/>
                        <a:t> about the information</a:t>
                      </a:r>
                      <a:endParaRPr lang="en-GB" sz="2000" dirty="0"/>
                    </a:p>
                  </a:txBody>
                  <a:tcPr/>
                </a:tc>
                <a:extLst>
                  <a:ext uri="{0D108BD9-81ED-4DB2-BD59-A6C34878D82A}">
                    <a16:rowId xmlns:a16="http://schemas.microsoft.com/office/drawing/2014/main" val="10004"/>
                  </a:ext>
                </a:extLst>
              </a:tr>
              <a:tr h="1067706">
                <a:tc>
                  <a:txBody>
                    <a:bodyPr/>
                    <a:lstStyle/>
                    <a:p>
                      <a:r>
                        <a:rPr lang="en-GB" sz="2000" dirty="0"/>
                        <a:t>compare</a:t>
                      </a:r>
                    </a:p>
                  </a:txBody>
                  <a:tcPr/>
                </a:tc>
                <a:tc>
                  <a:txBody>
                    <a:bodyPr/>
                    <a:lstStyle/>
                    <a:p>
                      <a:r>
                        <a:rPr lang="en-GB" sz="2000" dirty="0"/>
                        <a:t>consider the similarities or dissimilarities; implies evaluation (e.g. which aspects of two or more topics/subjects</a:t>
                      </a:r>
                      <a:r>
                        <a:rPr lang="en-GB" sz="2000" baseline="0" dirty="0"/>
                        <a:t> are most valuable)</a:t>
                      </a:r>
                      <a:endParaRPr lang="en-GB" sz="2000" dirty="0"/>
                    </a:p>
                  </a:txBody>
                  <a:tcPr/>
                </a:tc>
                <a:extLst>
                  <a:ext uri="{0D108BD9-81ED-4DB2-BD59-A6C34878D82A}">
                    <a16:rowId xmlns:a16="http://schemas.microsoft.com/office/drawing/2014/main" val="10005"/>
                  </a:ext>
                </a:extLst>
              </a:tr>
              <a:tr h="1003327">
                <a:tc>
                  <a:txBody>
                    <a:bodyPr/>
                    <a:lstStyle/>
                    <a:p>
                      <a:r>
                        <a:rPr lang="en-GB" sz="2000" dirty="0"/>
                        <a:t>identify trends</a:t>
                      </a:r>
                    </a:p>
                  </a:txBody>
                  <a:tcPr/>
                </a:tc>
                <a:tc>
                  <a:txBody>
                    <a:bodyPr/>
                    <a:lstStyle/>
                    <a:p>
                      <a:r>
                        <a:rPr lang="en-GB" sz="2000" dirty="0"/>
                        <a:t>identify patterns/changes/movements</a:t>
                      </a:r>
                      <a:r>
                        <a:rPr lang="en-GB" sz="2000" baseline="0" dirty="0"/>
                        <a:t> in certain directions (e.g. over  time or across topics/subjects)</a:t>
                      </a:r>
                      <a:endParaRPr lang="en-GB" sz="2000" dirty="0"/>
                    </a:p>
                  </a:txBody>
                  <a:tcPr/>
                </a:tc>
                <a:extLst>
                  <a:ext uri="{0D108BD9-81ED-4DB2-BD59-A6C34878D82A}">
                    <a16:rowId xmlns:a16="http://schemas.microsoft.com/office/drawing/2014/main" val="10006"/>
                  </a:ext>
                </a:extLst>
              </a:tr>
            </a:tbl>
          </a:graphicData>
        </a:graphic>
      </p:graphicFrame>
      <p:sp>
        <p:nvSpPr>
          <p:cNvPr id="2" name="Slide Number Placeholder 1">
            <a:extLst>
              <a:ext uri="{FF2B5EF4-FFF2-40B4-BE49-F238E27FC236}">
                <a16:creationId xmlns:a16="http://schemas.microsoft.com/office/drawing/2014/main" id="{6091F557-4AFC-DD48-B6A6-ADB18D74BF09}"/>
              </a:ext>
            </a:extLst>
          </p:cNvPr>
          <p:cNvSpPr>
            <a:spLocks noGrp="1"/>
          </p:cNvSpPr>
          <p:nvPr>
            <p:ph type="sldNum" sz="quarter" idx="12"/>
          </p:nvPr>
        </p:nvSpPr>
        <p:spPr>
          <a:xfrm>
            <a:off x="6553200" y="6356350"/>
            <a:ext cx="2133600" cy="365125"/>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fld id="{EB43ECC9-4679-43C9-8F94-EBB60DCC1CCA}" type="slidenum">
              <a:rPr lang="en-GB" smtClean="0"/>
              <a:pPr>
                <a:defRPr/>
              </a:pPr>
              <a:t>22</a:t>
            </a:fld>
            <a:endParaRPr lang="en-GB"/>
          </a:p>
        </p:txBody>
      </p:sp>
    </p:spTree>
    <p:extLst>
      <p:ext uri="{BB962C8B-B14F-4D97-AF65-F5344CB8AC3E}">
        <p14:creationId xmlns:p14="http://schemas.microsoft.com/office/powerpoint/2010/main" val="39379096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816987189"/>
              </p:ext>
            </p:extLst>
          </p:nvPr>
        </p:nvGraphicFramePr>
        <p:xfrm>
          <a:off x="142844" y="214291"/>
          <a:ext cx="8786874" cy="6490083"/>
        </p:xfrm>
        <a:graphic>
          <a:graphicData uri="http://schemas.openxmlformats.org/drawingml/2006/table">
            <a:tbl>
              <a:tblPr firstRow="1" bandRow="1">
                <a:tableStyleId>{5C22544A-7EE6-4342-B048-85BDC9FD1C3A}</a:tableStyleId>
              </a:tblPr>
              <a:tblGrid>
                <a:gridCol w="1692852">
                  <a:extLst>
                    <a:ext uri="{9D8B030D-6E8A-4147-A177-3AD203B41FA5}">
                      <a16:colId xmlns:a16="http://schemas.microsoft.com/office/drawing/2014/main" val="20000"/>
                    </a:ext>
                  </a:extLst>
                </a:gridCol>
                <a:gridCol w="7094022">
                  <a:extLst>
                    <a:ext uri="{9D8B030D-6E8A-4147-A177-3AD203B41FA5}">
                      <a16:colId xmlns:a16="http://schemas.microsoft.com/office/drawing/2014/main" val="20001"/>
                    </a:ext>
                  </a:extLst>
                </a:gridCol>
              </a:tblGrid>
              <a:tr h="463519">
                <a:tc>
                  <a:txBody>
                    <a:bodyPr/>
                    <a:lstStyle/>
                    <a:p>
                      <a:r>
                        <a:rPr lang="en-GB" sz="2000" dirty="0"/>
                        <a:t>Instruction</a:t>
                      </a:r>
                    </a:p>
                  </a:txBody>
                  <a:tcPr/>
                </a:tc>
                <a:tc>
                  <a:txBody>
                    <a:bodyPr/>
                    <a:lstStyle/>
                    <a:p>
                      <a:r>
                        <a:rPr lang="en-GB" sz="2000" dirty="0"/>
                        <a:t>What is meant</a:t>
                      </a:r>
                    </a:p>
                  </a:txBody>
                  <a:tcPr/>
                </a:tc>
                <a:extLst>
                  <a:ext uri="{0D108BD9-81ED-4DB2-BD59-A6C34878D82A}">
                    <a16:rowId xmlns:a16="http://schemas.microsoft.com/office/drawing/2014/main" val="10000"/>
                  </a:ext>
                </a:extLst>
              </a:tr>
              <a:tr h="730865">
                <a:tc>
                  <a:txBody>
                    <a:bodyPr/>
                    <a:lstStyle/>
                    <a:p>
                      <a:r>
                        <a:rPr lang="en-GB" sz="2000" dirty="0"/>
                        <a:t>argue</a:t>
                      </a:r>
                    </a:p>
                  </a:txBody>
                  <a:tcPr/>
                </a:tc>
                <a:tc>
                  <a:txBody>
                    <a:bodyPr/>
                    <a:lstStyle/>
                    <a:p>
                      <a:r>
                        <a:rPr lang="en-GB" sz="2000" dirty="0"/>
                        <a:t>put</a:t>
                      </a:r>
                      <a:r>
                        <a:rPr lang="en-GB" sz="2000" baseline="0" dirty="0"/>
                        <a:t> the case for/against a view or idea giving evidence for your claims/reasons; attempt to influence the reader to accept your view</a:t>
                      </a:r>
                      <a:endParaRPr lang="en-GB" sz="2000" dirty="0"/>
                    </a:p>
                  </a:txBody>
                  <a:tcPr/>
                </a:tc>
                <a:extLst>
                  <a:ext uri="{0D108BD9-81ED-4DB2-BD59-A6C34878D82A}">
                    <a16:rowId xmlns:a16="http://schemas.microsoft.com/office/drawing/2014/main" val="10001"/>
                  </a:ext>
                </a:extLst>
              </a:tr>
              <a:tr h="1048632">
                <a:tc>
                  <a:txBody>
                    <a:bodyPr/>
                    <a:lstStyle/>
                    <a:p>
                      <a:r>
                        <a:rPr lang="en-GB" sz="2000" dirty="0"/>
                        <a:t>conclude / draw conclusions</a:t>
                      </a:r>
                    </a:p>
                  </a:txBody>
                  <a:tcPr/>
                </a:tc>
                <a:tc>
                  <a:txBody>
                    <a:bodyPr/>
                    <a:lstStyle/>
                    <a:p>
                      <a:r>
                        <a:rPr lang="en-GB" sz="2000" dirty="0"/>
                        <a:t>the end point of your critical thinking; what the results of an investigation indicate; arrive at a judgement by reasoning</a:t>
                      </a:r>
                    </a:p>
                  </a:txBody>
                  <a:tcPr/>
                </a:tc>
                <a:extLst>
                  <a:ext uri="{0D108BD9-81ED-4DB2-BD59-A6C34878D82A}">
                    <a16:rowId xmlns:a16="http://schemas.microsoft.com/office/drawing/2014/main" val="10002"/>
                  </a:ext>
                </a:extLst>
              </a:tr>
              <a:tr h="730865">
                <a:tc>
                  <a:txBody>
                    <a:bodyPr/>
                    <a:lstStyle/>
                    <a:p>
                      <a:r>
                        <a:rPr lang="en-GB" sz="2000" dirty="0"/>
                        <a:t>develop a view</a:t>
                      </a:r>
                    </a:p>
                  </a:txBody>
                  <a:tcPr/>
                </a:tc>
                <a:tc>
                  <a:txBody>
                    <a:bodyPr/>
                    <a:lstStyle/>
                    <a:p>
                      <a:r>
                        <a:rPr lang="en-GB" sz="2000" dirty="0"/>
                        <a:t>decide what you think (based on an argument  or on evidence)</a:t>
                      </a:r>
                    </a:p>
                  </a:txBody>
                  <a:tcPr/>
                </a:tc>
                <a:extLst>
                  <a:ext uri="{0D108BD9-81ED-4DB2-BD59-A6C34878D82A}">
                    <a16:rowId xmlns:a16="http://schemas.microsoft.com/office/drawing/2014/main" val="10003"/>
                  </a:ext>
                </a:extLst>
              </a:tr>
              <a:tr h="1048632">
                <a:tc>
                  <a:txBody>
                    <a:bodyPr/>
                    <a:lstStyle/>
                    <a:p>
                      <a:r>
                        <a:rPr lang="en-GB" sz="2000" dirty="0"/>
                        <a:t>justify</a:t>
                      </a:r>
                    </a:p>
                  </a:txBody>
                  <a:tcPr/>
                </a:tc>
                <a:tc>
                  <a:txBody>
                    <a:bodyPr/>
                    <a:lstStyle/>
                    <a:p>
                      <a:r>
                        <a:rPr lang="en-GB" sz="2000" dirty="0"/>
                        <a:t>make a case for a particular view;  explain</a:t>
                      </a:r>
                      <a:r>
                        <a:rPr lang="en-GB" sz="2000" baseline="0" dirty="0"/>
                        <a:t> why something is like it is;  give reasons; show adequate grounds for something</a:t>
                      </a:r>
                      <a:endParaRPr lang="en-GB" sz="2000" dirty="0"/>
                    </a:p>
                  </a:txBody>
                  <a:tcPr/>
                </a:tc>
                <a:extLst>
                  <a:ext uri="{0D108BD9-81ED-4DB2-BD59-A6C34878D82A}">
                    <a16:rowId xmlns:a16="http://schemas.microsoft.com/office/drawing/2014/main" val="10004"/>
                  </a:ext>
                </a:extLst>
              </a:tr>
              <a:tr h="730865">
                <a:tc>
                  <a:txBody>
                    <a:bodyPr/>
                    <a:lstStyle/>
                    <a:p>
                      <a:r>
                        <a:rPr lang="en-GB" sz="2000" dirty="0"/>
                        <a:t>give evidence</a:t>
                      </a:r>
                    </a:p>
                  </a:txBody>
                  <a:tcPr/>
                </a:tc>
                <a:tc>
                  <a:txBody>
                    <a:bodyPr/>
                    <a:lstStyle/>
                    <a:p>
                      <a:r>
                        <a:rPr lang="en-GB" sz="2000" dirty="0"/>
                        <a:t>evidence from your own work or that of others which</a:t>
                      </a:r>
                      <a:r>
                        <a:rPr lang="en-GB" sz="2000" baseline="0" dirty="0"/>
                        <a:t> could be checked by a third party to prove/justify what you say</a:t>
                      </a:r>
                      <a:endParaRPr lang="en-GB" sz="2000" dirty="0"/>
                    </a:p>
                  </a:txBody>
                  <a:tcPr/>
                </a:tc>
                <a:extLst>
                  <a:ext uri="{0D108BD9-81ED-4DB2-BD59-A6C34878D82A}">
                    <a16:rowId xmlns:a16="http://schemas.microsoft.com/office/drawing/2014/main" val="10005"/>
                  </a:ext>
                </a:extLst>
              </a:tr>
              <a:tr h="730865">
                <a:tc>
                  <a:txBody>
                    <a:bodyPr/>
                    <a:lstStyle/>
                    <a:p>
                      <a:r>
                        <a:rPr lang="en-GB" sz="2000" dirty="0"/>
                        <a:t>summarise</a:t>
                      </a:r>
                    </a:p>
                  </a:txBody>
                  <a:tcPr/>
                </a:tc>
                <a:tc>
                  <a:txBody>
                    <a:bodyPr/>
                    <a:lstStyle/>
                    <a:p>
                      <a:r>
                        <a:rPr lang="en-GB" sz="2000" dirty="0"/>
                        <a:t>briefly indentify</a:t>
                      </a:r>
                      <a:r>
                        <a:rPr lang="en-GB" sz="2000" baseline="0" dirty="0"/>
                        <a:t> the main points or aspects of the information, remove unnecessary detail</a:t>
                      </a:r>
                      <a:endParaRPr lang="en-GB" sz="2000" dirty="0"/>
                    </a:p>
                  </a:txBody>
                  <a:tcPr/>
                </a:tc>
                <a:extLst>
                  <a:ext uri="{0D108BD9-81ED-4DB2-BD59-A6C34878D82A}">
                    <a16:rowId xmlns:a16="http://schemas.microsoft.com/office/drawing/2014/main" val="10006"/>
                  </a:ext>
                </a:extLst>
              </a:tr>
              <a:tr h="730865">
                <a:tc>
                  <a:txBody>
                    <a:bodyPr/>
                    <a:lstStyle/>
                    <a:p>
                      <a:r>
                        <a:rPr lang="en-GB" sz="2000" dirty="0"/>
                        <a:t>review</a:t>
                      </a:r>
                    </a:p>
                  </a:txBody>
                  <a:tcPr/>
                </a:tc>
                <a:tc>
                  <a:txBody>
                    <a:bodyPr/>
                    <a:lstStyle/>
                    <a:p>
                      <a:r>
                        <a:rPr lang="en-GB" sz="2000" dirty="0"/>
                        <a:t>similar  to summarise (see above) but usually includes</a:t>
                      </a:r>
                      <a:r>
                        <a:rPr lang="en-GB" sz="2000" baseline="0" dirty="0"/>
                        <a:t> evaluation, an overview, a reconsideration of something</a:t>
                      </a:r>
                      <a:endParaRPr lang="en-GB" sz="2000" dirty="0"/>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8421366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1763688" y="8620"/>
            <a:ext cx="4896544" cy="936104"/>
          </a:xfrm>
        </p:spPr>
        <p:txBody>
          <a:bodyPr>
            <a:normAutofit fontScale="90000"/>
          </a:bodyPr>
          <a:lstStyle/>
          <a:p>
            <a:pPr eaLnBrk="1" hangingPunct="1"/>
            <a:r>
              <a:rPr lang="en-GB" b="1" dirty="0">
                <a:solidFill>
                  <a:srgbClr val="FF0000"/>
                </a:solidFill>
              </a:rPr>
              <a:t>Activities summary</a:t>
            </a:r>
            <a:endParaRPr lang="en-GB" sz="3200" dirty="0">
              <a:solidFill>
                <a:srgbClr val="FF0000"/>
              </a:solidFill>
            </a:endParaRPr>
          </a:p>
        </p:txBody>
      </p:sp>
      <p:sp>
        <p:nvSpPr>
          <p:cNvPr id="29699" name="Content Placeholder 4"/>
          <p:cNvSpPr>
            <a:spLocks noGrp="1"/>
          </p:cNvSpPr>
          <p:nvPr>
            <p:ph idx="1"/>
          </p:nvPr>
        </p:nvSpPr>
        <p:spPr>
          <a:xfrm>
            <a:off x="539552" y="1160748"/>
            <a:ext cx="6552728" cy="4536504"/>
          </a:xfrm>
        </p:spPr>
        <p:txBody>
          <a:bodyPr>
            <a:normAutofit fontScale="92500" lnSpcReduction="10000"/>
          </a:bodyPr>
          <a:lstStyle/>
          <a:p>
            <a:r>
              <a:rPr lang="en-GB" sz="3500" dirty="0"/>
              <a:t>Summarise, Question, Propose, Critique, Find examples</a:t>
            </a:r>
          </a:p>
          <a:p>
            <a:r>
              <a:rPr lang="en-GB" sz="3500" dirty="0"/>
              <a:t>Get involved in class discussions</a:t>
            </a:r>
          </a:p>
          <a:p>
            <a:r>
              <a:rPr lang="en-GB" sz="3500" dirty="0"/>
              <a:t>Mind maps; Argument maps; Concept maps; Brainstorming</a:t>
            </a:r>
          </a:p>
          <a:p>
            <a:r>
              <a:rPr lang="en-GB" sz="3500" dirty="0"/>
              <a:t>Learn </a:t>
            </a:r>
            <a:r>
              <a:rPr lang="en-GB" sz="3500" dirty="0">
                <a:solidFill>
                  <a:schemeClr val="tx1"/>
                </a:solidFill>
              </a:rPr>
              <a:t>assignment &amp; academic language</a:t>
            </a:r>
          </a:p>
          <a:p>
            <a:r>
              <a:rPr lang="en-GB" sz="3500" dirty="0"/>
              <a:t>Plenty on the web </a:t>
            </a:r>
          </a:p>
          <a:p>
            <a:pPr lvl="1"/>
            <a:r>
              <a:rPr lang="en-GB" sz="3000" dirty="0"/>
              <a:t>E.g. Learn Higher, CT.org</a:t>
            </a:r>
            <a:endParaRPr lang="en-GB" sz="3000" dirty="0">
              <a:solidFill>
                <a:schemeClr val="tx1"/>
              </a:solidFill>
            </a:endParaRPr>
          </a:p>
          <a:p>
            <a:endParaRPr lang="en-GB" dirty="0"/>
          </a:p>
          <a:p>
            <a:endParaRPr lang="en-GB" dirty="0"/>
          </a:p>
        </p:txBody>
      </p:sp>
      <p:sp>
        <p:nvSpPr>
          <p:cNvPr id="2" name="Slide Number Placeholder 1">
            <a:extLst>
              <a:ext uri="{FF2B5EF4-FFF2-40B4-BE49-F238E27FC236}">
                <a16:creationId xmlns:a16="http://schemas.microsoft.com/office/drawing/2014/main" id="{92E3AD2E-BB85-9444-99F5-3A155CEEED43}"/>
              </a:ext>
            </a:extLst>
          </p:cNvPr>
          <p:cNvSpPr>
            <a:spLocks noGrp="1"/>
          </p:cNvSpPr>
          <p:nvPr>
            <p:ph type="sldNum" sz="quarter" idx="12"/>
          </p:nvPr>
        </p:nvSpPr>
        <p:spPr/>
        <p:txBody>
          <a:bodyPr/>
          <a:lstStyle/>
          <a:p>
            <a:pPr>
              <a:defRPr/>
            </a:pPr>
            <a:fld id="{BFC30E08-9EE6-456C-9771-8F584A0C6829}" type="slidenum">
              <a:rPr lang="en-GB" smtClean="0"/>
              <a:pPr>
                <a:defRPr/>
              </a:pPr>
              <a:t>24</a:t>
            </a:fld>
            <a:endParaRPr lang="en-GB"/>
          </a:p>
        </p:txBody>
      </p:sp>
    </p:spTree>
    <p:extLst>
      <p:ext uri="{BB962C8B-B14F-4D97-AF65-F5344CB8AC3E}">
        <p14:creationId xmlns:p14="http://schemas.microsoft.com/office/powerpoint/2010/main" val="1232079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pPr eaLnBrk="1" hangingPunct="1"/>
            <a:r>
              <a:rPr lang="en-GB" sz="5400" b="1" dirty="0">
                <a:solidFill>
                  <a:srgbClr val="C00000"/>
                </a:solidFill>
              </a:rPr>
              <a:t>Understanding CT</a:t>
            </a:r>
          </a:p>
        </p:txBody>
      </p:sp>
      <p:sp>
        <p:nvSpPr>
          <p:cNvPr id="14339" name="Content Placeholder 2"/>
          <p:cNvSpPr>
            <a:spLocks noGrp="1"/>
          </p:cNvSpPr>
          <p:nvPr>
            <p:ph sz="half" idx="1"/>
          </p:nvPr>
        </p:nvSpPr>
        <p:spPr>
          <a:xfrm>
            <a:off x="2123728" y="1700808"/>
            <a:ext cx="4500563" cy="4643438"/>
          </a:xfrm>
        </p:spPr>
        <p:txBody>
          <a:bodyPr/>
          <a:lstStyle/>
          <a:p>
            <a:pPr eaLnBrk="1" hangingPunct="1"/>
            <a:r>
              <a:rPr lang="en-GB" sz="3200" dirty="0"/>
              <a:t>Definitions</a:t>
            </a:r>
          </a:p>
          <a:p>
            <a:pPr eaLnBrk="1" hangingPunct="1"/>
            <a:endParaRPr lang="en-GB" sz="3200" dirty="0"/>
          </a:p>
          <a:p>
            <a:pPr eaLnBrk="1" hangingPunct="1"/>
            <a:r>
              <a:rPr lang="en-GB" sz="3200" dirty="0"/>
              <a:t>Models</a:t>
            </a:r>
          </a:p>
          <a:p>
            <a:pPr lvl="1" eaLnBrk="1" hangingPunct="1"/>
            <a:r>
              <a:rPr lang="en-GB" sz="2800" dirty="0"/>
              <a:t>Bloom’s Taxonomy</a:t>
            </a:r>
          </a:p>
          <a:p>
            <a:pPr lvl="1" eaLnBrk="1" hangingPunct="1">
              <a:buNone/>
            </a:pPr>
            <a:endParaRPr lang="en-GB" sz="2800" dirty="0"/>
          </a:p>
          <a:p>
            <a:pPr eaLnBrk="1" hangingPunct="1"/>
            <a:r>
              <a:rPr lang="en-GB" sz="3200" dirty="0"/>
              <a:t>Universal Standards</a:t>
            </a:r>
          </a:p>
          <a:p>
            <a:pPr lvl="1" eaLnBrk="1" hangingPunct="1">
              <a:buFont typeface="Arial" charset="0"/>
              <a:buNone/>
            </a:pPr>
            <a:endParaRPr lang="en-GB" dirty="0"/>
          </a:p>
        </p:txBody>
      </p:sp>
      <p:sp>
        <p:nvSpPr>
          <p:cNvPr id="2" name="Slide Number Placeholder 1">
            <a:extLst>
              <a:ext uri="{FF2B5EF4-FFF2-40B4-BE49-F238E27FC236}">
                <a16:creationId xmlns:a16="http://schemas.microsoft.com/office/drawing/2014/main" id="{C2E6EF01-CD7F-EE46-BFDE-59B7653A27C2}"/>
              </a:ext>
            </a:extLst>
          </p:cNvPr>
          <p:cNvSpPr>
            <a:spLocks noGrp="1"/>
          </p:cNvSpPr>
          <p:nvPr>
            <p:ph type="sldNum" sz="quarter" idx="12"/>
          </p:nvPr>
        </p:nvSpPr>
        <p:spPr>
          <a:xfrm>
            <a:off x="6553200" y="6356350"/>
            <a:ext cx="2133600" cy="365125"/>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fld id="{EB43ECC9-4679-43C9-8F94-EBB60DCC1CCA}" type="slidenum">
              <a:rPr lang="en-GB" smtClean="0"/>
              <a:pPr>
                <a:defRPr/>
              </a:pPr>
              <a:t>25</a:t>
            </a:fld>
            <a:endParaRPr lang="en-GB"/>
          </a:p>
        </p:txBody>
      </p:sp>
    </p:spTree>
    <p:extLst>
      <p:ext uri="{BB962C8B-B14F-4D97-AF65-F5344CB8AC3E}">
        <p14:creationId xmlns:p14="http://schemas.microsoft.com/office/powerpoint/2010/main" val="22998783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05592" y="0"/>
            <a:ext cx="8229600" cy="1143000"/>
          </a:xfrm>
        </p:spPr>
        <p:txBody>
          <a:bodyPr/>
          <a:lstStyle/>
          <a:p>
            <a:pPr eaLnBrk="1" hangingPunct="1"/>
            <a:r>
              <a:rPr lang="en-GB" sz="4800" b="1" dirty="0">
                <a:solidFill>
                  <a:srgbClr val="C00000"/>
                </a:solidFill>
              </a:rPr>
              <a:t>Critical thinking</a:t>
            </a:r>
          </a:p>
        </p:txBody>
      </p:sp>
      <p:sp>
        <p:nvSpPr>
          <p:cNvPr id="15363" name="Rectangle 3"/>
          <p:cNvSpPr>
            <a:spLocks noGrp="1" noChangeArrowheads="1"/>
          </p:cNvSpPr>
          <p:nvPr>
            <p:ph type="body" idx="1"/>
          </p:nvPr>
        </p:nvSpPr>
        <p:spPr>
          <a:xfrm>
            <a:off x="179512" y="1171575"/>
            <a:ext cx="8964488" cy="3276600"/>
          </a:xfrm>
        </p:spPr>
        <p:txBody>
          <a:bodyPr/>
          <a:lstStyle/>
          <a:p>
            <a:pPr eaLnBrk="1" hangingPunct="1">
              <a:buFontTx/>
              <a:buNone/>
            </a:pPr>
            <a:r>
              <a:rPr lang="en-GB" sz="3600" dirty="0"/>
              <a:t>Is not: automatic response or intuition etc</a:t>
            </a:r>
          </a:p>
          <a:p>
            <a:pPr eaLnBrk="1" hangingPunct="1">
              <a:buFontTx/>
              <a:buNone/>
            </a:pPr>
            <a:r>
              <a:rPr lang="en-GB" dirty="0"/>
              <a:t>		</a:t>
            </a:r>
            <a:r>
              <a:rPr lang="en-GB" sz="2800" dirty="0"/>
              <a:t>whatever their value or lack of value!</a:t>
            </a:r>
            <a:endParaRPr lang="en-GB" sz="2400" dirty="0"/>
          </a:p>
          <a:p>
            <a:pPr eaLnBrk="1" hangingPunct="1">
              <a:buFontTx/>
              <a:buNone/>
            </a:pPr>
            <a:endParaRPr lang="en-GB" sz="2400" dirty="0"/>
          </a:p>
          <a:p>
            <a:pPr eaLnBrk="1" hangingPunct="1">
              <a:buFontTx/>
              <a:buNone/>
            </a:pPr>
            <a:r>
              <a:rPr lang="en-GB" dirty="0"/>
              <a:t>	</a:t>
            </a:r>
            <a:r>
              <a:rPr lang="en-GB" sz="3600" dirty="0"/>
              <a:t>Critical thinking is </a:t>
            </a:r>
            <a:r>
              <a:rPr lang="en-GB" sz="3600" u="sng" dirty="0"/>
              <a:t>reasonable</a:t>
            </a:r>
            <a:r>
              <a:rPr lang="en-GB" sz="3600" dirty="0"/>
              <a:t> </a:t>
            </a:r>
            <a:r>
              <a:rPr lang="en-GB" sz="3600" u="sng" dirty="0"/>
              <a:t>reflective </a:t>
            </a:r>
            <a:r>
              <a:rPr lang="en-GB" sz="3600" dirty="0"/>
              <a:t>thinking that is focused on </a:t>
            </a:r>
            <a:r>
              <a:rPr lang="en-GB" sz="3600" u="sng" dirty="0"/>
              <a:t>deciding</a:t>
            </a:r>
            <a:r>
              <a:rPr lang="en-GB" sz="3600" dirty="0"/>
              <a:t> what to believe or do </a:t>
            </a:r>
            <a:r>
              <a:rPr lang="en-GB" dirty="0"/>
              <a:t>		</a:t>
            </a:r>
          </a:p>
        </p:txBody>
      </p:sp>
      <p:sp>
        <p:nvSpPr>
          <p:cNvPr id="15365" name="Text Box 6"/>
          <p:cNvSpPr txBox="1">
            <a:spLocks noChangeArrowheads="1"/>
          </p:cNvSpPr>
          <p:nvPr/>
        </p:nvSpPr>
        <p:spPr bwMode="auto">
          <a:xfrm>
            <a:off x="524716" y="4816302"/>
            <a:ext cx="8274079" cy="830997"/>
          </a:xfrm>
          <a:prstGeom prst="rect">
            <a:avLst/>
          </a:prstGeom>
          <a:solidFill>
            <a:schemeClr val="accent2">
              <a:lumMod val="20000"/>
              <a:lumOff val="80000"/>
            </a:schemeClr>
          </a:solidFill>
          <a:ln>
            <a:headEnd/>
            <a:tailEnd/>
          </a:ln>
        </p:spPr>
        <p:style>
          <a:lnRef idx="2">
            <a:schemeClr val="accent1"/>
          </a:lnRef>
          <a:fillRef idx="1">
            <a:schemeClr val="lt1"/>
          </a:fillRef>
          <a:effectRef idx="0">
            <a:schemeClr val="accent1"/>
          </a:effectRef>
          <a:fontRef idx="minor">
            <a:schemeClr val="dk1"/>
          </a:fontRef>
        </p:style>
        <p:txBody>
          <a:bodyPr wrap="square">
            <a:spAutoFit/>
          </a:bodyPr>
          <a:lstStyle/>
          <a:p>
            <a:r>
              <a:rPr lang="en-GB" sz="2400" b="1" dirty="0">
                <a:latin typeface="Calibri" pitchFamily="34" charset="0"/>
              </a:rPr>
              <a:t>The significant problems we face cannot be solved at the same level of thinking we were at when we created them. Einstein</a:t>
            </a:r>
          </a:p>
        </p:txBody>
      </p:sp>
      <p:sp>
        <p:nvSpPr>
          <p:cNvPr id="2" name="Slide Number Placeholder 1">
            <a:extLst>
              <a:ext uri="{FF2B5EF4-FFF2-40B4-BE49-F238E27FC236}">
                <a16:creationId xmlns:a16="http://schemas.microsoft.com/office/drawing/2014/main" id="{1D5D99BF-9AF2-AF40-ABE5-B72050CE7DBF}"/>
              </a:ext>
            </a:extLst>
          </p:cNvPr>
          <p:cNvSpPr>
            <a:spLocks noGrp="1"/>
          </p:cNvSpPr>
          <p:nvPr>
            <p:ph type="sldNum" sz="quarter" idx="12"/>
          </p:nvPr>
        </p:nvSpPr>
        <p:spPr/>
        <p:txBody>
          <a:bodyPr/>
          <a:lstStyle/>
          <a:p>
            <a:pPr>
              <a:defRPr/>
            </a:pPr>
            <a:fld id="{BFC30E08-9EE6-456C-9771-8F584A0C6829}" type="slidenum">
              <a:rPr lang="en-GB" smtClean="0"/>
              <a:pPr>
                <a:defRPr/>
              </a:pPr>
              <a:t>26</a:t>
            </a:fld>
            <a:endParaRPr lang="en-GB"/>
          </a:p>
        </p:txBody>
      </p:sp>
    </p:spTree>
    <p:extLst>
      <p:ext uri="{BB962C8B-B14F-4D97-AF65-F5344CB8AC3E}">
        <p14:creationId xmlns:p14="http://schemas.microsoft.com/office/powerpoint/2010/main" val="15364588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4B3ED502-A106-2748-B674-345CD6269B43}"/>
              </a:ext>
            </a:extLst>
          </p:cNvPr>
          <p:cNvSpPr>
            <a:spLocks noGrp="1"/>
          </p:cNvSpPr>
          <p:nvPr>
            <p:ph type="dt" sz="half" idx="10"/>
          </p:nvPr>
        </p:nvSpPr>
        <p:spPr/>
        <p:txBody>
          <a:bodyPr/>
          <a:lstStyle/>
          <a:p>
            <a:pPr>
              <a:defRPr/>
            </a:pPr>
            <a:fld id="{2303D31F-598B-47EE-BA37-93F097A3D676}" type="datetime1">
              <a:rPr lang="en-GB" altLang="en-US" smtClean="0"/>
              <a:pPr>
                <a:defRPr/>
              </a:pPr>
              <a:t>01/07/2021</a:t>
            </a:fld>
            <a:endParaRPr lang="en-GB" altLang="en-US"/>
          </a:p>
        </p:txBody>
      </p:sp>
      <p:sp>
        <p:nvSpPr>
          <p:cNvPr id="5" name="Slide Number Placeholder 4">
            <a:extLst>
              <a:ext uri="{FF2B5EF4-FFF2-40B4-BE49-F238E27FC236}">
                <a16:creationId xmlns:a16="http://schemas.microsoft.com/office/drawing/2014/main" id="{AF0A0D59-D87E-1046-AFC8-B4DE9F67920B}"/>
              </a:ext>
            </a:extLst>
          </p:cNvPr>
          <p:cNvSpPr>
            <a:spLocks noGrp="1"/>
          </p:cNvSpPr>
          <p:nvPr>
            <p:ph type="sldNum" sz="quarter" idx="12"/>
          </p:nvPr>
        </p:nvSpPr>
        <p:spPr/>
        <p:txBody>
          <a:bodyPr/>
          <a:lstStyle/>
          <a:p>
            <a:pPr>
              <a:defRPr/>
            </a:pPr>
            <a:fld id="{6550E941-99E4-4403-A917-B30FF69A9617}" type="slidenum">
              <a:rPr lang="en-GB" altLang="en-US" smtClean="0"/>
              <a:pPr>
                <a:defRPr/>
              </a:pPr>
              <a:t>27</a:t>
            </a:fld>
            <a:endParaRPr lang="en-GB" altLang="en-US"/>
          </a:p>
        </p:txBody>
      </p:sp>
      <p:sp>
        <p:nvSpPr>
          <p:cNvPr id="6" name="Content Placeholder 2">
            <a:extLst>
              <a:ext uri="{FF2B5EF4-FFF2-40B4-BE49-F238E27FC236}">
                <a16:creationId xmlns:a16="http://schemas.microsoft.com/office/drawing/2014/main" id="{BA014463-0FF2-564D-867B-5E6DD893A8A1}"/>
              </a:ext>
            </a:extLst>
          </p:cNvPr>
          <p:cNvSpPr>
            <a:spLocks noGrp="1"/>
          </p:cNvSpPr>
          <p:nvPr>
            <p:ph idx="1"/>
          </p:nvPr>
        </p:nvSpPr>
        <p:spPr>
          <a:xfrm>
            <a:off x="453367" y="1124744"/>
            <a:ext cx="8186738" cy="4972050"/>
          </a:xfrm>
        </p:spPr>
        <p:txBody>
          <a:bodyPr rtlCol="0">
            <a:normAutofit fontScale="85000" lnSpcReduction="10000"/>
          </a:bodyPr>
          <a:lstStyle/>
          <a:p>
            <a:pPr eaLnBrk="1" fontAlgn="auto" hangingPunct="1">
              <a:spcAft>
                <a:spcPts val="0"/>
              </a:spcAft>
              <a:buFont typeface="Arial" pitchFamily="34" charset="0"/>
              <a:buChar char="•"/>
              <a:defRPr/>
            </a:pPr>
            <a:r>
              <a:rPr lang="en-GB" b="1" dirty="0">
                <a:solidFill>
                  <a:srgbClr val="C00000"/>
                </a:solidFill>
              </a:rPr>
              <a:t>Critical position: </a:t>
            </a:r>
            <a:r>
              <a:rPr lang="en-GB" dirty="0"/>
              <a:t>personally derived evidenced based judgement				     </a:t>
            </a:r>
            <a:r>
              <a:rPr lang="en-GB" sz="2000" dirty="0"/>
              <a:t>Jude Carroll</a:t>
            </a:r>
            <a:r>
              <a:rPr lang="en-GB" dirty="0"/>
              <a:t>			</a:t>
            </a:r>
          </a:p>
          <a:p>
            <a:pPr eaLnBrk="1" fontAlgn="auto" hangingPunct="1">
              <a:spcAft>
                <a:spcPts val="0"/>
              </a:spcAft>
              <a:buFont typeface="Arial" pitchFamily="34" charset="0"/>
              <a:buChar char="•"/>
              <a:defRPr/>
            </a:pPr>
            <a:r>
              <a:rPr lang="en-GB" b="1" dirty="0">
                <a:solidFill>
                  <a:srgbClr val="C00000"/>
                </a:solidFill>
              </a:rPr>
              <a:t>Critical thinking: </a:t>
            </a:r>
            <a:r>
              <a:rPr lang="en-GB" dirty="0"/>
              <a:t>thinking that helps you figure out whether you should believe some claim, and how strongly you should believe it </a:t>
            </a:r>
          </a:p>
          <a:p>
            <a:pPr lvl="1" eaLnBrk="1" fontAlgn="auto" hangingPunct="1">
              <a:spcAft>
                <a:spcPts val="0"/>
              </a:spcAft>
              <a:buFont typeface="Arial" pitchFamily="34" charset="0"/>
              <a:buChar char="–"/>
              <a:defRPr/>
            </a:pPr>
            <a:r>
              <a:rPr lang="en-GB" dirty="0"/>
              <a:t>i.e. is it true or the art of being right! 	</a:t>
            </a:r>
            <a:r>
              <a:rPr lang="en-GB" sz="2200" dirty="0"/>
              <a:t>Tim van Gelder</a:t>
            </a:r>
          </a:p>
          <a:p>
            <a:pPr lvl="1" eaLnBrk="1" fontAlgn="auto" hangingPunct="1">
              <a:spcAft>
                <a:spcPts val="0"/>
              </a:spcAft>
              <a:buFont typeface="Arial" pitchFamily="34" charset="0"/>
              <a:buChar char="–"/>
              <a:defRPr/>
            </a:pPr>
            <a:endParaRPr lang="en-GB" sz="2000" dirty="0"/>
          </a:p>
          <a:p>
            <a:pPr eaLnBrk="1" fontAlgn="auto" hangingPunct="1">
              <a:spcAft>
                <a:spcPts val="0"/>
              </a:spcAft>
              <a:buFont typeface="Arial" pitchFamily="34" charset="0"/>
              <a:buChar char="•"/>
              <a:defRPr/>
            </a:pPr>
            <a:r>
              <a:rPr lang="en-GB" b="1" dirty="0">
                <a:solidFill>
                  <a:srgbClr val="C00000"/>
                </a:solidFill>
              </a:rPr>
              <a:t>Critical thinking: </a:t>
            </a:r>
            <a:r>
              <a:rPr lang="en-GB" dirty="0"/>
              <a:t>capacity to work with complex ideas…. Provide effective evidence to justify a reasonable judgement…. Attending to context</a:t>
            </a:r>
          </a:p>
          <a:p>
            <a:pPr algn="r" eaLnBrk="1" fontAlgn="auto" hangingPunct="1">
              <a:spcAft>
                <a:spcPts val="0"/>
              </a:spcAft>
              <a:buFont typeface="Arial" pitchFamily="34" charset="0"/>
              <a:buNone/>
              <a:defRPr/>
            </a:pPr>
            <a:r>
              <a:rPr lang="en-GB" dirty="0"/>
              <a:t>  </a:t>
            </a:r>
            <a:r>
              <a:rPr lang="en-GB" sz="2200" dirty="0"/>
              <a:t>Jenny</a:t>
            </a:r>
            <a:r>
              <a:rPr lang="en-GB" dirty="0"/>
              <a:t> </a:t>
            </a:r>
            <a:r>
              <a:rPr lang="en-GB" sz="2200" dirty="0"/>
              <a:t>Moon</a:t>
            </a:r>
            <a:endParaRPr lang="en-GB" dirty="0"/>
          </a:p>
        </p:txBody>
      </p:sp>
      <p:sp>
        <p:nvSpPr>
          <p:cNvPr id="7" name="Title 1">
            <a:extLst>
              <a:ext uri="{FF2B5EF4-FFF2-40B4-BE49-F238E27FC236}">
                <a16:creationId xmlns:a16="http://schemas.microsoft.com/office/drawing/2014/main" id="{FE6ECD20-092A-8749-A6AA-E02AC30C8990}"/>
              </a:ext>
            </a:extLst>
          </p:cNvPr>
          <p:cNvSpPr>
            <a:spLocks noGrp="1"/>
          </p:cNvSpPr>
          <p:nvPr>
            <p:ph type="title"/>
          </p:nvPr>
        </p:nvSpPr>
        <p:spPr>
          <a:xfrm>
            <a:off x="457200" y="274638"/>
            <a:ext cx="8229600" cy="1143000"/>
          </a:xfrm>
        </p:spPr>
        <p:txBody>
          <a:bodyPr/>
          <a:lstStyle/>
          <a:p>
            <a:pPr eaLnBrk="1" hangingPunct="1"/>
            <a:r>
              <a:rPr lang="en-GB" b="1" dirty="0">
                <a:solidFill>
                  <a:srgbClr val="C00000"/>
                </a:solidFill>
              </a:rPr>
              <a:t>Critical &amp; Critical thinking</a:t>
            </a:r>
          </a:p>
        </p:txBody>
      </p:sp>
    </p:spTree>
    <p:extLst>
      <p:ext uri="{BB962C8B-B14F-4D97-AF65-F5344CB8AC3E}">
        <p14:creationId xmlns:p14="http://schemas.microsoft.com/office/powerpoint/2010/main" val="22630400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pPr eaLnBrk="1" hangingPunct="1"/>
            <a:r>
              <a:rPr lang="en-GB" b="1" dirty="0">
                <a:solidFill>
                  <a:srgbClr val="C00000"/>
                </a:solidFill>
              </a:rPr>
              <a:t>Critical &amp; Critical thinking</a:t>
            </a:r>
          </a:p>
        </p:txBody>
      </p:sp>
      <p:sp>
        <p:nvSpPr>
          <p:cNvPr id="3" name="Content Placeholder 2"/>
          <p:cNvSpPr>
            <a:spLocks noGrp="1"/>
          </p:cNvSpPr>
          <p:nvPr>
            <p:ph idx="1"/>
          </p:nvPr>
        </p:nvSpPr>
        <p:spPr>
          <a:xfrm>
            <a:off x="457200" y="1600200"/>
            <a:ext cx="8186738" cy="4972050"/>
          </a:xfrm>
        </p:spPr>
        <p:txBody>
          <a:bodyPr rtlCol="0">
            <a:normAutofit fontScale="85000" lnSpcReduction="10000"/>
          </a:bodyPr>
          <a:lstStyle/>
          <a:p>
            <a:pPr eaLnBrk="1" fontAlgn="auto" hangingPunct="1">
              <a:spcAft>
                <a:spcPts val="0"/>
              </a:spcAft>
              <a:buFont typeface="Arial" pitchFamily="34" charset="0"/>
              <a:buChar char="•"/>
              <a:defRPr/>
            </a:pPr>
            <a:r>
              <a:rPr lang="en-GB" b="1" dirty="0">
                <a:solidFill>
                  <a:srgbClr val="C00000"/>
                </a:solidFill>
              </a:rPr>
              <a:t>Critical position: </a:t>
            </a:r>
            <a:r>
              <a:rPr lang="en-GB" dirty="0"/>
              <a:t>personally derived evidenced based judgement				     </a:t>
            </a:r>
            <a:r>
              <a:rPr lang="en-GB" sz="2000" dirty="0"/>
              <a:t>Jude Carroll</a:t>
            </a:r>
            <a:r>
              <a:rPr lang="en-GB" dirty="0"/>
              <a:t>			</a:t>
            </a:r>
          </a:p>
          <a:p>
            <a:pPr eaLnBrk="1" fontAlgn="auto" hangingPunct="1">
              <a:spcAft>
                <a:spcPts val="0"/>
              </a:spcAft>
              <a:buFont typeface="Arial" pitchFamily="34" charset="0"/>
              <a:buChar char="•"/>
              <a:defRPr/>
            </a:pPr>
            <a:r>
              <a:rPr lang="en-GB" b="1" dirty="0">
                <a:solidFill>
                  <a:srgbClr val="C00000"/>
                </a:solidFill>
              </a:rPr>
              <a:t>Critical thinking: </a:t>
            </a:r>
            <a:r>
              <a:rPr lang="en-GB" dirty="0"/>
              <a:t>thinking that helps you figure out whether you should believe some claim, and how strongly you should believe it </a:t>
            </a:r>
          </a:p>
          <a:p>
            <a:pPr lvl="1" eaLnBrk="1" fontAlgn="auto" hangingPunct="1">
              <a:spcAft>
                <a:spcPts val="0"/>
              </a:spcAft>
              <a:buFont typeface="Arial" pitchFamily="34" charset="0"/>
              <a:buChar char="–"/>
              <a:defRPr/>
            </a:pPr>
            <a:r>
              <a:rPr lang="en-GB" dirty="0"/>
              <a:t>i.e. is it true or the art of being right! 	</a:t>
            </a:r>
            <a:r>
              <a:rPr lang="en-GB" sz="2200" dirty="0"/>
              <a:t>Tim van Gelder</a:t>
            </a:r>
          </a:p>
          <a:p>
            <a:pPr lvl="1" eaLnBrk="1" fontAlgn="auto" hangingPunct="1">
              <a:spcAft>
                <a:spcPts val="0"/>
              </a:spcAft>
              <a:buFont typeface="Arial" pitchFamily="34" charset="0"/>
              <a:buChar char="–"/>
              <a:defRPr/>
            </a:pPr>
            <a:endParaRPr lang="en-GB" sz="2000" dirty="0"/>
          </a:p>
          <a:p>
            <a:pPr eaLnBrk="1" fontAlgn="auto" hangingPunct="1">
              <a:spcAft>
                <a:spcPts val="0"/>
              </a:spcAft>
              <a:buFont typeface="Arial" pitchFamily="34" charset="0"/>
              <a:buChar char="•"/>
              <a:defRPr/>
            </a:pPr>
            <a:r>
              <a:rPr lang="en-GB" b="1" dirty="0">
                <a:solidFill>
                  <a:srgbClr val="C00000"/>
                </a:solidFill>
              </a:rPr>
              <a:t>Critical thinking: </a:t>
            </a:r>
            <a:r>
              <a:rPr lang="en-GB" dirty="0"/>
              <a:t>capacity to work with complex ideas…. Provide effective evidence to justify a reasonable judgement…. Attending to context</a:t>
            </a:r>
          </a:p>
          <a:p>
            <a:pPr algn="r" eaLnBrk="1" fontAlgn="auto" hangingPunct="1">
              <a:spcAft>
                <a:spcPts val="0"/>
              </a:spcAft>
              <a:buFont typeface="Arial" pitchFamily="34" charset="0"/>
              <a:buNone/>
              <a:defRPr/>
            </a:pPr>
            <a:r>
              <a:rPr lang="en-GB" dirty="0"/>
              <a:t>  </a:t>
            </a:r>
            <a:r>
              <a:rPr lang="en-GB" sz="2200" dirty="0"/>
              <a:t>Jenny</a:t>
            </a:r>
            <a:r>
              <a:rPr lang="en-GB" dirty="0"/>
              <a:t> </a:t>
            </a:r>
            <a:r>
              <a:rPr lang="en-GB" sz="2200" dirty="0"/>
              <a:t>Moon</a:t>
            </a:r>
            <a:endParaRPr lang="en-GB" dirty="0"/>
          </a:p>
        </p:txBody>
      </p:sp>
      <p:sp>
        <p:nvSpPr>
          <p:cNvPr id="2" name="Slide Number Placeholder 1">
            <a:extLst>
              <a:ext uri="{FF2B5EF4-FFF2-40B4-BE49-F238E27FC236}">
                <a16:creationId xmlns:a16="http://schemas.microsoft.com/office/drawing/2014/main" id="{1104ACB8-A45F-3047-AFFD-E04D74271EC7}"/>
              </a:ext>
            </a:extLst>
          </p:cNvPr>
          <p:cNvSpPr>
            <a:spLocks noGrp="1"/>
          </p:cNvSpPr>
          <p:nvPr>
            <p:ph type="sldNum" sz="quarter" idx="12"/>
          </p:nvPr>
        </p:nvSpPr>
        <p:spPr/>
        <p:txBody>
          <a:bodyPr/>
          <a:lstStyle/>
          <a:p>
            <a:pPr>
              <a:defRPr/>
            </a:pPr>
            <a:fld id="{BFC30E08-9EE6-456C-9771-8F584A0C6829}" type="slidenum">
              <a:rPr lang="en-GB" smtClean="0"/>
              <a:pPr>
                <a:defRPr/>
              </a:pPr>
              <a:t>28</a:t>
            </a:fld>
            <a:endParaRPr lang="en-GB"/>
          </a:p>
        </p:txBody>
      </p:sp>
    </p:spTree>
    <p:extLst>
      <p:ext uri="{BB962C8B-B14F-4D97-AF65-F5344CB8AC3E}">
        <p14:creationId xmlns:p14="http://schemas.microsoft.com/office/powerpoint/2010/main" val="42601344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61B3F-DB21-D34C-BEEA-5C425AA99D43}"/>
              </a:ext>
            </a:extLst>
          </p:cNvPr>
          <p:cNvSpPr>
            <a:spLocks noGrp="1"/>
          </p:cNvSpPr>
          <p:nvPr>
            <p:ph type="title"/>
          </p:nvPr>
        </p:nvSpPr>
        <p:spPr>
          <a:xfrm>
            <a:off x="539552" y="2636912"/>
            <a:ext cx="8229600" cy="1143000"/>
          </a:xfrm>
        </p:spPr>
        <p:txBody>
          <a:bodyPr/>
          <a:lstStyle/>
          <a:p>
            <a:r>
              <a:rPr lang="en-US" dirty="0"/>
              <a:t>The HAT Puzzle</a:t>
            </a:r>
          </a:p>
        </p:txBody>
      </p:sp>
      <p:sp>
        <p:nvSpPr>
          <p:cNvPr id="4" name="Slide Number Placeholder 3">
            <a:extLst>
              <a:ext uri="{FF2B5EF4-FFF2-40B4-BE49-F238E27FC236}">
                <a16:creationId xmlns:a16="http://schemas.microsoft.com/office/drawing/2014/main" id="{EB199690-D7CA-7E41-95EF-EBA5681A301D}"/>
              </a:ext>
            </a:extLst>
          </p:cNvPr>
          <p:cNvSpPr>
            <a:spLocks noGrp="1"/>
          </p:cNvSpPr>
          <p:nvPr>
            <p:ph type="sldNum" sz="quarter" idx="12"/>
          </p:nvPr>
        </p:nvSpPr>
        <p:spPr/>
        <p:txBody>
          <a:bodyPr/>
          <a:lstStyle/>
          <a:p>
            <a:pPr>
              <a:defRPr/>
            </a:pPr>
            <a:fld id="{BFC30E08-9EE6-456C-9771-8F584A0C6829}" type="slidenum">
              <a:rPr lang="en-GB" smtClean="0"/>
              <a:pPr>
                <a:defRPr/>
              </a:pPr>
              <a:t>29</a:t>
            </a:fld>
            <a:endParaRPr lang="en-GB"/>
          </a:p>
        </p:txBody>
      </p:sp>
    </p:spTree>
    <p:extLst>
      <p:ext uri="{BB962C8B-B14F-4D97-AF65-F5344CB8AC3E}">
        <p14:creationId xmlns:p14="http://schemas.microsoft.com/office/powerpoint/2010/main" val="7495189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uzzle Image">
            <a:extLst>
              <a:ext uri="{FF2B5EF4-FFF2-40B4-BE49-F238E27FC236}">
                <a16:creationId xmlns:a16="http://schemas.microsoft.com/office/drawing/2014/main" id="{67470F31-A214-5F4B-A785-F19C87D4F7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0004" y="2924944"/>
            <a:ext cx="6096000" cy="2540001"/>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5DB9E6B6-5718-D443-BA77-7BE215C146A1}"/>
              </a:ext>
            </a:extLst>
          </p:cNvPr>
          <p:cNvSpPr/>
          <p:nvPr/>
        </p:nvSpPr>
        <p:spPr>
          <a:xfrm>
            <a:off x="611560" y="756558"/>
            <a:ext cx="7992888" cy="1754326"/>
          </a:xfrm>
          <a:prstGeom prst="rect">
            <a:avLst/>
          </a:prstGeom>
        </p:spPr>
        <p:txBody>
          <a:bodyPr wrap="square">
            <a:spAutoFit/>
          </a:bodyPr>
          <a:lstStyle/>
          <a:p>
            <a:r>
              <a:rPr lang="en-GB" dirty="0">
                <a:solidFill>
                  <a:srgbClr val="000000"/>
                </a:solidFill>
                <a:latin typeface="Verdana" panose="020B0604030504040204" pitchFamily="34" charset="0"/>
              </a:rPr>
              <a:t>Four inmates are cleaning up a littered beach as part of a prisoner work program. The warden, who happens to be overseeing the work, decides to play a little game with the prisoners. He tells them that if they win the game he will let them go free! He then proceeds to bury each prisoner up to his neck in sand as shown below.</a:t>
            </a:r>
            <a:endParaRPr lang="en-US" dirty="0"/>
          </a:p>
        </p:txBody>
      </p:sp>
      <p:sp>
        <p:nvSpPr>
          <p:cNvPr id="7" name="Slide Number Placeholder 6">
            <a:extLst>
              <a:ext uri="{FF2B5EF4-FFF2-40B4-BE49-F238E27FC236}">
                <a16:creationId xmlns:a16="http://schemas.microsoft.com/office/drawing/2014/main" id="{3EA4EF9E-DB2A-5849-8F3E-89623EA3071B}"/>
              </a:ext>
            </a:extLst>
          </p:cNvPr>
          <p:cNvSpPr>
            <a:spLocks noGrp="1"/>
          </p:cNvSpPr>
          <p:nvPr>
            <p:ph type="sldNum" sz="quarter" idx="12"/>
          </p:nvPr>
        </p:nvSpPr>
        <p:spPr/>
        <p:txBody>
          <a:bodyPr/>
          <a:lstStyle/>
          <a:p>
            <a:pPr>
              <a:defRPr/>
            </a:pPr>
            <a:fld id="{BFC30E08-9EE6-456C-9771-8F584A0C6829}" type="slidenum">
              <a:rPr lang="en-GB" smtClean="0"/>
              <a:pPr>
                <a:defRPr/>
              </a:pPr>
              <a:t>30</a:t>
            </a:fld>
            <a:endParaRPr lang="en-GB"/>
          </a:p>
        </p:txBody>
      </p:sp>
    </p:spTree>
    <p:extLst>
      <p:ext uri="{BB962C8B-B14F-4D97-AF65-F5344CB8AC3E}">
        <p14:creationId xmlns:p14="http://schemas.microsoft.com/office/powerpoint/2010/main" val="33684072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62037D2-E872-5245-B7B9-A1E6E854940C}"/>
              </a:ext>
            </a:extLst>
          </p:cNvPr>
          <p:cNvSpPr/>
          <p:nvPr/>
        </p:nvSpPr>
        <p:spPr>
          <a:xfrm>
            <a:off x="323528" y="404664"/>
            <a:ext cx="8568952" cy="5262979"/>
          </a:xfrm>
          <a:prstGeom prst="rect">
            <a:avLst/>
          </a:prstGeom>
        </p:spPr>
        <p:txBody>
          <a:bodyPr wrap="square">
            <a:spAutoFit/>
          </a:bodyPr>
          <a:lstStyle/>
          <a:p>
            <a:r>
              <a:rPr lang="en-GB" sz="1400" dirty="0">
                <a:solidFill>
                  <a:srgbClr val="000000"/>
                </a:solidFill>
                <a:latin typeface="Verdana" panose="020B0604030504040204" pitchFamily="34" charset="0"/>
              </a:rPr>
              <a:t>There is a wall between prisoners C and D (which cannot be seen through or around). Prisoner A can see prisoners B and C (by moving his head to the side). Prisoner B can see prisoner C. Prisoners C and D see only the wall.</a:t>
            </a:r>
            <a:br>
              <a:rPr lang="en-GB" sz="1400" dirty="0"/>
            </a:br>
            <a:br>
              <a:rPr lang="en-GB" sz="1400" dirty="0"/>
            </a:br>
            <a:r>
              <a:rPr lang="en-GB" sz="1400" dirty="0">
                <a:solidFill>
                  <a:srgbClr val="000000"/>
                </a:solidFill>
                <a:latin typeface="Verdana" panose="020B0604030504040204" pitchFamily="34" charset="0"/>
              </a:rPr>
              <a:t>The prisoners are immobilized in the ground and can't twist their body to see the person behind them. The warden shows them two black hats and two white hats and then puts the hats in a bag to conceal them. He then stands behind each prisoner, chooses a hat from the bag, and puts it on their head. The colour of each prisoner's hat is shown in the image above.</a:t>
            </a:r>
            <a:br>
              <a:rPr lang="en-GB" sz="1400" dirty="0"/>
            </a:br>
            <a:br>
              <a:rPr lang="en-GB" sz="1400" dirty="0"/>
            </a:br>
            <a:r>
              <a:rPr lang="en-GB" sz="1400" dirty="0">
                <a:solidFill>
                  <a:srgbClr val="000000"/>
                </a:solidFill>
                <a:latin typeface="Verdana" panose="020B0604030504040204" pitchFamily="34" charset="0"/>
              </a:rPr>
              <a:t>The rules are simple. If any prisoner can figure out the colour of the hat on his head, all four prisoners will be set free. But they must be sure, if one of them simply guesses and is wrong, they will all be shot dead! The prisoners are not allowed to talk to each other and they have 10 seconds.</a:t>
            </a:r>
            <a:br>
              <a:rPr lang="en-GB" sz="1400" dirty="0"/>
            </a:br>
            <a:br>
              <a:rPr lang="en-GB" sz="1400" dirty="0"/>
            </a:br>
            <a:r>
              <a:rPr lang="en-GB" sz="1400" dirty="0">
                <a:solidFill>
                  <a:srgbClr val="000000"/>
                </a:solidFill>
                <a:latin typeface="Verdana" panose="020B0604030504040204" pitchFamily="34" charset="0"/>
              </a:rPr>
              <a:t>The warden counts down "ten, nine, eight, seven". All four prisoners are silent. The warden smiles, knowing that he put the hats on in such a way that no prisoner could possibly know the colour of the hat they had on. He continues "six, five, four, three.."</a:t>
            </a:r>
            <a:br>
              <a:rPr lang="en-GB" sz="1400" dirty="0"/>
            </a:br>
            <a:br>
              <a:rPr lang="en-GB" sz="1400" dirty="0"/>
            </a:br>
            <a:r>
              <a:rPr lang="en-GB" sz="1400" dirty="0">
                <a:solidFill>
                  <a:srgbClr val="000000"/>
                </a:solidFill>
                <a:latin typeface="Verdana" panose="020B0604030504040204" pitchFamily="34" charset="0"/>
              </a:rPr>
              <a:t>"I know the colour of my hat!" one of the prisoners finally blurts out.</a:t>
            </a:r>
            <a:br>
              <a:rPr lang="en-GB" sz="1400" dirty="0"/>
            </a:br>
            <a:br>
              <a:rPr lang="en-GB" sz="1400" dirty="0"/>
            </a:br>
            <a:r>
              <a:rPr lang="en-GB" sz="1400" dirty="0">
                <a:solidFill>
                  <a:srgbClr val="000000"/>
                </a:solidFill>
                <a:latin typeface="Verdana" panose="020B0604030504040204" pitchFamily="34" charset="0"/>
              </a:rPr>
              <a:t>Which prisoner called out and why is he 100% certain of the colour of his hat?</a:t>
            </a:r>
            <a:br>
              <a:rPr lang="en-GB" sz="1400" dirty="0"/>
            </a:br>
            <a:br>
              <a:rPr lang="en-GB" sz="1400" dirty="0"/>
            </a:br>
            <a:r>
              <a:rPr lang="en-GB" sz="1400" dirty="0">
                <a:solidFill>
                  <a:srgbClr val="000000"/>
                </a:solidFill>
                <a:latin typeface="Verdana" panose="020B0604030504040204" pitchFamily="34" charset="0"/>
              </a:rPr>
              <a:t>PS: This is not a trick question.</a:t>
            </a:r>
            <a:endParaRPr lang="en-US" sz="1400" dirty="0"/>
          </a:p>
        </p:txBody>
      </p:sp>
      <p:sp>
        <p:nvSpPr>
          <p:cNvPr id="5" name="Slide Number Placeholder 4">
            <a:extLst>
              <a:ext uri="{FF2B5EF4-FFF2-40B4-BE49-F238E27FC236}">
                <a16:creationId xmlns:a16="http://schemas.microsoft.com/office/drawing/2014/main" id="{D4F485D8-30F5-4D43-A271-197EB111A565}"/>
              </a:ext>
            </a:extLst>
          </p:cNvPr>
          <p:cNvSpPr>
            <a:spLocks noGrp="1"/>
          </p:cNvSpPr>
          <p:nvPr>
            <p:ph type="sldNum" sz="quarter" idx="12"/>
          </p:nvPr>
        </p:nvSpPr>
        <p:spPr/>
        <p:txBody>
          <a:bodyPr/>
          <a:lstStyle/>
          <a:p>
            <a:pPr>
              <a:defRPr/>
            </a:pPr>
            <a:fld id="{BFC30E08-9EE6-456C-9771-8F584A0C6829}" type="slidenum">
              <a:rPr lang="en-GB" smtClean="0"/>
              <a:pPr>
                <a:defRPr/>
              </a:pPr>
              <a:t>31</a:t>
            </a:fld>
            <a:endParaRPr lang="en-GB"/>
          </a:p>
        </p:txBody>
      </p:sp>
    </p:spTree>
    <p:extLst>
      <p:ext uri="{BB962C8B-B14F-4D97-AF65-F5344CB8AC3E}">
        <p14:creationId xmlns:p14="http://schemas.microsoft.com/office/powerpoint/2010/main" val="5097193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41770C5-F35A-6346-AAAC-63CD2B0C5D19}"/>
              </a:ext>
            </a:extLst>
          </p:cNvPr>
          <p:cNvSpPr/>
          <p:nvPr/>
        </p:nvSpPr>
        <p:spPr>
          <a:xfrm>
            <a:off x="385276" y="548680"/>
            <a:ext cx="7920880" cy="4189288"/>
          </a:xfrm>
          <a:prstGeom prst="rect">
            <a:avLst/>
          </a:prstGeom>
        </p:spPr>
        <p:txBody>
          <a:bodyPr wrap="square">
            <a:spAutoFit/>
          </a:bodyPr>
          <a:lstStyle/>
          <a:p>
            <a:pPr>
              <a:lnSpc>
                <a:spcPct val="150000"/>
              </a:lnSpc>
            </a:pPr>
            <a:r>
              <a:rPr lang="en-GB" sz="2000" b="1" dirty="0">
                <a:solidFill>
                  <a:srgbClr val="000000"/>
                </a:solidFill>
                <a:latin typeface="Verdana" panose="020B0604030504040204" pitchFamily="34" charset="0"/>
              </a:rPr>
              <a:t>ANSWER</a:t>
            </a:r>
            <a:r>
              <a:rPr lang="en-GB" sz="2000" dirty="0">
                <a:solidFill>
                  <a:srgbClr val="000000"/>
                </a:solidFill>
                <a:latin typeface="Verdana" panose="020B0604030504040204" pitchFamily="34" charset="0"/>
              </a:rPr>
              <a:t>: </a:t>
            </a:r>
            <a:r>
              <a:rPr lang="en-GB" sz="2000" i="1" dirty="0">
                <a:solidFill>
                  <a:srgbClr val="000000"/>
                </a:solidFill>
                <a:latin typeface="Verdana" panose="020B0604030504040204" pitchFamily="34" charset="0"/>
              </a:rPr>
              <a:t>Prisoner B.</a:t>
            </a:r>
            <a:br>
              <a:rPr lang="en-GB" sz="2000" dirty="0"/>
            </a:br>
            <a:br>
              <a:rPr lang="en-GB" sz="2000" dirty="0"/>
            </a:br>
            <a:r>
              <a:rPr lang="en-GB" sz="2000" b="1" dirty="0">
                <a:solidFill>
                  <a:srgbClr val="000000"/>
                </a:solidFill>
                <a:latin typeface="Verdana" panose="020B0604030504040204" pitchFamily="34" charset="0"/>
              </a:rPr>
              <a:t>EXPLANATION</a:t>
            </a:r>
            <a:r>
              <a:rPr lang="en-GB" sz="2000" dirty="0">
                <a:solidFill>
                  <a:srgbClr val="000000"/>
                </a:solidFill>
                <a:latin typeface="Verdana" panose="020B0604030504040204" pitchFamily="34" charset="0"/>
              </a:rPr>
              <a:t>: If prisoners B and C had the same colour hat on, prisoner A would have know immediately that his hat was the other colour (there are only two hats of each colour). Since prisoner A was silent, prisoners B and C must have different colored hats. Prisoner B realized this and knew that his hat was not the same colour as prisoner C, therefore his hat must be black!</a:t>
            </a:r>
            <a:endParaRPr lang="en-US" sz="2000" dirty="0"/>
          </a:p>
        </p:txBody>
      </p:sp>
      <p:sp>
        <p:nvSpPr>
          <p:cNvPr id="5" name="Slide Number Placeholder 4">
            <a:extLst>
              <a:ext uri="{FF2B5EF4-FFF2-40B4-BE49-F238E27FC236}">
                <a16:creationId xmlns:a16="http://schemas.microsoft.com/office/drawing/2014/main" id="{94087322-E6E2-154A-B3F6-873B3823A88F}"/>
              </a:ext>
            </a:extLst>
          </p:cNvPr>
          <p:cNvSpPr>
            <a:spLocks noGrp="1"/>
          </p:cNvSpPr>
          <p:nvPr>
            <p:ph type="sldNum" sz="quarter" idx="12"/>
          </p:nvPr>
        </p:nvSpPr>
        <p:spPr/>
        <p:txBody>
          <a:bodyPr/>
          <a:lstStyle/>
          <a:p>
            <a:pPr>
              <a:defRPr/>
            </a:pPr>
            <a:fld id="{BFC30E08-9EE6-456C-9771-8F584A0C6829}" type="slidenum">
              <a:rPr lang="en-GB" smtClean="0"/>
              <a:pPr>
                <a:defRPr/>
              </a:pPr>
              <a:t>32</a:t>
            </a:fld>
            <a:endParaRPr lang="en-GB"/>
          </a:p>
        </p:txBody>
      </p:sp>
    </p:spTree>
    <p:extLst>
      <p:ext uri="{BB962C8B-B14F-4D97-AF65-F5344CB8AC3E}">
        <p14:creationId xmlns:p14="http://schemas.microsoft.com/office/powerpoint/2010/main" val="36318916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7410" name="Picture 2" descr="C:\WINDOWS\Desktop\hatpuzzle.tif"/>
          <p:cNvPicPr>
            <a:picLocks noChangeAspect="1" noChangeArrowheads="1"/>
          </p:cNvPicPr>
          <p:nvPr/>
        </p:nvPicPr>
        <p:blipFill>
          <a:blip r:embed="rId3" cstate="print">
            <a:lum bright="-18000" contrast="18000"/>
          </a:blip>
          <a:srcRect t="8545" b="27713"/>
          <a:stretch>
            <a:fillRect/>
          </a:stretch>
        </p:blipFill>
        <p:spPr bwMode="auto">
          <a:xfrm>
            <a:off x="0" y="136525"/>
            <a:ext cx="9144000" cy="3292475"/>
          </a:xfrm>
          <a:prstGeom prst="rect">
            <a:avLst/>
          </a:prstGeom>
          <a:noFill/>
          <a:ln w="9525">
            <a:noFill/>
            <a:miter lim="800000"/>
            <a:headEnd/>
            <a:tailEnd/>
          </a:ln>
        </p:spPr>
      </p:pic>
      <p:sp>
        <p:nvSpPr>
          <p:cNvPr id="17411" name="Text Box 3"/>
          <p:cNvSpPr txBox="1">
            <a:spLocks noChangeArrowheads="1"/>
          </p:cNvSpPr>
          <p:nvPr/>
        </p:nvSpPr>
        <p:spPr bwMode="auto">
          <a:xfrm>
            <a:off x="1203325" y="6129338"/>
            <a:ext cx="5730875" cy="457200"/>
          </a:xfrm>
          <a:prstGeom prst="rect">
            <a:avLst/>
          </a:prstGeom>
          <a:noFill/>
          <a:ln w="9525">
            <a:noFill/>
            <a:miter lim="800000"/>
            <a:headEnd/>
            <a:tailEnd/>
          </a:ln>
        </p:spPr>
        <p:txBody>
          <a:bodyPr>
            <a:spAutoFit/>
          </a:bodyPr>
          <a:lstStyle/>
          <a:p>
            <a:endParaRPr lang="en-US">
              <a:latin typeface="Calibri" pitchFamily="34" charset="0"/>
            </a:endParaRPr>
          </a:p>
        </p:txBody>
      </p:sp>
      <p:sp>
        <p:nvSpPr>
          <p:cNvPr id="17412" name="Text Box 4"/>
          <p:cNvSpPr txBox="1">
            <a:spLocks noChangeArrowheads="1"/>
          </p:cNvSpPr>
          <p:nvPr/>
        </p:nvSpPr>
        <p:spPr bwMode="auto">
          <a:xfrm>
            <a:off x="178619" y="3795713"/>
            <a:ext cx="8534400" cy="1739900"/>
          </a:xfrm>
          <a:prstGeom prst="rect">
            <a:avLst/>
          </a:prstGeom>
          <a:noFill/>
          <a:ln w="9525">
            <a:noFill/>
            <a:miter lim="800000"/>
            <a:headEnd/>
            <a:tailEnd/>
          </a:ln>
        </p:spPr>
        <p:txBody>
          <a:bodyPr>
            <a:spAutoFit/>
          </a:bodyPr>
          <a:lstStyle/>
          <a:p>
            <a:r>
              <a:rPr lang="en-GB" sz="3600" b="1" dirty="0">
                <a:latin typeface="Calibri" pitchFamily="34" charset="0"/>
              </a:rPr>
              <a:t>Each prisoner knows that there are 2 red hats and 2 blue hats, but no one knows the colour of his own hat</a:t>
            </a:r>
          </a:p>
        </p:txBody>
      </p:sp>
      <p:sp>
        <p:nvSpPr>
          <p:cNvPr id="2" name="Slide Number Placeholder 1">
            <a:extLst>
              <a:ext uri="{FF2B5EF4-FFF2-40B4-BE49-F238E27FC236}">
                <a16:creationId xmlns:a16="http://schemas.microsoft.com/office/drawing/2014/main" id="{C9ECA1EC-AFCC-E646-B71C-ADB56C7B953B}"/>
              </a:ext>
            </a:extLst>
          </p:cNvPr>
          <p:cNvSpPr>
            <a:spLocks noGrp="1"/>
          </p:cNvSpPr>
          <p:nvPr>
            <p:ph type="sldNum" sz="quarter" idx="12"/>
          </p:nvPr>
        </p:nvSpPr>
        <p:spPr>
          <a:xfrm>
            <a:off x="6553200" y="6356350"/>
            <a:ext cx="2133600" cy="365125"/>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fld id="{C89E4AB0-EFBA-4DA3-BFAF-B889AF937F89}" type="slidenum">
              <a:rPr lang="en-GB" smtClean="0"/>
              <a:pPr>
                <a:defRPr/>
              </a:pPr>
              <a:t>33</a:t>
            </a:fld>
            <a:endParaRPr lang="en-GB"/>
          </a:p>
        </p:txBody>
      </p:sp>
    </p:spTree>
    <p:extLst>
      <p:ext uri="{BB962C8B-B14F-4D97-AF65-F5344CB8AC3E}">
        <p14:creationId xmlns:p14="http://schemas.microsoft.com/office/powerpoint/2010/main" val="32958732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4204F67-8DFF-654B-85B9-183D321D7764}"/>
              </a:ext>
            </a:extLst>
          </p:cNvPr>
          <p:cNvSpPr>
            <a:spLocks noGrp="1"/>
          </p:cNvSpPr>
          <p:nvPr>
            <p:ph type="sldNum" sz="quarter" idx="12"/>
          </p:nvPr>
        </p:nvSpPr>
        <p:spPr>
          <a:xfrm>
            <a:off x="6553200" y="6356350"/>
            <a:ext cx="2133600" cy="365125"/>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fld id="{C89E4AB0-EFBA-4DA3-BFAF-B889AF937F89}" type="slidenum">
              <a:rPr lang="en-GB" smtClean="0"/>
              <a:pPr>
                <a:defRPr/>
              </a:pPr>
              <a:t>34</a:t>
            </a:fld>
            <a:endParaRPr lang="en-GB"/>
          </a:p>
        </p:txBody>
      </p:sp>
      <p:pic>
        <p:nvPicPr>
          <p:cNvPr id="3" name="Picture 2">
            <a:extLst>
              <a:ext uri="{FF2B5EF4-FFF2-40B4-BE49-F238E27FC236}">
                <a16:creationId xmlns:a16="http://schemas.microsoft.com/office/drawing/2014/main" id="{EDBA70BC-55CA-F743-9FEC-3CB5A98D8253}"/>
              </a:ext>
            </a:extLst>
          </p:cNvPr>
          <p:cNvPicPr>
            <a:picLocks noChangeAspect="1"/>
          </p:cNvPicPr>
          <p:nvPr/>
        </p:nvPicPr>
        <p:blipFill>
          <a:blip r:embed="rId2"/>
          <a:stretch>
            <a:fillRect/>
          </a:stretch>
        </p:blipFill>
        <p:spPr>
          <a:xfrm>
            <a:off x="755576" y="1484784"/>
            <a:ext cx="7668344" cy="4538950"/>
          </a:xfrm>
          <a:prstGeom prst="rect">
            <a:avLst/>
          </a:prstGeom>
        </p:spPr>
      </p:pic>
      <p:sp>
        <p:nvSpPr>
          <p:cNvPr id="4" name="TextBox 3">
            <a:extLst>
              <a:ext uri="{FF2B5EF4-FFF2-40B4-BE49-F238E27FC236}">
                <a16:creationId xmlns:a16="http://schemas.microsoft.com/office/drawing/2014/main" id="{875FDCD3-775A-2640-B12F-55C180327520}"/>
              </a:ext>
            </a:extLst>
          </p:cNvPr>
          <p:cNvSpPr txBox="1"/>
          <p:nvPr/>
        </p:nvSpPr>
        <p:spPr>
          <a:xfrm>
            <a:off x="2355079" y="242893"/>
            <a:ext cx="4506298" cy="369332"/>
          </a:xfrm>
          <a:prstGeom prst="rect">
            <a:avLst/>
          </a:prstGeom>
          <a:noFill/>
        </p:spPr>
        <p:txBody>
          <a:bodyPr wrap="none" rtlCol="0">
            <a:spAutoFit/>
          </a:bodyPr>
          <a:lstStyle/>
          <a:p>
            <a:r>
              <a:rPr lang="en-US" b="1" dirty="0"/>
              <a:t>BLOOMS OLD AND NEW TAXONOMIES</a:t>
            </a:r>
          </a:p>
        </p:txBody>
      </p:sp>
    </p:spTree>
    <p:extLst>
      <p:ext uri="{BB962C8B-B14F-4D97-AF65-F5344CB8AC3E}">
        <p14:creationId xmlns:p14="http://schemas.microsoft.com/office/powerpoint/2010/main" val="13737128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214546" y="428604"/>
            <a:ext cx="6557954" cy="1143000"/>
          </a:xfrm>
        </p:spPr>
        <p:txBody>
          <a:bodyPr/>
          <a:lstStyle/>
          <a:p>
            <a:pPr eaLnBrk="1" hangingPunct="1"/>
            <a:r>
              <a:rPr lang="en-GB" sz="4800" b="1" dirty="0">
                <a:solidFill>
                  <a:srgbClr val="C00000"/>
                </a:solidFill>
              </a:rPr>
              <a:t>Six Levels of Thinking</a:t>
            </a:r>
          </a:p>
        </p:txBody>
      </p:sp>
      <p:sp>
        <p:nvSpPr>
          <p:cNvPr id="18435" name="Rectangle 3"/>
          <p:cNvSpPr>
            <a:spLocks noGrp="1" noChangeArrowheads="1"/>
          </p:cNvSpPr>
          <p:nvPr>
            <p:ph type="body" sz="half" idx="1"/>
          </p:nvPr>
        </p:nvSpPr>
        <p:spPr>
          <a:xfrm>
            <a:off x="685800" y="1981200"/>
            <a:ext cx="5257800" cy="3124200"/>
          </a:xfrm>
        </p:spPr>
        <p:txBody>
          <a:bodyPr/>
          <a:lstStyle/>
          <a:p>
            <a:pPr marL="533400" indent="-533400" eaLnBrk="1" hangingPunct="1">
              <a:buFontTx/>
              <a:buAutoNum type="arabicPeriod"/>
            </a:pPr>
            <a:r>
              <a:rPr lang="en-GB" sz="2800" dirty="0"/>
              <a:t>Remembering</a:t>
            </a:r>
          </a:p>
          <a:p>
            <a:pPr marL="533400" indent="-533400" eaLnBrk="1" hangingPunct="1">
              <a:buFontTx/>
              <a:buAutoNum type="arabicPeriod"/>
            </a:pPr>
            <a:r>
              <a:rPr lang="en-GB" sz="2800" dirty="0"/>
              <a:t>Understanding</a:t>
            </a:r>
          </a:p>
          <a:p>
            <a:pPr marL="533400" indent="-533400" eaLnBrk="1" hangingPunct="1">
              <a:buFontTx/>
              <a:buAutoNum type="arabicPeriod"/>
            </a:pPr>
            <a:r>
              <a:rPr lang="en-GB" sz="2800" dirty="0"/>
              <a:t>Applying</a:t>
            </a:r>
          </a:p>
          <a:p>
            <a:pPr marL="533400" indent="-533400" eaLnBrk="1" hangingPunct="1">
              <a:buFontTx/>
              <a:buAutoNum type="arabicPeriod"/>
            </a:pPr>
            <a:r>
              <a:rPr lang="en-GB" sz="2800" dirty="0"/>
              <a:t>Analysing	</a:t>
            </a:r>
          </a:p>
          <a:p>
            <a:pPr marL="533400" indent="-533400" eaLnBrk="1" hangingPunct="1">
              <a:buFontTx/>
              <a:buAutoNum type="arabicPeriod"/>
            </a:pPr>
            <a:r>
              <a:rPr lang="en-GB" sz="2800" dirty="0"/>
              <a:t>Synthesising – creating</a:t>
            </a:r>
          </a:p>
          <a:p>
            <a:pPr marL="533400" indent="-533400" eaLnBrk="1" hangingPunct="1">
              <a:buFontTx/>
              <a:buAutoNum type="arabicPeriod"/>
            </a:pPr>
            <a:r>
              <a:rPr lang="en-GB" sz="2800" dirty="0"/>
              <a:t>Evaluating</a:t>
            </a:r>
          </a:p>
          <a:p>
            <a:pPr marL="533400" indent="-533400" eaLnBrk="1" hangingPunct="1">
              <a:buFontTx/>
              <a:buAutoNum type="arabicPeriod"/>
            </a:pPr>
            <a:endParaRPr lang="en-GB" sz="2800" dirty="0"/>
          </a:p>
        </p:txBody>
      </p:sp>
      <p:pic>
        <p:nvPicPr>
          <p:cNvPr id="18436" name="Picture 7" descr="ladder">
            <a:hlinkClick r:id="rId3"/>
          </p:cNvPr>
          <p:cNvPicPr>
            <a:picLocks noGrp="1" noChangeAspect="1" noChangeArrowheads="1"/>
          </p:cNvPicPr>
          <p:nvPr>
            <p:ph type="clipArt" sz="half" idx="2"/>
          </p:nvPr>
        </p:nvPicPr>
        <p:blipFill>
          <a:blip r:embed="rId4" cstate="print"/>
          <a:srcRect/>
          <a:stretch>
            <a:fillRect/>
          </a:stretch>
        </p:blipFill>
        <p:spPr>
          <a:xfrm>
            <a:off x="6584950" y="1752600"/>
            <a:ext cx="2559050" cy="3733800"/>
          </a:xfrm>
        </p:spPr>
      </p:pic>
      <p:sp>
        <p:nvSpPr>
          <p:cNvPr id="18437" name="Text Box 8"/>
          <p:cNvSpPr txBox="1">
            <a:spLocks noChangeArrowheads="1"/>
          </p:cNvSpPr>
          <p:nvPr/>
        </p:nvSpPr>
        <p:spPr bwMode="auto">
          <a:xfrm>
            <a:off x="2590800" y="5715000"/>
            <a:ext cx="184150" cy="457200"/>
          </a:xfrm>
          <a:prstGeom prst="rect">
            <a:avLst/>
          </a:prstGeom>
          <a:noFill/>
          <a:ln w="9525">
            <a:noFill/>
            <a:miter lim="800000"/>
            <a:headEnd/>
            <a:tailEnd/>
          </a:ln>
        </p:spPr>
        <p:txBody>
          <a:bodyPr wrap="none">
            <a:spAutoFit/>
          </a:bodyPr>
          <a:lstStyle/>
          <a:p>
            <a:endParaRPr lang="en-US">
              <a:latin typeface="Calibri" pitchFamily="34" charset="0"/>
            </a:endParaRPr>
          </a:p>
        </p:txBody>
      </p:sp>
      <p:sp>
        <p:nvSpPr>
          <p:cNvPr id="18439" name="Text Box 13"/>
          <p:cNvSpPr txBox="1">
            <a:spLocks noChangeArrowheads="1"/>
          </p:cNvSpPr>
          <p:nvPr/>
        </p:nvSpPr>
        <p:spPr bwMode="auto">
          <a:xfrm>
            <a:off x="938489" y="5132457"/>
            <a:ext cx="5466184" cy="707886"/>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square">
            <a:spAutoFit/>
          </a:bodyPr>
          <a:lstStyle/>
          <a:p>
            <a:r>
              <a:rPr lang="en-GB" sz="2000" dirty="0">
                <a:latin typeface="Calibri" pitchFamily="34" charset="0"/>
              </a:rPr>
              <a:t>Students need the language of their discipline</a:t>
            </a:r>
          </a:p>
          <a:p>
            <a:r>
              <a:rPr lang="en-GB" sz="2000" dirty="0">
                <a:latin typeface="Calibri" pitchFamily="34" charset="0"/>
              </a:rPr>
              <a:t>Thinkers need the language of thinking!</a:t>
            </a:r>
          </a:p>
        </p:txBody>
      </p:sp>
      <p:pic>
        <p:nvPicPr>
          <p:cNvPr id="18440" name="Picture 15" descr="17may00-steps">
            <a:hlinkClick r:id="rId5"/>
          </p:cNvPr>
          <p:cNvPicPr>
            <a:picLocks noChangeAspect="1" noChangeArrowheads="1"/>
          </p:cNvPicPr>
          <p:nvPr/>
        </p:nvPicPr>
        <p:blipFill>
          <a:blip r:embed="rId6" cstate="print"/>
          <a:srcRect/>
          <a:stretch>
            <a:fillRect/>
          </a:stretch>
        </p:blipFill>
        <p:spPr bwMode="auto">
          <a:xfrm>
            <a:off x="0" y="0"/>
            <a:ext cx="1752600" cy="1320800"/>
          </a:xfrm>
          <a:prstGeom prst="rect">
            <a:avLst/>
          </a:prstGeom>
          <a:noFill/>
          <a:ln w="9525">
            <a:noFill/>
            <a:miter lim="800000"/>
            <a:headEnd/>
            <a:tailEnd/>
          </a:ln>
        </p:spPr>
      </p:pic>
      <p:sp>
        <p:nvSpPr>
          <p:cNvPr id="18441" name="TextBox 8"/>
          <p:cNvSpPr txBox="1">
            <a:spLocks noChangeArrowheads="1"/>
          </p:cNvSpPr>
          <p:nvPr/>
        </p:nvSpPr>
        <p:spPr bwMode="auto">
          <a:xfrm>
            <a:off x="7408863" y="5021283"/>
            <a:ext cx="1735137" cy="646113"/>
          </a:xfrm>
          <a:prstGeom prst="rect">
            <a:avLst/>
          </a:prstGeom>
          <a:noFill/>
          <a:ln w="9525">
            <a:noFill/>
            <a:miter lim="800000"/>
            <a:headEnd/>
            <a:tailEnd/>
          </a:ln>
        </p:spPr>
        <p:txBody>
          <a:bodyPr wrap="none">
            <a:spAutoFit/>
          </a:bodyPr>
          <a:lstStyle/>
          <a:p>
            <a:r>
              <a:rPr lang="en-GB" b="1">
                <a:solidFill>
                  <a:srgbClr val="C00000"/>
                </a:solidFill>
                <a:latin typeface="Calibri" pitchFamily="34" charset="0"/>
              </a:rPr>
              <a:t>Bloom et al</a:t>
            </a:r>
          </a:p>
          <a:p>
            <a:r>
              <a:rPr lang="en-GB" b="1">
                <a:solidFill>
                  <a:srgbClr val="C00000"/>
                </a:solidFill>
                <a:latin typeface="Calibri" pitchFamily="34" charset="0"/>
              </a:rPr>
              <a:t>- a classic model</a:t>
            </a:r>
          </a:p>
        </p:txBody>
      </p:sp>
      <p:sp>
        <p:nvSpPr>
          <p:cNvPr id="2" name="Slide Number Placeholder 1">
            <a:extLst>
              <a:ext uri="{FF2B5EF4-FFF2-40B4-BE49-F238E27FC236}">
                <a16:creationId xmlns:a16="http://schemas.microsoft.com/office/drawing/2014/main" id="{33701BD1-AE07-1E43-9CB7-DB6BB198C23F}"/>
              </a:ext>
            </a:extLst>
          </p:cNvPr>
          <p:cNvSpPr>
            <a:spLocks noGrp="1"/>
          </p:cNvSpPr>
          <p:nvPr>
            <p:ph type="sldNum" sz="quarter" idx="12"/>
          </p:nvPr>
        </p:nvSpPr>
        <p:spPr/>
        <p:txBody>
          <a:bodyPr/>
          <a:lstStyle/>
          <a:p>
            <a:pPr>
              <a:defRPr/>
            </a:pPr>
            <a:fld id="{B5138C86-106F-4768-8D45-323605BCA6C6}" type="slidenum">
              <a:rPr lang="en-GB" smtClean="0"/>
              <a:pPr>
                <a:defRPr/>
              </a:pPr>
              <a:t>35</a:t>
            </a:fld>
            <a:endParaRPr lang="en-GB"/>
          </a:p>
        </p:txBody>
      </p:sp>
    </p:spTree>
    <p:extLst>
      <p:ext uri="{BB962C8B-B14F-4D97-AF65-F5344CB8AC3E}">
        <p14:creationId xmlns:p14="http://schemas.microsoft.com/office/powerpoint/2010/main" val="29883845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685800" y="1143000"/>
            <a:ext cx="7772400" cy="762000"/>
          </a:xfrm>
        </p:spPr>
        <p:txBody>
          <a:bodyPr/>
          <a:lstStyle/>
          <a:p>
            <a:pPr marL="838200" indent="-838200" eaLnBrk="1" hangingPunct="1">
              <a:buFontTx/>
              <a:buAutoNum type="arabicPeriod"/>
            </a:pPr>
            <a:r>
              <a:rPr lang="en-GB" b="1">
                <a:solidFill>
                  <a:srgbClr val="C00000"/>
                </a:solidFill>
              </a:rPr>
              <a:t>Remembering Information</a:t>
            </a:r>
          </a:p>
        </p:txBody>
      </p:sp>
      <p:sp>
        <p:nvSpPr>
          <p:cNvPr id="19459" name="Rectangle 3"/>
          <p:cNvSpPr>
            <a:spLocks noGrp="1" noChangeArrowheads="1"/>
          </p:cNvSpPr>
          <p:nvPr>
            <p:ph type="body" sz="half" idx="1"/>
          </p:nvPr>
        </p:nvSpPr>
        <p:spPr>
          <a:xfrm>
            <a:off x="2438400" y="2156272"/>
            <a:ext cx="4267200" cy="4114800"/>
          </a:xfrm>
        </p:spPr>
        <p:txBody>
          <a:bodyPr/>
          <a:lstStyle/>
          <a:p>
            <a:pPr eaLnBrk="1" hangingPunct="1">
              <a:lnSpc>
                <a:spcPct val="90000"/>
              </a:lnSpc>
              <a:buFontTx/>
              <a:buNone/>
            </a:pPr>
            <a:r>
              <a:rPr lang="en-GB" sz="2800" dirty="0"/>
              <a:t>	list, name, identify, define, label, describe</a:t>
            </a:r>
          </a:p>
          <a:p>
            <a:pPr eaLnBrk="1" hangingPunct="1">
              <a:lnSpc>
                <a:spcPct val="90000"/>
              </a:lnSpc>
              <a:buFontTx/>
              <a:buNone/>
            </a:pPr>
            <a:endParaRPr lang="en-GB" sz="2800" dirty="0"/>
          </a:p>
          <a:p>
            <a:pPr eaLnBrk="1" hangingPunct="1">
              <a:lnSpc>
                <a:spcPct val="90000"/>
              </a:lnSpc>
            </a:pPr>
            <a:r>
              <a:rPr lang="en-GB" sz="2800" dirty="0"/>
              <a:t>Mnemonic – system for improving memory</a:t>
            </a:r>
          </a:p>
          <a:p>
            <a:pPr eaLnBrk="1" hangingPunct="1">
              <a:lnSpc>
                <a:spcPct val="90000"/>
              </a:lnSpc>
            </a:pPr>
            <a:endParaRPr lang="en-GB" sz="2800" dirty="0"/>
          </a:p>
          <a:p>
            <a:pPr eaLnBrk="1" hangingPunct="1">
              <a:lnSpc>
                <a:spcPct val="90000"/>
              </a:lnSpc>
            </a:pPr>
            <a:r>
              <a:rPr lang="en-GB" sz="2800" dirty="0"/>
              <a:t>Acronyms, Acrostics</a:t>
            </a:r>
          </a:p>
        </p:txBody>
      </p:sp>
      <p:pic>
        <p:nvPicPr>
          <p:cNvPr id="19463" name="Picture 11" descr="remember">
            <a:hlinkClick r:id="rId3"/>
          </p:cNvPr>
          <p:cNvPicPr>
            <a:picLocks noChangeAspect="1" noChangeArrowheads="1"/>
          </p:cNvPicPr>
          <p:nvPr/>
        </p:nvPicPr>
        <p:blipFill>
          <a:blip r:embed="rId4" cstate="print"/>
          <a:srcRect/>
          <a:stretch>
            <a:fillRect/>
          </a:stretch>
        </p:blipFill>
        <p:spPr bwMode="auto">
          <a:xfrm>
            <a:off x="0" y="0"/>
            <a:ext cx="1039813" cy="1028700"/>
          </a:xfrm>
          <a:prstGeom prst="rect">
            <a:avLst/>
          </a:prstGeom>
          <a:noFill/>
          <a:ln w="9525">
            <a:noFill/>
            <a:miter lim="800000"/>
            <a:headEnd/>
            <a:tailEnd/>
          </a:ln>
        </p:spPr>
      </p:pic>
      <p:sp>
        <p:nvSpPr>
          <p:cNvPr id="19464" name="Text Box 12"/>
          <p:cNvSpPr txBox="1">
            <a:spLocks noChangeArrowheads="1"/>
          </p:cNvSpPr>
          <p:nvPr/>
        </p:nvSpPr>
        <p:spPr bwMode="auto">
          <a:xfrm>
            <a:off x="0" y="6013450"/>
            <a:ext cx="184150" cy="457200"/>
          </a:xfrm>
          <a:prstGeom prst="rect">
            <a:avLst/>
          </a:prstGeom>
          <a:noFill/>
          <a:ln w="9525">
            <a:noFill/>
            <a:miter lim="800000"/>
            <a:headEnd/>
            <a:tailEnd/>
          </a:ln>
        </p:spPr>
        <p:txBody>
          <a:bodyPr wrap="none">
            <a:spAutoFit/>
          </a:bodyPr>
          <a:lstStyle/>
          <a:p>
            <a:endParaRPr lang="en-US">
              <a:latin typeface="Calibri" pitchFamily="34" charset="0"/>
            </a:endParaRPr>
          </a:p>
        </p:txBody>
      </p:sp>
      <p:sp>
        <p:nvSpPr>
          <p:cNvPr id="19465" name="Text Box 13"/>
          <p:cNvSpPr txBox="1">
            <a:spLocks noChangeArrowheads="1"/>
          </p:cNvSpPr>
          <p:nvPr/>
        </p:nvSpPr>
        <p:spPr bwMode="auto">
          <a:xfrm>
            <a:off x="365125" y="6288088"/>
            <a:ext cx="3522663" cy="822325"/>
          </a:xfrm>
          <a:prstGeom prst="rect">
            <a:avLst/>
          </a:prstGeom>
          <a:noFill/>
          <a:ln w="9525">
            <a:noFill/>
            <a:miter lim="800000"/>
            <a:headEnd/>
            <a:tailEnd/>
          </a:ln>
        </p:spPr>
        <p:txBody>
          <a:bodyPr wrap="none">
            <a:spAutoFit/>
          </a:bodyPr>
          <a:lstStyle/>
          <a:p>
            <a:r>
              <a:rPr lang="en-GB">
                <a:cs typeface="Arial" charset="0"/>
              </a:rPr>
              <a:t>Music accesses memory</a:t>
            </a:r>
          </a:p>
          <a:p>
            <a:endParaRPr lang="en-GB">
              <a:latin typeface="Calibri" pitchFamily="34" charset="0"/>
            </a:endParaRPr>
          </a:p>
        </p:txBody>
      </p:sp>
      <p:sp>
        <p:nvSpPr>
          <p:cNvPr id="19466" name="Text Box 14"/>
          <p:cNvSpPr txBox="1">
            <a:spLocks noChangeArrowheads="1"/>
          </p:cNvSpPr>
          <p:nvPr/>
        </p:nvSpPr>
        <p:spPr bwMode="auto">
          <a:xfrm>
            <a:off x="4784725" y="6510338"/>
            <a:ext cx="184150" cy="457200"/>
          </a:xfrm>
          <a:prstGeom prst="rect">
            <a:avLst/>
          </a:prstGeom>
          <a:noFill/>
          <a:ln w="9525">
            <a:noFill/>
            <a:miter lim="800000"/>
            <a:headEnd/>
            <a:tailEnd/>
          </a:ln>
        </p:spPr>
        <p:txBody>
          <a:bodyPr wrap="none">
            <a:spAutoFit/>
          </a:bodyPr>
          <a:lstStyle/>
          <a:p>
            <a:endParaRPr lang="en-US">
              <a:latin typeface="Calibri" pitchFamily="34" charset="0"/>
            </a:endParaRPr>
          </a:p>
        </p:txBody>
      </p:sp>
      <p:sp>
        <p:nvSpPr>
          <p:cNvPr id="4" name="Slide Number Placeholder 3">
            <a:extLst>
              <a:ext uri="{FF2B5EF4-FFF2-40B4-BE49-F238E27FC236}">
                <a16:creationId xmlns:a16="http://schemas.microsoft.com/office/drawing/2014/main" id="{875ADF51-A6EB-0142-AF5D-F91422E17F7A}"/>
              </a:ext>
            </a:extLst>
          </p:cNvPr>
          <p:cNvSpPr>
            <a:spLocks noGrp="1"/>
          </p:cNvSpPr>
          <p:nvPr>
            <p:ph type="sldNum" sz="quarter" idx="12"/>
          </p:nvPr>
        </p:nvSpPr>
        <p:spPr/>
        <p:txBody>
          <a:bodyPr/>
          <a:lstStyle/>
          <a:p>
            <a:pPr>
              <a:defRPr/>
            </a:pPr>
            <a:fld id="{B5138C86-106F-4768-8D45-323605BCA6C6}" type="slidenum">
              <a:rPr lang="en-GB" smtClean="0"/>
              <a:pPr>
                <a:defRPr/>
              </a:pPr>
              <a:t>36</a:t>
            </a:fld>
            <a:endParaRPr lang="en-GB"/>
          </a:p>
        </p:txBody>
      </p:sp>
    </p:spTree>
    <p:extLst>
      <p:ext uri="{BB962C8B-B14F-4D97-AF65-F5344CB8AC3E}">
        <p14:creationId xmlns:p14="http://schemas.microsoft.com/office/powerpoint/2010/main" val="24724837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934616" y="260593"/>
            <a:ext cx="8209384" cy="1143000"/>
          </a:xfrm>
        </p:spPr>
        <p:txBody>
          <a:bodyPr/>
          <a:lstStyle/>
          <a:p>
            <a:pPr marL="838200" indent="-838200" eaLnBrk="1" hangingPunct="1"/>
            <a:r>
              <a:rPr lang="en-GB" dirty="0"/>
              <a:t>2. </a:t>
            </a:r>
            <a:r>
              <a:rPr lang="en-GB" b="1" dirty="0">
                <a:solidFill>
                  <a:srgbClr val="C00000"/>
                </a:solidFill>
              </a:rPr>
              <a:t>Understanding Information</a:t>
            </a:r>
          </a:p>
        </p:txBody>
      </p:sp>
      <p:sp>
        <p:nvSpPr>
          <p:cNvPr id="20483" name="Rectangle 4"/>
          <p:cNvSpPr>
            <a:spLocks noGrp="1" noChangeArrowheads="1"/>
          </p:cNvSpPr>
          <p:nvPr>
            <p:ph type="body" sz="half" idx="2"/>
          </p:nvPr>
        </p:nvSpPr>
        <p:spPr>
          <a:xfrm>
            <a:off x="2657703" y="1403593"/>
            <a:ext cx="3810000" cy="3429000"/>
          </a:xfrm>
        </p:spPr>
        <p:txBody>
          <a:bodyPr/>
          <a:lstStyle/>
          <a:p>
            <a:pPr eaLnBrk="1" hangingPunct="1"/>
            <a:r>
              <a:rPr lang="en-GB" sz="2800" dirty="0"/>
              <a:t>Mind maps (webs)</a:t>
            </a:r>
          </a:p>
          <a:p>
            <a:pPr eaLnBrk="1" hangingPunct="1"/>
            <a:r>
              <a:rPr lang="en-GB" sz="2800" dirty="0"/>
              <a:t>Key words</a:t>
            </a:r>
          </a:p>
          <a:p>
            <a:pPr eaLnBrk="1" hangingPunct="1"/>
            <a:r>
              <a:rPr lang="en-GB" sz="2800" dirty="0"/>
              <a:t>Single word</a:t>
            </a:r>
          </a:p>
          <a:p>
            <a:pPr eaLnBrk="1" hangingPunct="1"/>
            <a:endParaRPr lang="en-GB" sz="2800" dirty="0"/>
          </a:p>
          <a:p>
            <a:pPr eaLnBrk="1" hangingPunct="1">
              <a:buFontTx/>
              <a:buNone/>
            </a:pPr>
            <a:r>
              <a:rPr lang="en-GB" sz="2800" dirty="0"/>
              <a:t>	summarise, discuss, distinguish, predict, generalise, categorise</a:t>
            </a:r>
          </a:p>
        </p:txBody>
      </p:sp>
      <p:pic>
        <p:nvPicPr>
          <p:cNvPr id="20485" name="Picture 9" descr="bulb">
            <a:hlinkClick r:id="rId3"/>
          </p:cNvPr>
          <p:cNvPicPr>
            <a:picLocks noChangeAspect="1" noChangeArrowheads="1"/>
          </p:cNvPicPr>
          <p:nvPr/>
        </p:nvPicPr>
        <p:blipFill>
          <a:blip r:embed="rId4" cstate="print"/>
          <a:srcRect/>
          <a:stretch>
            <a:fillRect/>
          </a:stretch>
        </p:blipFill>
        <p:spPr bwMode="auto">
          <a:xfrm>
            <a:off x="0" y="0"/>
            <a:ext cx="1120775" cy="1028700"/>
          </a:xfrm>
          <a:prstGeom prst="rect">
            <a:avLst/>
          </a:prstGeom>
          <a:noFill/>
          <a:ln w="9525">
            <a:noFill/>
            <a:miter lim="800000"/>
            <a:headEnd/>
            <a:tailEnd/>
          </a:ln>
        </p:spPr>
      </p:pic>
      <p:sp>
        <p:nvSpPr>
          <p:cNvPr id="20486" name="Text Box 10"/>
          <p:cNvSpPr txBox="1">
            <a:spLocks noChangeArrowheads="1"/>
          </p:cNvSpPr>
          <p:nvPr/>
        </p:nvSpPr>
        <p:spPr bwMode="auto">
          <a:xfrm>
            <a:off x="4679156" y="4861044"/>
            <a:ext cx="5653088" cy="822325"/>
          </a:xfrm>
          <a:prstGeom prst="rect">
            <a:avLst/>
          </a:prstGeom>
          <a:noFill/>
          <a:ln w="9525">
            <a:noFill/>
            <a:miter lim="800000"/>
            <a:headEnd/>
            <a:tailEnd/>
          </a:ln>
        </p:spPr>
        <p:txBody>
          <a:bodyPr wrap="none">
            <a:spAutoFit/>
          </a:bodyPr>
          <a:lstStyle/>
          <a:p>
            <a:r>
              <a:rPr lang="en-GB" dirty="0">
                <a:latin typeface="Calibri" pitchFamily="34" charset="0"/>
              </a:rPr>
              <a:t>Thinking is the hardest work there is – </a:t>
            </a:r>
          </a:p>
          <a:p>
            <a:r>
              <a:rPr lang="en-GB" dirty="0">
                <a:latin typeface="Calibri" pitchFamily="34" charset="0"/>
              </a:rPr>
              <a:t>That’s why so few people do it – </a:t>
            </a:r>
            <a:r>
              <a:rPr lang="en-GB" sz="1600" dirty="0">
                <a:latin typeface="Calibri" pitchFamily="34" charset="0"/>
              </a:rPr>
              <a:t>Henry Ford</a:t>
            </a:r>
            <a:endParaRPr lang="en-GB" dirty="0">
              <a:latin typeface="Calibri" pitchFamily="34" charset="0"/>
            </a:endParaRPr>
          </a:p>
        </p:txBody>
      </p:sp>
      <p:sp>
        <p:nvSpPr>
          <p:cNvPr id="4" name="Slide Number Placeholder 3">
            <a:extLst>
              <a:ext uri="{FF2B5EF4-FFF2-40B4-BE49-F238E27FC236}">
                <a16:creationId xmlns:a16="http://schemas.microsoft.com/office/drawing/2014/main" id="{86DF3731-4CDF-5342-A9B3-695F0EE09EE5}"/>
              </a:ext>
            </a:extLst>
          </p:cNvPr>
          <p:cNvSpPr>
            <a:spLocks noGrp="1"/>
          </p:cNvSpPr>
          <p:nvPr>
            <p:ph type="sldNum" sz="quarter" idx="12"/>
          </p:nvPr>
        </p:nvSpPr>
        <p:spPr/>
        <p:txBody>
          <a:bodyPr/>
          <a:lstStyle/>
          <a:p>
            <a:pPr>
              <a:defRPr/>
            </a:pPr>
            <a:fld id="{19698E54-5554-48D4-9A84-0FF8E9817969}" type="slidenum">
              <a:rPr lang="en-GB" smtClean="0"/>
              <a:pPr>
                <a:defRPr/>
              </a:pPr>
              <a:t>37</a:t>
            </a:fld>
            <a:endParaRPr lang="en-GB"/>
          </a:p>
        </p:txBody>
      </p:sp>
    </p:spTree>
    <p:extLst>
      <p:ext uri="{BB962C8B-B14F-4D97-AF65-F5344CB8AC3E}">
        <p14:creationId xmlns:p14="http://schemas.microsoft.com/office/powerpoint/2010/main" val="28536794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219200" y="620688"/>
            <a:ext cx="6629400" cy="685800"/>
          </a:xfrm>
        </p:spPr>
        <p:txBody>
          <a:bodyPr rtlCol="0">
            <a:normAutofit fontScale="90000"/>
          </a:bodyPr>
          <a:lstStyle/>
          <a:p>
            <a:pPr eaLnBrk="1" fontAlgn="auto" hangingPunct="1">
              <a:spcAft>
                <a:spcPts val="0"/>
              </a:spcAft>
              <a:defRPr/>
            </a:pPr>
            <a:r>
              <a:rPr lang="en-GB" dirty="0"/>
              <a:t>3.	</a:t>
            </a:r>
            <a:r>
              <a:rPr lang="en-GB" b="1" dirty="0">
                <a:solidFill>
                  <a:srgbClr val="C00000"/>
                </a:solidFill>
              </a:rPr>
              <a:t>Applying Information</a:t>
            </a:r>
          </a:p>
        </p:txBody>
      </p:sp>
      <p:sp>
        <p:nvSpPr>
          <p:cNvPr id="21507" name="Rectangle 3"/>
          <p:cNvSpPr>
            <a:spLocks noGrp="1" noChangeArrowheads="1"/>
          </p:cNvSpPr>
          <p:nvPr>
            <p:ph type="body" sz="half" idx="1"/>
          </p:nvPr>
        </p:nvSpPr>
        <p:spPr>
          <a:xfrm>
            <a:off x="869876" y="1474377"/>
            <a:ext cx="5683324" cy="4114800"/>
          </a:xfrm>
        </p:spPr>
        <p:txBody>
          <a:bodyPr/>
          <a:lstStyle/>
          <a:p>
            <a:pPr eaLnBrk="1" hangingPunct="1"/>
            <a:r>
              <a:rPr lang="en-GB" sz="2800" dirty="0"/>
              <a:t>Problem solving</a:t>
            </a:r>
          </a:p>
          <a:p>
            <a:pPr eaLnBrk="1" hangingPunct="1"/>
            <a:r>
              <a:rPr lang="en-GB" sz="2800" dirty="0"/>
              <a:t>Testing learning in the ‘real world’ or in class activities</a:t>
            </a:r>
          </a:p>
          <a:p>
            <a:pPr eaLnBrk="1" hangingPunct="1"/>
            <a:endParaRPr lang="en-GB" sz="2800" dirty="0"/>
          </a:p>
          <a:p>
            <a:pPr eaLnBrk="1" hangingPunct="1">
              <a:buFontTx/>
              <a:buNone/>
            </a:pPr>
            <a:r>
              <a:rPr lang="en-GB" sz="2800" dirty="0"/>
              <a:t>	apply, demonstrate, examine, solve</a:t>
            </a:r>
          </a:p>
        </p:txBody>
      </p:sp>
      <p:sp>
        <p:nvSpPr>
          <p:cNvPr id="19462" name="Text Box 10"/>
          <p:cNvSpPr txBox="1">
            <a:spLocks noChangeArrowheads="1"/>
          </p:cNvSpPr>
          <p:nvPr/>
        </p:nvSpPr>
        <p:spPr bwMode="auto">
          <a:xfrm>
            <a:off x="2267744" y="4826000"/>
            <a:ext cx="6602413" cy="769938"/>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spAutoFit/>
          </a:bodyPr>
          <a:lstStyle/>
          <a:p>
            <a:pPr>
              <a:defRPr/>
            </a:pPr>
            <a:r>
              <a:rPr lang="en-GB" sz="2400" dirty="0">
                <a:cs typeface="Arial" charset="0"/>
              </a:rPr>
              <a:t>What we have to learn to do, we learn by doing</a:t>
            </a:r>
            <a:endParaRPr lang="en-GB" sz="2400" dirty="0"/>
          </a:p>
          <a:p>
            <a:pPr>
              <a:defRPr/>
            </a:pPr>
            <a:r>
              <a:rPr lang="en-GB" sz="2000" dirty="0"/>
              <a:t>- Aristotle   (this includes CT!!)</a:t>
            </a:r>
          </a:p>
        </p:txBody>
      </p:sp>
      <p:sp>
        <p:nvSpPr>
          <p:cNvPr id="21511" name="Text Box 11"/>
          <p:cNvSpPr txBox="1">
            <a:spLocks noChangeArrowheads="1"/>
          </p:cNvSpPr>
          <p:nvPr/>
        </p:nvSpPr>
        <p:spPr bwMode="auto">
          <a:xfrm>
            <a:off x="4784725" y="5595938"/>
            <a:ext cx="184150" cy="457200"/>
          </a:xfrm>
          <a:prstGeom prst="rect">
            <a:avLst/>
          </a:prstGeom>
          <a:noFill/>
          <a:ln w="9525">
            <a:noFill/>
            <a:miter lim="800000"/>
            <a:headEnd/>
            <a:tailEnd/>
          </a:ln>
        </p:spPr>
        <p:txBody>
          <a:bodyPr wrap="none">
            <a:spAutoFit/>
          </a:bodyPr>
          <a:lstStyle/>
          <a:p>
            <a:endParaRPr lang="en-US">
              <a:latin typeface="Calibri" pitchFamily="34" charset="0"/>
            </a:endParaRPr>
          </a:p>
        </p:txBody>
      </p:sp>
      <p:sp>
        <p:nvSpPr>
          <p:cNvPr id="4" name="Slide Number Placeholder 3">
            <a:extLst>
              <a:ext uri="{FF2B5EF4-FFF2-40B4-BE49-F238E27FC236}">
                <a16:creationId xmlns:a16="http://schemas.microsoft.com/office/drawing/2014/main" id="{ECF390F3-E8BB-674B-978E-459F1B5C9722}"/>
              </a:ext>
            </a:extLst>
          </p:cNvPr>
          <p:cNvSpPr>
            <a:spLocks noGrp="1"/>
          </p:cNvSpPr>
          <p:nvPr>
            <p:ph type="sldNum" sz="quarter" idx="12"/>
          </p:nvPr>
        </p:nvSpPr>
        <p:spPr/>
        <p:txBody>
          <a:bodyPr/>
          <a:lstStyle/>
          <a:p>
            <a:pPr>
              <a:defRPr/>
            </a:pPr>
            <a:fld id="{B5138C86-106F-4768-8D45-323605BCA6C6}" type="slidenum">
              <a:rPr lang="en-GB" smtClean="0"/>
              <a:pPr>
                <a:defRPr/>
              </a:pPr>
              <a:t>38</a:t>
            </a:fld>
            <a:endParaRPr lang="en-GB"/>
          </a:p>
        </p:txBody>
      </p:sp>
    </p:spTree>
    <p:extLst>
      <p:ext uri="{BB962C8B-B14F-4D97-AF65-F5344CB8AC3E}">
        <p14:creationId xmlns:p14="http://schemas.microsoft.com/office/powerpoint/2010/main" val="23157124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778098" y="152400"/>
            <a:ext cx="7730480" cy="762000"/>
          </a:xfrm>
        </p:spPr>
        <p:txBody>
          <a:bodyPr/>
          <a:lstStyle/>
          <a:p>
            <a:pPr eaLnBrk="1" hangingPunct="1"/>
            <a:r>
              <a:rPr lang="en-GB" b="1" dirty="0">
                <a:solidFill>
                  <a:srgbClr val="C00000"/>
                </a:solidFill>
              </a:rPr>
              <a:t>4</a:t>
            </a:r>
            <a:r>
              <a:rPr lang="en-GB" dirty="0"/>
              <a:t>	</a:t>
            </a:r>
            <a:r>
              <a:rPr lang="en-GB" b="1" dirty="0">
                <a:solidFill>
                  <a:srgbClr val="C00000"/>
                </a:solidFill>
              </a:rPr>
              <a:t>Analysing Information</a:t>
            </a:r>
          </a:p>
        </p:txBody>
      </p:sp>
      <p:sp>
        <p:nvSpPr>
          <p:cNvPr id="22531" name="Rectangle 3"/>
          <p:cNvSpPr>
            <a:spLocks noGrp="1" noChangeArrowheads="1"/>
          </p:cNvSpPr>
          <p:nvPr>
            <p:ph type="body" sz="half" idx="1"/>
          </p:nvPr>
        </p:nvSpPr>
        <p:spPr>
          <a:xfrm>
            <a:off x="778098" y="914400"/>
            <a:ext cx="6305306" cy="4114800"/>
          </a:xfrm>
        </p:spPr>
        <p:txBody>
          <a:bodyPr/>
          <a:lstStyle/>
          <a:p>
            <a:pPr eaLnBrk="1" hangingPunct="1"/>
            <a:r>
              <a:rPr lang="en-GB" sz="2800" dirty="0"/>
              <a:t>Breaking it down</a:t>
            </a:r>
          </a:p>
          <a:p>
            <a:pPr eaLnBrk="1" hangingPunct="1"/>
            <a:r>
              <a:rPr lang="en-GB" sz="2800" dirty="0"/>
              <a:t>Fact v. opinion</a:t>
            </a:r>
          </a:p>
          <a:p>
            <a:pPr eaLnBrk="1" hangingPunct="1"/>
            <a:r>
              <a:rPr lang="en-GB" sz="2800" dirty="0"/>
              <a:t>Reasoned judgement</a:t>
            </a:r>
          </a:p>
          <a:p>
            <a:pPr eaLnBrk="1" hangingPunct="1"/>
            <a:r>
              <a:rPr lang="en-GB" sz="2800" dirty="0"/>
              <a:t>Logical thinking</a:t>
            </a:r>
          </a:p>
          <a:p>
            <a:pPr eaLnBrk="1" hangingPunct="1"/>
            <a:r>
              <a:rPr lang="en-GB" sz="2800" dirty="0"/>
              <a:t>Activity - PMI</a:t>
            </a:r>
          </a:p>
          <a:p>
            <a:pPr eaLnBrk="1" hangingPunct="1"/>
            <a:endParaRPr lang="en-GB" sz="2800" dirty="0"/>
          </a:p>
          <a:p>
            <a:pPr eaLnBrk="1" hangingPunct="1">
              <a:buFontTx/>
              <a:buNone/>
            </a:pPr>
            <a:r>
              <a:rPr lang="en-GB" sz="2800" dirty="0"/>
              <a:t>	analyse, explain, compare, classify</a:t>
            </a:r>
          </a:p>
          <a:p>
            <a:pPr eaLnBrk="1" hangingPunct="1"/>
            <a:endParaRPr lang="en-GB" sz="2800" dirty="0"/>
          </a:p>
        </p:txBody>
      </p:sp>
      <p:sp>
        <p:nvSpPr>
          <p:cNvPr id="20486" name="TextBox 6"/>
          <p:cNvSpPr txBox="1">
            <a:spLocks noChangeArrowheads="1"/>
          </p:cNvSpPr>
          <p:nvPr/>
        </p:nvSpPr>
        <p:spPr bwMode="auto">
          <a:xfrm>
            <a:off x="778098" y="4675187"/>
            <a:ext cx="6890246" cy="708025"/>
          </a:xfrm>
          <a:prstGeom prst="rect">
            <a:avLst/>
          </a:prstGeom>
          <a:ln>
            <a:headEnd/>
            <a:tailEnd/>
          </a:ln>
        </p:spPr>
        <p:style>
          <a:lnRef idx="2">
            <a:schemeClr val="accent4"/>
          </a:lnRef>
          <a:fillRef idx="1">
            <a:schemeClr val="lt1"/>
          </a:fillRef>
          <a:effectRef idx="0">
            <a:schemeClr val="accent4"/>
          </a:effectRef>
          <a:fontRef idx="minor">
            <a:schemeClr val="dk1"/>
          </a:fontRef>
        </p:style>
        <p:txBody>
          <a:bodyPr wrap="square">
            <a:spAutoFit/>
          </a:bodyPr>
          <a:lstStyle/>
          <a:p>
            <a:pPr>
              <a:defRPr/>
            </a:pPr>
            <a:r>
              <a:rPr lang="en-GB" sz="2000" b="1" dirty="0">
                <a:solidFill>
                  <a:srgbClr val="7030A0"/>
                </a:solidFill>
              </a:rPr>
              <a:t>See Alec Fisher</a:t>
            </a:r>
          </a:p>
          <a:p>
            <a:pPr>
              <a:defRPr/>
            </a:pPr>
            <a:r>
              <a:rPr lang="en-GB" sz="2000" b="1" dirty="0">
                <a:solidFill>
                  <a:srgbClr val="7030A0"/>
                </a:solidFill>
              </a:rPr>
              <a:t>Lots of activities to build arguments and reasoning</a:t>
            </a:r>
          </a:p>
        </p:txBody>
      </p:sp>
      <p:sp>
        <p:nvSpPr>
          <p:cNvPr id="4" name="Slide Number Placeholder 3">
            <a:extLst>
              <a:ext uri="{FF2B5EF4-FFF2-40B4-BE49-F238E27FC236}">
                <a16:creationId xmlns:a16="http://schemas.microsoft.com/office/drawing/2014/main" id="{7679308F-BB15-DC45-998D-6A67274E33B7}"/>
              </a:ext>
            </a:extLst>
          </p:cNvPr>
          <p:cNvSpPr>
            <a:spLocks noGrp="1"/>
          </p:cNvSpPr>
          <p:nvPr>
            <p:ph type="sldNum" sz="quarter" idx="12"/>
          </p:nvPr>
        </p:nvSpPr>
        <p:spPr/>
        <p:txBody>
          <a:bodyPr/>
          <a:lstStyle/>
          <a:p>
            <a:pPr>
              <a:defRPr/>
            </a:pPr>
            <a:fld id="{B5138C86-106F-4768-8D45-323605BCA6C6}" type="slidenum">
              <a:rPr lang="en-GB" smtClean="0"/>
              <a:pPr>
                <a:defRPr/>
              </a:pPr>
              <a:t>39</a:t>
            </a:fld>
            <a:endParaRPr lang="en-GB"/>
          </a:p>
        </p:txBody>
      </p:sp>
    </p:spTree>
    <p:extLst>
      <p:ext uri="{BB962C8B-B14F-4D97-AF65-F5344CB8AC3E}">
        <p14:creationId xmlns:p14="http://schemas.microsoft.com/office/powerpoint/2010/main" val="31792706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a:solidFill>
                  <a:srgbClr val="7030A0"/>
                </a:solidFill>
              </a:rPr>
              <a:t>First response system</a:t>
            </a:r>
          </a:p>
        </p:txBody>
      </p:sp>
      <p:sp>
        <p:nvSpPr>
          <p:cNvPr id="6" name="Content Placeholder 5"/>
          <p:cNvSpPr>
            <a:spLocks noGrp="1"/>
          </p:cNvSpPr>
          <p:nvPr>
            <p:ph idx="1"/>
          </p:nvPr>
        </p:nvSpPr>
        <p:spPr/>
        <p:txBody>
          <a:bodyPr/>
          <a:lstStyle/>
          <a:p>
            <a:pPr>
              <a:buNone/>
            </a:pPr>
            <a:r>
              <a:rPr lang="en-GB" b="1" dirty="0">
                <a:solidFill>
                  <a:schemeClr val="tx2"/>
                </a:solidFill>
              </a:rPr>
              <a:t>Is this argument logically valid?</a:t>
            </a:r>
          </a:p>
          <a:p>
            <a:pPr>
              <a:buNone/>
            </a:pPr>
            <a:r>
              <a:rPr lang="en-GB" b="1" dirty="0">
                <a:solidFill>
                  <a:schemeClr val="tx2"/>
                </a:solidFill>
              </a:rPr>
              <a:t>Does the conclusion follow from the premises?</a:t>
            </a:r>
          </a:p>
          <a:p>
            <a:pPr>
              <a:buNone/>
            </a:pPr>
            <a:endParaRPr lang="en-GB" dirty="0"/>
          </a:p>
          <a:p>
            <a:pPr>
              <a:buNone/>
            </a:pPr>
            <a:r>
              <a:rPr lang="en-GB" dirty="0"/>
              <a:t>All roses are flowers</a:t>
            </a:r>
          </a:p>
          <a:p>
            <a:pPr>
              <a:buNone/>
            </a:pPr>
            <a:r>
              <a:rPr lang="en-GB" dirty="0"/>
              <a:t>Some flowers fade quickly</a:t>
            </a:r>
          </a:p>
          <a:p>
            <a:pPr>
              <a:buNone/>
            </a:pPr>
            <a:r>
              <a:rPr lang="en-GB" dirty="0"/>
              <a:t>Therefore some roses fade quickly</a:t>
            </a:r>
          </a:p>
          <a:p>
            <a:endParaRPr lang="en-GB" dirty="0"/>
          </a:p>
        </p:txBody>
      </p:sp>
      <p:sp>
        <p:nvSpPr>
          <p:cNvPr id="7" name="TextBox 6"/>
          <p:cNvSpPr txBox="1"/>
          <p:nvPr/>
        </p:nvSpPr>
        <p:spPr>
          <a:xfrm>
            <a:off x="6732240" y="5085184"/>
            <a:ext cx="1860317" cy="369332"/>
          </a:xfrm>
          <a:prstGeom prst="rect">
            <a:avLst/>
          </a:prstGeom>
          <a:noFill/>
        </p:spPr>
        <p:txBody>
          <a:bodyPr wrap="none" rtlCol="0">
            <a:spAutoFit/>
          </a:bodyPr>
          <a:lstStyle/>
          <a:p>
            <a:r>
              <a:rPr lang="en-GB" dirty="0"/>
              <a:t>Kahneman 2011</a:t>
            </a:r>
          </a:p>
        </p:txBody>
      </p:sp>
      <p:sp>
        <p:nvSpPr>
          <p:cNvPr id="2" name="Slide Number Placeholder 1">
            <a:extLst>
              <a:ext uri="{FF2B5EF4-FFF2-40B4-BE49-F238E27FC236}">
                <a16:creationId xmlns:a16="http://schemas.microsoft.com/office/drawing/2014/main" id="{90F072E8-850F-0445-8D1A-A588D498C00E}"/>
              </a:ext>
            </a:extLst>
          </p:cNvPr>
          <p:cNvSpPr>
            <a:spLocks noGrp="1"/>
          </p:cNvSpPr>
          <p:nvPr>
            <p:ph type="sldNum" sz="quarter" idx="12"/>
          </p:nvPr>
        </p:nvSpPr>
        <p:spPr/>
        <p:txBody>
          <a:bodyPr/>
          <a:lstStyle/>
          <a:p>
            <a:pPr>
              <a:defRPr/>
            </a:pPr>
            <a:fld id="{BFC30E08-9EE6-456C-9771-8F584A0C6829}" type="slidenum">
              <a:rPr lang="en-GB" smtClean="0"/>
              <a:pPr>
                <a:defRPr/>
              </a:pPr>
              <a:t>40</a:t>
            </a:fld>
            <a:endParaRPr lang="en-GB"/>
          </a:p>
        </p:txBody>
      </p:sp>
    </p:spTree>
    <p:extLst>
      <p:ext uri="{BB962C8B-B14F-4D97-AF65-F5344CB8AC3E}">
        <p14:creationId xmlns:p14="http://schemas.microsoft.com/office/powerpoint/2010/main" val="30806424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1189540815"/>
              </p:ext>
            </p:extLst>
          </p:nvPr>
        </p:nvGraphicFramePr>
        <p:xfrm>
          <a:off x="0" y="119158"/>
          <a:ext cx="9144000" cy="6738843"/>
        </p:xfrm>
        <a:graphic>
          <a:graphicData uri="http://schemas.openxmlformats.org/drawingml/2006/table">
            <a:tbl>
              <a:tblPr firstRow="1" bandRow="1">
                <a:tableStyleId>{5C22544A-7EE6-4342-B048-85BDC9FD1C3A}</a:tableStyleId>
              </a:tblPr>
              <a:tblGrid>
                <a:gridCol w="9144000">
                  <a:extLst>
                    <a:ext uri="{9D8B030D-6E8A-4147-A177-3AD203B41FA5}">
                      <a16:colId xmlns:a16="http://schemas.microsoft.com/office/drawing/2014/main" val="20000"/>
                    </a:ext>
                  </a:extLst>
                </a:gridCol>
              </a:tblGrid>
              <a:tr h="716236">
                <a:tc>
                  <a:txBody>
                    <a:bodyPr/>
                    <a:lstStyle/>
                    <a:p>
                      <a:r>
                        <a:rPr lang="en-GB" sz="3600" dirty="0"/>
                        <a:t>Question</a:t>
                      </a:r>
                    </a:p>
                  </a:txBody>
                  <a:tcPr/>
                </a:tc>
                <a:extLst>
                  <a:ext uri="{0D108BD9-81ED-4DB2-BD59-A6C34878D82A}">
                    <a16:rowId xmlns:a16="http://schemas.microsoft.com/office/drawing/2014/main" val="10000"/>
                  </a:ext>
                </a:extLst>
              </a:tr>
              <a:tr h="566701">
                <a:tc>
                  <a:txBody>
                    <a:bodyPr/>
                    <a:lstStyle/>
                    <a:p>
                      <a:r>
                        <a:rPr lang="en-GB" sz="2400" dirty="0"/>
                        <a:t>What is the main point or claim being made?</a:t>
                      </a:r>
                    </a:p>
                  </a:txBody>
                  <a:tcPr/>
                </a:tc>
                <a:extLst>
                  <a:ext uri="{0D108BD9-81ED-4DB2-BD59-A6C34878D82A}">
                    <a16:rowId xmlns:a16="http://schemas.microsoft.com/office/drawing/2014/main" val="10001"/>
                  </a:ext>
                </a:extLst>
              </a:tr>
              <a:tr h="566701">
                <a:tc>
                  <a:txBody>
                    <a:bodyPr/>
                    <a:lstStyle/>
                    <a:p>
                      <a:r>
                        <a:rPr lang="en-GB" sz="2400" dirty="0"/>
                        <a:t>What subsidiary points/claims are being made?</a:t>
                      </a:r>
                    </a:p>
                  </a:txBody>
                  <a:tcPr/>
                </a:tc>
                <a:extLst>
                  <a:ext uri="{0D108BD9-81ED-4DB2-BD59-A6C34878D82A}">
                    <a16:rowId xmlns:a16="http://schemas.microsoft.com/office/drawing/2014/main" val="10002"/>
                  </a:ext>
                </a:extLst>
              </a:tr>
              <a:tr h="1420933">
                <a:tc>
                  <a:txBody>
                    <a:bodyPr/>
                    <a:lstStyle/>
                    <a:p>
                      <a:r>
                        <a:rPr lang="en-GB" sz="2400" dirty="0"/>
                        <a:t>Do the subsidiary points/claims connect</a:t>
                      </a:r>
                      <a:r>
                        <a:rPr lang="en-GB" sz="2400" baseline="0" dirty="0"/>
                        <a:t> logically with the main one? Are all the points/claims linked together? Are they in an order which aids understanding?</a:t>
                      </a:r>
                      <a:endParaRPr lang="en-GB" sz="2400" dirty="0"/>
                    </a:p>
                  </a:txBody>
                  <a:tcPr/>
                </a:tc>
                <a:extLst>
                  <a:ext uri="{0D108BD9-81ED-4DB2-BD59-A6C34878D82A}">
                    <a16:rowId xmlns:a16="http://schemas.microsoft.com/office/drawing/2014/main" val="10003"/>
                  </a:ext>
                </a:extLst>
              </a:tr>
              <a:tr h="566701">
                <a:tc>
                  <a:txBody>
                    <a:bodyPr/>
                    <a:lstStyle/>
                    <a:p>
                      <a:r>
                        <a:rPr lang="en-GB" sz="2400" dirty="0"/>
                        <a:t>Is there appropriate evidence for each point/claim?</a:t>
                      </a:r>
                    </a:p>
                  </a:txBody>
                  <a:tcPr/>
                </a:tc>
                <a:extLst>
                  <a:ext uri="{0D108BD9-81ED-4DB2-BD59-A6C34878D82A}">
                    <a16:rowId xmlns:a16="http://schemas.microsoft.com/office/drawing/2014/main" val="10004"/>
                  </a:ext>
                </a:extLst>
              </a:tr>
              <a:tr h="920875">
                <a:tc>
                  <a:txBody>
                    <a:bodyPr/>
                    <a:lstStyle/>
                    <a:p>
                      <a:r>
                        <a:rPr lang="en-GB" sz="2400" dirty="0"/>
                        <a:t>Have any steps/information/evidence been missed out of the argument?</a:t>
                      </a:r>
                    </a:p>
                  </a:txBody>
                  <a:tcPr/>
                </a:tc>
                <a:extLst>
                  <a:ext uri="{0D108BD9-81ED-4DB2-BD59-A6C34878D82A}">
                    <a16:rowId xmlns:a16="http://schemas.microsoft.com/office/drawing/2014/main" val="10005"/>
                  </a:ext>
                </a:extLst>
              </a:tr>
              <a:tr h="990348">
                <a:tc>
                  <a:txBody>
                    <a:bodyPr/>
                    <a:lstStyle/>
                    <a:p>
                      <a:r>
                        <a:rPr lang="en-GB" sz="2400" dirty="0"/>
                        <a:t>Has information/points/claims</a:t>
                      </a:r>
                      <a:r>
                        <a:rPr lang="en-GB" sz="2400" baseline="0" dirty="0"/>
                        <a:t> not relevant to the main point/claim been included?</a:t>
                      </a:r>
                      <a:endParaRPr lang="en-GB" sz="2400" dirty="0"/>
                    </a:p>
                  </a:txBody>
                  <a:tcPr/>
                </a:tc>
                <a:extLst>
                  <a:ext uri="{0D108BD9-81ED-4DB2-BD59-A6C34878D82A}">
                    <a16:rowId xmlns:a16="http://schemas.microsoft.com/office/drawing/2014/main" val="10006"/>
                  </a:ext>
                </a:extLst>
              </a:tr>
              <a:tr h="990348">
                <a:tc>
                  <a:txBody>
                    <a:bodyPr/>
                    <a:lstStyle/>
                    <a:p>
                      <a:r>
                        <a:rPr lang="en-GB" sz="2400" dirty="0"/>
                        <a:t>Do the conclusions follow from the points/evidence/claims?</a:t>
                      </a:r>
                      <a:r>
                        <a:rPr lang="en-GB" sz="2400" baseline="0" dirty="0"/>
                        <a:t> Have the judgements been made about the topic or information?</a:t>
                      </a:r>
                      <a:endParaRPr lang="en-GB" sz="2400" dirty="0"/>
                    </a:p>
                  </a:txBody>
                  <a:tcPr/>
                </a:tc>
                <a:extLst>
                  <a:ext uri="{0D108BD9-81ED-4DB2-BD59-A6C34878D82A}">
                    <a16:rowId xmlns:a16="http://schemas.microsoft.com/office/drawing/2014/main" val="10007"/>
                  </a:ext>
                </a:extLst>
              </a:tr>
            </a:tbl>
          </a:graphicData>
        </a:graphic>
      </p:graphicFrame>
      <p:sp>
        <p:nvSpPr>
          <p:cNvPr id="2" name="Slide Number Placeholder 1">
            <a:extLst>
              <a:ext uri="{FF2B5EF4-FFF2-40B4-BE49-F238E27FC236}">
                <a16:creationId xmlns:a16="http://schemas.microsoft.com/office/drawing/2014/main" id="{40778EAE-08B3-7E4F-8813-1C4F9F3008C6}"/>
              </a:ext>
            </a:extLst>
          </p:cNvPr>
          <p:cNvSpPr>
            <a:spLocks noGrp="1"/>
          </p:cNvSpPr>
          <p:nvPr>
            <p:ph type="sldNum" sz="quarter" idx="12"/>
          </p:nvPr>
        </p:nvSpPr>
        <p:spPr>
          <a:xfrm>
            <a:off x="6553200" y="6356350"/>
            <a:ext cx="2133600" cy="365125"/>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fld id="{EB43ECC9-4679-43C9-8F94-EBB60DCC1CCA}" type="slidenum">
              <a:rPr lang="en-GB" smtClean="0"/>
              <a:pPr>
                <a:defRPr/>
              </a:pPr>
              <a:t>41</a:t>
            </a:fld>
            <a:endParaRPr lang="en-GB"/>
          </a:p>
        </p:txBody>
      </p:sp>
    </p:spTree>
    <p:extLst>
      <p:ext uri="{BB962C8B-B14F-4D97-AF65-F5344CB8AC3E}">
        <p14:creationId xmlns:p14="http://schemas.microsoft.com/office/powerpoint/2010/main" val="278343664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4BE9E01D-B7C4-914D-963C-E45D5C0337BC}"/>
              </a:ext>
            </a:extLst>
          </p:cNvPr>
          <p:cNvSpPr>
            <a:spLocks noGrp="1"/>
          </p:cNvSpPr>
          <p:nvPr>
            <p:ph type="dt" sz="half" idx="10"/>
          </p:nvPr>
        </p:nvSpPr>
        <p:spPr/>
        <p:txBody>
          <a:bodyPr/>
          <a:lstStyle/>
          <a:p>
            <a:pPr>
              <a:defRPr/>
            </a:pPr>
            <a:fld id="{2303D31F-598B-47EE-BA37-93F097A3D676}" type="datetime1">
              <a:rPr lang="en-GB" altLang="en-US" smtClean="0"/>
              <a:pPr>
                <a:defRPr/>
              </a:pPr>
              <a:t>01/07/2021</a:t>
            </a:fld>
            <a:endParaRPr lang="en-GB" altLang="en-US"/>
          </a:p>
        </p:txBody>
      </p:sp>
      <p:sp>
        <p:nvSpPr>
          <p:cNvPr id="5" name="Slide Number Placeholder 4">
            <a:extLst>
              <a:ext uri="{FF2B5EF4-FFF2-40B4-BE49-F238E27FC236}">
                <a16:creationId xmlns:a16="http://schemas.microsoft.com/office/drawing/2014/main" id="{3377794E-3690-2144-B41E-BA259F15E122}"/>
              </a:ext>
            </a:extLst>
          </p:cNvPr>
          <p:cNvSpPr>
            <a:spLocks noGrp="1"/>
          </p:cNvSpPr>
          <p:nvPr>
            <p:ph type="sldNum" sz="quarter" idx="12"/>
          </p:nvPr>
        </p:nvSpPr>
        <p:spPr/>
        <p:txBody>
          <a:bodyPr/>
          <a:lstStyle/>
          <a:p>
            <a:pPr>
              <a:defRPr/>
            </a:pPr>
            <a:fld id="{6550E941-99E4-4403-A917-B30FF69A9617}" type="slidenum">
              <a:rPr lang="en-GB" altLang="en-US" smtClean="0"/>
              <a:pPr>
                <a:defRPr/>
              </a:pPr>
              <a:t>42</a:t>
            </a:fld>
            <a:endParaRPr lang="en-GB" altLang="en-US"/>
          </a:p>
        </p:txBody>
      </p:sp>
      <p:sp>
        <p:nvSpPr>
          <p:cNvPr id="6" name="Subtitle 2">
            <a:extLst>
              <a:ext uri="{FF2B5EF4-FFF2-40B4-BE49-F238E27FC236}">
                <a16:creationId xmlns:a16="http://schemas.microsoft.com/office/drawing/2014/main" id="{C1301EF1-2F1A-1B47-9897-C1DDDDA751EE}"/>
              </a:ext>
            </a:extLst>
          </p:cNvPr>
          <p:cNvSpPr txBox="1">
            <a:spLocks/>
          </p:cNvSpPr>
          <p:nvPr/>
        </p:nvSpPr>
        <p:spPr bwMode="auto">
          <a:xfrm>
            <a:off x="357126" y="1757033"/>
            <a:ext cx="8786874" cy="4572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7200" indent="-457200">
              <a:buFont typeface="Arial" panose="020B0604020202020204" pitchFamily="34" charset="0"/>
              <a:buAutoNum type="arabicPeriod"/>
            </a:pPr>
            <a:r>
              <a:rPr lang="en-GB" sz="2400"/>
              <a:t>What are the main </a:t>
            </a:r>
            <a:r>
              <a:rPr lang="en-GB" sz="2400" b="1"/>
              <a:t>Conclusions: </a:t>
            </a:r>
            <a:r>
              <a:rPr lang="en-GB" sz="2400"/>
              <a:t> may be recommendations/explanations, Conclusion indicator words and ‘therefore’ test may help</a:t>
            </a:r>
          </a:p>
          <a:p>
            <a:pPr marL="457200" indent="-457200">
              <a:buFont typeface="Arial" panose="020B0604020202020204" pitchFamily="34" charset="0"/>
              <a:buAutoNum type="arabicPeriod"/>
            </a:pPr>
            <a:endParaRPr lang="en-GB" sz="2400"/>
          </a:p>
          <a:p>
            <a:pPr marL="457200" indent="-457200">
              <a:buFont typeface="Arial" panose="020B0604020202020204" pitchFamily="34" charset="0"/>
              <a:buAutoNum type="arabicPeriod"/>
            </a:pPr>
            <a:r>
              <a:rPr lang="en-GB" sz="2400"/>
              <a:t>What are the </a:t>
            </a:r>
            <a:r>
              <a:rPr lang="en-GB" sz="2400" b="1"/>
              <a:t>Reasons :  </a:t>
            </a:r>
            <a:r>
              <a:rPr lang="en-GB" sz="2400"/>
              <a:t>data, evidence</a:t>
            </a:r>
          </a:p>
          <a:p>
            <a:pPr marL="457200" indent="-457200">
              <a:buFont typeface="Arial" panose="020B0604020202020204" pitchFamily="34" charset="0"/>
              <a:buAutoNum type="arabicPeriod"/>
            </a:pPr>
            <a:endParaRPr lang="en-GB" sz="2400"/>
          </a:p>
          <a:p>
            <a:pPr marL="457200" indent="-457200">
              <a:buFont typeface="Arial" panose="020B0604020202020204" pitchFamily="34" charset="0"/>
              <a:buAutoNum type="arabicPeriod"/>
            </a:pPr>
            <a:r>
              <a:rPr lang="en-GB" sz="2400"/>
              <a:t>What is </a:t>
            </a:r>
            <a:r>
              <a:rPr lang="en-GB" sz="2400" b="1"/>
              <a:t>Assumed</a:t>
            </a:r>
            <a:r>
              <a:rPr lang="en-GB" sz="2400"/>
              <a:t> ; i.e. implicit or taken for granted, perhaps in the </a:t>
            </a:r>
            <a:r>
              <a:rPr lang="en-GB" sz="2400" b="1"/>
              <a:t>Context</a:t>
            </a:r>
          </a:p>
          <a:p>
            <a:pPr marL="457200" indent="-457200">
              <a:buFont typeface="Arial" panose="020B0604020202020204" pitchFamily="34" charset="0"/>
              <a:buAutoNum type="arabicPeriod"/>
            </a:pPr>
            <a:endParaRPr lang="en-GB" sz="2400"/>
          </a:p>
          <a:p>
            <a:pPr marL="457200" indent="-457200">
              <a:buFont typeface="Arial" panose="020B0604020202020204" pitchFamily="34" charset="0"/>
              <a:buAutoNum type="arabicPeriod"/>
            </a:pPr>
            <a:r>
              <a:rPr lang="en-GB" sz="2400"/>
              <a:t>Clarify the </a:t>
            </a:r>
            <a:r>
              <a:rPr lang="en-GB" sz="2400" b="1"/>
              <a:t>Meaning</a:t>
            </a:r>
            <a:r>
              <a:rPr lang="en-GB" sz="2400"/>
              <a:t> (claims or arguments) as needed</a:t>
            </a:r>
            <a:endParaRPr lang="en-GB" sz="2400" dirty="0"/>
          </a:p>
        </p:txBody>
      </p:sp>
      <p:sp>
        <p:nvSpPr>
          <p:cNvPr id="7" name="Title 1">
            <a:extLst>
              <a:ext uri="{FF2B5EF4-FFF2-40B4-BE49-F238E27FC236}">
                <a16:creationId xmlns:a16="http://schemas.microsoft.com/office/drawing/2014/main" id="{000C47CB-B546-5542-B641-2106726A4B03}"/>
              </a:ext>
            </a:extLst>
          </p:cNvPr>
          <p:cNvSpPr>
            <a:spLocks noGrp="1"/>
          </p:cNvSpPr>
          <p:nvPr>
            <p:ph type="title"/>
          </p:nvPr>
        </p:nvSpPr>
        <p:spPr>
          <a:xfrm>
            <a:off x="635763" y="158269"/>
            <a:ext cx="8229600" cy="1143000"/>
          </a:xfrm>
        </p:spPr>
        <p:style>
          <a:lnRef idx="2">
            <a:schemeClr val="accent1"/>
          </a:lnRef>
          <a:fillRef idx="1">
            <a:schemeClr val="lt1"/>
          </a:fillRef>
          <a:effectRef idx="0">
            <a:schemeClr val="accent1"/>
          </a:effectRef>
          <a:fontRef idx="minor">
            <a:schemeClr val="dk1"/>
          </a:fontRef>
        </p:style>
        <p:txBody>
          <a:bodyPr>
            <a:noAutofit/>
          </a:bodyPr>
          <a:lstStyle/>
          <a:p>
            <a:r>
              <a:rPr lang="en-GB" sz="2800" b="1" dirty="0"/>
              <a:t>SKILFUL ANALYSIS AND EVALUATION OF ARGUMENTS</a:t>
            </a:r>
            <a:br>
              <a:rPr lang="en-GB" sz="2800" b="1" dirty="0"/>
            </a:br>
            <a:r>
              <a:rPr lang="en-GB" sz="3200" b="1" dirty="0"/>
              <a:t>‘Thinking Map’: </a:t>
            </a:r>
            <a:r>
              <a:rPr lang="en-GB" sz="3200" b="1" dirty="0">
                <a:solidFill>
                  <a:schemeClr val="tx1"/>
                </a:solidFill>
              </a:rPr>
              <a:t>Analysis</a:t>
            </a:r>
            <a:endParaRPr lang="en-GB" sz="2800" b="1" dirty="0"/>
          </a:p>
        </p:txBody>
      </p:sp>
    </p:spTree>
    <p:extLst>
      <p:ext uri="{BB962C8B-B14F-4D97-AF65-F5344CB8AC3E}">
        <p14:creationId xmlns:p14="http://schemas.microsoft.com/office/powerpoint/2010/main" val="145847155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446" y="0"/>
            <a:ext cx="8229600" cy="1143000"/>
          </a:xfrm>
        </p:spPr>
        <p:txBody>
          <a:bodyPr/>
          <a:lstStyle/>
          <a:p>
            <a:r>
              <a:rPr lang="en-GB" b="1" dirty="0"/>
              <a:t>Thinking Map: Evaluation</a:t>
            </a:r>
            <a:endParaRPr lang="en-GB" dirty="0"/>
          </a:p>
        </p:txBody>
      </p:sp>
      <p:sp>
        <p:nvSpPr>
          <p:cNvPr id="3" name="Content Placeholder 2"/>
          <p:cNvSpPr>
            <a:spLocks noGrp="1"/>
          </p:cNvSpPr>
          <p:nvPr>
            <p:ph idx="1"/>
          </p:nvPr>
        </p:nvSpPr>
        <p:spPr>
          <a:xfrm>
            <a:off x="438589" y="1004244"/>
            <a:ext cx="8229600" cy="4757758"/>
          </a:xfrm>
        </p:spPr>
        <p:txBody>
          <a:bodyPr/>
          <a:lstStyle/>
          <a:p>
            <a:pPr marL="0" indent="0">
              <a:buNone/>
            </a:pPr>
            <a:endParaRPr lang="en-GB" sz="2000" dirty="0"/>
          </a:p>
          <a:p>
            <a:pPr marL="457200" indent="-457200">
              <a:buAutoNum type="arabicPeriod" startAt="5"/>
            </a:pPr>
            <a:r>
              <a:rPr lang="en-GB" sz="2000" dirty="0"/>
              <a:t>Are the reasons </a:t>
            </a:r>
            <a:r>
              <a:rPr lang="en-GB" sz="2000" b="1" dirty="0"/>
              <a:t>Acceptable</a:t>
            </a:r>
            <a:r>
              <a:rPr lang="en-GB" sz="2000" dirty="0"/>
              <a:t> – this may involve evaluating factual claims, definitions and value judgements and judging the </a:t>
            </a:r>
            <a:r>
              <a:rPr lang="en-GB" sz="2000" b="1" dirty="0"/>
              <a:t>Credibility</a:t>
            </a:r>
            <a:r>
              <a:rPr lang="en-GB" sz="2000" dirty="0"/>
              <a:t> of a source</a:t>
            </a:r>
          </a:p>
          <a:p>
            <a:pPr marL="457200" indent="-457200">
              <a:buAutoNum type="arabicPeriod" startAt="5"/>
            </a:pPr>
            <a:endParaRPr lang="en-GB" sz="2000" dirty="0"/>
          </a:p>
          <a:p>
            <a:pPr marL="457200" indent="-457200">
              <a:buAutoNum type="arabicPeriod" startAt="5"/>
            </a:pPr>
            <a:r>
              <a:rPr lang="en-GB" sz="2000" dirty="0"/>
              <a:t>(a) Does the reasoning </a:t>
            </a:r>
            <a:r>
              <a:rPr lang="en-GB" sz="2000" b="1" dirty="0"/>
              <a:t>Support</a:t>
            </a:r>
            <a:r>
              <a:rPr lang="en-GB" sz="2000" dirty="0"/>
              <a:t> its conclusions:  is the support strong, e.g. ‘beyond reasonable doubt’, or weak</a:t>
            </a:r>
          </a:p>
          <a:p>
            <a:pPr marL="457200" indent="-457200">
              <a:buAutoNum type="arabicPeriod" startAt="5"/>
            </a:pPr>
            <a:endParaRPr lang="en-GB" sz="2000" dirty="0"/>
          </a:p>
          <a:p>
            <a:pPr marL="457200" indent="-457200">
              <a:buNone/>
            </a:pPr>
            <a:r>
              <a:rPr lang="en-GB" sz="2000" dirty="0"/>
              <a:t>	(b) Are there </a:t>
            </a:r>
            <a:r>
              <a:rPr lang="en-GB" sz="2000" b="1" dirty="0"/>
              <a:t>Other Relevant Considerations/ Arguments </a:t>
            </a:r>
            <a:r>
              <a:rPr lang="en-GB" sz="2000" dirty="0"/>
              <a:t>which strengthen or weaken the case</a:t>
            </a:r>
          </a:p>
          <a:p>
            <a:pPr marL="457200" indent="-457200">
              <a:buNone/>
            </a:pPr>
            <a:endParaRPr lang="en-GB" sz="2000" dirty="0"/>
          </a:p>
          <a:p>
            <a:pPr marL="457200" indent="-457200">
              <a:buNone/>
            </a:pPr>
            <a:r>
              <a:rPr lang="en-GB" sz="2000" dirty="0"/>
              <a:t>7.    What is your </a:t>
            </a:r>
            <a:r>
              <a:rPr lang="en-GB" sz="2000" b="1" dirty="0"/>
              <a:t>Overall Evaluation </a:t>
            </a:r>
            <a:r>
              <a:rPr lang="en-GB" sz="2000" dirty="0"/>
              <a:t>from1-6</a:t>
            </a:r>
          </a:p>
          <a:p>
            <a:endParaRPr lang="en-GB" sz="2000" dirty="0"/>
          </a:p>
        </p:txBody>
      </p:sp>
      <p:sp>
        <p:nvSpPr>
          <p:cNvPr id="4" name="TextBox 3"/>
          <p:cNvSpPr txBox="1"/>
          <p:nvPr/>
        </p:nvSpPr>
        <p:spPr>
          <a:xfrm>
            <a:off x="7092280" y="6021288"/>
            <a:ext cx="1287275" cy="307777"/>
          </a:xfrm>
          <a:prstGeom prst="rect">
            <a:avLst/>
          </a:prstGeom>
          <a:noFill/>
        </p:spPr>
        <p:txBody>
          <a:bodyPr wrap="none" rtlCol="0">
            <a:spAutoFit/>
          </a:bodyPr>
          <a:lstStyle/>
          <a:p>
            <a:r>
              <a:rPr lang="en-GB" sz="1400" dirty="0"/>
              <a:t>(Fisher, 2001)</a:t>
            </a:r>
          </a:p>
        </p:txBody>
      </p:sp>
      <p:sp>
        <p:nvSpPr>
          <p:cNvPr id="5" name="Slide Number Placeholder 4">
            <a:extLst>
              <a:ext uri="{FF2B5EF4-FFF2-40B4-BE49-F238E27FC236}">
                <a16:creationId xmlns:a16="http://schemas.microsoft.com/office/drawing/2014/main" id="{66C667F2-425B-304E-BCB3-82A79BC8488B}"/>
              </a:ext>
            </a:extLst>
          </p:cNvPr>
          <p:cNvSpPr>
            <a:spLocks noGrp="1"/>
          </p:cNvSpPr>
          <p:nvPr>
            <p:ph type="sldNum" sz="quarter" idx="12"/>
          </p:nvPr>
        </p:nvSpPr>
        <p:spPr/>
        <p:txBody>
          <a:bodyPr/>
          <a:lstStyle/>
          <a:p>
            <a:pPr>
              <a:defRPr/>
            </a:pPr>
            <a:fld id="{BFC30E08-9EE6-456C-9771-8F584A0C6829}" type="slidenum">
              <a:rPr lang="en-GB" smtClean="0"/>
              <a:pPr>
                <a:defRPr/>
              </a:pPr>
              <a:t>43</a:t>
            </a:fld>
            <a:endParaRPr lang="en-GB"/>
          </a:p>
        </p:txBody>
      </p:sp>
    </p:spTree>
    <p:extLst>
      <p:ext uri="{BB962C8B-B14F-4D97-AF65-F5344CB8AC3E}">
        <p14:creationId xmlns:p14="http://schemas.microsoft.com/office/powerpoint/2010/main" val="20337279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683568" y="404664"/>
            <a:ext cx="7772400" cy="1143000"/>
          </a:xfrm>
        </p:spPr>
        <p:txBody>
          <a:bodyPr rtlCol="0">
            <a:normAutofit fontScale="90000"/>
          </a:bodyPr>
          <a:lstStyle/>
          <a:p>
            <a:pPr marL="838200" indent="-838200" eaLnBrk="1" fontAlgn="auto" hangingPunct="1">
              <a:spcAft>
                <a:spcPts val="0"/>
              </a:spcAft>
              <a:defRPr/>
            </a:pPr>
            <a:r>
              <a:rPr lang="en-GB" b="1" dirty="0">
                <a:solidFill>
                  <a:srgbClr val="C00000"/>
                </a:solidFill>
              </a:rPr>
              <a:t>5	Evaluating</a:t>
            </a:r>
            <a:br>
              <a:rPr lang="en-GB" b="1" dirty="0">
                <a:solidFill>
                  <a:srgbClr val="C00000"/>
                </a:solidFill>
              </a:rPr>
            </a:br>
            <a:r>
              <a:rPr lang="en-GB" b="1" dirty="0">
                <a:solidFill>
                  <a:srgbClr val="C00000"/>
                </a:solidFill>
              </a:rPr>
              <a:t>or criticising information</a:t>
            </a:r>
          </a:p>
        </p:txBody>
      </p:sp>
      <p:sp>
        <p:nvSpPr>
          <p:cNvPr id="27651" name="Rectangle 4"/>
          <p:cNvSpPr>
            <a:spLocks noGrp="1" noChangeArrowheads="1"/>
          </p:cNvSpPr>
          <p:nvPr>
            <p:ph type="body" sz="half" idx="2"/>
          </p:nvPr>
        </p:nvSpPr>
        <p:spPr>
          <a:xfrm>
            <a:off x="2627784" y="1981200"/>
            <a:ext cx="4102100" cy="3968080"/>
          </a:xfrm>
        </p:spPr>
        <p:txBody>
          <a:bodyPr/>
          <a:lstStyle/>
          <a:p>
            <a:pPr eaLnBrk="1" hangingPunct="1"/>
            <a:r>
              <a:rPr lang="en-GB" sz="2800" dirty="0"/>
              <a:t>Objective</a:t>
            </a:r>
          </a:p>
          <a:p>
            <a:pPr eaLnBrk="1" hangingPunct="1"/>
            <a:r>
              <a:rPr lang="en-GB" sz="2800" dirty="0"/>
              <a:t>Open-minded, flexible</a:t>
            </a:r>
          </a:p>
          <a:p>
            <a:pPr eaLnBrk="1" hangingPunct="1"/>
            <a:r>
              <a:rPr lang="en-GB" sz="2800" dirty="0"/>
              <a:t>Check assumptions</a:t>
            </a:r>
          </a:p>
          <a:p>
            <a:pPr eaLnBrk="1" hangingPunct="1"/>
            <a:r>
              <a:rPr lang="en-GB" sz="2800" dirty="0"/>
              <a:t>Check bias</a:t>
            </a:r>
          </a:p>
          <a:p>
            <a:pPr lvl="1" eaLnBrk="1" hangingPunct="1"/>
            <a:r>
              <a:rPr lang="en-GB" sz="2400" dirty="0"/>
              <a:t>NB first response system</a:t>
            </a:r>
            <a:endParaRPr lang="en-GB" sz="2800" dirty="0"/>
          </a:p>
          <a:p>
            <a:pPr eaLnBrk="1" hangingPunct="1">
              <a:buFontTx/>
              <a:buNone/>
            </a:pPr>
            <a:r>
              <a:rPr lang="en-GB" sz="2800" dirty="0"/>
              <a:t>	assess, recommend, compare/contrast, conclude, justify</a:t>
            </a:r>
          </a:p>
        </p:txBody>
      </p:sp>
      <p:sp>
        <p:nvSpPr>
          <p:cNvPr id="27654" name="Text Box 10"/>
          <p:cNvSpPr txBox="1">
            <a:spLocks noChangeArrowheads="1"/>
          </p:cNvSpPr>
          <p:nvPr/>
        </p:nvSpPr>
        <p:spPr bwMode="auto">
          <a:xfrm>
            <a:off x="838200" y="6400800"/>
            <a:ext cx="184150" cy="457200"/>
          </a:xfrm>
          <a:prstGeom prst="rect">
            <a:avLst/>
          </a:prstGeom>
          <a:noFill/>
          <a:ln w="9525">
            <a:noFill/>
            <a:miter lim="800000"/>
            <a:headEnd/>
            <a:tailEnd/>
          </a:ln>
        </p:spPr>
        <p:txBody>
          <a:bodyPr wrap="none">
            <a:spAutoFit/>
          </a:bodyPr>
          <a:lstStyle/>
          <a:p>
            <a:endParaRPr lang="en-US">
              <a:latin typeface="Calibri" pitchFamily="34" charset="0"/>
            </a:endParaRPr>
          </a:p>
        </p:txBody>
      </p:sp>
      <p:sp>
        <p:nvSpPr>
          <p:cNvPr id="27655" name="Text Box 11"/>
          <p:cNvSpPr txBox="1">
            <a:spLocks noChangeArrowheads="1"/>
          </p:cNvSpPr>
          <p:nvPr/>
        </p:nvSpPr>
        <p:spPr bwMode="auto">
          <a:xfrm>
            <a:off x="365125" y="6177880"/>
            <a:ext cx="6042025" cy="701675"/>
          </a:xfrm>
          <a:prstGeom prst="rect">
            <a:avLst/>
          </a:prstGeom>
          <a:noFill/>
          <a:ln w="9525">
            <a:noFill/>
            <a:miter lim="800000"/>
            <a:headEnd/>
            <a:tailEnd/>
          </a:ln>
        </p:spPr>
        <p:txBody>
          <a:bodyPr wrap="none">
            <a:spAutoFit/>
          </a:bodyPr>
          <a:lstStyle/>
          <a:p>
            <a:r>
              <a:rPr lang="en-GB">
                <a:latin typeface="Calibri" pitchFamily="34" charset="0"/>
              </a:rPr>
              <a:t>Questions are the active acts of intelligence</a:t>
            </a:r>
          </a:p>
          <a:p>
            <a:r>
              <a:rPr lang="en-GB" sz="1600">
                <a:latin typeface="Calibri" pitchFamily="34" charset="0"/>
              </a:rPr>
              <a:t>- Frank Kingdom</a:t>
            </a:r>
          </a:p>
        </p:txBody>
      </p:sp>
      <p:sp>
        <p:nvSpPr>
          <p:cNvPr id="4" name="Slide Number Placeholder 3">
            <a:extLst>
              <a:ext uri="{FF2B5EF4-FFF2-40B4-BE49-F238E27FC236}">
                <a16:creationId xmlns:a16="http://schemas.microsoft.com/office/drawing/2014/main" id="{D7EE03C2-AA3D-0E45-B58C-C042DC4417EF}"/>
              </a:ext>
            </a:extLst>
          </p:cNvPr>
          <p:cNvSpPr>
            <a:spLocks noGrp="1"/>
          </p:cNvSpPr>
          <p:nvPr>
            <p:ph type="sldNum" sz="quarter" idx="12"/>
          </p:nvPr>
        </p:nvSpPr>
        <p:spPr/>
        <p:txBody>
          <a:bodyPr/>
          <a:lstStyle/>
          <a:p>
            <a:pPr>
              <a:defRPr/>
            </a:pPr>
            <a:fld id="{19698E54-5554-48D4-9A84-0FF8E9817969}" type="slidenum">
              <a:rPr lang="en-GB" smtClean="0"/>
              <a:pPr>
                <a:defRPr/>
              </a:pPr>
              <a:t>44</a:t>
            </a:fld>
            <a:endParaRPr lang="en-GB"/>
          </a:p>
        </p:txBody>
      </p:sp>
    </p:spTree>
    <p:extLst>
      <p:ext uri="{BB962C8B-B14F-4D97-AF65-F5344CB8AC3E}">
        <p14:creationId xmlns:p14="http://schemas.microsoft.com/office/powerpoint/2010/main" val="249928134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214313" y="152400"/>
            <a:ext cx="8929687" cy="1143000"/>
          </a:xfrm>
        </p:spPr>
        <p:txBody>
          <a:bodyPr rtlCol="0">
            <a:normAutofit/>
          </a:bodyPr>
          <a:lstStyle/>
          <a:p>
            <a:pPr marL="838200" indent="-838200" eaLnBrk="1" fontAlgn="auto" hangingPunct="1">
              <a:spcAft>
                <a:spcPts val="0"/>
              </a:spcAft>
              <a:defRPr/>
            </a:pPr>
            <a:r>
              <a:rPr lang="en-GB" sz="3200" b="1" dirty="0">
                <a:solidFill>
                  <a:srgbClr val="C00000"/>
                </a:solidFill>
              </a:rPr>
              <a:t>6	Synthesising or creating information</a:t>
            </a:r>
          </a:p>
        </p:txBody>
      </p:sp>
      <p:sp>
        <p:nvSpPr>
          <p:cNvPr id="24579" name="Rectangle 3"/>
          <p:cNvSpPr>
            <a:spLocks noGrp="1" noChangeArrowheads="1"/>
          </p:cNvSpPr>
          <p:nvPr>
            <p:ph type="body" sz="half" idx="1"/>
          </p:nvPr>
        </p:nvSpPr>
        <p:spPr>
          <a:xfrm>
            <a:off x="2643171" y="1052736"/>
            <a:ext cx="3810000" cy="3290888"/>
          </a:xfrm>
        </p:spPr>
        <p:txBody>
          <a:bodyPr/>
          <a:lstStyle/>
          <a:p>
            <a:pPr eaLnBrk="1" hangingPunct="1"/>
            <a:r>
              <a:rPr lang="en-GB" sz="2800" dirty="0">
                <a:solidFill>
                  <a:srgbClr val="000000"/>
                </a:solidFill>
                <a:cs typeface="Tahoma" pitchFamily="34" charset="0"/>
              </a:rPr>
              <a:t>New ideas-Creativity</a:t>
            </a:r>
          </a:p>
          <a:p>
            <a:pPr eaLnBrk="1" hangingPunct="1"/>
            <a:r>
              <a:rPr lang="en-GB" sz="2800" dirty="0">
                <a:solidFill>
                  <a:srgbClr val="000000"/>
                </a:solidFill>
                <a:cs typeface="Tahoma" pitchFamily="34" charset="0"/>
              </a:rPr>
              <a:t>New applications of  ‘old’ ideas</a:t>
            </a:r>
          </a:p>
          <a:p>
            <a:pPr eaLnBrk="1" hangingPunct="1"/>
            <a:r>
              <a:rPr lang="en-GB" sz="2800" dirty="0">
                <a:solidFill>
                  <a:srgbClr val="000000"/>
                </a:solidFill>
                <a:cs typeface="Tahoma" pitchFamily="34" charset="0"/>
              </a:rPr>
              <a:t>Lateral thinking</a:t>
            </a:r>
          </a:p>
          <a:p>
            <a:pPr lvl="2" eaLnBrk="1" hangingPunct="1">
              <a:buFontTx/>
              <a:buNone/>
            </a:pPr>
            <a:r>
              <a:rPr lang="en-GB" sz="2000" dirty="0">
                <a:solidFill>
                  <a:srgbClr val="000000"/>
                </a:solidFill>
                <a:cs typeface="Tahoma" pitchFamily="34" charset="0"/>
                <a:hlinkClick r:id="rId3"/>
              </a:rPr>
              <a:t> </a:t>
            </a:r>
            <a:endParaRPr lang="en-GB" sz="2000" dirty="0">
              <a:solidFill>
                <a:srgbClr val="000000"/>
              </a:solidFill>
              <a:cs typeface="Tahoma" pitchFamily="34" charset="0"/>
            </a:endParaRPr>
          </a:p>
          <a:p>
            <a:pPr eaLnBrk="1" hangingPunct="1">
              <a:buFontTx/>
              <a:buNone/>
            </a:pPr>
            <a:r>
              <a:rPr lang="en-GB" sz="2800" dirty="0">
                <a:solidFill>
                  <a:srgbClr val="000000"/>
                </a:solidFill>
                <a:cs typeface="Tahoma" pitchFamily="34" charset="0"/>
              </a:rPr>
              <a:t>	design,  invent, rewrite, rearrange</a:t>
            </a:r>
          </a:p>
        </p:txBody>
      </p:sp>
      <p:sp>
        <p:nvSpPr>
          <p:cNvPr id="24582" name="Text Box 10"/>
          <p:cNvSpPr txBox="1">
            <a:spLocks noChangeArrowheads="1"/>
          </p:cNvSpPr>
          <p:nvPr/>
        </p:nvSpPr>
        <p:spPr bwMode="auto">
          <a:xfrm>
            <a:off x="5004049" y="4530325"/>
            <a:ext cx="4254500" cy="615950"/>
          </a:xfrm>
          <a:prstGeom prst="rect">
            <a:avLst/>
          </a:prstGeom>
          <a:solidFill>
            <a:schemeClr val="bg1"/>
          </a:solidFill>
          <a:ln w="25400">
            <a:solidFill>
              <a:schemeClr val="tx1"/>
            </a:solidFill>
            <a:miter lim="800000"/>
            <a:headEnd/>
            <a:tailEnd/>
          </a:ln>
        </p:spPr>
        <p:txBody>
          <a:bodyPr>
            <a:spAutoFit/>
          </a:bodyPr>
          <a:lstStyle/>
          <a:p>
            <a:r>
              <a:rPr lang="en-GB" dirty="0">
                <a:latin typeface="Calibri" pitchFamily="34" charset="0"/>
              </a:rPr>
              <a:t>Nothing can happen unless you first dream</a:t>
            </a:r>
          </a:p>
          <a:p>
            <a:pPr>
              <a:buFontTx/>
              <a:buChar char="-"/>
            </a:pPr>
            <a:r>
              <a:rPr lang="en-GB" sz="1600" dirty="0">
                <a:latin typeface="Calibri" pitchFamily="34" charset="0"/>
              </a:rPr>
              <a:t>Carl </a:t>
            </a:r>
            <a:r>
              <a:rPr lang="en-GB" sz="1600" dirty="0" err="1">
                <a:latin typeface="Calibri" pitchFamily="34" charset="0"/>
              </a:rPr>
              <a:t>Sandburgh</a:t>
            </a:r>
            <a:endParaRPr lang="en-GB" sz="1600" dirty="0">
              <a:latin typeface="Calibri" pitchFamily="34" charset="0"/>
            </a:endParaRPr>
          </a:p>
        </p:txBody>
      </p:sp>
      <p:sp>
        <p:nvSpPr>
          <p:cNvPr id="22535" name="TextBox 6"/>
          <p:cNvSpPr txBox="1">
            <a:spLocks noChangeArrowheads="1"/>
          </p:cNvSpPr>
          <p:nvPr/>
        </p:nvSpPr>
        <p:spPr bwMode="auto">
          <a:xfrm>
            <a:off x="214313" y="4535935"/>
            <a:ext cx="3925640" cy="1015663"/>
          </a:xfrm>
          <a:prstGeom prst="rect">
            <a:avLst/>
          </a:prstGeom>
          <a:ln>
            <a:headEnd/>
            <a:tailEnd/>
          </a:ln>
        </p:spPr>
        <p:style>
          <a:lnRef idx="2">
            <a:schemeClr val="accent4"/>
          </a:lnRef>
          <a:fillRef idx="1">
            <a:schemeClr val="lt1"/>
          </a:fillRef>
          <a:effectRef idx="0">
            <a:schemeClr val="accent4"/>
          </a:effectRef>
          <a:fontRef idx="minor">
            <a:schemeClr val="dk1"/>
          </a:fontRef>
        </p:style>
        <p:txBody>
          <a:bodyPr wrap="square">
            <a:spAutoFit/>
          </a:bodyPr>
          <a:lstStyle/>
          <a:p>
            <a:pPr>
              <a:defRPr/>
            </a:pPr>
            <a:r>
              <a:rPr lang="en-GB" sz="2000" b="1" dirty="0">
                <a:solidFill>
                  <a:srgbClr val="7030A0"/>
                </a:solidFill>
              </a:rPr>
              <a:t>See de Bono</a:t>
            </a:r>
          </a:p>
          <a:p>
            <a:pPr>
              <a:defRPr/>
            </a:pPr>
            <a:r>
              <a:rPr lang="en-GB" sz="2000" b="1" dirty="0">
                <a:solidFill>
                  <a:srgbClr val="7030A0"/>
                </a:solidFill>
              </a:rPr>
              <a:t>Countless ideas: lateral thinking</a:t>
            </a:r>
          </a:p>
        </p:txBody>
      </p:sp>
      <p:sp>
        <p:nvSpPr>
          <p:cNvPr id="4" name="Slide Number Placeholder 3">
            <a:extLst>
              <a:ext uri="{FF2B5EF4-FFF2-40B4-BE49-F238E27FC236}">
                <a16:creationId xmlns:a16="http://schemas.microsoft.com/office/drawing/2014/main" id="{8EF93D80-55E5-D34B-B410-1DD3914BFF66}"/>
              </a:ext>
            </a:extLst>
          </p:cNvPr>
          <p:cNvSpPr>
            <a:spLocks noGrp="1"/>
          </p:cNvSpPr>
          <p:nvPr>
            <p:ph type="sldNum" sz="quarter" idx="12"/>
          </p:nvPr>
        </p:nvSpPr>
        <p:spPr/>
        <p:txBody>
          <a:bodyPr/>
          <a:lstStyle/>
          <a:p>
            <a:pPr>
              <a:defRPr/>
            </a:pPr>
            <a:fld id="{B5138C86-106F-4768-8D45-323605BCA6C6}" type="slidenum">
              <a:rPr lang="en-GB" smtClean="0"/>
              <a:pPr>
                <a:defRPr/>
              </a:pPr>
              <a:t>45</a:t>
            </a:fld>
            <a:endParaRPr lang="en-GB"/>
          </a:p>
        </p:txBody>
      </p:sp>
    </p:spTree>
    <p:extLst>
      <p:ext uri="{BB962C8B-B14F-4D97-AF65-F5344CB8AC3E}">
        <p14:creationId xmlns:p14="http://schemas.microsoft.com/office/powerpoint/2010/main" val="6389376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2" name="Text Box 4"/>
          <p:cNvSpPr txBox="1">
            <a:spLocks noChangeArrowheads="1"/>
          </p:cNvSpPr>
          <p:nvPr/>
        </p:nvSpPr>
        <p:spPr bwMode="auto">
          <a:xfrm>
            <a:off x="2043551" y="4404359"/>
            <a:ext cx="3429000" cy="366713"/>
          </a:xfrm>
          <a:prstGeom prst="rect">
            <a:avLst/>
          </a:prstGeom>
          <a:noFill/>
          <a:ln w="9525">
            <a:noFill/>
            <a:miter lim="800000"/>
            <a:headEnd/>
            <a:tailEnd/>
          </a:ln>
        </p:spPr>
        <p:txBody>
          <a:bodyPr>
            <a:spAutoFit/>
          </a:bodyPr>
          <a:lstStyle/>
          <a:p>
            <a:r>
              <a:rPr lang="en-GB" dirty="0">
                <a:latin typeface="Calibri" pitchFamily="34" charset="0"/>
              </a:rPr>
              <a:t>Snake swallowing its own tail</a:t>
            </a:r>
          </a:p>
        </p:txBody>
      </p:sp>
      <p:pic>
        <p:nvPicPr>
          <p:cNvPr id="68613" name="Picture 5" descr="http://www.terrapintrailways.com/snake.jpg">
            <a:hlinkClick r:id="rId3"/>
          </p:cNvPr>
          <p:cNvPicPr>
            <a:picLocks noChangeAspect="1" noChangeArrowheads="1"/>
          </p:cNvPicPr>
          <p:nvPr/>
        </p:nvPicPr>
        <p:blipFill>
          <a:blip r:embed="rId4" cstate="print"/>
          <a:srcRect/>
          <a:stretch>
            <a:fillRect/>
          </a:stretch>
        </p:blipFill>
        <p:spPr bwMode="auto">
          <a:xfrm>
            <a:off x="1200943" y="1739423"/>
            <a:ext cx="2246313" cy="2286000"/>
          </a:xfrm>
          <a:prstGeom prst="rect">
            <a:avLst/>
          </a:prstGeom>
          <a:noFill/>
          <a:ln w="9525">
            <a:noFill/>
            <a:miter lim="800000"/>
            <a:headEnd/>
            <a:tailEnd/>
          </a:ln>
        </p:spPr>
      </p:pic>
      <p:pic>
        <p:nvPicPr>
          <p:cNvPr id="68614" name="Picture 6" descr="http://cougar.slvhs.slv.k12.ca.us/~pboomer/chemlectures/organic/benzenering.jpg"/>
          <p:cNvPicPr>
            <a:picLocks noChangeAspect="1" noChangeArrowheads="1"/>
          </p:cNvPicPr>
          <p:nvPr/>
        </p:nvPicPr>
        <p:blipFill>
          <a:blip r:embed="rId5" cstate="print"/>
          <a:srcRect/>
          <a:stretch>
            <a:fillRect/>
          </a:stretch>
        </p:blipFill>
        <p:spPr bwMode="auto">
          <a:xfrm>
            <a:off x="5730137" y="1162366"/>
            <a:ext cx="2339975" cy="3440113"/>
          </a:xfrm>
          <a:prstGeom prst="rect">
            <a:avLst/>
          </a:prstGeom>
          <a:noFill/>
          <a:ln w="9525">
            <a:noFill/>
            <a:miter lim="800000"/>
            <a:headEnd/>
            <a:tailEnd/>
          </a:ln>
        </p:spPr>
      </p:pic>
      <p:sp>
        <p:nvSpPr>
          <p:cNvPr id="68615" name="Line 7"/>
          <p:cNvSpPr>
            <a:spLocks noChangeShapeType="1"/>
          </p:cNvSpPr>
          <p:nvPr/>
        </p:nvSpPr>
        <p:spPr bwMode="auto">
          <a:xfrm>
            <a:off x="4114800" y="3962400"/>
            <a:ext cx="685800" cy="0"/>
          </a:xfrm>
          <a:prstGeom prst="line">
            <a:avLst/>
          </a:prstGeom>
          <a:noFill/>
          <a:ln w="38100">
            <a:solidFill>
              <a:schemeClr val="tx1"/>
            </a:solidFill>
            <a:round/>
            <a:headEnd/>
            <a:tailEnd type="triangle" w="med" len="med"/>
          </a:ln>
        </p:spPr>
        <p:txBody>
          <a:bodyPr/>
          <a:lstStyle/>
          <a:p>
            <a:endParaRPr lang="en-GB"/>
          </a:p>
        </p:txBody>
      </p:sp>
      <p:sp>
        <p:nvSpPr>
          <p:cNvPr id="68616" name="Rectangle 8"/>
          <p:cNvSpPr>
            <a:spLocks noGrp="1" noChangeArrowheads="1"/>
          </p:cNvSpPr>
          <p:nvPr>
            <p:ph type="title"/>
          </p:nvPr>
        </p:nvSpPr>
        <p:spPr>
          <a:xfrm>
            <a:off x="571500" y="217487"/>
            <a:ext cx="7772400" cy="1143000"/>
          </a:xfrm>
        </p:spPr>
        <p:txBody>
          <a:bodyPr rtlCol="0">
            <a:normAutofit fontScale="90000"/>
          </a:bodyPr>
          <a:lstStyle/>
          <a:p>
            <a:pPr eaLnBrk="1" fontAlgn="auto" hangingPunct="1">
              <a:spcAft>
                <a:spcPts val="0"/>
              </a:spcAft>
              <a:defRPr/>
            </a:pPr>
            <a:r>
              <a:rPr lang="en-GB" sz="3600" b="1" dirty="0"/>
              <a:t>“Creative scientists are ones with access to their dreams”</a:t>
            </a:r>
            <a:r>
              <a:rPr lang="en-GB" sz="2800" b="1" dirty="0">
                <a:latin typeface="Arial" charset="0"/>
              </a:rPr>
              <a:t> </a:t>
            </a:r>
            <a:br>
              <a:rPr lang="en-GB" sz="2800" b="1" dirty="0">
                <a:latin typeface="Arial" charset="0"/>
              </a:rPr>
            </a:br>
            <a:r>
              <a:rPr lang="en-GB" sz="2000" b="1" dirty="0"/>
              <a:t>– Albert Einstein</a:t>
            </a:r>
            <a:br>
              <a:rPr lang="en-GB" sz="2000" b="1" dirty="0"/>
            </a:br>
            <a:endParaRPr lang="en-GB" sz="2000" b="1" dirty="0"/>
          </a:p>
        </p:txBody>
      </p:sp>
      <p:sp>
        <p:nvSpPr>
          <p:cNvPr id="25607" name="Text Box 9"/>
          <p:cNvSpPr txBox="1">
            <a:spLocks noChangeArrowheads="1"/>
          </p:cNvSpPr>
          <p:nvPr/>
        </p:nvSpPr>
        <p:spPr bwMode="auto">
          <a:xfrm>
            <a:off x="737638" y="4922521"/>
            <a:ext cx="6194425" cy="773113"/>
          </a:xfrm>
          <a:prstGeom prst="rect">
            <a:avLst/>
          </a:prstGeom>
          <a:solidFill>
            <a:schemeClr val="bg1"/>
          </a:solidFill>
          <a:ln w="9525">
            <a:solidFill>
              <a:schemeClr val="tx1"/>
            </a:solidFill>
            <a:miter lim="800000"/>
            <a:headEnd/>
            <a:tailEnd/>
          </a:ln>
        </p:spPr>
        <p:txBody>
          <a:bodyPr wrap="none">
            <a:spAutoFit/>
          </a:bodyPr>
          <a:lstStyle/>
          <a:p>
            <a:pPr>
              <a:spcBef>
                <a:spcPct val="30000"/>
              </a:spcBef>
            </a:pPr>
            <a:r>
              <a:rPr lang="en-GB">
                <a:latin typeface="Calibri" pitchFamily="34" charset="0"/>
              </a:rPr>
              <a:t>Let us learn to dream, gentlemen, </a:t>
            </a:r>
          </a:p>
          <a:p>
            <a:pPr>
              <a:spcBef>
                <a:spcPct val="30000"/>
              </a:spcBef>
            </a:pPr>
            <a:r>
              <a:rPr lang="en-GB">
                <a:latin typeface="Calibri" pitchFamily="34" charset="0"/>
              </a:rPr>
              <a:t>and then perhaps we shall learn the truth.  </a:t>
            </a:r>
            <a:r>
              <a:rPr lang="en-GB" sz="2000">
                <a:latin typeface="Calibri" pitchFamily="34" charset="0"/>
              </a:rPr>
              <a:t>August Kekul</a:t>
            </a:r>
            <a:r>
              <a:rPr lang="en-GB" sz="2000">
                <a:latin typeface="Calibri" pitchFamily="34" charset="0"/>
                <a:cs typeface="Arial" charset="0"/>
              </a:rPr>
              <a:t>é</a:t>
            </a:r>
          </a:p>
        </p:txBody>
      </p:sp>
      <p:sp>
        <p:nvSpPr>
          <p:cNvPr id="2" name="Slide Number Placeholder 1">
            <a:extLst>
              <a:ext uri="{FF2B5EF4-FFF2-40B4-BE49-F238E27FC236}">
                <a16:creationId xmlns:a16="http://schemas.microsoft.com/office/drawing/2014/main" id="{AEFD8B71-2D80-454E-A6AB-4E53FC2A961C}"/>
              </a:ext>
            </a:extLst>
          </p:cNvPr>
          <p:cNvSpPr>
            <a:spLocks noGrp="1"/>
          </p:cNvSpPr>
          <p:nvPr>
            <p:ph type="sldNum" sz="quarter" idx="12"/>
          </p:nvPr>
        </p:nvSpPr>
        <p:spPr>
          <a:xfrm>
            <a:off x="6553200" y="6356350"/>
            <a:ext cx="2133600" cy="365125"/>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fld id="{9C7B9439-1AF8-412A-97EC-7919829C28A1}" type="slidenum">
              <a:rPr lang="en-GB" smtClean="0"/>
              <a:pPr>
                <a:defRPr/>
              </a:pPr>
              <a:t>46</a:t>
            </a:fld>
            <a:endParaRPr lang="en-GB"/>
          </a:p>
        </p:txBody>
      </p:sp>
    </p:spTree>
    <p:extLst>
      <p:ext uri="{BB962C8B-B14F-4D97-AF65-F5344CB8AC3E}">
        <p14:creationId xmlns:p14="http://schemas.microsoft.com/office/powerpoint/2010/main" val="2286423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8612"/>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68613"/>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499"/>
                                          </p:stCondLst>
                                        </p:cTn>
                                        <p:tgtEl>
                                          <p:spTgt spid="68615"/>
                                        </p:tgtEl>
                                        <p:attrNameLst>
                                          <p:attrName>style.visibility</p:attrName>
                                        </p:attrNameLst>
                                      </p:cBhvr>
                                      <p:to>
                                        <p:strVal val="visible"/>
                                      </p:to>
                                    </p:set>
                                  </p:childTnLst>
                                </p:cTn>
                              </p:par>
                            </p:childTnLst>
                          </p:cTn>
                        </p:par>
                        <p:par>
                          <p:cTn id="14" fill="hold">
                            <p:stCondLst>
                              <p:cond delay="500"/>
                            </p:stCondLst>
                            <p:childTnLst>
                              <p:par>
                                <p:cTn id="15" presetID="9" presetClass="entr" presetSubtype="0" fill="hold" nodeType="afterEffect">
                                  <p:stCondLst>
                                    <p:cond delay="0"/>
                                  </p:stCondLst>
                                  <p:childTnLst>
                                    <p:set>
                                      <p:cBhvr>
                                        <p:cTn id="16" dur="1" fill="hold">
                                          <p:stCondLst>
                                            <p:cond delay="0"/>
                                          </p:stCondLst>
                                        </p:cTn>
                                        <p:tgtEl>
                                          <p:spTgt spid="68614"/>
                                        </p:tgtEl>
                                        <p:attrNameLst>
                                          <p:attrName>style.visibility</p:attrName>
                                        </p:attrNameLst>
                                      </p:cBhvr>
                                      <p:to>
                                        <p:strVal val="visible"/>
                                      </p:to>
                                    </p:set>
                                    <p:animEffect transition="in" filter="dissolve">
                                      <p:cBhvr>
                                        <p:cTn id="17" dur="500"/>
                                        <p:tgtEl>
                                          <p:spTgt spid="686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2" grpId="0" autoUpdateAnimBg="0"/>
      <p:bldP spid="6861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p:cNvGrpSpPr/>
          <p:nvPr/>
        </p:nvGrpSpPr>
        <p:grpSpPr>
          <a:xfrm>
            <a:off x="2843808" y="1824697"/>
            <a:ext cx="3312368" cy="3336078"/>
            <a:chOff x="2843808" y="1824697"/>
            <a:chExt cx="3312368" cy="3336078"/>
          </a:xfrm>
        </p:grpSpPr>
        <p:pic>
          <p:nvPicPr>
            <p:cNvPr id="26626" name="Picture 2" descr="C:\Program Files\Common Files\Microsoft Shared\Clipart\themes1\Bullets\BD10300_.GIF"/>
            <p:cNvPicPr>
              <a:picLocks noChangeAspect="1" noChangeArrowheads="1"/>
            </p:cNvPicPr>
            <p:nvPr/>
          </p:nvPicPr>
          <p:blipFill>
            <a:blip r:embed="rId3" cstate="print"/>
            <a:srcRect/>
            <a:stretch>
              <a:fillRect/>
            </a:stretch>
          </p:blipFill>
          <p:spPr bwMode="auto">
            <a:xfrm>
              <a:off x="2843808" y="1844824"/>
              <a:ext cx="213512" cy="219607"/>
            </a:xfrm>
            <a:prstGeom prst="rect">
              <a:avLst/>
            </a:prstGeom>
            <a:noFill/>
            <a:ln w="9525">
              <a:noFill/>
              <a:miter lim="800000"/>
              <a:headEnd/>
              <a:tailEnd/>
            </a:ln>
          </p:spPr>
        </p:pic>
        <p:pic>
          <p:nvPicPr>
            <p:cNvPr id="26627" name="Picture 3" descr="C:\Program Files\Common Files\Microsoft Shared\Clipart\themes1\Bullets\BD10300_.GIF"/>
            <p:cNvPicPr>
              <a:picLocks noChangeAspect="1" noChangeArrowheads="1"/>
            </p:cNvPicPr>
            <p:nvPr/>
          </p:nvPicPr>
          <p:blipFill>
            <a:blip r:embed="rId3" cstate="print"/>
            <a:srcRect/>
            <a:stretch>
              <a:fillRect/>
            </a:stretch>
          </p:blipFill>
          <p:spPr bwMode="auto">
            <a:xfrm>
              <a:off x="4429419" y="1824697"/>
              <a:ext cx="213512" cy="219607"/>
            </a:xfrm>
            <a:prstGeom prst="rect">
              <a:avLst/>
            </a:prstGeom>
            <a:noFill/>
            <a:ln w="9525">
              <a:noFill/>
              <a:miter lim="800000"/>
              <a:headEnd/>
              <a:tailEnd/>
            </a:ln>
          </p:spPr>
        </p:pic>
        <p:pic>
          <p:nvPicPr>
            <p:cNvPr id="26628" name="Picture 4" descr="C:\Program Files\Common Files\Microsoft Shared\Clipart\themes1\Bullets\BD10300_.GIF"/>
            <p:cNvPicPr>
              <a:picLocks noChangeAspect="1" noChangeArrowheads="1"/>
            </p:cNvPicPr>
            <p:nvPr/>
          </p:nvPicPr>
          <p:blipFill>
            <a:blip r:embed="rId3" cstate="print"/>
            <a:srcRect/>
            <a:stretch>
              <a:fillRect/>
            </a:stretch>
          </p:blipFill>
          <p:spPr bwMode="auto">
            <a:xfrm>
              <a:off x="5942664" y="1824697"/>
              <a:ext cx="213512" cy="219607"/>
            </a:xfrm>
            <a:prstGeom prst="rect">
              <a:avLst/>
            </a:prstGeom>
            <a:noFill/>
            <a:ln w="9525">
              <a:noFill/>
              <a:miter lim="800000"/>
              <a:headEnd/>
              <a:tailEnd/>
            </a:ln>
          </p:spPr>
        </p:pic>
        <p:pic>
          <p:nvPicPr>
            <p:cNvPr id="26629" name="Picture 5" descr="C:\Program Files\Common Files\Microsoft Shared\Clipart\themes1\Bullets\BD10300_.GIF"/>
            <p:cNvPicPr>
              <a:picLocks noChangeAspect="1" noChangeArrowheads="1"/>
            </p:cNvPicPr>
            <p:nvPr/>
          </p:nvPicPr>
          <p:blipFill>
            <a:blip r:embed="rId3" cstate="print"/>
            <a:srcRect/>
            <a:stretch>
              <a:fillRect/>
            </a:stretch>
          </p:blipFill>
          <p:spPr bwMode="auto">
            <a:xfrm>
              <a:off x="5940152" y="3284984"/>
              <a:ext cx="213512" cy="219607"/>
            </a:xfrm>
            <a:prstGeom prst="rect">
              <a:avLst/>
            </a:prstGeom>
            <a:noFill/>
            <a:ln w="9525">
              <a:noFill/>
              <a:miter lim="800000"/>
              <a:headEnd/>
              <a:tailEnd/>
            </a:ln>
          </p:spPr>
        </p:pic>
        <p:pic>
          <p:nvPicPr>
            <p:cNvPr id="26630" name="Picture 6" descr="C:\Program Files\Common Files\Microsoft Shared\Clipart\themes1\Bullets\BD10300_.GIF"/>
            <p:cNvPicPr>
              <a:picLocks noChangeAspect="1" noChangeArrowheads="1"/>
            </p:cNvPicPr>
            <p:nvPr/>
          </p:nvPicPr>
          <p:blipFill>
            <a:blip r:embed="rId3" cstate="print"/>
            <a:srcRect/>
            <a:stretch>
              <a:fillRect/>
            </a:stretch>
          </p:blipFill>
          <p:spPr bwMode="auto">
            <a:xfrm>
              <a:off x="5942664" y="4937585"/>
              <a:ext cx="213512" cy="219607"/>
            </a:xfrm>
            <a:prstGeom prst="rect">
              <a:avLst/>
            </a:prstGeom>
            <a:noFill/>
            <a:ln w="9525">
              <a:noFill/>
              <a:miter lim="800000"/>
              <a:headEnd/>
              <a:tailEnd/>
            </a:ln>
          </p:spPr>
        </p:pic>
        <p:pic>
          <p:nvPicPr>
            <p:cNvPr id="26631" name="Picture 7" descr="C:\Program Files\Common Files\Microsoft Shared\Clipart\themes1\Bullets\BD10300_.GIF"/>
            <p:cNvPicPr>
              <a:picLocks noChangeAspect="1" noChangeArrowheads="1"/>
            </p:cNvPicPr>
            <p:nvPr/>
          </p:nvPicPr>
          <p:blipFill>
            <a:blip r:embed="rId3" cstate="print"/>
            <a:srcRect/>
            <a:stretch>
              <a:fillRect/>
            </a:stretch>
          </p:blipFill>
          <p:spPr bwMode="auto">
            <a:xfrm>
              <a:off x="4427984" y="3284984"/>
              <a:ext cx="213512" cy="219607"/>
            </a:xfrm>
            <a:prstGeom prst="rect">
              <a:avLst/>
            </a:prstGeom>
            <a:noFill/>
            <a:ln w="9525">
              <a:noFill/>
              <a:miter lim="800000"/>
              <a:headEnd/>
              <a:tailEnd/>
            </a:ln>
          </p:spPr>
        </p:pic>
        <p:pic>
          <p:nvPicPr>
            <p:cNvPr id="26632" name="Picture 8" descr="C:\Program Files\Common Files\Microsoft Shared\Clipart\themes1\Bullets\BD10300_.GIF"/>
            <p:cNvPicPr>
              <a:picLocks noChangeAspect="1" noChangeArrowheads="1"/>
            </p:cNvPicPr>
            <p:nvPr/>
          </p:nvPicPr>
          <p:blipFill>
            <a:blip r:embed="rId3" cstate="print"/>
            <a:srcRect/>
            <a:stretch>
              <a:fillRect/>
            </a:stretch>
          </p:blipFill>
          <p:spPr bwMode="auto">
            <a:xfrm>
              <a:off x="4427984" y="4941168"/>
              <a:ext cx="213512" cy="219607"/>
            </a:xfrm>
            <a:prstGeom prst="rect">
              <a:avLst/>
            </a:prstGeom>
            <a:noFill/>
            <a:ln w="9525">
              <a:noFill/>
              <a:miter lim="800000"/>
              <a:headEnd/>
              <a:tailEnd/>
            </a:ln>
          </p:spPr>
        </p:pic>
        <p:pic>
          <p:nvPicPr>
            <p:cNvPr id="26633" name="Picture 9" descr="C:\Program Files\Common Files\Microsoft Shared\Clipart\themes1\Bullets\BD10300_.GIF"/>
            <p:cNvPicPr>
              <a:picLocks noChangeAspect="1" noChangeArrowheads="1"/>
            </p:cNvPicPr>
            <p:nvPr/>
          </p:nvPicPr>
          <p:blipFill>
            <a:blip r:embed="rId3" cstate="print"/>
            <a:srcRect/>
            <a:stretch>
              <a:fillRect/>
            </a:stretch>
          </p:blipFill>
          <p:spPr bwMode="auto">
            <a:xfrm>
              <a:off x="2843808" y="3284984"/>
              <a:ext cx="213512" cy="219607"/>
            </a:xfrm>
            <a:prstGeom prst="rect">
              <a:avLst/>
            </a:prstGeom>
            <a:noFill/>
            <a:ln w="9525">
              <a:noFill/>
              <a:miter lim="800000"/>
              <a:headEnd/>
              <a:tailEnd/>
            </a:ln>
          </p:spPr>
        </p:pic>
        <p:pic>
          <p:nvPicPr>
            <p:cNvPr id="26634" name="Picture 10" descr="C:\Program Files\Common Files\Microsoft Shared\Clipart\themes1\Bullets\BD10300_.GIF"/>
            <p:cNvPicPr>
              <a:picLocks noChangeAspect="1" noChangeArrowheads="1"/>
            </p:cNvPicPr>
            <p:nvPr/>
          </p:nvPicPr>
          <p:blipFill>
            <a:blip r:embed="rId3" cstate="print"/>
            <a:srcRect/>
            <a:stretch>
              <a:fillRect/>
            </a:stretch>
          </p:blipFill>
          <p:spPr bwMode="auto">
            <a:xfrm>
              <a:off x="2843808" y="4941168"/>
              <a:ext cx="213512" cy="219607"/>
            </a:xfrm>
            <a:prstGeom prst="rect">
              <a:avLst/>
            </a:prstGeom>
            <a:noFill/>
            <a:ln w="9525">
              <a:noFill/>
              <a:miter lim="800000"/>
              <a:headEnd/>
              <a:tailEnd/>
            </a:ln>
          </p:spPr>
        </p:pic>
      </p:grpSp>
      <p:sp>
        <p:nvSpPr>
          <p:cNvPr id="2" name="Slide Number Placeholder 1">
            <a:extLst>
              <a:ext uri="{FF2B5EF4-FFF2-40B4-BE49-F238E27FC236}">
                <a16:creationId xmlns:a16="http://schemas.microsoft.com/office/drawing/2014/main" id="{F7B84F2D-E0BE-1541-9B86-AE82E3BC5D39}"/>
              </a:ext>
            </a:extLst>
          </p:cNvPr>
          <p:cNvSpPr>
            <a:spLocks noGrp="1"/>
          </p:cNvSpPr>
          <p:nvPr>
            <p:ph type="sldNum" sz="quarter" idx="12"/>
          </p:nvPr>
        </p:nvSpPr>
        <p:spPr>
          <a:xfrm>
            <a:off x="6553200" y="6356350"/>
            <a:ext cx="2133600" cy="365125"/>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fld id="{C89E4AB0-EFBA-4DA3-BFAF-B889AF937F89}" type="slidenum">
              <a:rPr lang="en-GB" smtClean="0"/>
              <a:pPr>
                <a:defRPr/>
              </a:pPr>
              <a:t>47</a:t>
            </a:fld>
            <a:endParaRPr lang="en-GB"/>
          </a:p>
        </p:txBody>
      </p:sp>
    </p:spTree>
    <p:extLst>
      <p:ext uri="{BB962C8B-B14F-4D97-AF65-F5344CB8AC3E}">
        <p14:creationId xmlns:p14="http://schemas.microsoft.com/office/powerpoint/2010/main" val="23882231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
          <p:cNvGrpSpPr/>
          <p:nvPr/>
        </p:nvGrpSpPr>
        <p:grpSpPr>
          <a:xfrm>
            <a:off x="1979712" y="136525"/>
            <a:ext cx="5400600" cy="5400600"/>
            <a:chOff x="2411760" y="1124744"/>
            <a:chExt cx="5400600" cy="5400600"/>
          </a:xfrm>
        </p:grpSpPr>
        <p:pic>
          <p:nvPicPr>
            <p:cNvPr id="1026" name="Picture 2" descr="http://t3.gstatic.com/images?q=tbn:ANd9GcRrs3PA_zg7Y_bpnG6RDr62ebDUj8aytRxwANSiMwhONIADWZ61Jw"/>
            <p:cNvPicPr>
              <a:picLocks noChangeAspect="1" noChangeArrowheads="1"/>
            </p:cNvPicPr>
            <p:nvPr/>
          </p:nvPicPr>
          <p:blipFill>
            <a:blip r:embed="rId2" cstate="print"/>
            <a:srcRect/>
            <a:stretch>
              <a:fillRect/>
            </a:stretch>
          </p:blipFill>
          <p:spPr bwMode="auto">
            <a:xfrm rot="5400000">
              <a:off x="2411760" y="1124744"/>
              <a:ext cx="5400600" cy="5400600"/>
            </a:xfrm>
            <a:prstGeom prst="rect">
              <a:avLst/>
            </a:prstGeom>
            <a:noFill/>
          </p:spPr>
        </p:pic>
        <p:sp>
          <p:nvSpPr>
            <p:cNvPr id="3" name="TextBox 2"/>
            <p:cNvSpPr txBox="1"/>
            <p:nvPr/>
          </p:nvSpPr>
          <p:spPr>
            <a:xfrm>
              <a:off x="6588224" y="4941168"/>
              <a:ext cx="312906"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en-GB" b="1" dirty="0"/>
                <a:t>1</a:t>
              </a:r>
            </a:p>
          </p:txBody>
        </p:sp>
        <p:sp>
          <p:nvSpPr>
            <p:cNvPr id="4" name="TextBox 3"/>
            <p:cNvSpPr txBox="1"/>
            <p:nvPr/>
          </p:nvSpPr>
          <p:spPr>
            <a:xfrm>
              <a:off x="2483768" y="3140968"/>
              <a:ext cx="312906"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en-GB" b="1" dirty="0"/>
                <a:t>4</a:t>
              </a:r>
            </a:p>
          </p:txBody>
        </p:sp>
        <p:sp>
          <p:nvSpPr>
            <p:cNvPr id="5" name="TextBox 4"/>
            <p:cNvSpPr txBox="1"/>
            <p:nvPr/>
          </p:nvSpPr>
          <p:spPr>
            <a:xfrm>
              <a:off x="6300192" y="2780928"/>
              <a:ext cx="312906"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en-GB" b="1" dirty="0"/>
                <a:t>3</a:t>
              </a:r>
            </a:p>
          </p:txBody>
        </p:sp>
        <p:sp>
          <p:nvSpPr>
            <p:cNvPr id="6" name="TextBox 5"/>
            <p:cNvSpPr txBox="1"/>
            <p:nvPr/>
          </p:nvSpPr>
          <p:spPr>
            <a:xfrm>
              <a:off x="4788024" y="1268760"/>
              <a:ext cx="312906"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en-GB" b="1" dirty="0"/>
                <a:t>2</a:t>
              </a:r>
            </a:p>
          </p:txBody>
        </p:sp>
      </p:grpSp>
      <p:sp>
        <p:nvSpPr>
          <p:cNvPr id="7" name="Slide Number Placeholder 6">
            <a:extLst>
              <a:ext uri="{FF2B5EF4-FFF2-40B4-BE49-F238E27FC236}">
                <a16:creationId xmlns:a16="http://schemas.microsoft.com/office/drawing/2014/main" id="{43194DFB-7251-9C45-9413-4C36DE99C47D}"/>
              </a:ext>
            </a:extLst>
          </p:cNvPr>
          <p:cNvSpPr>
            <a:spLocks noGrp="1"/>
          </p:cNvSpPr>
          <p:nvPr>
            <p:ph type="sldNum" sz="quarter" idx="12"/>
          </p:nvPr>
        </p:nvSpPr>
        <p:spPr>
          <a:xfrm>
            <a:off x="6553200" y="6356350"/>
            <a:ext cx="2133600" cy="365125"/>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fld id="{C89E4AB0-EFBA-4DA3-BFAF-B889AF937F89}" type="slidenum">
              <a:rPr lang="en-GB" smtClean="0"/>
              <a:pPr>
                <a:defRPr/>
              </a:pPr>
              <a:t>48</a:t>
            </a:fld>
            <a:endParaRPr lang="en-GB"/>
          </a:p>
        </p:txBody>
      </p:sp>
    </p:spTree>
    <p:extLst>
      <p:ext uri="{BB962C8B-B14F-4D97-AF65-F5344CB8AC3E}">
        <p14:creationId xmlns:p14="http://schemas.microsoft.com/office/powerpoint/2010/main" val="1738853616"/>
      </p:ext>
    </p:extLst>
  </p:cSld>
  <p:clrMapOvr>
    <a:masterClrMapping/>
  </p:clrMapOvr>
  <p:transition advClick="0"/>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0" y="-38991"/>
            <a:ext cx="8401372" cy="1143000"/>
          </a:xfrm>
        </p:spPr>
        <p:txBody>
          <a:bodyPr/>
          <a:lstStyle/>
          <a:p>
            <a:pPr eaLnBrk="1" hangingPunct="1"/>
            <a:r>
              <a:rPr lang="en-GB" sz="4000" b="1" dirty="0">
                <a:solidFill>
                  <a:srgbClr val="C00000"/>
                </a:solidFill>
              </a:rPr>
              <a:t>Universal Intellectual Standards</a:t>
            </a:r>
          </a:p>
        </p:txBody>
      </p:sp>
      <p:sp>
        <p:nvSpPr>
          <p:cNvPr id="28675" name="Rectangle 3"/>
          <p:cNvSpPr>
            <a:spLocks noGrp="1" noChangeArrowheads="1"/>
          </p:cNvSpPr>
          <p:nvPr>
            <p:ph type="body" sz="half" idx="1"/>
          </p:nvPr>
        </p:nvSpPr>
        <p:spPr>
          <a:xfrm>
            <a:off x="711371" y="824956"/>
            <a:ext cx="4038600" cy="3989040"/>
          </a:xfrm>
        </p:spPr>
        <p:txBody>
          <a:bodyPr/>
          <a:lstStyle/>
          <a:p>
            <a:pPr eaLnBrk="1" hangingPunct="1">
              <a:lnSpc>
                <a:spcPct val="90000"/>
              </a:lnSpc>
            </a:pPr>
            <a:r>
              <a:rPr lang="en-GB" sz="3200" dirty="0"/>
              <a:t>Clarity</a:t>
            </a:r>
          </a:p>
          <a:p>
            <a:pPr eaLnBrk="1" hangingPunct="1">
              <a:lnSpc>
                <a:spcPct val="90000"/>
              </a:lnSpc>
            </a:pPr>
            <a:r>
              <a:rPr lang="en-GB" sz="3200" dirty="0"/>
              <a:t>Accuracy</a:t>
            </a:r>
          </a:p>
          <a:p>
            <a:pPr eaLnBrk="1" hangingPunct="1">
              <a:lnSpc>
                <a:spcPct val="90000"/>
              </a:lnSpc>
            </a:pPr>
            <a:r>
              <a:rPr lang="en-GB" sz="3200" dirty="0"/>
              <a:t>Precision</a:t>
            </a:r>
          </a:p>
          <a:p>
            <a:pPr eaLnBrk="1" hangingPunct="1">
              <a:lnSpc>
                <a:spcPct val="90000"/>
              </a:lnSpc>
            </a:pPr>
            <a:r>
              <a:rPr lang="en-GB" sz="3200" dirty="0"/>
              <a:t>Relevance</a:t>
            </a:r>
          </a:p>
          <a:p>
            <a:pPr eaLnBrk="1" hangingPunct="1">
              <a:lnSpc>
                <a:spcPct val="90000"/>
              </a:lnSpc>
            </a:pPr>
            <a:r>
              <a:rPr lang="en-GB" sz="3200" dirty="0"/>
              <a:t>Depth</a:t>
            </a:r>
          </a:p>
          <a:p>
            <a:pPr eaLnBrk="1" hangingPunct="1">
              <a:lnSpc>
                <a:spcPct val="90000"/>
              </a:lnSpc>
            </a:pPr>
            <a:r>
              <a:rPr lang="en-GB" sz="3200" dirty="0"/>
              <a:t>Breadth</a:t>
            </a:r>
          </a:p>
          <a:p>
            <a:pPr eaLnBrk="1" hangingPunct="1">
              <a:lnSpc>
                <a:spcPct val="90000"/>
              </a:lnSpc>
            </a:pPr>
            <a:r>
              <a:rPr lang="en-GB" sz="3200" dirty="0"/>
              <a:t>Logic</a:t>
            </a:r>
          </a:p>
          <a:p>
            <a:pPr eaLnBrk="1" hangingPunct="1">
              <a:lnSpc>
                <a:spcPct val="90000"/>
              </a:lnSpc>
            </a:pPr>
            <a:r>
              <a:rPr lang="en-GB" sz="3200" dirty="0"/>
              <a:t>(ethical)</a:t>
            </a:r>
          </a:p>
        </p:txBody>
      </p:sp>
      <p:sp>
        <p:nvSpPr>
          <p:cNvPr id="28676" name="Rectangle 4"/>
          <p:cNvSpPr>
            <a:spLocks noGrp="1" noChangeArrowheads="1"/>
          </p:cNvSpPr>
          <p:nvPr>
            <p:ph type="body" sz="half" idx="2"/>
          </p:nvPr>
        </p:nvSpPr>
        <p:spPr>
          <a:xfrm>
            <a:off x="3546360" y="1371676"/>
            <a:ext cx="5286412" cy="1447800"/>
          </a:xfrm>
        </p:spPr>
        <p:txBody>
          <a:bodyPr/>
          <a:lstStyle/>
          <a:p>
            <a:pPr eaLnBrk="1" hangingPunct="1">
              <a:buFontTx/>
              <a:buNone/>
            </a:pPr>
            <a:r>
              <a:rPr lang="en-GB" dirty="0"/>
              <a:t>	</a:t>
            </a:r>
            <a:r>
              <a:rPr lang="en-GB" sz="3200" dirty="0"/>
              <a:t>Check thinking and writing against these universal standards</a:t>
            </a:r>
            <a:endParaRPr lang="en-GB" dirty="0"/>
          </a:p>
          <a:p>
            <a:pPr eaLnBrk="1" hangingPunct="1">
              <a:buFontTx/>
              <a:buNone/>
            </a:pPr>
            <a:endParaRPr lang="en-GB" sz="1600" dirty="0"/>
          </a:p>
        </p:txBody>
      </p:sp>
      <p:sp>
        <p:nvSpPr>
          <p:cNvPr id="28678" name="Text Box 8"/>
          <p:cNvSpPr txBox="1">
            <a:spLocks noChangeArrowheads="1"/>
          </p:cNvSpPr>
          <p:nvPr/>
        </p:nvSpPr>
        <p:spPr bwMode="auto">
          <a:xfrm>
            <a:off x="747361" y="5197437"/>
            <a:ext cx="6552728" cy="369332"/>
          </a:xfrm>
          <a:prstGeom prst="rect">
            <a:avLst/>
          </a:prstGeom>
          <a:noFill/>
          <a:ln w="9525">
            <a:noFill/>
            <a:miter lim="800000"/>
            <a:headEnd/>
            <a:tailEnd/>
          </a:ln>
        </p:spPr>
        <p:txBody>
          <a:bodyPr wrap="square">
            <a:spAutoFit/>
          </a:bodyPr>
          <a:lstStyle/>
          <a:p>
            <a:r>
              <a:rPr lang="en-GB" dirty="0">
                <a:latin typeface="Calibri" pitchFamily="34" charset="0"/>
              </a:rPr>
              <a:t>http://set.lanl.gov/programs/cif/Resource/Handouts/intlStan.htm</a:t>
            </a:r>
          </a:p>
        </p:txBody>
      </p:sp>
      <p:sp>
        <p:nvSpPr>
          <p:cNvPr id="28679" name="Rectangle 9"/>
          <p:cNvSpPr>
            <a:spLocks noChangeArrowheads="1"/>
          </p:cNvSpPr>
          <p:nvPr/>
        </p:nvSpPr>
        <p:spPr bwMode="auto">
          <a:xfrm>
            <a:off x="3546360" y="3202917"/>
            <a:ext cx="5643592" cy="1384995"/>
          </a:xfrm>
          <a:prstGeom prst="rect">
            <a:avLst/>
          </a:prstGeom>
          <a:noFill/>
          <a:ln w="9525">
            <a:noFill/>
            <a:miter lim="800000"/>
            <a:headEnd/>
            <a:tailEnd/>
          </a:ln>
        </p:spPr>
        <p:txBody>
          <a:bodyPr wrap="square">
            <a:spAutoFit/>
          </a:bodyPr>
          <a:lstStyle/>
          <a:p>
            <a:pPr>
              <a:spcBef>
                <a:spcPct val="50000"/>
              </a:spcBef>
            </a:pPr>
            <a:r>
              <a:rPr lang="en-GB" sz="2800" dirty="0">
                <a:latin typeface="Calibri" pitchFamily="34" charset="0"/>
              </a:rPr>
              <a:t>Critical thinking: involves improving the quality of thinking… by imposing intellectual standards	- R. Paul</a:t>
            </a:r>
          </a:p>
        </p:txBody>
      </p:sp>
      <p:sp>
        <p:nvSpPr>
          <p:cNvPr id="2" name="Slide Number Placeholder 1">
            <a:extLst>
              <a:ext uri="{FF2B5EF4-FFF2-40B4-BE49-F238E27FC236}">
                <a16:creationId xmlns:a16="http://schemas.microsoft.com/office/drawing/2014/main" id="{F72C04FD-A581-574C-AFD5-8C785F395BC4}"/>
              </a:ext>
            </a:extLst>
          </p:cNvPr>
          <p:cNvSpPr>
            <a:spLocks noGrp="1"/>
          </p:cNvSpPr>
          <p:nvPr>
            <p:ph type="sldNum" sz="quarter" idx="12"/>
          </p:nvPr>
        </p:nvSpPr>
        <p:spPr>
          <a:xfrm>
            <a:off x="6553200" y="6356350"/>
            <a:ext cx="2133600" cy="365125"/>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fld id="{EB43ECC9-4679-43C9-8F94-EBB60DCC1CCA}" type="slidenum">
              <a:rPr lang="en-GB" smtClean="0"/>
              <a:pPr>
                <a:defRPr/>
              </a:pPr>
              <a:t>49</a:t>
            </a:fld>
            <a:endParaRPr lang="en-GB"/>
          </a:p>
        </p:txBody>
      </p:sp>
    </p:spTree>
    <p:extLst>
      <p:ext uri="{BB962C8B-B14F-4D97-AF65-F5344CB8AC3E}">
        <p14:creationId xmlns:p14="http://schemas.microsoft.com/office/powerpoint/2010/main" val="362134551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433826" y="-156295"/>
            <a:ext cx="8229600" cy="1143000"/>
          </a:xfrm>
        </p:spPr>
        <p:txBody>
          <a:bodyPr/>
          <a:lstStyle/>
          <a:p>
            <a:r>
              <a:rPr lang="en-GB" sz="5400" b="1" dirty="0">
                <a:solidFill>
                  <a:srgbClr val="00B050"/>
                </a:solidFill>
              </a:rPr>
              <a:t>Summarising!</a:t>
            </a:r>
          </a:p>
        </p:txBody>
      </p:sp>
      <p:sp>
        <p:nvSpPr>
          <p:cNvPr id="38915" name="Content Placeholder 2"/>
          <p:cNvSpPr>
            <a:spLocks noGrp="1"/>
          </p:cNvSpPr>
          <p:nvPr>
            <p:ph idx="1"/>
          </p:nvPr>
        </p:nvSpPr>
        <p:spPr>
          <a:xfrm>
            <a:off x="480574" y="986705"/>
            <a:ext cx="8229600" cy="4525963"/>
          </a:xfrm>
        </p:spPr>
        <p:txBody>
          <a:bodyPr/>
          <a:lstStyle/>
          <a:p>
            <a:r>
              <a:rPr lang="en-GB" sz="2400" dirty="0"/>
              <a:t>CT is developmental</a:t>
            </a:r>
          </a:p>
          <a:p>
            <a:pPr lvl="1"/>
            <a:r>
              <a:rPr lang="en-GB" sz="2400" dirty="0"/>
              <a:t>Variety in class and over time</a:t>
            </a:r>
          </a:p>
          <a:p>
            <a:pPr lvl="1"/>
            <a:endParaRPr lang="en-GB" sz="2400" dirty="0"/>
          </a:p>
          <a:p>
            <a:r>
              <a:rPr lang="en-GB" sz="2400" dirty="0"/>
              <a:t>Levels of thinking – a key model</a:t>
            </a:r>
          </a:p>
          <a:p>
            <a:pPr lvl="1"/>
            <a:r>
              <a:rPr lang="en-GB" sz="2400" dirty="0"/>
              <a:t>Allows analysis of your learning focus</a:t>
            </a:r>
          </a:p>
          <a:p>
            <a:pPr lvl="1"/>
            <a:r>
              <a:rPr lang="en-GB" sz="2400" dirty="0"/>
              <a:t>Allows analysis of assignments</a:t>
            </a:r>
          </a:p>
          <a:p>
            <a:pPr lvl="1"/>
            <a:endParaRPr lang="en-GB" sz="2400" dirty="0"/>
          </a:p>
          <a:p>
            <a:r>
              <a:rPr lang="en-GB" sz="2400" dirty="0"/>
              <a:t>Lots of activities</a:t>
            </a:r>
          </a:p>
          <a:p>
            <a:pPr lvl="1"/>
            <a:r>
              <a:rPr lang="en-GB" sz="2400" dirty="0"/>
              <a:t>Plenty on the web (Learn Higher, CT.org)</a:t>
            </a:r>
          </a:p>
          <a:p>
            <a:pPr lvl="1"/>
            <a:endParaRPr lang="en-GB" sz="2400" dirty="0"/>
          </a:p>
        </p:txBody>
      </p:sp>
      <p:sp>
        <p:nvSpPr>
          <p:cNvPr id="2" name="Slide Number Placeholder 1">
            <a:extLst>
              <a:ext uri="{FF2B5EF4-FFF2-40B4-BE49-F238E27FC236}">
                <a16:creationId xmlns:a16="http://schemas.microsoft.com/office/drawing/2014/main" id="{33D49703-2FF1-BF42-84E0-766B2572FBD1}"/>
              </a:ext>
            </a:extLst>
          </p:cNvPr>
          <p:cNvSpPr>
            <a:spLocks noGrp="1"/>
          </p:cNvSpPr>
          <p:nvPr>
            <p:ph type="sldNum" sz="quarter" idx="12"/>
          </p:nvPr>
        </p:nvSpPr>
        <p:spPr/>
        <p:txBody>
          <a:bodyPr/>
          <a:lstStyle/>
          <a:p>
            <a:pPr>
              <a:defRPr/>
            </a:pPr>
            <a:fld id="{BFC30E08-9EE6-456C-9771-8F584A0C6829}" type="slidenum">
              <a:rPr lang="en-GB" smtClean="0"/>
              <a:pPr>
                <a:defRPr/>
              </a:pPr>
              <a:t>50</a:t>
            </a:fld>
            <a:endParaRPr lang="en-GB"/>
          </a:p>
        </p:txBody>
      </p:sp>
    </p:spTree>
    <p:extLst>
      <p:ext uri="{BB962C8B-B14F-4D97-AF65-F5344CB8AC3E}">
        <p14:creationId xmlns:p14="http://schemas.microsoft.com/office/powerpoint/2010/main" val="117366341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457200" y="0"/>
            <a:ext cx="8229600" cy="1143000"/>
          </a:xfrm>
        </p:spPr>
        <p:txBody>
          <a:bodyPr/>
          <a:lstStyle/>
          <a:p>
            <a:pPr eaLnBrk="1" hangingPunct="1"/>
            <a:r>
              <a:rPr lang="en-GB" dirty="0"/>
              <a:t>Sources</a:t>
            </a:r>
          </a:p>
        </p:txBody>
      </p:sp>
      <p:sp>
        <p:nvSpPr>
          <p:cNvPr id="40963" name="Rectangle 3"/>
          <p:cNvSpPr>
            <a:spLocks noGrp="1" noChangeArrowheads="1"/>
          </p:cNvSpPr>
          <p:nvPr>
            <p:ph type="body" idx="1"/>
          </p:nvPr>
        </p:nvSpPr>
        <p:spPr>
          <a:xfrm>
            <a:off x="216965" y="1166163"/>
            <a:ext cx="8501063" cy="4525674"/>
          </a:xfrm>
        </p:spPr>
        <p:txBody>
          <a:bodyPr/>
          <a:lstStyle/>
          <a:p>
            <a:pPr eaLnBrk="1" hangingPunct="1">
              <a:lnSpc>
                <a:spcPct val="90000"/>
              </a:lnSpc>
              <a:buFontTx/>
              <a:buNone/>
            </a:pPr>
            <a:r>
              <a:rPr lang="en-GB" sz="2400" dirty="0"/>
              <a:t>Carr, K. (2001) How can we teach critical thinking?</a:t>
            </a:r>
          </a:p>
          <a:p>
            <a:pPr eaLnBrk="1" hangingPunct="1">
              <a:lnSpc>
                <a:spcPct val="90000"/>
              </a:lnSpc>
              <a:buFontTx/>
              <a:buNone/>
            </a:pPr>
            <a:r>
              <a:rPr lang="en-GB" sz="2400" dirty="0"/>
              <a:t>Claxton, G. (1997) Hare brain, tortoise mind</a:t>
            </a:r>
          </a:p>
          <a:p>
            <a:pPr eaLnBrk="1" hangingPunct="1">
              <a:lnSpc>
                <a:spcPct val="90000"/>
              </a:lnSpc>
              <a:buFontTx/>
              <a:buNone/>
            </a:pPr>
            <a:r>
              <a:rPr lang="en-GB" sz="2400" dirty="0"/>
              <a:t>Fisher, A. (2001)  Critical thinking: An introduction.</a:t>
            </a:r>
          </a:p>
          <a:p>
            <a:pPr eaLnBrk="1" hangingPunct="1">
              <a:lnSpc>
                <a:spcPct val="90000"/>
              </a:lnSpc>
              <a:buNone/>
            </a:pPr>
            <a:r>
              <a:rPr lang="en-GB" sz="2400" dirty="0"/>
              <a:t>Kahneman,  D. (2011) Thinking fast and slow</a:t>
            </a:r>
          </a:p>
          <a:p>
            <a:pPr eaLnBrk="1" hangingPunct="1">
              <a:lnSpc>
                <a:spcPct val="90000"/>
              </a:lnSpc>
              <a:buNone/>
            </a:pPr>
            <a:r>
              <a:rPr lang="en-GB" sz="2400" dirty="0" err="1"/>
              <a:t>Langreher</a:t>
            </a:r>
            <a:r>
              <a:rPr lang="en-GB" sz="2400" dirty="0"/>
              <a:t>, J. (1992)  Teach thinking strategies: Ideas for teachers</a:t>
            </a:r>
          </a:p>
          <a:p>
            <a:pPr eaLnBrk="1" hangingPunct="1">
              <a:lnSpc>
                <a:spcPct val="90000"/>
              </a:lnSpc>
              <a:buFontTx/>
              <a:buNone/>
            </a:pPr>
            <a:r>
              <a:rPr lang="en-GB" sz="2400" dirty="0"/>
              <a:t>Novak &amp; Canas (2008) The theory underlying concept maps and how to construct and use them</a:t>
            </a:r>
          </a:p>
          <a:p>
            <a:pPr eaLnBrk="1" hangingPunct="1">
              <a:lnSpc>
                <a:spcPct val="90000"/>
              </a:lnSpc>
              <a:buFontTx/>
              <a:buNone/>
            </a:pPr>
            <a:r>
              <a:rPr lang="en-GB" sz="2400" dirty="0"/>
              <a:t>Paul, R. &amp; Elder, L (2002)  Critical thinking</a:t>
            </a:r>
          </a:p>
          <a:p>
            <a:pPr>
              <a:buNone/>
            </a:pPr>
            <a:r>
              <a:rPr lang="en-GB" sz="2400" dirty="0"/>
              <a:t>QAA (2008) The framework for higher education qualifications in England, Wales and Northern Ireland </a:t>
            </a:r>
          </a:p>
        </p:txBody>
      </p:sp>
      <p:sp>
        <p:nvSpPr>
          <p:cNvPr id="2" name="Slide Number Placeholder 1">
            <a:extLst>
              <a:ext uri="{FF2B5EF4-FFF2-40B4-BE49-F238E27FC236}">
                <a16:creationId xmlns:a16="http://schemas.microsoft.com/office/drawing/2014/main" id="{67F30347-9291-104A-9A60-56D0D2E7DDF8}"/>
              </a:ext>
            </a:extLst>
          </p:cNvPr>
          <p:cNvSpPr>
            <a:spLocks noGrp="1"/>
          </p:cNvSpPr>
          <p:nvPr>
            <p:ph type="sldNum" sz="quarter" idx="12"/>
          </p:nvPr>
        </p:nvSpPr>
        <p:spPr/>
        <p:txBody>
          <a:bodyPr/>
          <a:lstStyle/>
          <a:p>
            <a:pPr>
              <a:defRPr/>
            </a:pPr>
            <a:fld id="{BFC30E08-9EE6-456C-9771-8F584A0C6829}" type="slidenum">
              <a:rPr lang="en-GB" smtClean="0"/>
              <a:pPr>
                <a:defRPr/>
              </a:pPr>
              <a:t>51</a:t>
            </a:fld>
            <a:endParaRPr lang="en-GB"/>
          </a:p>
        </p:txBody>
      </p:sp>
    </p:spTree>
    <p:extLst>
      <p:ext uri="{BB962C8B-B14F-4D97-AF65-F5344CB8AC3E}">
        <p14:creationId xmlns:p14="http://schemas.microsoft.com/office/powerpoint/2010/main" val="79725168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r>
              <a:rPr lang="en-GB"/>
              <a:t>Useful Sites</a:t>
            </a:r>
          </a:p>
        </p:txBody>
      </p:sp>
      <p:sp>
        <p:nvSpPr>
          <p:cNvPr id="33795" name="Rectangle 3"/>
          <p:cNvSpPr>
            <a:spLocks noGrp="1" noChangeArrowheads="1"/>
          </p:cNvSpPr>
          <p:nvPr>
            <p:ph type="body" idx="1"/>
          </p:nvPr>
        </p:nvSpPr>
        <p:spPr>
          <a:xfrm>
            <a:off x="428625" y="1643063"/>
            <a:ext cx="8229600" cy="4786312"/>
          </a:xfrm>
        </p:spPr>
        <p:txBody>
          <a:bodyPr rtlCol="0">
            <a:normAutofit fontScale="92500" lnSpcReduction="20000"/>
          </a:bodyPr>
          <a:lstStyle/>
          <a:p>
            <a:pPr eaLnBrk="1" fontAlgn="auto" hangingPunct="1">
              <a:lnSpc>
                <a:spcPct val="90000"/>
              </a:lnSpc>
              <a:spcAft>
                <a:spcPts val="0"/>
              </a:spcAft>
              <a:buFont typeface="Arial" pitchFamily="34" charset="0"/>
              <a:buChar char="•"/>
              <a:defRPr/>
            </a:pPr>
            <a:r>
              <a:rPr lang="en-US" sz="2400" dirty="0">
                <a:cs typeface="Times New Roman" pitchFamily="18" charset="0"/>
              </a:rPr>
              <a:t>Articles by Tim Van </a:t>
            </a:r>
            <a:r>
              <a:rPr lang="en-US" sz="2400" dirty="0" err="1">
                <a:cs typeface="Times New Roman" pitchFamily="18" charset="0"/>
              </a:rPr>
              <a:t>Gelder</a:t>
            </a:r>
            <a:endParaRPr lang="en-US" sz="2400" dirty="0">
              <a:cs typeface="Times New Roman" pitchFamily="18" charset="0"/>
            </a:endParaRPr>
          </a:p>
          <a:p>
            <a:pPr lvl="1" eaLnBrk="1" fontAlgn="auto" hangingPunct="1">
              <a:lnSpc>
                <a:spcPct val="90000"/>
              </a:lnSpc>
              <a:spcAft>
                <a:spcPts val="0"/>
              </a:spcAft>
              <a:buFont typeface="Arial" pitchFamily="34" charset="0"/>
              <a:buChar char="–"/>
              <a:defRPr/>
            </a:pPr>
            <a:r>
              <a:rPr lang="en-US" sz="2000" dirty="0">
                <a:cs typeface="Times New Roman" pitchFamily="18" charset="0"/>
                <a:hlinkClick r:id="rId3"/>
              </a:rPr>
              <a:t>http://www.arts.unimelb.edu.au/~tgelder</a:t>
            </a:r>
            <a:r>
              <a:rPr lang="en-GB" sz="2000" dirty="0"/>
              <a:t> </a:t>
            </a:r>
          </a:p>
          <a:p>
            <a:pPr eaLnBrk="1" fontAlgn="auto" hangingPunct="1">
              <a:lnSpc>
                <a:spcPct val="90000"/>
              </a:lnSpc>
              <a:spcAft>
                <a:spcPts val="0"/>
              </a:spcAft>
              <a:buFont typeface="Arial" pitchFamily="34" charset="0"/>
              <a:buChar char="•"/>
              <a:defRPr/>
            </a:pPr>
            <a:r>
              <a:rPr lang="en-GB" sz="2200" dirty="0"/>
              <a:t>van </a:t>
            </a:r>
            <a:r>
              <a:rPr lang="en-GB" sz="2200" dirty="0" err="1"/>
              <a:t>Gelder</a:t>
            </a:r>
            <a:r>
              <a:rPr lang="en-GB" sz="2200" dirty="0"/>
              <a:t>, T. J. (2005). </a:t>
            </a:r>
            <a:r>
              <a:rPr lang="en-GB" sz="2200" dirty="0">
                <a:hlinkClick r:id="rId4"/>
              </a:rPr>
              <a:t>Teaching critical thinking: some lessons from cognitive science</a:t>
            </a:r>
            <a:r>
              <a:rPr lang="en-GB" sz="2200" dirty="0"/>
              <a:t>. </a:t>
            </a:r>
            <a:r>
              <a:rPr lang="en-GB" sz="2200" i="1" dirty="0"/>
              <a:t>College Teaching</a:t>
            </a:r>
            <a:r>
              <a:rPr lang="en-GB" sz="2200" dirty="0"/>
              <a:t>, 45, 1-6.</a:t>
            </a:r>
          </a:p>
          <a:p>
            <a:pPr eaLnBrk="1" fontAlgn="auto" hangingPunct="1">
              <a:lnSpc>
                <a:spcPct val="90000"/>
              </a:lnSpc>
              <a:spcAft>
                <a:spcPts val="0"/>
              </a:spcAft>
              <a:buFont typeface="Arial" pitchFamily="34" charset="0"/>
              <a:buChar char="•"/>
              <a:defRPr/>
            </a:pPr>
            <a:r>
              <a:rPr lang="en-GB" sz="2400" dirty="0"/>
              <a:t>Argument mapping</a:t>
            </a:r>
          </a:p>
          <a:p>
            <a:pPr lvl="1" eaLnBrk="1" fontAlgn="auto" hangingPunct="1">
              <a:lnSpc>
                <a:spcPct val="90000"/>
              </a:lnSpc>
              <a:spcAft>
                <a:spcPts val="0"/>
              </a:spcAft>
              <a:buFont typeface="Arial" pitchFamily="34" charset="0"/>
              <a:buChar char="–"/>
              <a:defRPr/>
            </a:pPr>
            <a:r>
              <a:rPr lang="en-GB" sz="2000" dirty="0"/>
              <a:t>www.austhink.org</a:t>
            </a:r>
          </a:p>
          <a:p>
            <a:pPr eaLnBrk="1" fontAlgn="auto" hangingPunct="1">
              <a:lnSpc>
                <a:spcPct val="90000"/>
              </a:lnSpc>
              <a:spcAft>
                <a:spcPts val="0"/>
              </a:spcAft>
              <a:buFont typeface="Arial" pitchFamily="34" charset="0"/>
              <a:buChar char="•"/>
              <a:defRPr/>
            </a:pPr>
            <a:r>
              <a:rPr lang="en-GB" sz="2400" dirty="0"/>
              <a:t>Universal Intellectual Standards</a:t>
            </a:r>
          </a:p>
          <a:p>
            <a:pPr lvl="1" eaLnBrk="1" fontAlgn="auto" hangingPunct="1">
              <a:lnSpc>
                <a:spcPct val="90000"/>
              </a:lnSpc>
              <a:spcAft>
                <a:spcPts val="0"/>
              </a:spcAft>
              <a:buFont typeface="Arial" pitchFamily="34" charset="0"/>
              <a:buChar char="–"/>
              <a:defRPr/>
            </a:pPr>
            <a:r>
              <a:rPr lang="en-GB" sz="1800" dirty="0">
                <a:hlinkClick r:id="rId5"/>
              </a:rPr>
              <a:t>http://set.lanl.gov/programs/cif/Resource/Handouts/Handouts.htm</a:t>
            </a:r>
            <a:endParaRPr lang="en-GB" sz="1800" dirty="0"/>
          </a:p>
          <a:p>
            <a:pPr lvl="1" eaLnBrk="1" fontAlgn="auto" hangingPunct="1">
              <a:lnSpc>
                <a:spcPct val="90000"/>
              </a:lnSpc>
              <a:spcAft>
                <a:spcPts val="0"/>
              </a:spcAft>
              <a:buFont typeface="Arial" pitchFamily="34" charset="0"/>
              <a:buChar char="–"/>
              <a:defRPr/>
            </a:pPr>
            <a:r>
              <a:rPr lang="en-GB" sz="1800" dirty="0"/>
              <a:t> </a:t>
            </a:r>
            <a:r>
              <a:rPr lang="en-GB" sz="1800" dirty="0">
                <a:hlinkClick r:id="rId6"/>
              </a:rPr>
              <a:t>http://criticalthinking.org/Posters.html</a:t>
            </a:r>
            <a:endParaRPr lang="en-GB" sz="1800" dirty="0"/>
          </a:p>
          <a:p>
            <a:pPr eaLnBrk="1" fontAlgn="auto" hangingPunct="1">
              <a:lnSpc>
                <a:spcPct val="90000"/>
              </a:lnSpc>
              <a:spcAft>
                <a:spcPts val="0"/>
              </a:spcAft>
              <a:buFont typeface="Arial" pitchFamily="34" charset="0"/>
              <a:buChar char="•"/>
              <a:defRPr/>
            </a:pPr>
            <a:r>
              <a:rPr lang="en-GB" sz="2400" dirty="0"/>
              <a:t>Bloom’s Taxonomy – Skills and questions</a:t>
            </a:r>
          </a:p>
          <a:p>
            <a:pPr lvl="1" eaLnBrk="1" fontAlgn="auto" hangingPunct="1">
              <a:lnSpc>
                <a:spcPct val="90000"/>
              </a:lnSpc>
              <a:spcAft>
                <a:spcPts val="0"/>
              </a:spcAft>
              <a:buFont typeface="Arial" pitchFamily="34" charset="0"/>
              <a:buChar char="–"/>
              <a:defRPr/>
            </a:pPr>
            <a:r>
              <a:rPr lang="en-GB" sz="1800" dirty="0">
                <a:hlinkClick r:id="rId7"/>
              </a:rPr>
              <a:t>http://www.coun.uvic.ca/learn/program/hndouts/bloom.html</a:t>
            </a:r>
            <a:endParaRPr lang="en-GB" sz="1800" dirty="0"/>
          </a:p>
          <a:p>
            <a:pPr eaLnBrk="1" fontAlgn="auto" hangingPunct="1">
              <a:lnSpc>
                <a:spcPct val="90000"/>
              </a:lnSpc>
              <a:spcAft>
                <a:spcPts val="0"/>
              </a:spcAft>
              <a:buFont typeface="Arial" pitchFamily="34" charset="0"/>
              <a:buChar char="•"/>
              <a:defRPr/>
            </a:pPr>
            <a:r>
              <a:rPr lang="en-GB" sz="2400" dirty="0"/>
              <a:t>Thinking Writing</a:t>
            </a:r>
          </a:p>
          <a:p>
            <a:pPr lvl="1" eaLnBrk="1" fontAlgn="auto" hangingPunct="1">
              <a:lnSpc>
                <a:spcPct val="90000"/>
              </a:lnSpc>
              <a:spcAft>
                <a:spcPts val="0"/>
              </a:spcAft>
              <a:buFont typeface="Arial" pitchFamily="34" charset="0"/>
              <a:buChar char="–"/>
              <a:defRPr/>
            </a:pPr>
            <a:r>
              <a:rPr lang="en-GB" sz="2000" dirty="0">
                <a:hlinkClick r:id="rId8"/>
              </a:rPr>
              <a:t>http://www.thinkingwriting.qmul.ac.uk/srb.htm</a:t>
            </a:r>
            <a:endParaRPr lang="en-GB" sz="2000" dirty="0"/>
          </a:p>
          <a:p>
            <a:pPr eaLnBrk="1" fontAlgn="auto" hangingPunct="1">
              <a:lnSpc>
                <a:spcPct val="90000"/>
              </a:lnSpc>
              <a:spcAft>
                <a:spcPts val="0"/>
              </a:spcAft>
              <a:buFont typeface="Arial" pitchFamily="34" charset="0"/>
              <a:buChar char="–"/>
              <a:defRPr/>
            </a:pPr>
            <a:r>
              <a:rPr lang="en-GB" sz="2400" dirty="0"/>
              <a:t>Jenny Moon (2005) We seek it here...a new perspective on the elusive activity of critical thinking.  HEA Escalate</a:t>
            </a:r>
          </a:p>
          <a:p>
            <a:pPr lvl="1" eaLnBrk="1" fontAlgn="auto" hangingPunct="1">
              <a:lnSpc>
                <a:spcPct val="90000"/>
              </a:lnSpc>
              <a:spcAft>
                <a:spcPts val="0"/>
              </a:spcAft>
              <a:buFont typeface="Arial" pitchFamily="34" charset="0"/>
              <a:buChar char="–"/>
              <a:defRPr/>
            </a:pPr>
            <a:r>
              <a:rPr lang="en-GB" sz="2000" dirty="0">
                <a:hlinkClick r:id="rId9"/>
              </a:rPr>
              <a:t>http://escalate.ac.uk/2041</a:t>
            </a:r>
            <a:endParaRPr lang="en-GB" sz="2000" dirty="0"/>
          </a:p>
          <a:p>
            <a:pPr lvl="1" eaLnBrk="1" fontAlgn="auto" hangingPunct="1">
              <a:lnSpc>
                <a:spcPct val="90000"/>
              </a:lnSpc>
              <a:spcAft>
                <a:spcPts val="0"/>
              </a:spcAft>
              <a:buFont typeface="Arial" pitchFamily="34" charset="0"/>
              <a:buChar char="–"/>
              <a:defRPr/>
            </a:pPr>
            <a:endParaRPr lang="en-GB" sz="2000" dirty="0"/>
          </a:p>
          <a:p>
            <a:pPr lvl="1" eaLnBrk="1" fontAlgn="auto" hangingPunct="1">
              <a:lnSpc>
                <a:spcPct val="90000"/>
              </a:lnSpc>
              <a:spcAft>
                <a:spcPts val="0"/>
              </a:spcAft>
              <a:buFont typeface="Arial" pitchFamily="34" charset="0"/>
              <a:buChar char="–"/>
              <a:defRPr/>
            </a:pPr>
            <a:endParaRPr lang="en-GB" sz="2000" dirty="0"/>
          </a:p>
        </p:txBody>
      </p:sp>
      <p:sp>
        <p:nvSpPr>
          <p:cNvPr id="2" name="Slide Number Placeholder 1">
            <a:extLst>
              <a:ext uri="{FF2B5EF4-FFF2-40B4-BE49-F238E27FC236}">
                <a16:creationId xmlns:a16="http://schemas.microsoft.com/office/drawing/2014/main" id="{9A539B98-DD4B-E24D-BA95-269A54AFB079}"/>
              </a:ext>
            </a:extLst>
          </p:cNvPr>
          <p:cNvSpPr>
            <a:spLocks noGrp="1"/>
          </p:cNvSpPr>
          <p:nvPr>
            <p:ph type="sldNum" sz="quarter" idx="12"/>
          </p:nvPr>
        </p:nvSpPr>
        <p:spPr/>
        <p:txBody>
          <a:bodyPr/>
          <a:lstStyle/>
          <a:p>
            <a:pPr>
              <a:defRPr/>
            </a:pPr>
            <a:fld id="{BFC30E08-9EE6-456C-9771-8F584A0C6829}" type="slidenum">
              <a:rPr lang="en-GB" smtClean="0"/>
              <a:pPr>
                <a:defRPr/>
              </a:pPr>
              <a:t>52</a:t>
            </a:fld>
            <a:endParaRPr lang="en-GB"/>
          </a:p>
        </p:txBody>
      </p:sp>
    </p:spTree>
    <p:extLst>
      <p:ext uri="{BB962C8B-B14F-4D97-AF65-F5344CB8AC3E}">
        <p14:creationId xmlns:p14="http://schemas.microsoft.com/office/powerpoint/2010/main" val="69793699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r>
              <a:rPr lang="en-GB" dirty="0"/>
              <a:t>Useful Sites</a:t>
            </a:r>
            <a:endParaRPr lang="en-GB" b="1" dirty="0"/>
          </a:p>
        </p:txBody>
      </p:sp>
      <p:sp>
        <p:nvSpPr>
          <p:cNvPr id="43011" name="Content Placeholder 2"/>
          <p:cNvSpPr>
            <a:spLocks noGrp="1"/>
          </p:cNvSpPr>
          <p:nvPr>
            <p:ph idx="1"/>
          </p:nvPr>
        </p:nvSpPr>
        <p:spPr>
          <a:xfrm>
            <a:off x="251520" y="1772816"/>
            <a:ext cx="8401050" cy="4525963"/>
          </a:xfrm>
        </p:spPr>
        <p:txBody>
          <a:bodyPr/>
          <a:lstStyle/>
          <a:p>
            <a:pPr>
              <a:spcBef>
                <a:spcPts val="600"/>
              </a:spcBef>
            </a:pPr>
            <a:r>
              <a:rPr lang="en-GB" sz="2400" dirty="0"/>
              <a:t>Dan Kurland </a:t>
            </a:r>
          </a:p>
          <a:p>
            <a:pPr lvl="1">
              <a:spcBef>
                <a:spcPts val="600"/>
              </a:spcBef>
            </a:pPr>
            <a:r>
              <a:rPr lang="en-GB" sz="2000" dirty="0">
                <a:hlinkClick r:id="rId3"/>
              </a:rPr>
              <a:t>http://www.criticalreading.com/</a:t>
            </a:r>
            <a:endParaRPr lang="en-GB" sz="2000" dirty="0"/>
          </a:p>
          <a:p>
            <a:pPr>
              <a:spcBef>
                <a:spcPts val="600"/>
              </a:spcBef>
            </a:pPr>
            <a:r>
              <a:rPr lang="en-GB" sz="2400" dirty="0"/>
              <a:t>Pierce handbook of CT</a:t>
            </a:r>
          </a:p>
          <a:p>
            <a:pPr lvl="1">
              <a:spcBef>
                <a:spcPts val="600"/>
              </a:spcBef>
            </a:pPr>
            <a:r>
              <a:rPr lang="en-GB" sz="2000" dirty="0">
                <a:hlinkClick r:id="rId4"/>
              </a:rPr>
              <a:t>http://academic.pgcc.edu/~wpeirce/MCCCTR/handbook.pdf</a:t>
            </a:r>
            <a:endParaRPr lang="en-GB" sz="2000" dirty="0"/>
          </a:p>
          <a:p>
            <a:pPr>
              <a:spcBef>
                <a:spcPts val="600"/>
              </a:spcBef>
            </a:pPr>
            <a:r>
              <a:rPr lang="en-GB" sz="2400" dirty="0"/>
              <a:t>Critical Thinking Community</a:t>
            </a:r>
          </a:p>
          <a:p>
            <a:pPr lvl="1">
              <a:spcBef>
                <a:spcPts val="600"/>
              </a:spcBef>
            </a:pPr>
            <a:r>
              <a:rPr lang="en-GB" sz="2000" dirty="0">
                <a:hlinkClick r:id="rId5"/>
              </a:rPr>
              <a:t>http://www.criticalthinking.org/ABOUT/index.cfm</a:t>
            </a:r>
            <a:endParaRPr lang="en-GB" sz="2000" dirty="0"/>
          </a:p>
          <a:p>
            <a:pPr>
              <a:spcBef>
                <a:spcPts val="600"/>
              </a:spcBef>
            </a:pPr>
            <a:r>
              <a:rPr lang="en-GB" sz="2400" dirty="0"/>
              <a:t>SNAS (HEA)  </a:t>
            </a:r>
          </a:p>
          <a:p>
            <a:pPr lvl="1">
              <a:spcBef>
                <a:spcPts val="600"/>
              </a:spcBef>
            </a:pPr>
            <a:r>
              <a:rPr lang="en-GB" sz="2000" dirty="0">
                <a:hlinkClick r:id="rId6"/>
              </a:rPr>
              <a:t>http://www.heacademy.ac.uk/ourwork/professional/snas/snasdatabase</a:t>
            </a:r>
            <a:endParaRPr lang="en-GB" sz="2000" dirty="0"/>
          </a:p>
          <a:p>
            <a:pPr>
              <a:spcBef>
                <a:spcPts val="600"/>
              </a:spcBef>
            </a:pPr>
            <a:r>
              <a:rPr lang="en-GB" sz="2400" dirty="0"/>
              <a:t>Learn Higher </a:t>
            </a:r>
          </a:p>
          <a:p>
            <a:pPr lvl="1">
              <a:spcBef>
                <a:spcPts val="600"/>
              </a:spcBef>
            </a:pPr>
            <a:r>
              <a:rPr lang="en-GB" sz="1800" dirty="0">
                <a:hlinkClick r:id="rId7"/>
              </a:rPr>
              <a:t>http://www.learnhigher.ac.uk/pages/critical_thinking_and_reflection.html</a:t>
            </a:r>
            <a:endParaRPr lang="en-GB" sz="1800" dirty="0"/>
          </a:p>
          <a:p>
            <a:pPr lvl="1"/>
            <a:endParaRPr lang="en-GB" sz="2000" dirty="0"/>
          </a:p>
          <a:p>
            <a:endParaRPr lang="en-GB" dirty="0"/>
          </a:p>
        </p:txBody>
      </p:sp>
      <p:sp>
        <p:nvSpPr>
          <p:cNvPr id="5" name="Text Box 5"/>
          <p:cNvSpPr txBox="1">
            <a:spLocks noChangeArrowheads="1"/>
          </p:cNvSpPr>
          <p:nvPr/>
        </p:nvSpPr>
        <p:spPr bwMode="auto">
          <a:xfrm>
            <a:off x="1763688" y="476672"/>
            <a:ext cx="7126808" cy="1138773"/>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wrap="square">
            <a:spAutoFit/>
          </a:bodyPr>
          <a:lstStyle/>
          <a:p>
            <a:r>
              <a:rPr lang="en-GB" sz="2400" dirty="0">
                <a:latin typeface="Calibri" pitchFamily="34" charset="0"/>
              </a:rPr>
              <a:t>We think of the mind as a storehouse to be filled, when we should be  thinking of it as an instrument to be used   </a:t>
            </a:r>
            <a:r>
              <a:rPr lang="en-GB" sz="2000" dirty="0">
                <a:latin typeface="Calibri" pitchFamily="34" charset="0"/>
              </a:rPr>
              <a:t>- Reed &amp; Graeme</a:t>
            </a:r>
            <a:endParaRPr lang="en-GB" sz="2400" dirty="0">
              <a:latin typeface="Calibri" pitchFamily="34" charset="0"/>
            </a:endParaRPr>
          </a:p>
        </p:txBody>
      </p:sp>
      <p:sp>
        <p:nvSpPr>
          <p:cNvPr id="2" name="Slide Number Placeholder 1">
            <a:extLst>
              <a:ext uri="{FF2B5EF4-FFF2-40B4-BE49-F238E27FC236}">
                <a16:creationId xmlns:a16="http://schemas.microsoft.com/office/drawing/2014/main" id="{D875DFB9-F241-6041-8C1B-60EDD2770CF5}"/>
              </a:ext>
            </a:extLst>
          </p:cNvPr>
          <p:cNvSpPr>
            <a:spLocks noGrp="1"/>
          </p:cNvSpPr>
          <p:nvPr>
            <p:ph type="sldNum" sz="quarter" idx="12"/>
          </p:nvPr>
        </p:nvSpPr>
        <p:spPr/>
        <p:txBody>
          <a:bodyPr/>
          <a:lstStyle/>
          <a:p>
            <a:pPr>
              <a:defRPr/>
            </a:pPr>
            <a:fld id="{BFC30E08-9EE6-456C-9771-8F584A0C6829}" type="slidenum">
              <a:rPr lang="en-GB" smtClean="0"/>
              <a:pPr>
                <a:defRPr/>
              </a:pPr>
              <a:t>53</a:t>
            </a:fld>
            <a:endParaRPr lang="en-GB"/>
          </a:p>
        </p:txBody>
      </p:sp>
    </p:spTree>
    <p:extLst>
      <p:ext uri="{BB962C8B-B14F-4D97-AF65-F5344CB8AC3E}">
        <p14:creationId xmlns:p14="http://schemas.microsoft.com/office/powerpoint/2010/main" val="1136436550"/>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3129</TotalTime>
  <Words>4176</Words>
  <Application>Microsoft Macintosh PowerPoint</Application>
  <PresentationFormat>On-screen Show (4:3)</PresentationFormat>
  <Paragraphs>586</Paragraphs>
  <Slides>53</Slides>
  <Notes>27</Notes>
  <HiddenSlides>1</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53</vt:i4>
      </vt:variant>
    </vt:vector>
  </HeadingPairs>
  <TitlesOfParts>
    <vt:vector size="58" baseType="lpstr">
      <vt:lpstr>Arial</vt:lpstr>
      <vt:lpstr>Calibri</vt:lpstr>
      <vt:lpstr>Myriad Pro</vt:lpstr>
      <vt:lpstr>Verdana</vt:lpstr>
      <vt:lpstr>20140311PresentationUWTSDTemplate</vt:lpstr>
      <vt:lpstr>  Visions for the Future – Theoretical Perspectives on Management LCDB7006  Lecture 1 Critical Thinking  </vt:lpstr>
      <vt:lpstr>Critical - academic</vt:lpstr>
      <vt:lpstr>Critical &amp; Creative Thinking</vt:lpstr>
      <vt:lpstr>Today’s consumers are demanding more than ever…</vt:lpstr>
      <vt:lpstr>Outline</vt:lpstr>
      <vt:lpstr>CT as stages of development</vt:lpstr>
      <vt:lpstr>Levels of Cognitive Development:  “Ways of Knowing”</vt:lpstr>
      <vt:lpstr>Valuing CT  &amp;    its importance in H. E.</vt:lpstr>
      <vt:lpstr>First response system</vt:lpstr>
      <vt:lpstr>People are overconfident &amp;  It takes effort to check</vt:lpstr>
      <vt:lpstr>Doctorates are awarded to students who have demonstrated: </vt:lpstr>
      <vt:lpstr>Deliberate Practice of CT skills</vt:lpstr>
      <vt:lpstr>Use two squares to put all the cows in separate pens </vt:lpstr>
      <vt:lpstr>PowerPoint Presentation</vt:lpstr>
      <vt:lpstr>Fostering CT – in general</vt:lpstr>
      <vt:lpstr>PowerPoint Presentation</vt:lpstr>
      <vt:lpstr>Argument Maps</vt:lpstr>
      <vt:lpstr>Concept maps</vt:lpstr>
      <vt:lpstr>Mind maps</vt:lpstr>
      <vt:lpstr>Brainstorming</vt:lpstr>
      <vt:lpstr>The language of assessment </vt:lpstr>
      <vt:lpstr>PowerPoint Presentation</vt:lpstr>
      <vt:lpstr>PowerPoint Presentation</vt:lpstr>
      <vt:lpstr>Activities summary</vt:lpstr>
      <vt:lpstr>Understanding CT</vt:lpstr>
      <vt:lpstr>Critical thinking</vt:lpstr>
      <vt:lpstr>Critical &amp; Critical thinking</vt:lpstr>
      <vt:lpstr>Critical &amp; Critical thinking</vt:lpstr>
      <vt:lpstr>The HAT Puzzle</vt:lpstr>
      <vt:lpstr>PowerPoint Presentation</vt:lpstr>
      <vt:lpstr>PowerPoint Presentation</vt:lpstr>
      <vt:lpstr>PowerPoint Presentation</vt:lpstr>
      <vt:lpstr>PowerPoint Presentation</vt:lpstr>
      <vt:lpstr>PowerPoint Presentation</vt:lpstr>
      <vt:lpstr>Six Levels of Thinking</vt:lpstr>
      <vt:lpstr>Remembering Information</vt:lpstr>
      <vt:lpstr>2. Understanding Information</vt:lpstr>
      <vt:lpstr>3. Applying Information</vt:lpstr>
      <vt:lpstr>4 Analysing Information</vt:lpstr>
      <vt:lpstr>First response system</vt:lpstr>
      <vt:lpstr>PowerPoint Presentation</vt:lpstr>
      <vt:lpstr>SKILFUL ANALYSIS AND EVALUATION OF ARGUMENTS ‘Thinking Map’: Analysis</vt:lpstr>
      <vt:lpstr>Thinking Map: Evaluation</vt:lpstr>
      <vt:lpstr>5 Evaluating or criticising information</vt:lpstr>
      <vt:lpstr>6 Synthesising or creating information</vt:lpstr>
      <vt:lpstr>“Creative scientists are ones with access to their dreams”  – Albert Einstein </vt:lpstr>
      <vt:lpstr>PowerPoint Presentation</vt:lpstr>
      <vt:lpstr>PowerPoint Presentation</vt:lpstr>
      <vt:lpstr>Universal Intellectual Standards</vt:lpstr>
      <vt:lpstr>Summarising!</vt:lpstr>
      <vt:lpstr>Sources</vt:lpstr>
      <vt:lpstr>Useful Sites</vt:lpstr>
      <vt:lpstr>Useful Sites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Amare Desta</cp:lastModifiedBy>
  <cp:revision>172</cp:revision>
  <cp:lastPrinted>2018-07-09T15:27:01Z</cp:lastPrinted>
  <dcterms:created xsi:type="dcterms:W3CDTF">2002-10-07T19:43:58Z</dcterms:created>
  <dcterms:modified xsi:type="dcterms:W3CDTF">2021-07-01T09:42:27Z</dcterms:modified>
</cp:coreProperties>
</file>