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1" r:id="rId5"/>
  </p:sldMasterIdLst>
  <p:notesMasterIdLst>
    <p:notesMasterId r:id="rId36"/>
  </p:notesMasterIdLst>
  <p:sldIdLst>
    <p:sldId id="273" r:id="rId6"/>
    <p:sldId id="278" r:id="rId7"/>
    <p:sldId id="279" r:id="rId8"/>
    <p:sldId id="280" r:id="rId9"/>
    <p:sldId id="292" r:id="rId10"/>
    <p:sldId id="293" r:id="rId11"/>
    <p:sldId id="282" r:id="rId12"/>
    <p:sldId id="265" r:id="rId13"/>
    <p:sldId id="274" r:id="rId14"/>
    <p:sldId id="259" r:id="rId15"/>
    <p:sldId id="300" r:id="rId16"/>
    <p:sldId id="301" r:id="rId17"/>
    <p:sldId id="302" r:id="rId18"/>
    <p:sldId id="303" r:id="rId19"/>
    <p:sldId id="270" r:id="rId20"/>
    <p:sldId id="283" r:id="rId21"/>
    <p:sldId id="272" r:id="rId22"/>
    <p:sldId id="275" r:id="rId23"/>
    <p:sldId id="296" r:id="rId24"/>
    <p:sldId id="276" r:id="rId25"/>
    <p:sldId id="277" r:id="rId26"/>
    <p:sldId id="297" r:id="rId27"/>
    <p:sldId id="298" r:id="rId28"/>
    <p:sldId id="304" r:id="rId29"/>
    <p:sldId id="258" r:id="rId30"/>
    <p:sldId id="260" r:id="rId31"/>
    <p:sldId id="261" r:id="rId32"/>
    <p:sldId id="262" r:id="rId33"/>
    <p:sldId id="287" r:id="rId34"/>
    <p:sldId id="30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D75B2-CD3A-4A0F-BEB7-0CE0AC401821}" v="28" dt="2023-03-21T10:08:45.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9972" autoAdjust="0"/>
    <p:restoredTop sz="65452" autoAdjust="0"/>
  </p:normalViewPr>
  <p:slideViewPr>
    <p:cSldViewPr snapToGrid="0">
      <p:cViewPr varScale="1">
        <p:scale>
          <a:sx n="54" d="100"/>
          <a:sy n="54" d="100"/>
        </p:scale>
        <p:origin x="1579" y="53"/>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871B20-B040-4F0C-927C-79AD7B0760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8EC3D2-DBFA-454F-9E01-11815FF53B8E}">
      <dgm:prSet/>
      <dgm:spPr/>
      <dgm:t>
        <a:bodyPr/>
        <a:lstStyle/>
        <a:p>
          <a:r>
            <a:rPr lang="en-US" dirty="0"/>
            <a:t>Define Burglary contrary to s.9 1(a) and s.9 1 (b)</a:t>
          </a:r>
        </a:p>
      </dgm:t>
    </dgm:pt>
    <dgm:pt modelId="{AA0167BF-E2A3-453A-9C51-25B7843753B6}" type="parTrans" cxnId="{C24E7695-F5F7-44B8-876E-9D3A41BAA08E}">
      <dgm:prSet/>
      <dgm:spPr/>
      <dgm:t>
        <a:bodyPr/>
        <a:lstStyle/>
        <a:p>
          <a:endParaRPr lang="en-US"/>
        </a:p>
      </dgm:t>
    </dgm:pt>
    <dgm:pt modelId="{C6FD4542-72CA-4082-8470-FAC62023C960}" type="sibTrans" cxnId="{C24E7695-F5F7-44B8-876E-9D3A41BAA08E}">
      <dgm:prSet/>
      <dgm:spPr/>
      <dgm:t>
        <a:bodyPr/>
        <a:lstStyle/>
        <a:p>
          <a:endParaRPr lang="en-US"/>
        </a:p>
      </dgm:t>
    </dgm:pt>
    <dgm:pt modelId="{07A2D81F-8D16-4614-8C89-FB286FFB9113}">
      <dgm:prSet/>
      <dgm:spPr/>
      <dgm:t>
        <a:bodyPr/>
        <a:lstStyle/>
        <a:p>
          <a:r>
            <a:rPr lang="en-US" dirty="0"/>
            <a:t>Apply</a:t>
          </a:r>
          <a:r>
            <a:rPr lang="en-US" baseline="0" dirty="0"/>
            <a:t> the law to a given set of facts</a:t>
          </a:r>
          <a:endParaRPr lang="en-US" dirty="0"/>
        </a:p>
      </dgm:t>
    </dgm:pt>
    <dgm:pt modelId="{2A2FC13D-9D81-4022-9D35-40F6984642D7}" type="parTrans" cxnId="{2052BD25-04B8-4453-8716-E0126B2C7BCD}">
      <dgm:prSet/>
      <dgm:spPr/>
      <dgm:t>
        <a:bodyPr/>
        <a:lstStyle/>
        <a:p>
          <a:endParaRPr lang="en-US"/>
        </a:p>
      </dgm:t>
    </dgm:pt>
    <dgm:pt modelId="{C836B434-15F1-4B51-BCB9-7DACDD678F4A}" type="sibTrans" cxnId="{2052BD25-04B8-4453-8716-E0126B2C7BCD}">
      <dgm:prSet/>
      <dgm:spPr/>
      <dgm:t>
        <a:bodyPr/>
        <a:lstStyle/>
        <a:p>
          <a:endParaRPr lang="en-US"/>
        </a:p>
      </dgm:t>
    </dgm:pt>
    <dgm:pt modelId="{ED91F2ED-6FC6-429F-B866-14A416E5FF05}" type="pres">
      <dgm:prSet presAssocID="{F3871B20-B040-4F0C-927C-79AD7B07609E}" presName="root" presStyleCnt="0">
        <dgm:presLayoutVars>
          <dgm:dir/>
          <dgm:resizeHandles val="exact"/>
        </dgm:presLayoutVars>
      </dgm:prSet>
      <dgm:spPr/>
    </dgm:pt>
    <dgm:pt modelId="{6D86820E-286F-47F5-88BE-7C2F7B26E511}" type="pres">
      <dgm:prSet presAssocID="{C08EC3D2-DBFA-454F-9E01-11815FF53B8E}" presName="compNode" presStyleCnt="0"/>
      <dgm:spPr/>
    </dgm:pt>
    <dgm:pt modelId="{D8077061-66D1-4D1A-9662-B7F749556421}" type="pres">
      <dgm:prSet presAssocID="{C08EC3D2-DBFA-454F-9E01-11815FF53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F7BEDAA-33E6-45F9-A77B-B05C87FD01C8}" type="pres">
      <dgm:prSet presAssocID="{C08EC3D2-DBFA-454F-9E01-11815FF53B8E}" presName="spaceRect" presStyleCnt="0"/>
      <dgm:spPr/>
    </dgm:pt>
    <dgm:pt modelId="{E73A9F50-A756-4B2E-A18C-B829A937A867}" type="pres">
      <dgm:prSet presAssocID="{C08EC3D2-DBFA-454F-9E01-11815FF53B8E}" presName="textRect" presStyleLbl="revTx" presStyleIdx="0" presStyleCnt="2">
        <dgm:presLayoutVars>
          <dgm:chMax val="1"/>
          <dgm:chPref val="1"/>
        </dgm:presLayoutVars>
      </dgm:prSet>
      <dgm:spPr/>
    </dgm:pt>
    <dgm:pt modelId="{B938D166-DA0D-4BFC-82A4-F86ED580C06A}" type="pres">
      <dgm:prSet presAssocID="{C6FD4542-72CA-4082-8470-FAC62023C960}" presName="sibTrans" presStyleCnt="0"/>
      <dgm:spPr/>
    </dgm:pt>
    <dgm:pt modelId="{FB5DE40F-6F77-405E-954D-2BD8B4D14100}" type="pres">
      <dgm:prSet presAssocID="{07A2D81F-8D16-4614-8C89-FB286FFB9113}" presName="compNode" presStyleCnt="0"/>
      <dgm:spPr/>
    </dgm:pt>
    <dgm:pt modelId="{A9A88CE7-E6CE-479F-B9CB-E2790AD15F67}" type="pres">
      <dgm:prSet presAssocID="{07A2D81F-8D16-4614-8C89-FB286FFB91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71DDDF7-0F45-462F-9AB5-280AEC508104}" type="pres">
      <dgm:prSet presAssocID="{07A2D81F-8D16-4614-8C89-FB286FFB9113}" presName="spaceRect" presStyleCnt="0"/>
      <dgm:spPr/>
    </dgm:pt>
    <dgm:pt modelId="{273AB132-A126-44B0-B938-177FEDB64CE5}" type="pres">
      <dgm:prSet presAssocID="{07A2D81F-8D16-4614-8C89-FB286FFB9113}" presName="textRect" presStyleLbl="revTx" presStyleIdx="1" presStyleCnt="2">
        <dgm:presLayoutVars>
          <dgm:chMax val="1"/>
          <dgm:chPref val="1"/>
        </dgm:presLayoutVars>
      </dgm:prSet>
      <dgm:spPr/>
    </dgm:pt>
  </dgm:ptLst>
  <dgm:cxnLst>
    <dgm:cxn modelId="{2052BD25-04B8-4453-8716-E0126B2C7BCD}" srcId="{F3871B20-B040-4F0C-927C-79AD7B07609E}" destId="{07A2D81F-8D16-4614-8C89-FB286FFB9113}" srcOrd="1" destOrd="0" parTransId="{2A2FC13D-9D81-4022-9D35-40F6984642D7}" sibTransId="{C836B434-15F1-4B51-BCB9-7DACDD678F4A}"/>
    <dgm:cxn modelId="{BE5CF541-CC71-4D08-B983-319573DD6654}" type="presOf" srcId="{C08EC3D2-DBFA-454F-9E01-11815FF53B8E}" destId="{E73A9F50-A756-4B2E-A18C-B829A937A867}" srcOrd="0" destOrd="0" presId="urn:microsoft.com/office/officeart/2018/2/layout/IconLabelList"/>
    <dgm:cxn modelId="{C638BE80-F0C9-4C36-91C1-FC00392BBAEC}" type="presOf" srcId="{F3871B20-B040-4F0C-927C-79AD7B07609E}" destId="{ED91F2ED-6FC6-429F-B866-14A416E5FF05}" srcOrd="0" destOrd="0" presId="urn:microsoft.com/office/officeart/2018/2/layout/IconLabelList"/>
    <dgm:cxn modelId="{C24E7695-F5F7-44B8-876E-9D3A41BAA08E}" srcId="{F3871B20-B040-4F0C-927C-79AD7B07609E}" destId="{C08EC3D2-DBFA-454F-9E01-11815FF53B8E}" srcOrd="0" destOrd="0" parTransId="{AA0167BF-E2A3-453A-9C51-25B7843753B6}" sibTransId="{C6FD4542-72CA-4082-8470-FAC62023C960}"/>
    <dgm:cxn modelId="{BB8F7CA9-E94A-4550-B1D2-C033C4B29DE0}" type="presOf" srcId="{07A2D81F-8D16-4614-8C89-FB286FFB9113}" destId="{273AB132-A126-44B0-B938-177FEDB64CE5}" srcOrd="0" destOrd="0" presId="urn:microsoft.com/office/officeart/2018/2/layout/IconLabelList"/>
    <dgm:cxn modelId="{368A3C11-0EBB-403F-8A07-007EFEDAEB1F}" type="presParOf" srcId="{ED91F2ED-6FC6-429F-B866-14A416E5FF05}" destId="{6D86820E-286F-47F5-88BE-7C2F7B26E511}" srcOrd="0" destOrd="0" presId="urn:microsoft.com/office/officeart/2018/2/layout/IconLabelList"/>
    <dgm:cxn modelId="{9E37C47A-2E4A-46DA-8969-8A5DF32D753B}" type="presParOf" srcId="{6D86820E-286F-47F5-88BE-7C2F7B26E511}" destId="{D8077061-66D1-4D1A-9662-B7F749556421}" srcOrd="0" destOrd="0" presId="urn:microsoft.com/office/officeart/2018/2/layout/IconLabelList"/>
    <dgm:cxn modelId="{BFFD0367-F31C-4858-BAB7-AC3ECECB1475}" type="presParOf" srcId="{6D86820E-286F-47F5-88BE-7C2F7B26E511}" destId="{6F7BEDAA-33E6-45F9-A77B-B05C87FD01C8}" srcOrd="1" destOrd="0" presId="urn:microsoft.com/office/officeart/2018/2/layout/IconLabelList"/>
    <dgm:cxn modelId="{4F3A715A-D44E-46EF-830A-4FDDE950733F}" type="presParOf" srcId="{6D86820E-286F-47F5-88BE-7C2F7B26E511}" destId="{E73A9F50-A756-4B2E-A18C-B829A937A867}" srcOrd="2" destOrd="0" presId="urn:microsoft.com/office/officeart/2018/2/layout/IconLabelList"/>
    <dgm:cxn modelId="{A653AFA8-92C5-4789-8310-D367997277FB}" type="presParOf" srcId="{ED91F2ED-6FC6-429F-B866-14A416E5FF05}" destId="{B938D166-DA0D-4BFC-82A4-F86ED580C06A}" srcOrd="1" destOrd="0" presId="urn:microsoft.com/office/officeart/2018/2/layout/IconLabelList"/>
    <dgm:cxn modelId="{1FC3DA1A-EBBE-467E-A577-E2109C8BEBAC}" type="presParOf" srcId="{ED91F2ED-6FC6-429F-B866-14A416E5FF05}" destId="{FB5DE40F-6F77-405E-954D-2BD8B4D14100}" srcOrd="2" destOrd="0" presId="urn:microsoft.com/office/officeart/2018/2/layout/IconLabelList"/>
    <dgm:cxn modelId="{ACF8BB41-3C98-45FC-A757-E628DCECC55E}" type="presParOf" srcId="{FB5DE40F-6F77-405E-954D-2BD8B4D14100}" destId="{A9A88CE7-E6CE-479F-B9CB-E2790AD15F67}" srcOrd="0" destOrd="0" presId="urn:microsoft.com/office/officeart/2018/2/layout/IconLabelList"/>
    <dgm:cxn modelId="{2DB694EF-7EA8-464A-8E47-689250CD609F}" type="presParOf" srcId="{FB5DE40F-6F77-405E-954D-2BD8B4D14100}" destId="{171DDDF7-0F45-462F-9AB5-280AEC508104}" srcOrd="1" destOrd="0" presId="urn:microsoft.com/office/officeart/2018/2/layout/IconLabelList"/>
    <dgm:cxn modelId="{F81988BC-62EE-44CC-AC67-A19952A0766B}" type="presParOf" srcId="{FB5DE40F-6F77-405E-954D-2BD8B4D14100}" destId="{273AB132-A126-44B0-B938-177FEDB64CE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CA9B9-1D38-493B-BDCF-119357F095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32FE56E-9565-4BB3-8A59-7E7A74E9DECF}">
      <dgm:prSet/>
      <dgm:spPr/>
      <dgm:t>
        <a:bodyPr/>
        <a:lstStyle/>
        <a:p>
          <a:r>
            <a:rPr lang="en-GB" b="1" u="sng"/>
            <a:t>Building</a:t>
          </a:r>
          <a:endParaRPr lang="en-US"/>
        </a:p>
      </dgm:t>
    </dgm:pt>
    <dgm:pt modelId="{7D35BD79-D63A-4E8C-9F9D-EAA2D45EB636}" type="parTrans" cxnId="{C06FFC35-7FFF-4CCD-B4AA-BEC230EDDF7C}">
      <dgm:prSet/>
      <dgm:spPr/>
      <dgm:t>
        <a:bodyPr/>
        <a:lstStyle/>
        <a:p>
          <a:endParaRPr lang="en-US"/>
        </a:p>
      </dgm:t>
    </dgm:pt>
    <dgm:pt modelId="{853D4AD7-F183-4BDD-95FC-EAEA7226785C}" type="sibTrans" cxnId="{C06FFC35-7FFF-4CCD-B4AA-BEC230EDDF7C}">
      <dgm:prSet/>
      <dgm:spPr/>
      <dgm:t>
        <a:bodyPr/>
        <a:lstStyle/>
        <a:p>
          <a:endParaRPr lang="en-US"/>
        </a:p>
      </dgm:t>
    </dgm:pt>
    <dgm:pt modelId="{638A7EA4-9988-4D9E-A4DA-951E93E5C7AB}">
      <dgm:prSet/>
      <dgm:spPr/>
      <dgm:t>
        <a:bodyPr/>
        <a:lstStyle/>
        <a:p>
          <a:r>
            <a:rPr lang="en-GB"/>
            <a:t>Whether the structure is a building is a matter of fact to be decided by the jury.</a:t>
          </a:r>
          <a:endParaRPr lang="en-US"/>
        </a:p>
      </dgm:t>
    </dgm:pt>
    <dgm:pt modelId="{09DC6760-105F-4680-8935-AA1E46673215}" type="parTrans" cxnId="{2AC77CF9-3F59-4FA7-81BA-FF8B9DD840B0}">
      <dgm:prSet/>
      <dgm:spPr/>
      <dgm:t>
        <a:bodyPr/>
        <a:lstStyle/>
        <a:p>
          <a:endParaRPr lang="en-US"/>
        </a:p>
      </dgm:t>
    </dgm:pt>
    <dgm:pt modelId="{E37A6BD9-8C21-4CCF-8356-07C3B5DC5613}" type="sibTrans" cxnId="{2AC77CF9-3F59-4FA7-81BA-FF8B9DD840B0}">
      <dgm:prSet/>
      <dgm:spPr/>
      <dgm:t>
        <a:bodyPr/>
        <a:lstStyle/>
        <a:p>
          <a:endParaRPr lang="en-US"/>
        </a:p>
      </dgm:t>
    </dgm:pt>
    <dgm:pt modelId="{3A3215E9-048B-41AF-BECC-4F2877197624}">
      <dgm:prSet/>
      <dgm:spPr/>
      <dgm:t>
        <a:bodyPr/>
        <a:lstStyle/>
        <a:p>
          <a:r>
            <a:rPr lang="en-GB"/>
            <a:t>Moir v Williams [1892]</a:t>
          </a:r>
          <a:endParaRPr lang="en-US"/>
        </a:p>
      </dgm:t>
    </dgm:pt>
    <dgm:pt modelId="{8AC5246A-BAA6-4051-A311-C9B1412B4475}" type="parTrans" cxnId="{EFDEF215-41E3-465E-9194-C511904DD79B}">
      <dgm:prSet/>
      <dgm:spPr/>
      <dgm:t>
        <a:bodyPr/>
        <a:lstStyle/>
        <a:p>
          <a:endParaRPr lang="en-US"/>
        </a:p>
      </dgm:t>
    </dgm:pt>
    <dgm:pt modelId="{D4FAA01B-CBF4-4C30-B515-52AEF232FE14}" type="sibTrans" cxnId="{EFDEF215-41E3-465E-9194-C511904DD79B}">
      <dgm:prSet/>
      <dgm:spPr/>
      <dgm:t>
        <a:bodyPr/>
        <a:lstStyle/>
        <a:p>
          <a:endParaRPr lang="en-US"/>
        </a:p>
      </dgm:t>
    </dgm:pt>
    <dgm:pt modelId="{9142A157-F067-456C-ACE5-5F349DF8AEF1}">
      <dgm:prSet/>
      <dgm:spPr/>
      <dgm:t>
        <a:bodyPr/>
        <a:lstStyle/>
        <a:p>
          <a:r>
            <a:rPr lang="en-GB"/>
            <a:t>Theft Act 1968 does not require a building to be brick or stonework; a wooden structure will suffice</a:t>
          </a:r>
          <a:endParaRPr lang="en-US"/>
        </a:p>
      </dgm:t>
    </dgm:pt>
    <dgm:pt modelId="{19835B85-44CA-47C6-B186-37A084B3791E}" type="parTrans" cxnId="{98E202CA-4968-4FCE-BB8C-7EE9F7BFF2B1}">
      <dgm:prSet/>
      <dgm:spPr/>
      <dgm:t>
        <a:bodyPr/>
        <a:lstStyle/>
        <a:p>
          <a:endParaRPr lang="en-US"/>
        </a:p>
      </dgm:t>
    </dgm:pt>
    <dgm:pt modelId="{E2C95AC2-26C5-44EC-AA00-5C617F4110B3}" type="sibTrans" cxnId="{98E202CA-4968-4FCE-BB8C-7EE9F7BFF2B1}">
      <dgm:prSet/>
      <dgm:spPr/>
      <dgm:t>
        <a:bodyPr/>
        <a:lstStyle/>
        <a:p>
          <a:endParaRPr lang="en-US"/>
        </a:p>
      </dgm:t>
    </dgm:pt>
    <dgm:pt modelId="{DFA2B824-43A3-4E16-92B4-2F11E39BB147}">
      <dgm:prSet/>
      <dgm:spPr/>
      <dgm:t>
        <a:bodyPr/>
        <a:lstStyle/>
        <a:p>
          <a:r>
            <a:rPr lang="en-GB"/>
            <a:t>A structure has some degree of permanence </a:t>
          </a:r>
          <a:r>
            <a:rPr lang="en-GB" b="1"/>
            <a:t>Stevens  v Gourley [1859]</a:t>
          </a:r>
          <a:endParaRPr lang="en-US"/>
        </a:p>
      </dgm:t>
    </dgm:pt>
    <dgm:pt modelId="{ED99B947-65F5-45E8-984E-986CAEABFD31}" type="parTrans" cxnId="{522ACA07-D1FA-473E-B29E-EC20530493F6}">
      <dgm:prSet/>
      <dgm:spPr/>
      <dgm:t>
        <a:bodyPr/>
        <a:lstStyle/>
        <a:p>
          <a:endParaRPr lang="en-US"/>
        </a:p>
      </dgm:t>
    </dgm:pt>
    <dgm:pt modelId="{B95DD71E-DB50-4B6D-8D37-8BC021F05C06}" type="sibTrans" cxnId="{522ACA07-D1FA-473E-B29E-EC20530493F6}">
      <dgm:prSet/>
      <dgm:spPr/>
      <dgm:t>
        <a:bodyPr/>
        <a:lstStyle/>
        <a:p>
          <a:endParaRPr lang="en-US"/>
        </a:p>
      </dgm:t>
    </dgm:pt>
    <dgm:pt modelId="{287A7DF3-7834-43AE-8EAC-026A9ACE5185}">
      <dgm:prSet/>
      <dgm:spPr/>
      <dgm:t>
        <a:bodyPr/>
        <a:lstStyle/>
        <a:p>
          <a:r>
            <a:rPr lang="en-GB"/>
            <a:t>A building does not have to be a structure occupied by people; a garage or a stable is a building</a:t>
          </a:r>
          <a:endParaRPr lang="en-US"/>
        </a:p>
      </dgm:t>
    </dgm:pt>
    <dgm:pt modelId="{807FED3B-2BB3-4FDF-BC49-2D5606075D3D}" type="parTrans" cxnId="{9C3FADEA-C22A-40E1-A546-E73D05A006B3}">
      <dgm:prSet/>
      <dgm:spPr/>
      <dgm:t>
        <a:bodyPr/>
        <a:lstStyle/>
        <a:p>
          <a:endParaRPr lang="en-US"/>
        </a:p>
      </dgm:t>
    </dgm:pt>
    <dgm:pt modelId="{F34793DE-69FD-4070-946F-209CDF59D70C}" type="sibTrans" cxnId="{9C3FADEA-C22A-40E1-A546-E73D05A006B3}">
      <dgm:prSet/>
      <dgm:spPr/>
      <dgm:t>
        <a:bodyPr/>
        <a:lstStyle/>
        <a:p>
          <a:endParaRPr lang="en-US"/>
        </a:p>
      </dgm:t>
    </dgm:pt>
    <dgm:pt modelId="{7D56F44B-D07D-4730-802A-2612DC7070A9}">
      <dgm:prSet/>
      <dgm:spPr/>
      <dgm:t>
        <a:bodyPr/>
        <a:lstStyle/>
        <a:p>
          <a:r>
            <a:rPr lang="en-GB"/>
            <a:t>“Building” and “dwelling” include inhabited vehicles or vessels.  </a:t>
          </a:r>
          <a:endParaRPr lang="en-US"/>
        </a:p>
      </dgm:t>
    </dgm:pt>
    <dgm:pt modelId="{DB277A1A-DF1A-4734-ABD4-3BA1915996B3}" type="parTrans" cxnId="{0631C1F0-CF79-48FA-9ECD-84A05B099BD3}">
      <dgm:prSet/>
      <dgm:spPr/>
      <dgm:t>
        <a:bodyPr/>
        <a:lstStyle/>
        <a:p>
          <a:endParaRPr lang="en-US"/>
        </a:p>
      </dgm:t>
    </dgm:pt>
    <dgm:pt modelId="{E765A5FF-3E75-4FEE-8E2D-6EA69BE599C5}" type="sibTrans" cxnId="{0631C1F0-CF79-48FA-9ECD-84A05B099BD3}">
      <dgm:prSet/>
      <dgm:spPr/>
      <dgm:t>
        <a:bodyPr/>
        <a:lstStyle/>
        <a:p>
          <a:endParaRPr lang="en-US"/>
        </a:p>
      </dgm:t>
    </dgm:pt>
    <dgm:pt modelId="{1CC39390-77FB-4D54-9868-A3AF30F29885}">
      <dgm:prSet/>
      <dgm:spPr/>
      <dgm:t>
        <a:bodyPr/>
        <a:lstStyle/>
        <a:p>
          <a:r>
            <a:rPr lang="en-GB"/>
            <a:t>A building can be a structure containing more than one part eg, block of flats</a:t>
          </a:r>
          <a:endParaRPr lang="en-US"/>
        </a:p>
      </dgm:t>
    </dgm:pt>
    <dgm:pt modelId="{A0772201-0E1E-4088-A61F-BE78E66D25BF}" type="parTrans" cxnId="{4EF41006-BDEF-4AB0-9C50-0AE8E5D6E9CC}">
      <dgm:prSet/>
      <dgm:spPr/>
      <dgm:t>
        <a:bodyPr/>
        <a:lstStyle/>
        <a:p>
          <a:endParaRPr lang="en-US"/>
        </a:p>
      </dgm:t>
    </dgm:pt>
    <dgm:pt modelId="{36D888F6-9A7E-42BB-86EF-606EF515412A}" type="sibTrans" cxnId="{4EF41006-BDEF-4AB0-9C50-0AE8E5D6E9CC}">
      <dgm:prSet/>
      <dgm:spPr/>
      <dgm:t>
        <a:bodyPr/>
        <a:lstStyle/>
        <a:p>
          <a:endParaRPr lang="en-US"/>
        </a:p>
      </dgm:t>
    </dgm:pt>
    <dgm:pt modelId="{68329DB7-88FF-4967-ADF4-B5012FBA4F1F}" type="pres">
      <dgm:prSet presAssocID="{974CA9B9-1D38-493B-BDCF-119357F095F1}" presName="vert0" presStyleCnt="0">
        <dgm:presLayoutVars>
          <dgm:dir/>
          <dgm:animOne val="branch"/>
          <dgm:animLvl val="lvl"/>
        </dgm:presLayoutVars>
      </dgm:prSet>
      <dgm:spPr/>
    </dgm:pt>
    <dgm:pt modelId="{C71D66D2-FEF8-4EA0-9DD0-A278F29A1F92}" type="pres">
      <dgm:prSet presAssocID="{932FE56E-9565-4BB3-8A59-7E7A74E9DECF}" presName="thickLine" presStyleLbl="alignNode1" presStyleIdx="0" presStyleCnt="8"/>
      <dgm:spPr/>
    </dgm:pt>
    <dgm:pt modelId="{609615F4-685C-4D2E-B08A-FA3F2290492A}" type="pres">
      <dgm:prSet presAssocID="{932FE56E-9565-4BB3-8A59-7E7A74E9DECF}" presName="horz1" presStyleCnt="0"/>
      <dgm:spPr/>
    </dgm:pt>
    <dgm:pt modelId="{8994BACD-222F-4F36-B229-EF0772403270}" type="pres">
      <dgm:prSet presAssocID="{932FE56E-9565-4BB3-8A59-7E7A74E9DECF}" presName="tx1" presStyleLbl="revTx" presStyleIdx="0" presStyleCnt="8"/>
      <dgm:spPr/>
    </dgm:pt>
    <dgm:pt modelId="{E6780CD1-7A3B-4436-B316-7244C97CB03F}" type="pres">
      <dgm:prSet presAssocID="{932FE56E-9565-4BB3-8A59-7E7A74E9DECF}" presName="vert1" presStyleCnt="0"/>
      <dgm:spPr/>
    </dgm:pt>
    <dgm:pt modelId="{1B9A5F2F-A84B-4F4E-B137-2B3002332ABD}" type="pres">
      <dgm:prSet presAssocID="{638A7EA4-9988-4D9E-A4DA-951E93E5C7AB}" presName="thickLine" presStyleLbl="alignNode1" presStyleIdx="1" presStyleCnt="8"/>
      <dgm:spPr/>
    </dgm:pt>
    <dgm:pt modelId="{03E6F3D4-B79F-4960-8AF3-226C2310D2CF}" type="pres">
      <dgm:prSet presAssocID="{638A7EA4-9988-4D9E-A4DA-951E93E5C7AB}" presName="horz1" presStyleCnt="0"/>
      <dgm:spPr/>
    </dgm:pt>
    <dgm:pt modelId="{6BA46598-69C3-4DB0-83ED-1A9F0D63C0FF}" type="pres">
      <dgm:prSet presAssocID="{638A7EA4-9988-4D9E-A4DA-951E93E5C7AB}" presName="tx1" presStyleLbl="revTx" presStyleIdx="1" presStyleCnt="8"/>
      <dgm:spPr/>
    </dgm:pt>
    <dgm:pt modelId="{805DB8D9-4221-4D31-9A1D-A5993FA37AB1}" type="pres">
      <dgm:prSet presAssocID="{638A7EA4-9988-4D9E-A4DA-951E93E5C7AB}" presName="vert1" presStyleCnt="0"/>
      <dgm:spPr/>
    </dgm:pt>
    <dgm:pt modelId="{335102C8-82F9-489C-B50B-711F6E6143FB}" type="pres">
      <dgm:prSet presAssocID="{3A3215E9-048B-41AF-BECC-4F2877197624}" presName="thickLine" presStyleLbl="alignNode1" presStyleIdx="2" presStyleCnt="8"/>
      <dgm:spPr/>
    </dgm:pt>
    <dgm:pt modelId="{1E6F11AB-6AA3-423A-9ABF-88F37CFF53AD}" type="pres">
      <dgm:prSet presAssocID="{3A3215E9-048B-41AF-BECC-4F2877197624}" presName="horz1" presStyleCnt="0"/>
      <dgm:spPr/>
    </dgm:pt>
    <dgm:pt modelId="{BBAF8164-9869-40B8-97C6-EDD2A1770163}" type="pres">
      <dgm:prSet presAssocID="{3A3215E9-048B-41AF-BECC-4F2877197624}" presName="tx1" presStyleLbl="revTx" presStyleIdx="2" presStyleCnt="8"/>
      <dgm:spPr/>
    </dgm:pt>
    <dgm:pt modelId="{7D7F7229-BEBB-4DE9-BB6C-75BFD19BF1EF}" type="pres">
      <dgm:prSet presAssocID="{3A3215E9-048B-41AF-BECC-4F2877197624}" presName="vert1" presStyleCnt="0"/>
      <dgm:spPr/>
    </dgm:pt>
    <dgm:pt modelId="{AD813533-0A93-4B21-ADF1-428C32E1AEB1}" type="pres">
      <dgm:prSet presAssocID="{9142A157-F067-456C-ACE5-5F349DF8AEF1}" presName="thickLine" presStyleLbl="alignNode1" presStyleIdx="3" presStyleCnt="8"/>
      <dgm:spPr/>
    </dgm:pt>
    <dgm:pt modelId="{A35EE062-5315-4D4A-806B-D9E45B20DAFD}" type="pres">
      <dgm:prSet presAssocID="{9142A157-F067-456C-ACE5-5F349DF8AEF1}" presName="horz1" presStyleCnt="0"/>
      <dgm:spPr/>
    </dgm:pt>
    <dgm:pt modelId="{CE939099-B10A-4879-A733-A607CF3BD868}" type="pres">
      <dgm:prSet presAssocID="{9142A157-F067-456C-ACE5-5F349DF8AEF1}" presName="tx1" presStyleLbl="revTx" presStyleIdx="3" presStyleCnt="8"/>
      <dgm:spPr/>
    </dgm:pt>
    <dgm:pt modelId="{AAFEE460-045B-436A-8656-0568AB14D450}" type="pres">
      <dgm:prSet presAssocID="{9142A157-F067-456C-ACE5-5F349DF8AEF1}" presName="vert1" presStyleCnt="0"/>
      <dgm:spPr/>
    </dgm:pt>
    <dgm:pt modelId="{659CF558-D6C8-4FB7-BEA0-642316B64F9C}" type="pres">
      <dgm:prSet presAssocID="{DFA2B824-43A3-4E16-92B4-2F11E39BB147}" presName="thickLine" presStyleLbl="alignNode1" presStyleIdx="4" presStyleCnt="8"/>
      <dgm:spPr/>
    </dgm:pt>
    <dgm:pt modelId="{33B3FF2A-A2A8-4172-AEBC-B4C97CB24C9B}" type="pres">
      <dgm:prSet presAssocID="{DFA2B824-43A3-4E16-92B4-2F11E39BB147}" presName="horz1" presStyleCnt="0"/>
      <dgm:spPr/>
    </dgm:pt>
    <dgm:pt modelId="{91E1E6AB-7F24-4D58-85D8-3D93571502A9}" type="pres">
      <dgm:prSet presAssocID="{DFA2B824-43A3-4E16-92B4-2F11E39BB147}" presName="tx1" presStyleLbl="revTx" presStyleIdx="4" presStyleCnt="8"/>
      <dgm:spPr/>
    </dgm:pt>
    <dgm:pt modelId="{BC73DFEF-67E4-48A3-AD6C-87CA31F18DE4}" type="pres">
      <dgm:prSet presAssocID="{DFA2B824-43A3-4E16-92B4-2F11E39BB147}" presName="vert1" presStyleCnt="0"/>
      <dgm:spPr/>
    </dgm:pt>
    <dgm:pt modelId="{03D18419-8693-4171-B3F9-6A0269602058}" type="pres">
      <dgm:prSet presAssocID="{287A7DF3-7834-43AE-8EAC-026A9ACE5185}" presName="thickLine" presStyleLbl="alignNode1" presStyleIdx="5" presStyleCnt="8"/>
      <dgm:spPr/>
    </dgm:pt>
    <dgm:pt modelId="{21E76648-4FB6-4BFE-8C88-62AC621C0B3C}" type="pres">
      <dgm:prSet presAssocID="{287A7DF3-7834-43AE-8EAC-026A9ACE5185}" presName="horz1" presStyleCnt="0"/>
      <dgm:spPr/>
    </dgm:pt>
    <dgm:pt modelId="{08FF77B4-3B73-457E-B2DB-86648A305942}" type="pres">
      <dgm:prSet presAssocID="{287A7DF3-7834-43AE-8EAC-026A9ACE5185}" presName="tx1" presStyleLbl="revTx" presStyleIdx="5" presStyleCnt="8"/>
      <dgm:spPr/>
    </dgm:pt>
    <dgm:pt modelId="{32AFEB81-6B1C-491C-AB92-67F54345F142}" type="pres">
      <dgm:prSet presAssocID="{287A7DF3-7834-43AE-8EAC-026A9ACE5185}" presName="vert1" presStyleCnt="0"/>
      <dgm:spPr/>
    </dgm:pt>
    <dgm:pt modelId="{920D68E9-9567-485F-B47D-D6C7EADC925C}" type="pres">
      <dgm:prSet presAssocID="{7D56F44B-D07D-4730-802A-2612DC7070A9}" presName="thickLine" presStyleLbl="alignNode1" presStyleIdx="6" presStyleCnt="8"/>
      <dgm:spPr/>
    </dgm:pt>
    <dgm:pt modelId="{3B894DA8-339B-4259-9623-59D4CE1BB291}" type="pres">
      <dgm:prSet presAssocID="{7D56F44B-D07D-4730-802A-2612DC7070A9}" presName="horz1" presStyleCnt="0"/>
      <dgm:spPr/>
    </dgm:pt>
    <dgm:pt modelId="{9B9E5698-CA0D-47CA-928B-75366BF1F6BD}" type="pres">
      <dgm:prSet presAssocID="{7D56F44B-D07D-4730-802A-2612DC7070A9}" presName="tx1" presStyleLbl="revTx" presStyleIdx="6" presStyleCnt="8"/>
      <dgm:spPr/>
    </dgm:pt>
    <dgm:pt modelId="{E926D9CD-51EF-4506-80AF-AF2A8869116D}" type="pres">
      <dgm:prSet presAssocID="{7D56F44B-D07D-4730-802A-2612DC7070A9}" presName="vert1" presStyleCnt="0"/>
      <dgm:spPr/>
    </dgm:pt>
    <dgm:pt modelId="{3A9830D5-6E1A-49F0-B803-B38D5705E88A}" type="pres">
      <dgm:prSet presAssocID="{1CC39390-77FB-4D54-9868-A3AF30F29885}" presName="thickLine" presStyleLbl="alignNode1" presStyleIdx="7" presStyleCnt="8"/>
      <dgm:spPr/>
    </dgm:pt>
    <dgm:pt modelId="{37C0FD43-842E-4D06-9007-2735B30E3817}" type="pres">
      <dgm:prSet presAssocID="{1CC39390-77FB-4D54-9868-A3AF30F29885}" presName="horz1" presStyleCnt="0"/>
      <dgm:spPr/>
    </dgm:pt>
    <dgm:pt modelId="{3D2A2B5E-B307-4376-9DD2-A0D96930839B}" type="pres">
      <dgm:prSet presAssocID="{1CC39390-77FB-4D54-9868-A3AF30F29885}" presName="tx1" presStyleLbl="revTx" presStyleIdx="7" presStyleCnt="8"/>
      <dgm:spPr/>
    </dgm:pt>
    <dgm:pt modelId="{47CA4BC7-07FE-46EF-836E-A86F8063092B}" type="pres">
      <dgm:prSet presAssocID="{1CC39390-77FB-4D54-9868-A3AF30F29885}" presName="vert1" presStyleCnt="0"/>
      <dgm:spPr/>
    </dgm:pt>
  </dgm:ptLst>
  <dgm:cxnLst>
    <dgm:cxn modelId="{7A786C05-BD4E-4C96-AB71-3AE8C2CD2F5F}" type="presOf" srcId="{974CA9B9-1D38-493B-BDCF-119357F095F1}" destId="{68329DB7-88FF-4967-ADF4-B5012FBA4F1F}" srcOrd="0" destOrd="0" presId="urn:microsoft.com/office/officeart/2008/layout/LinedList"/>
    <dgm:cxn modelId="{4EF41006-BDEF-4AB0-9C50-0AE8E5D6E9CC}" srcId="{974CA9B9-1D38-493B-BDCF-119357F095F1}" destId="{1CC39390-77FB-4D54-9868-A3AF30F29885}" srcOrd="7" destOrd="0" parTransId="{A0772201-0E1E-4088-A61F-BE78E66D25BF}" sibTransId="{36D888F6-9A7E-42BB-86EF-606EF515412A}"/>
    <dgm:cxn modelId="{522ACA07-D1FA-473E-B29E-EC20530493F6}" srcId="{974CA9B9-1D38-493B-BDCF-119357F095F1}" destId="{DFA2B824-43A3-4E16-92B4-2F11E39BB147}" srcOrd="4" destOrd="0" parTransId="{ED99B947-65F5-45E8-984E-986CAEABFD31}" sibTransId="{B95DD71E-DB50-4B6D-8D37-8BC021F05C06}"/>
    <dgm:cxn modelId="{EFDEF215-41E3-465E-9194-C511904DD79B}" srcId="{974CA9B9-1D38-493B-BDCF-119357F095F1}" destId="{3A3215E9-048B-41AF-BECC-4F2877197624}" srcOrd="2" destOrd="0" parTransId="{8AC5246A-BAA6-4051-A311-C9B1412B4475}" sibTransId="{D4FAA01B-CBF4-4C30-B515-52AEF232FE14}"/>
    <dgm:cxn modelId="{F5E85D18-BFBB-48E8-81BA-AF067BE5FBC6}" type="presOf" srcId="{1CC39390-77FB-4D54-9868-A3AF30F29885}" destId="{3D2A2B5E-B307-4376-9DD2-A0D96930839B}" srcOrd="0" destOrd="0" presId="urn:microsoft.com/office/officeart/2008/layout/LinedList"/>
    <dgm:cxn modelId="{1FFE6E28-7382-4506-ADFB-863EAEB4A53F}" type="presOf" srcId="{7D56F44B-D07D-4730-802A-2612DC7070A9}" destId="{9B9E5698-CA0D-47CA-928B-75366BF1F6BD}" srcOrd="0" destOrd="0" presId="urn:microsoft.com/office/officeart/2008/layout/LinedList"/>
    <dgm:cxn modelId="{C06FFC35-7FFF-4CCD-B4AA-BEC230EDDF7C}" srcId="{974CA9B9-1D38-493B-BDCF-119357F095F1}" destId="{932FE56E-9565-4BB3-8A59-7E7A74E9DECF}" srcOrd="0" destOrd="0" parTransId="{7D35BD79-D63A-4E8C-9F9D-EAA2D45EB636}" sibTransId="{853D4AD7-F183-4BDD-95FC-EAEA7226785C}"/>
    <dgm:cxn modelId="{F468807B-04C8-4A0F-95D5-0BDF19C45F18}" type="presOf" srcId="{638A7EA4-9988-4D9E-A4DA-951E93E5C7AB}" destId="{6BA46598-69C3-4DB0-83ED-1A9F0D63C0FF}" srcOrd="0" destOrd="0" presId="urn:microsoft.com/office/officeart/2008/layout/LinedList"/>
    <dgm:cxn modelId="{D9027084-3D89-4BC1-9239-C1169C07E157}" type="presOf" srcId="{DFA2B824-43A3-4E16-92B4-2F11E39BB147}" destId="{91E1E6AB-7F24-4D58-85D8-3D93571502A9}" srcOrd="0" destOrd="0" presId="urn:microsoft.com/office/officeart/2008/layout/LinedList"/>
    <dgm:cxn modelId="{8A5E4D86-4464-41A3-9982-A823782474E2}" type="presOf" srcId="{932FE56E-9565-4BB3-8A59-7E7A74E9DECF}" destId="{8994BACD-222F-4F36-B229-EF0772403270}" srcOrd="0" destOrd="0" presId="urn:microsoft.com/office/officeart/2008/layout/LinedList"/>
    <dgm:cxn modelId="{B2261D95-11EF-4CB0-B9E5-2E70EAC9017C}" type="presOf" srcId="{9142A157-F067-456C-ACE5-5F349DF8AEF1}" destId="{CE939099-B10A-4879-A733-A607CF3BD868}" srcOrd="0" destOrd="0" presId="urn:microsoft.com/office/officeart/2008/layout/LinedList"/>
    <dgm:cxn modelId="{98E202CA-4968-4FCE-BB8C-7EE9F7BFF2B1}" srcId="{974CA9B9-1D38-493B-BDCF-119357F095F1}" destId="{9142A157-F067-456C-ACE5-5F349DF8AEF1}" srcOrd="3" destOrd="0" parTransId="{19835B85-44CA-47C6-B186-37A084B3791E}" sibTransId="{E2C95AC2-26C5-44EC-AA00-5C617F4110B3}"/>
    <dgm:cxn modelId="{9319CCE0-8659-437C-A937-660115C3C153}" type="presOf" srcId="{3A3215E9-048B-41AF-BECC-4F2877197624}" destId="{BBAF8164-9869-40B8-97C6-EDD2A1770163}" srcOrd="0" destOrd="0" presId="urn:microsoft.com/office/officeart/2008/layout/LinedList"/>
    <dgm:cxn modelId="{9C3FADEA-C22A-40E1-A546-E73D05A006B3}" srcId="{974CA9B9-1D38-493B-BDCF-119357F095F1}" destId="{287A7DF3-7834-43AE-8EAC-026A9ACE5185}" srcOrd="5" destOrd="0" parTransId="{807FED3B-2BB3-4FDF-BC49-2D5606075D3D}" sibTransId="{F34793DE-69FD-4070-946F-209CDF59D70C}"/>
    <dgm:cxn modelId="{0631C1F0-CF79-48FA-9ECD-84A05B099BD3}" srcId="{974CA9B9-1D38-493B-BDCF-119357F095F1}" destId="{7D56F44B-D07D-4730-802A-2612DC7070A9}" srcOrd="6" destOrd="0" parTransId="{DB277A1A-DF1A-4734-ABD4-3BA1915996B3}" sibTransId="{E765A5FF-3E75-4FEE-8E2D-6EA69BE599C5}"/>
    <dgm:cxn modelId="{2AC77CF9-3F59-4FA7-81BA-FF8B9DD840B0}" srcId="{974CA9B9-1D38-493B-BDCF-119357F095F1}" destId="{638A7EA4-9988-4D9E-A4DA-951E93E5C7AB}" srcOrd="1" destOrd="0" parTransId="{09DC6760-105F-4680-8935-AA1E46673215}" sibTransId="{E37A6BD9-8C21-4CCF-8356-07C3B5DC5613}"/>
    <dgm:cxn modelId="{27A163FF-78DC-4E51-BBE4-B6D8D5DFD880}" type="presOf" srcId="{287A7DF3-7834-43AE-8EAC-026A9ACE5185}" destId="{08FF77B4-3B73-457E-B2DB-86648A305942}" srcOrd="0" destOrd="0" presId="urn:microsoft.com/office/officeart/2008/layout/LinedList"/>
    <dgm:cxn modelId="{71AACA2C-17D4-40B1-940E-3B9DE7159383}" type="presParOf" srcId="{68329DB7-88FF-4967-ADF4-B5012FBA4F1F}" destId="{C71D66D2-FEF8-4EA0-9DD0-A278F29A1F92}" srcOrd="0" destOrd="0" presId="urn:microsoft.com/office/officeart/2008/layout/LinedList"/>
    <dgm:cxn modelId="{BDCE370C-4F36-4707-BA6F-60587AB86E19}" type="presParOf" srcId="{68329DB7-88FF-4967-ADF4-B5012FBA4F1F}" destId="{609615F4-685C-4D2E-B08A-FA3F2290492A}" srcOrd="1" destOrd="0" presId="urn:microsoft.com/office/officeart/2008/layout/LinedList"/>
    <dgm:cxn modelId="{E654B2BE-9B8E-4135-B3D5-A1483DE5CF53}" type="presParOf" srcId="{609615F4-685C-4D2E-B08A-FA3F2290492A}" destId="{8994BACD-222F-4F36-B229-EF0772403270}" srcOrd="0" destOrd="0" presId="urn:microsoft.com/office/officeart/2008/layout/LinedList"/>
    <dgm:cxn modelId="{9BD73BAB-C643-410B-8E54-C7E9F3E76B9C}" type="presParOf" srcId="{609615F4-685C-4D2E-B08A-FA3F2290492A}" destId="{E6780CD1-7A3B-4436-B316-7244C97CB03F}" srcOrd="1" destOrd="0" presId="urn:microsoft.com/office/officeart/2008/layout/LinedList"/>
    <dgm:cxn modelId="{724584A5-8DEC-46EA-BCAE-DF00AA126286}" type="presParOf" srcId="{68329DB7-88FF-4967-ADF4-B5012FBA4F1F}" destId="{1B9A5F2F-A84B-4F4E-B137-2B3002332ABD}" srcOrd="2" destOrd="0" presId="urn:microsoft.com/office/officeart/2008/layout/LinedList"/>
    <dgm:cxn modelId="{A4A70375-2DC1-459D-81B7-7E163D7624A1}" type="presParOf" srcId="{68329DB7-88FF-4967-ADF4-B5012FBA4F1F}" destId="{03E6F3D4-B79F-4960-8AF3-226C2310D2CF}" srcOrd="3" destOrd="0" presId="urn:microsoft.com/office/officeart/2008/layout/LinedList"/>
    <dgm:cxn modelId="{AE5595D1-D5DC-4DA2-851B-AABD460C09EC}" type="presParOf" srcId="{03E6F3D4-B79F-4960-8AF3-226C2310D2CF}" destId="{6BA46598-69C3-4DB0-83ED-1A9F0D63C0FF}" srcOrd="0" destOrd="0" presId="urn:microsoft.com/office/officeart/2008/layout/LinedList"/>
    <dgm:cxn modelId="{566BD082-39BB-4B94-9449-AE68016E58E4}" type="presParOf" srcId="{03E6F3D4-B79F-4960-8AF3-226C2310D2CF}" destId="{805DB8D9-4221-4D31-9A1D-A5993FA37AB1}" srcOrd="1" destOrd="0" presId="urn:microsoft.com/office/officeart/2008/layout/LinedList"/>
    <dgm:cxn modelId="{D9030584-4D0C-4FFD-807F-E7DFAB8D2F05}" type="presParOf" srcId="{68329DB7-88FF-4967-ADF4-B5012FBA4F1F}" destId="{335102C8-82F9-489C-B50B-711F6E6143FB}" srcOrd="4" destOrd="0" presId="urn:microsoft.com/office/officeart/2008/layout/LinedList"/>
    <dgm:cxn modelId="{4008606E-AF63-4271-B249-D7122DD04745}" type="presParOf" srcId="{68329DB7-88FF-4967-ADF4-B5012FBA4F1F}" destId="{1E6F11AB-6AA3-423A-9ABF-88F37CFF53AD}" srcOrd="5" destOrd="0" presId="urn:microsoft.com/office/officeart/2008/layout/LinedList"/>
    <dgm:cxn modelId="{8053370E-09A5-4C59-B903-3AADDB0364CC}" type="presParOf" srcId="{1E6F11AB-6AA3-423A-9ABF-88F37CFF53AD}" destId="{BBAF8164-9869-40B8-97C6-EDD2A1770163}" srcOrd="0" destOrd="0" presId="urn:microsoft.com/office/officeart/2008/layout/LinedList"/>
    <dgm:cxn modelId="{A1778683-0050-4193-ABB3-0EC84249C472}" type="presParOf" srcId="{1E6F11AB-6AA3-423A-9ABF-88F37CFF53AD}" destId="{7D7F7229-BEBB-4DE9-BB6C-75BFD19BF1EF}" srcOrd="1" destOrd="0" presId="urn:microsoft.com/office/officeart/2008/layout/LinedList"/>
    <dgm:cxn modelId="{6D6948A3-869E-4C84-8A8F-57C08C698276}" type="presParOf" srcId="{68329DB7-88FF-4967-ADF4-B5012FBA4F1F}" destId="{AD813533-0A93-4B21-ADF1-428C32E1AEB1}" srcOrd="6" destOrd="0" presId="urn:microsoft.com/office/officeart/2008/layout/LinedList"/>
    <dgm:cxn modelId="{521FD072-0CAC-4099-ADF8-2242027E8AA0}" type="presParOf" srcId="{68329DB7-88FF-4967-ADF4-B5012FBA4F1F}" destId="{A35EE062-5315-4D4A-806B-D9E45B20DAFD}" srcOrd="7" destOrd="0" presId="urn:microsoft.com/office/officeart/2008/layout/LinedList"/>
    <dgm:cxn modelId="{1399D320-AF7A-4A61-A01C-B6439319E3D7}" type="presParOf" srcId="{A35EE062-5315-4D4A-806B-D9E45B20DAFD}" destId="{CE939099-B10A-4879-A733-A607CF3BD868}" srcOrd="0" destOrd="0" presId="urn:microsoft.com/office/officeart/2008/layout/LinedList"/>
    <dgm:cxn modelId="{610F9CE0-2536-4191-8013-237CBE73AE6E}" type="presParOf" srcId="{A35EE062-5315-4D4A-806B-D9E45B20DAFD}" destId="{AAFEE460-045B-436A-8656-0568AB14D450}" srcOrd="1" destOrd="0" presId="urn:microsoft.com/office/officeart/2008/layout/LinedList"/>
    <dgm:cxn modelId="{10AD6DFB-068D-4248-9078-C6808C05D2B9}" type="presParOf" srcId="{68329DB7-88FF-4967-ADF4-B5012FBA4F1F}" destId="{659CF558-D6C8-4FB7-BEA0-642316B64F9C}" srcOrd="8" destOrd="0" presId="urn:microsoft.com/office/officeart/2008/layout/LinedList"/>
    <dgm:cxn modelId="{B10FB472-1F9F-4862-BD99-C1CE6A12D5AD}" type="presParOf" srcId="{68329DB7-88FF-4967-ADF4-B5012FBA4F1F}" destId="{33B3FF2A-A2A8-4172-AEBC-B4C97CB24C9B}" srcOrd="9" destOrd="0" presId="urn:microsoft.com/office/officeart/2008/layout/LinedList"/>
    <dgm:cxn modelId="{F54F035B-FDDC-4A68-A3F2-650F96E740DE}" type="presParOf" srcId="{33B3FF2A-A2A8-4172-AEBC-B4C97CB24C9B}" destId="{91E1E6AB-7F24-4D58-85D8-3D93571502A9}" srcOrd="0" destOrd="0" presId="urn:microsoft.com/office/officeart/2008/layout/LinedList"/>
    <dgm:cxn modelId="{F830F6AD-883A-4A95-9704-3165FAC0AC3B}" type="presParOf" srcId="{33B3FF2A-A2A8-4172-AEBC-B4C97CB24C9B}" destId="{BC73DFEF-67E4-48A3-AD6C-87CA31F18DE4}" srcOrd="1" destOrd="0" presId="urn:microsoft.com/office/officeart/2008/layout/LinedList"/>
    <dgm:cxn modelId="{D2574977-C147-42CE-8E16-BF183795AA8B}" type="presParOf" srcId="{68329DB7-88FF-4967-ADF4-B5012FBA4F1F}" destId="{03D18419-8693-4171-B3F9-6A0269602058}" srcOrd="10" destOrd="0" presId="urn:microsoft.com/office/officeart/2008/layout/LinedList"/>
    <dgm:cxn modelId="{CB31006C-8687-4F30-AAB4-71D63250F95E}" type="presParOf" srcId="{68329DB7-88FF-4967-ADF4-B5012FBA4F1F}" destId="{21E76648-4FB6-4BFE-8C88-62AC621C0B3C}" srcOrd="11" destOrd="0" presId="urn:microsoft.com/office/officeart/2008/layout/LinedList"/>
    <dgm:cxn modelId="{51A8AA92-97E9-434C-83A7-FB6CD8D64CF7}" type="presParOf" srcId="{21E76648-4FB6-4BFE-8C88-62AC621C0B3C}" destId="{08FF77B4-3B73-457E-B2DB-86648A305942}" srcOrd="0" destOrd="0" presId="urn:microsoft.com/office/officeart/2008/layout/LinedList"/>
    <dgm:cxn modelId="{761D8706-16FF-48AD-9A90-F7DB48B067D7}" type="presParOf" srcId="{21E76648-4FB6-4BFE-8C88-62AC621C0B3C}" destId="{32AFEB81-6B1C-491C-AB92-67F54345F142}" srcOrd="1" destOrd="0" presId="urn:microsoft.com/office/officeart/2008/layout/LinedList"/>
    <dgm:cxn modelId="{0605E210-D945-46B8-8048-DC586500A2A9}" type="presParOf" srcId="{68329DB7-88FF-4967-ADF4-B5012FBA4F1F}" destId="{920D68E9-9567-485F-B47D-D6C7EADC925C}" srcOrd="12" destOrd="0" presId="urn:microsoft.com/office/officeart/2008/layout/LinedList"/>
    <dgm:cxn modelId="{7BDD9038-05F4-4A82-B8F5-1BE487C004A9}" type="presParOf" srcId="{68329DB7-88FF-4967-ADF4-B5012FBA4F1F}" destId="{3B894DA8-339B-4259-9623-59D4CE1BB291}" srcOrd="13" destOrd="0" presId="urn:microsoft.com/office/officeart/2008/layout/LinedList"/>
    <dgm:cxn modelId="{91131777-5505-4BE6-BBE8-D9D2DFFC985C}" type="presParOf" srcId="{3B894DA8-339B-4259-9623-59D4CE1BB291}" destId="{9B9E5698-CA0D-47CA-928B-75366BF1F6BD}" srcOrd="0" destOrd="0" presId="urn:microsoft.com/office/officeart/2008/layout/LinedList"/>
    <dgm:cxn modelId="{A00C0FD0-CE6E-4727-A314-0A44516651A9}" type="presParOf" srcId="{3B894DA8-339B-4259-9623-59D4CE1BB291}" destId="{E926D9CD-51EF-4506-80AF-AF2A8869116D}" srcOrd="1" destOrd="0" presId="urn:microsoft.com/office/officeart/2008/layout/LinedList"/>
    <dgm:cxn modelId="{BB686070-0A7A-4EE4-94A1-85FE32276A5B}" type="presParOf" srcId="{68329DB7-88FF-4967-ADF4-B5012FBA4F1F}" destId="{3A9830D5-6E1A-49F0-B803-B38D5705E88A}" srcOrd="14" destOrd="0" presId="urn:microsoft.com/office/officeart/2008/layout/LinedList"/>
    <dgm:cxn modelId="{AB0A1FFF-AFAB-46D0-94A6-A8B839D135A8}" type="presParOf" srcId="{68329DB7-88FF-4967-ADF4-B5012FBA4F1F}" destId="{37C0FD43-842E-4D06-9007-2735B30E3817}" srcOrd="15" destOrd="0" presId="urn:microsoft.com/office/officeart/2008/layout/LinedList"/>
    <dgm:cxn modelId="{61FC5D0B-1FF2-44CF-834F-BB8AE5A52477}" type="presParOf" srcId="{37C0FD43-842E-4D06-9007-2735B30E3817}" destId="{3D2A2B5E-B307-4376-9DD2-A0D96930839B}" srcOrd="0" destOrd="0" presId="urn:microsoft.com/office/officeart/2008/layout/LinedList"/>
    <dgm:cxn modelId="{F306E9E5-181C-4BFD-BBEF-5CE30EA716BC}" type="presParOf" srcId="{37C0FD43-842E-4D06-9007-2735B30E3817}" destId="{47CA4BC7-07FE-46EF-836E-A86F8063092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BA726-22F0-4ADB-99D1-27AB81D86D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2C139D68-3B11-4B05-8E5C-3611EB0D2141}" type="pres">
      <dgm:prSet presAssocID="{CD9BA726-22F0-4ADB-99D1-27AB81D86D64}" presName="linear" presStyleCnt="0">
        <dgm:presLayoutVars>
          <dgm:animLvl val="lvl"/>
          <dgm:resizeHandles val="exact"/>
        </dgm:presLayoutVars>
      </dgm:prSet>
      <dgm:spPr/>
    </dgm:pt>
    <dgm:pt modelId="{C43135E9-76F2-4FE9-A59F-4157881DA464}" type="pres">
      <dgm:prSet presAssocID="{F3C970B3-ABB5-4AD4-8D19-5FE0AE06B79E}" presName="parentText" presStyleLbl="node1" presStyleIdx="0" presStyleCnt="3">
        <dgm:presLayoutVars>
          <dgm:chMax val="0"/>
          <dgm:bulletEnabled val="1"/>
        </dgm:presLayoutVars>
      </dgm:prSet>
      <dgm:spPr/>
    </dgm:pt>
    <dgm:pt modelId="{B8C8E433-3D1A-462A-A88C-D2925F44E4A6}" type="pres">
      <dgm:prSet presAssocID="{51ABE11D-8806-42B7-9074-0417E5708AE8}" presName="spacer" presStyleCnt="0"/>
      <dgm:spPr/>
    </dgm:pt>
    <dgm:pt modelId="{E00BAD22-1189-47D8-89E5-9F245A1A13BF}" type="pres">
      <dgm:prSet presAssocID="{D5E8CEB8-6F20-463E-8899-C9B51CC9357D}" presName="parentText" presStyleLbl="node1" presStyleIdx="1" presStyleCnt="3">
        <dgm:presLayoutVars>
          <dgm:chMax val="0"/>
          <dgm:bulletEnabled val="1"/>
        </dgm:presLayoutVars>
      </dgm:prSet>
      <dgm:spPr/>
    </dgm:pt>
    <dgm:pt modelId="{1F18A73E-5E91-44C6-A811-B32DBEC7D637}" type="pres">
      <dgm:prSet presAssocID="{2C2D8C68-FD33-4A35-8278-648594C269BA}" presName="spacer" presStyleCnt="0"/>
      <dgm:spPr/>
    </dgm:pt>
    <dgm:pt modelId="{E2E6D231-759B-4341-BA41-F15D6AA81582}" type="pres">
      <dgm:prSet presAssocID="{27592CA3-C9FB-45F0-BED6-86DD8ACEA018}" presName="parentText" presStyleLbl="node1" presStyleIdx="2" presStyleCnt="3">
        <dgm:presLayoutVars>
          <dgm:chMax val="0"/>
          <dgm:bulletEnabled val="1"/>
        </dgm:presLayoutVars>
      </dgm:prSet>
      <dgm:spPr/>
    </dgm:pt>
  </dgm:ptLst>
  <dgm:cxnLst>
    <dgm:cxn modelId="{DF598B5F-2337-4828-B24B-328A2034D741}" srcId="{CD9BA726-22F0-4ADB-99D1-27AB81D86D64}" destId="{D5E8CEB8-6F20-463E-8899-C9B51CC9357D}" srcOrd="1" destOrd="0" parTransId="{F233316F-D31F-47E0-870C-2EE52195138D}" sibTransId="{2C2D8C68-FD33-4A35-8278-648594C269BA}"/>
    <dgm:cxn modelId="{292B4A6C-625A-422A-8738-DAF7D2F9200B}" type="presOf" srcId="{27592CA3-C9FB-45F0-BED6-86DD8ACEA018}" destId="{E2E6D231-759B-4341-BA41-F15D6AA81582}" srcOrd="0" destOrd="0" presId="urn:microsoft.com/office/officeart/2005/8/layout/vList2"/>
    <dgm:cxn modelId="{442C3C89-D638-4DFA-9374-31C72715543E}" srcId="{CD9BA726-22F0-4ADB-99D1-27AB81D86D64}" destId="{F3C970B3-ABB5-4AD4-8D19-5FE0AE06B79E}" srcOrd="0" destOrd="0" parTransId="{79F0C667-4F1B-4F2A-B94E-CDF6FE30F53A}" sibTransId="{51ABE11D-8806-42B7-9074-0417E5708AE8}"/>
    <dgm:cxn modelId="{BC0B9EAD-14CD-425A-AEBF-30BDCEE3C657}" type="presOf" srcId="{F3C970B3-ABB5-4AD4-8D19-5FE0AE06B79E}" destId="{C43135E9-76F2-4FE9-A59F-4157881DA464}" srcOrd="0" destOrd="0" presId="urn:microsoft.com/office/officeart/2005/8/layout/vList2"/>
    <dgm:cxn modelId="{72977BAE-39A9-42F5-8D69-0FB045B3B122}" srcId="{CD9BA726-22F0-4ADB-99D1-27AB81D86D64}" destId="{27592CA3-C9FB-45F0-BED6-86DD8ACEA018}" srcOrd="2" destOrd="0" parTransId="{E068654B-EECA-41B8-8790-E73A95F44A66}" sibTransId="{03BC6F72-704F-4ED4-8199-6603AD4DFD66}"/>
    <dgm:cxn modelId="{BBFEF4CF-C210-41E1-99C9-58E9D5268B74}" type="presOf" srcId="{CD9BA726-22F0-4ADB-99D1-27AB81D86D64}" destId="{2C139D68-3B11-4B05-8E5C-3611EB0D2141}" srcOrd="0" destOrd="0" presId="urn:microsoft.com/office/officeart/2005/8/layout/vList2"/>
    <dgm:cxn modelId="{6247BBD0-2FEF-4659-AAC6-5961F3D5DDDF}" type="presOf" srcId="{D5E8CEB8-6F20-463E-8899-C9B51CC9357D}" destId="{E00BAD22-1189-47D8-89E5-9F245A1A13BF}" srcOrd="0" destOrd="0" presId="urn:microsoft.com/office/officeart/2005/8/layout/vList2"/>
    <dgm:cxn modelId="{854F6BAC-DD1C-44F1-9B5A-1598E79A672A}" type="presParOf" srcId="{2C139D68-3B11-4B05-8E5C-3611EB0D2141}" destId="{C43135E9-76F2-4FE9-A59F-4157881DA464}" srcOrd="0" destOrd="0" presId="urn:microsoft.com/office/officeart/2005/8/layout/vList2"/>
    <dgm:cxn modelId="{16130683-B14F-4591-A5E9-0818FA8EA6E1}" type="presParOf" srcId="{2C139D68-3B11-4B05-8E5C-3611EB0D2141}" destId="{B8C8E433-3D1A-462A-A88C-D2925F44E4A6}" srcOrd="1" destOrd="0" presId="urn:microsoft.com/office/officeart/2005/8/layout/vList2"/>
    <dgm:cxn modelId="{822E9889-285D-4967-A963-ADD8EA5C48DE}" type="presParOf" srcId="{2C139D68-3B11-4B05-8E5C-3611EB0D2141}" destId="{E00BAD22-1189-47D8-89E5-9F245A1A13BF}" srcOrd="2" destOrd="0" presId="urn:microsoft.com/office/officeart/2005/8/layout/vList2"/>
    <dgm:cxn modelId="{B63B37E8-5AE1-4E01-B022-A17F5B157323}" type="presParOf" srcId="{2C139D68-3B11-4B05-8E5C-3611EB0D2141}" destId="{1F18A73E-5E91-44C6-A811-B32DBEC7D637}" srcOrd="3" destOrd="0" presId="urn:microsoft.com/office/officeart/2005/8/layout/vList2"/>
    <dgm:cxn modelId="{ECED4BBA-E7BA-4832-B817-5D42BED1A717}" type="presParOf" srcId="{2C139D68-3B11-4B05-8E5C-3611EB0D2141}" destId="{E2E6D231-759B-4341-BA41-F15D6AA815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3BF067-D927-4854-9F43-2B49940C90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E7D4AEB-7E08-47E2-A078-00BCACA35ED5}">
      <dgm:prSet/>
      <dgm:spPr/>
      <dgm:t>
        <a:bodyPr/>
        <a:lstStyle/>
        <a:p>
          <a:r>
            <a:rPr lang="en-GB"/>
            <a:t>AGGRAVATED BURGLARY</a:t>
          </a:r>
          <a:endParaRPr lang="en-US"/>
        </a:p>
      </dgm:t>
    </dgm:pt>
    <dgm:pt modelId="{EB98FAA4-08DB-42F7-B0FB-74B9B0E6B5A5}" type="parTrans" cxnId="{EC1FE649-1C0A-4025-9A97-020F127FC9A1}">
      <dgm:prSet/>
      <dgm:spPr/>
      <dgm:t>
        <a:bodyPr/>
        <a:lstStyle/>
        <a:p>
          <a:endParaRPr lang="en-US"/>
        </a:p>
      </dgm:t>
    </dgm:pt>
    <dgm:pt modelId="{1F81D3A6-BBD1-4421-8376-E6DEEFBD2AE3}" type="sibTrans" cxnId="{EC1FE649-1C0A-4025-9A97-020F127FC9A1}">
      <dgm:prSet/>
      <dgm:spPr/>
      <dgm:t>
        <a:bodyPr/>
        <a:lstStyle/>
        <a:p>
          <a:endParaRPr lang="en-US"/>
        </a:p>
      </dgm:t>
    </dgm:pt>
    <dgm:pt modelId="{3C33A279-3D6F-435F-94B4-3B1C8DC1E051}">
      <dgm:prSet/>
      <dgm:spPr/>
      <dgm:t>
        <a:bodyPr/>
        <a:lstStyle/>
        <a:p>
          <a:r>
            <a:rPr lang="en-GB" b="1" dirty="0"/>
            <a:t>Aggravated Burglary – </a:t>
          </a:r>
          <a:r>
            <a:rPr lang="en-GB" b="1" dirty="0">
              <a:solidFill>
                <a:srgbClr val="FF0000"/>
              </a:solidFill>
            </a:rPr>
            <a:t>Section 10(1), Theft Act 1968</a:t>
          </a:r>
          <a:endParaRPr lang="en-US" dirty="0">
            <a:solidFill>
              <a:srgbClr val="FF0000"/>
            </a:solidFill>
          </a:endParaRPr>
        </a:p>
      </dgm:t>
    </dgm:pt>
    <dgm:pt modelId="{E5D5A16E-5011-4FD8-984E-7D9B21FBC4EB}" type="parTrans" cxnId="{796262C1-2DF2-435A-B891-0BCF0AECC535}">
      <dgm:prSet/>
      <dgm:spPr/>
      <dgm:t>
        <a:bodyPr/>
        <a:lstStyle/>
        <a:p>
          <a:endParaRPr lang="en-US"/>
        </a:p>
      </dgm:t>
    </dgm:pt>
    <dgm:pt modelId="{ABDF22C1-8E2D-4461-9D6A-B13C3E0DABE7}" type="sibTrans" cxnId="{796262C1-2DF2-435A-B891-0BCF0AECC535}">
      <dgm:prSet/>
      <dgm:spPr/>
      <dgm:t>
        <a:bodyPr/>
        <a:lstStyle/>
        <a:p>
          <a:endParaRPr lang="en-US"/>
        </a:p>
      </dgm:t>
    </dgm:pt>
    <dgm:pt modelId="{CF64A7B3-7D19-4E89-B299-0AB3879EC345}" type="pres">
      <dgm:prSet presAssocID="{BA3BF067-D927-4854-9F43-2B49940C9057}" presName="vert0" presStyleCnt="0">
        <dgm:presLayoutVars>
          <dgm:dir/>
          <dgm:animOne val="branch"/>
          <dgm:animLvl val="lvl"/>
        </dgm:presLayoutVars>
      </dgm:prSet>
      <dgm:spPr/>
    </dgm:pt>
    <dgm:pt modelId="{FECB5271-F14E-4500-AAED-1877E71CFD51}" type="pres">
      <dgm:prSet presAssocID="{6E7D4AEB-7E08-47E2-A078-00BCACA35ED5}" presName="thickLine" presStyleLbl="alignNode1" presStyleIdx="0" presStyleCnt="2"/>
      <dgm:spPr/>
    </dgm:pt>
    <dgm:pt modelId="{48381CAA-E7DD-4349-968E-C9AAABE04963}" type="pres">
      <dgm:prSet presAssocID="{6E7D4AEB-7E08-47E2-A078-00BCACA35ED5}" presName="horz1" presStyleCnt="0"/>
      <dgm:spPr/>
    </dgm:pt>
    <dgm:pt modelId="{A3017E47-3A7B-474C-AB98-068AF7D3FE7C}" type="pres">
      <dgm:prSet presAssocID="{6E7D4AEB-7E08-47E2-A078-00BCACA35ED5}" presName="tx1" presStyleLbl="revTx" presStyleIdx="0" presStyleCnt="2"/>
      <dgm:spPr/>
    </dgm:pt>
    <dgm:pt modelId="{094C9078-2F92-400F-A00F-D839D506EAFE}" type="pres">
      <dgm:prSet presAssocID="{6E7D4AEB-7E08-47E2-A078-00BCACA35ED5}" presName="vert1" presStyleCnt="0"/>
      <dgm:spPr/>
    </dgm:pt>
    <dgm:pt modelId="{7414F452-84A1-459C-8708-4B1D34AB1B38}" type="pres">
      <dgm:prSet presAssocID="{3C33A279-3D6F-435F-94B4-3B1C8DC1E051}" presName="thickLine" presStyleLbl="alignNode1" presStyleIdx="1" presStyleCnt="2"/>
      <dgm:spPr/>
    </dgm:pt>
    <dgm:pt modelId="{49A4AD68-858C-4C84-98A4-32F430731C07}" type="pres">
      <dgm:prSet presAssocID="{3C33A279-3D6F-435F-94B4-3B1C8DC1E051}" presName="horz1" presStyleCnt="0"/>
      <dgm:spPr/>
    </dgm:pt>
    <dgm:pt modelId="{BCDC33A2-8B70-4AB9-B9B7-F525894C606E}" type="pres">
      <dgm:prSet presAssocID="{3C33A279-3D6F-435F-94B4-3B1C8DC1E051}" presName="tx1" presStyleLbl="revTx" presStyleIdx="1" presStyleCnt="2"/>
      <dgm:spPr/>
    </dgm:pt>
    <dgm:pt modelId="{35D84EE6-12F6-4EDD-82F5-3FC92A7F702E}" type="pres">
      <dgm:prSet presAssocID="{3C33A279-3D6F-435F-94B4-3B1C8DC1E051}" presName="vert1" presStyleCnt="0"/>
      <dgm:spPr/>
    </dgm:pt>
  </dgm:ptLst>
  <dgm:cxnLst>
    <dgm:cxn modelId="{9909302F-9354-440D-809B-F8B448AB76EF}" type="presOf" srcId="{BA3BF067-D927-4854-9F43-2B49940C9057}" destId="{CF64A7B3-7D19-4E89-B299-0AB3879EC345}" srcOrd="0" destOrd="0" presId="urn:microsoft.com/office/officeart/2008/layout/LinedList"/>
    <dgm:cxn modelId="{B9368446-C328-4E9A-993F-03AB3FA3E610}" type="presOf" srcId="{6E7D4AEB-7E08-47E2-A078-00BCACA35ED5}" destId="{A3017E47-3A7B-474C-AB98-068AF7D3FE7C}" srcOrd="0" destOrd="0" presId="urn:microsoft.com/office/officeart/2008/layout/LinedList"/>
    <dgm:cxn modelId="{FC932868-6ACA-40D4-9A2E-30F19D39B188}" type="presOf" srcId="{3C33A279-3D6F-435F-94B4-3B1C8DC1E051}" destId="{BCDC33A2-8B70-4AB9-B9B7-F525894C606E}" srcOrd="0" destOrd="0" presId="urn:microsoft.com/office/officeart/2008/layout/LinedList"/>
    <dgm:cxn modelId="{EC1FE649-1C0A-4025-9A97-020F127FC9A1}" srcId="{BA3BF067-D927-4854-9F43-2B49940C9057}" destId="{6E7D4AEB-7E08-47E2-A078-00BCACA35ED5}" srcOrd="0" destOrd="0" parTransId="{EB98FAA4-08DB-42F7-B0FB-74B9B0E6B5A5}" sibTransId="{1F81D3A6-BBD1-4421-8376-E6DEEFBD2AE3}"/>
    <dgm:cxn modelId="{796262C1-2DF2-435A-B891-0BCF0AECC535}" srcId="{BA3BF067-D927-4854-9F43-2B49940C9057}" destId="{3C33A279-3D6F-435F-94B4-3B1C8DC1E051}" srcOrd="1" destOrd="0" parTransId="{E5D5A16E-5011-4FD8-984E-7D9B21FBC4EB}" sibTransId="{ABDF22C1-8E2D-4461-9D6A-B13C3E0DABE7}"/>
    <dgm:cxn modelId="{A4CEB0D4-6650-4956-A9E3-32198D03EB07}" type="presParOf" srcId="{CF64A7B3-7D19-4E89-B299-0AB3879EC345}" destId="{FECB5271-F14E-4500-AAED-1877E71CFD51}" srcOrd="0" destOrd="0" presId="urn:microsoft.com/office/officeart/2008/layout/LinedList"/>
    <dgm:cxn modelId="{A6A5726D-E9F7-486D-805D-268EFC45AFBA}" type="presParOf" srcId="{CF64A7B3-7D19-4E89-B299-0AB3879EC345}" destId="{48381CAA-E7DD-4349-968E-C9AAABE04963}" srcOrd="1" destOrd="0" presId="urn:microsoft.com/office/officeart/2008/layout/LinedList"/>
    <dgm:cxn modelId="{9CE116FD-4A44-49CE-8EC3-558317953D85}" type="presParOf" srcId="{48381CAA-E7DD-4349-968E-C9AAABE04963}" destId="{A3017E47-3A7B-474C-AB98-068AF7D3FE7C}" srcOrd="0" destOrd="0" presId="urn:microsoft.com/office/officeart/2008/layout/LinedList"/>
    <dgm:cxn modelId="{8FE0C7B5-C797-46BA-961D-F9E70B728600}" type="presParOf" srcId="{48381CAA-E7DD-4349-968E-C9AAABE04963}" destId="{094C9078-2F92-400F-A00F-D839D506EAFE}" srcOrd="1" destOrd="0" presId="urn:microsoft.com/office/officeart/2008/layout/LinedList"/>
    <dgm:cxn modelId="{291D17E5-924B-4187-B34C-7C1CF06948D6}" type="presParOf" srcId="{CF64A7B3-7D19-4E89-B299-0AB3879EC345}" destId="{7414F452-84A1-459C-8708-4B1D34AB1B38}" srcOrd="2" destOrd="0" presId="urn:microsoft.com/office/officeart/2008/layout/LinedList"/>
    <dgm:cxn modelId="{DC46C49B-20EC-4FA9-A909-4FF6D0E18CE5}" type="presParOf" srcId="{CF64A7B3-7D19-4E89-B299-0AB3879EC345}" destId="{49A4AD68-858C-4C84-98A4-32F430731C07}" srcOrd="3" destOrd="0" presId="urn:microsoft.com/office/officeart/2008/layout/LinedList"/>
    <dgm:cxn modelId="{193847B8-D064-4308-BF22-616D1FBAE7F2}" type="presParOf" srcId="{49A4AD68-858C-4C84-98A4-32F430731C07}" destId="{BCDC33A2-8B70-4AB9-B9B7-F525894C606E}" srcOrd="0" destOrd="0" presId="urn:microsoft.com/office/officeart/2008/layout/LinedList"/>
    <dgm:cxn modelId="{DB61FC3D-7E87-456A-B84A-A39795CA33E2}" type="presParOf" srcId="{49A4AD68-858C-4C84-98A4-32F430731C07}" destId="{35D84EE6-12F6-4EDD-82F5-3FC92A7F702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E4466-00A2-49C8-A362-C90A749560E2}"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23CE5349-64CA-4F52-B73B-2118879386E3}">
      <dgm:prSet/>
      <dgm:spPr/>
      <dgm:t>
        <a:bodyPr/>
        <a:lstStyle/>
        <a:p>
          <a:r>
            <a:rPr lang="en-US"/>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gm:t>
    </dgm:pt>
    <dgm:pt modelId="{B6F992BA-251C-4079-8381-EC3290536B32}" type="parTrans" cxnId="{2BBF32A5-4B36-4EC3-9293-AB6955524C81}">
      <dgm:prSet/>
      <dgm:spPr/>
      <dgm:t>
        <a:bodyPr/>
        <a:lstStyle/>
        <a:p>
          <a:endParaRPr lang="en-US"/>
        </a:p>
      </dgm:t>
    </dgm:pt>
    <dgm:pt modelId="{D1E8CC75-0E01-4C61-AB46-42BF68D8AD78}" type="sibTrans" cxnId="{2BBF32A5-4B36-4EC3-9293-AB6955524C81}">
      <dgm:prSet/>
      <dgm:spPr/>
      <dgm:t>
        <a:bodyPr/>
        <a:lstStyle/>
        <a:p>
          <a:endParaRPr lang="en-US"/>
        </a:p>
      </dgm:t>
    </dgm:pt>
    <dgm:pt modelId="{B6DA8142-489D-457F-B980-3202BCD50BD6}">
      <dgm:prSet/>
      <dgm:spPr/>
      <dgm:t>
        <a:bodyPr/>
        <a:lstStyle/>
        <a:p>
          <a:r>
            <a:rPr lang="en-US"/>
            <a:t>Discuss whether Henry committed burglary. </a:t>
          </a:r>
        </a:p>
      </dgm:t>
    </dgm:pt>
    <dgm:pt modelId="{3137F353-C3E2-4317-9953-CEF4F51868AA}" type="parTrans" cxnId="{50BA90D2-7839-4619-A5E4-1CC66D1B9EA4}">
      <dgm:prSet/>
      <dgm:spPr/>
      <dgm:t>
        <a:bodyPr/>
        <a:lstStyle/>
        <a:p>
          <a:endParaRPr lang="en-US"/>
        </a:p>
      </dgm:t>
    </dgm:pt>
    <dgm:pt modelId="{21C573B2-E450-4569-93EF-0B93557BD29B}" type="sibTrans" cxnId="{50BA90D2-7839-4619-A5E4-1CC66D1B9EA4}">
      <dgm:prSet/>
      <dgm:spPr/>
      <dgm:t>
        <a:bodyPr/>
        <a:lstStyle/>
        <a:p>
          <a:endParaRPr lang="en-US"/>
        </a:p>
      </dgm:t>
    </dgm:pt>
    <dgm:pt modelId="{B9351D23-0956-41FF-A8CA-776E72D2DA61}" type="pres">
      <dgm:prSet presAssocID="{AA0E4466-00A2-49C8-A362-C90A749560E2}" presName="linear" presStyleCnt="0">
        <dgm:presLayoutVars>
          <dgm:animLvl val="lvl"/>
          <dgm:resizeHandles val="exact"/>
        </dgm:presLayoutVars>
      </dgm:prSet>
      <dgm:spPr/>
    </dgm:pt>
    <dgm:pt modelId="{A062477D-D1F2-40FD-9640-378ED0A9E79F}" type="pres">
      <dgm:prSet presAssocID="{23CE5349-64CA-4F52-B73B-2118879386E3}" presName="parentText" presStyleLbl="node1" presStyleIdx="0" presStyleCnt="2">
        <dgm:presLayoutVars>
          <dgm:chMax val="0"/>
          <dgm:bulletEnabled val="1"/>
        </dgm:presLayoutVars>
      </dgm:prSet>
      <dgm:spPr/>
    </dgm:pt>
    <dgm:pt modelId="{30932985-087F-4120-B07E-3D7772A6F6EB}" type="pres">
      <dgm:prSet presAssocID="{D1E8CC75-0E01-4C61-AB46-42BF68D8AD78}" presName="spacer" presStyleCnt="0"/>
      <dgm:spPr/>
    </dgm:pt>
    <dgm:pt modelId="{3284866C-A8AF-4805-8C83-532FE691B948}" type="pres">
      <dgm:prSet presAssocID="{B6DA8142-489D-457F-B980-3202BCD50BD6}" presName="parentText" presStyleLbl="node1" presStyleIdx="1" presStyleCnt="2">
        <dgm:presLayoutVars>
          <dgm:chMax val="0"/>
          <dgm:bulletEnabled val="1"/>
        </dgm:presLayoutVars>
      </dgm:prSet>
      <dgm:spPr/>
    </dgm:pt>
  </dgm:ptLst>
  <dgm:cxnLst>
    <dgm:cxn modelId="{10F0A184-2554-456B-BF9C-5037E88D4657}" type="presOf" srcId="{B6DA8142-489D-457F-B980-3202BCD50BD6}" destId="{3284866C-A8AF-4805-8C83-532FE691B948}" srcOrd="0" destOrd="0" presId="urn:microsoft.com/office/officeart/2005/8/layout/vList2"/>
    <dgm:cxn modelId="{929ACF89-0B72-4961-A1F5-92B25ECC4893}" type="presOf" srcId="{23CE5349-64CA-4F52-B73B-2118879386E3}" destId="{A062477D-D1F2-40FD-9640-378ED0A9E79F}" srcOrd="0" destOrd="0" presId="urn:microsoft.com/office/officeart/2005/8/layout/vList2"/>
    <dgm:cxn modelId="{150653A0-1B73-47FD-8EF9-6941258F9147}" type="presOf" srcId="{AA0E4466-00A2-49C8-A362-C90A749560E2}" destId="{B9351D23-0956-41FF-A8CA-776E72D2DA61}" srcOrd="0" destOrd="0" presId="urn:microsoft.com/office/officeart/2005/8/layout/vList2"/>
    <dgm:cxn modelId="{2BBF32A5-4B36-4EC3-9293-AB6955524C81}" srcId="{AA0E4466-00A2-49C8-A362-C90A749560E2}" destId="{23CE5349-64CA-4F52-B73B-2118879386E3}" srcOrd="0" destOrd="0" parTransId="{B6F992BA-251C-4079-8381-EC3290536B32}" sibTransId="{D1E8CC75-0E01-4C61-AB46-42BF68D8AD78}"/>
    <dgm:cxn modelId="{50BA90D2-7839-4619-A5E4-1CC66D1B9EA4}" srcId="{AA0E4466-00A2-49C8-A362-C90A749560E2}" destId="{B6DA8142-489D-457F-B980-3202BCD50BD6}" srcOrd="1" destOrd="0" parTransId="{3137F353-C3E2-4317-9953-CEF4F51868AA}" sibTransId="{21C573B2-E450-4569-93EF-0B93557BD29B}"/>
    <dgm:cxn modelId="{1E928014-37DB-4BA1-B172-D9FA0A909D8C}" type="presParOf" srcId="{B9351D23-0956-41FF-A8CA-776E72D2DA61}" destId="{A062477D-D1F2-40FD-9640-378ED0A9E79F}" srcOrd="0" destOrd="0" presId="urn:microsoft.com/office/officeart/2005/8/layout/vList2"/>
    <dgm:cxn modelId="{485F0234-ED73-4FDC-A6DD-7B6FE167CE49}" type="presParOf" srcId="{B9351D23-0956-41FF-A8CA-776E72D2DA61}" destId="{30932985-087F-4120-B07E-3D7772A6F6EB}" srcOrd="1" destOrd="0" presId="urn:microsoft.com/office/officeart/2005/8/layout/vList2"/>
    <dgm:cxn modelId="{BE528603-67D4-45CC-9587-DDC979681FD6}" type="presParOf" srcId="{B9351D23-0956-41FF-A8CA-776E72D2DA61}" destId="{3284866C-A8AF-4805-8C83-532FE691B948}"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77061-66D1-4D1A-9662-B7F74955642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3A9F50-A756-4B2E-A18C-B829A937A867}">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Define Burglary contrary to s.9 1(a) and s.9 1 (b)</a:t>
          </a:r>
        </a:p>
      </dsp:txBody>
      <dsp:txXfrm>
        <a:off x="765914" y="2943510"/>
        <a:ext cx="4320000" cy="720000"/>
      </dsp:txXfrm>
    </dsp:sp>
    <dsp:sp modelId="{A9A88CE7-E6CE-479F-B9CB-E2790AD15F67}">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AB132-A126-44B0-B938-177FEDB64CE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Apply</a:t>
          </a:r>
          <a:r>
            <a:rPr lang="en-US" sz="2500" kern="1200" baseline="0" dirty="0"/>
            <a:t> the law to a given set of facts</a:t>
          </a:r>
          <a:endParaRPr lang="en-US" sz="2500" kern="1200" dirty="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2122154"/>
                <a:satOff val="3600"/>
                <a:lumOff val="-131"/>
                <a:alphaOff val="0"/>
                <a:satMod val="103000"/>
                <a:lumMod val="102000"/>
                <a:tint val="94000"/>
              </a:schemeClr>
            </a:gs>
            <a:gs pos="50000">
              <a:schemeClr val="accent2">
                <a:hueOff val="2122154"/>
                <a:satOff val="3600"/>
                <a:lumOff val="-131"/>
                <a:alphaOff val="0"/>
                <a:satMod val="110000"/>
                <a:lumMod val="100000"/>
                <a:shade val="100000"/>
              </a:schemeClr>
            </a:gs>
            <a:gs pos="100000">
              <a:schemeClr val="accent2">
                <a:hueOff val="2122154"/>
                <a:satOff val="3600"/>
                <a:lumOff val="-13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4244308"/>
                <a:satOff val="7200"/>
                <a:lumOff val="-261"/>
                <a:alphaOff val="0"/>
                <a:satMod val="103000"/>
                <a:lumMod val="102000"/>
                <a:tint val="94000"/>
              </a:schemeClr>
            </a:gs>
            <a:gs pos="50000">
              <a:schemeClr val="accent2">
                <a:hueOff val="4244308"/>
                <a:satOff val="7200"/>
                <a:lumOff val="-261"/>
                <a:alphaOff val="0"/>
                <a:satMod val="110000"/>
                <a:lumMod val="100000"/>
                <a:shade val="100000"/>
              </a:schemeClr>
            </a:gs>
            <a:gs pos="100000">
              <a:schemeClr val="accent2">
                <a:hueOff val="4244308"/>
                <a:satOff val="7200"/>
                <a:lumOff val="-2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6366461"/>
                <a:satOff val="10800"/>
                <a:lumOff val="-392"/>
                <a:alphaOff val="0"/>
                <a:satMod val="103000"/>
                <a:lumMod val="102000"/>
                <a:tint val="94000"/>
              </a:schemeClr>
            </a:gs>
            <a:gs pos="50000">
              <a:schemeClr val="accent2">
                <a:hueOff val="6366461"/>
                <a:satOff val="10800"/>
                <a:lumOff val="-392"/>
                <a:alphaOff val="0"/>
                <a:satMod val="110000"/>
                <a:lumMod val="100000"/>
                <a:shade val="100000"/>
              </a:schemeClr>
            </a:gs>
            <a:gs pos="100000">
              <a:schemeClr val="accent2">
                <a:hueOff val="6366461"/>
                <a:satOff val="10800"/>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D66D2-FEF8-4EA0-9DD0-A278F29A1F92}">
      <dsp:nvSpPr>
        <dsp:cNvPr id="0" name=""/>
        <dsp:cNvSpPr/>
      </dsp:nvSpPr>
      <dsp:spPr>
        <a:xfrm>
          <a:off x="0" y="0"/>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4BACD-222F-4F36-B229-EF0772403270}">
      <dsp:nvSpPr>
        <dsp:cNvPr id="0" name=""/>
        <dsp:cNvSpPr/>
      </dsp:nvSpPr>
      <dsp:spPr>
        <a:xfrm>
          <a:off x="0" y="0"/>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sng" kern="1200"/>
            <a:t>Building</a:t>
          </a:r>
          <a:endParaRPr lang="en-US" sz="1900" kern="1200"/>
        </a:p>
      </dsp:txBody>
      <dsp:txXfrm>
        <a:off x="0" y="0"/>
        <a:ext cx="8799217" cy="684509"/>
      </dsp:txXfrm>
    </dsp:sp>
    <dsp:sp modelId="{1B9A5F2F-A84B-4F4E-B137-2B3002332ABD}">
      <dsp:nvSpPr>
        <dsp:cNvPr id="0" name=""/>
        <dsp:cNvSpPr/>
      </dsp:nvSpPr>
      <dsp:spPr>
        <a:xfrm>
          <a:off x="0" y="684509"/>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46598-69C3-4DB0-83ED-1A9F0D63C0FF}">
      <dsp:nvSpPr>
        <dsp:cNvPr id="0" name=""/>
        <dsp:cNvSpPr/>
      </dsp:nvSpPr>
      <dsp:spPr>
        <a:xfrm>
          <a:off x="0" y="684509"/>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Whether the structure is a building is a matter of fact to be decided by the jury.</a:t>
          </a:r>
          <a:endParaRPr lang="en-US" sz="1900" kern="1200"/>
        </a:p>
      </dsp:txBody>
      <dsp:txXfrm>
        <a:off x="0" y="684509"/>
        <a:ext cx="8799217" cy="684509"/>
      </dsp:txXfrm>
    </dsp:sp>
    <dsp:sp modelId="{335102C8-82F9-489C-B50B-711F6E6143FB}">
      <dsp:nvSpPr>
        <dsp:cNvPr id="0" name=""/>
        <dsp:cNvSpPr/>
      </dsp:nvSpPr>
      <dsp:spPr>
        <a:xfrm>
          <a:off x="0" y="136901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F8164-9869-40B8-97C6-EDD2A1770163}">
      <dsp:nvSpPr>
        <dsp:cNvPr id="0" name=""/>
        <dsp:cNvSpPr/>
      </dsp:nvSpPr>
      <dsp:spPr>
        <a:xfrm>
          <a:off x="0" y="136901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Moir v Williams [1892]</a:t>
          </a:r>
          <a:endParaRPr lang="en-US" sz="1900" kern="1200"/>
        </a:p>
      </dsp:txBody>
      <dsp:txXfrm>
        <a:off x="0" y="1369018"/>
        <a:ext cx="8799217" cy="684509"/>
      </dsp:txXfrm>
    </dsp:sp>
    <dsp:sp modelId="{AD813533-0A93-4B21-ADF1-428C32E1AEB1}">
      <dsp:nvSpPr>
        <dsp:cNvPr id="0" name=""/>
        <dsp:cNvSpPr/>
      </dsp:nvSpPr>
      <dsp:spPr>
        <a:xfrm>
          <a:off x="0" y="205352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39099-B10A-4879-A733-A607CF3BD868}">
      <dsp:nvSpPr>
        <dsp:cNvPr id="0" name=""/>
        <dsp:cNvSpPr/>
      </dsp:nvSpPr>
      <dsp:spPr>
        <a:xfrm>
          <a:off x="0" y="205352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Theft Act 1968 does not require a building to be brick or stonework; a wooden structure will suffice</a:t>
          </a:r>
          <a:endParaRPr lang="en-US" sz="1900" kern="1200"/>
        </a:p>
      </dsp:txBody>
      <dsp:txXfrm>
        <a:off x="0" y="2053528"/>
        <a:ext cx="8799217" cy="684509"/>
      </dsp:txXfrm>
    </dsp:sp>
    <dsp:sp modelId="{659CF558-D6C8-4FB7-BEA0-642316B64F9C}">
      <dsp:nvSpPr>
        <dsp:cNvPr id="0" name=""/>
        <dsp:cNvSpPr/>
      </dsp:nvSpPr>
      <dsp:spPr>
        <a:xfrm>
          <a:off x="0" y="2738037"/>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1E6AB-7F24-4D58-85D8-3D93571502A9}">
      <dsp:nvSpPr>
        <dsp:cNvPr id="0" name=""/>
        <dsp:cNvSpPr/>
      </dsp:nvSpPr>
      <dsp:spPr>
        <a:xfrm>
          <a:off x="0" y="2738037"/>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structure has some degree of permanence </a:t>
          </a:r>
          <a:r>
            <a:rPr lang="en-GB" sz="1900" b="1" kern="1200"/>
            <a:t>Stevens  v Gourley [1859]</a:t>
          </a:r>
          <a:endParaRPr lang="en-US" sz="1900" kern="1200"/>
        </a:p>
      </dsp:txBody>
      <dsp:txXfrm>
        <a:off x="0" y="2738037"/>
        <a:ext cx="8799217" cy="684509"/>
      </dsp:txXfrm>
    </dsp:sp>
    <dsp:sp modelId="{03D18419-8693-4171-B3F9-6A0269602058}">
      <dsp:nvSpPr>
        <dsp:cNvPr id="0" name=""/>
        <dsp:cNvSpPr/>
      </dsp:nvSpPr>
      <dsp:spPr>
        <a:xfrm>
          <a:off x="0" y="342254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FF77B4-3B73-457E-B2DB-86648A305942}">
      <dsp:nvSpPr>
        <dsp:cNvPr id="0" name=""/>
        <dsp:cNvSpPr/>
      </dsp:nvSpPr>
      <dsp:spPr>
        <a:xfrm>
          <a:off x="0" y="342254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does not have to be a structure occupied by people; a garage or a stable is a building</a:t>
          </a:r>
          <a:endParaRPr lang="en-US" sz="1900" kern="1200"/>
        </a:p>
      </dsp:txBody>
      <dsp:txXfrm>
        <a:off x="0" y="3422546"/>
        <a:ext cx="8799217" cy="684509"/>
      </dsp:txXfrm>
    </dsp:sp>
    <dsp:sp modelId="{920D68E9-9567-485F-B47D-D6C7EADC925C}">
      <dsp:nvSpPr>
        <dsp:cNvPr id="0" name=""/>
        <dsp:cNvSpPr/>
      </dsp:nvSpPr>
      <dsp:spPr>
        <a:xfrm>
          <a:off x="0" y="410705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E5698-CA0D-47CA-928B-75366BF1F6BD}">
      <dsp:nvSpPr>
        <dsp:cNvPr id="0" name=""/>
        <dsp:cNvSpPr/>
      </dsp:nvSpPr>
      <dsp:spPr>
        <a:xfrm>
          <a:off x="0" y="410705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“Building” and “dwelling” include inhabited vehicles or vessels.  </a:t>
          </a:r>
          <a:endParaRPr lang="en-US" sz="1900" kern="1200"/>
        </a:p>
      </dsp:txBody>
      <dsp:txXfrm>
        <a:off x="0" y="4107056"/>
        <a:ext cx="8799217" cy="684509"/>
      </dsp:txXfrm>
    </dsp:sp>
    <dsp:sp modelId="{3A9830D5-6E1A-49F0-B803-B38D5705E88A}">
      <dsp:nvSpPr>
        <dsp:cNvPr id="0" name=""/>
        <dsp:cNvSpPr/>
      </dsp:nvSpPr>
      <dsp:spPr>
        <a:xfrm>
          <a:off x="0" y="4791565"/>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A2B5E-B307-4376-9DD2-A0D96930839B}">
      <dsp:nvSpPr>
        <dsp:cNvPr id="0" name=""/>
        <dsp:cNvSpPr/>
      </dsp:nvSpPr>
      <dsp:spPr>
        <a:xfrm>
          <a:off x="0" y="4791565"/>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can be a structure containing more than one part eg, block of flats</a:t>
          </a:r>
          <a:endParaRPr lang="en-US" sz="1900" kern="1200"/>
        </a:p>
      </dsp:txBody>
      <dsp:txXfrm>
        <a:off x="0" y="4791565"/>
        <a:ext cx="8799217" cy="684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135E9-76F2-4FE9-A59F-4157881DA464}">
      <dsp:nvSpPr>
        <dsp:cNvPr id="0" name=""/>
        <dsp:cNvSpPr/>
      </dsp:nvSpPr>
      <dsp:spPr>
        <a:xfrm>
          <a:off x="0" y="565973"/>
          <a:ext cx="6263640" cy="1390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Defined in the law of tort.</a:t>
          </a:r>
          <a:endParaRPr lang="en-US" sz="3500" kern="1200"/>
        </a:p>
      </dsp:txBody>
      <dsp:txXfrm>
        <a:off x="67873" y="633846"/>
        <a:ext cx="6127894" cy="1254634"/>
      </dsp:txXfrm>
    </dsp:sp>
    <dsp:sp modelId="{E00BAD22-1189-47D8-89E5-9F245A1A13BF}">
      <dsp:nvSpPr>
        <dsp:cNvPr id="0" name=""/>
        <dsp:cNvSpPr/>
      </dsp:nvSpPr>
      <dsp:spPr>
        <a:xfrm>
          <a:off x="0" y="2057153"/>
          <a:ext cx="6263640" cy="1390380"/>
        </a:xfrm>
        <a:prstGeom prst="round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It is the ‘ intentional, reckless or negligent entry into a building’.</a:t>
          </a:r>
          <a:endParaRPr lang="en-US" sz="3500" kern="1200"/>
        </a:p>
      </dsp:txBody>
      <dsp:txXfrm>
        <a:off x="67873" y="2125026"/>
        <a:ext cx="6127894" cy="1254634"/>
      </dsp:txXfrm>
    </dsp:sp>
    <dsp:sp modelId="{E2E6D231-759B-4341-BA41-F15D6AA81582}">
      <dsp:nvSpPr>
        <dsp:cNvPr id="0" name=""/>
        <dsp:cNvSpPr/>
      </dsp:nvSpPr>
      <dsp:spPr>
        <a:xfrm>
          <a:off x="0" y="3548334"/>
          <a:ext cx="6263640" cy="139038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Jones and Smith [1976] 1 WLR 672</a:t>
          </a:r>
          <a:endParaRPr lang="en-US" sz="3500" kern="1200"/>
        </a:p>
      </dsp:txBody>
      <dsp:txXfrm>
        <a:off x="67873" y="3616207"/>
        <a:ext cx="6127894" cy="12546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B5271-F14E-4500-AAED-1877E71CFD51}">
      <dsp:nvSpPr>
        <dsp:cNvPr id="0" name=""/>
        <dsp:cNvSpPr/>
      </dsp:nvSpPr>
      <dsp:spPr>
        <a:xfrm>
          <a:off x="0" y="0"/>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17E47-3A7B-474C-AB98-068AF7D3FE7C}">
      <dsp:nvSpPr>
        <dsp:cNvPr id="0" name=""/>
        <dsp:cNvSpPr/>
      </dsp:nvSpPr>
      <dsp:spPr>
        <a:xfrm>
          <a:off x="0" y="0"/>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kern="1200"/>
            <a:t>AGGRAVATED BURGLARY</a:t>
          </a:r>
          <a:endParaRPr lang="en-US" sz="5800" kern="1200"/>
        </a:p>
      </dsp:txBody>
      <dsp:txXfrm>
        <a:off x="0" y="0"/>
        <a:ext cx="9329551" cy="2408934"/>
      </dsp:txXfrm>
    </dsp:sp>
    <dsp:sp modelId="{7414F452-84A1-459C-8708-4B1D34AB1B38}">
      <dsp:nvSpPr>
        <dsp:cNvPr id="0" name=""/>
        <dsp:cNvSpPr/>
      </dsp:nvSpPr>
      <dsp:spPr>
        <a:xfrm>
          <a:off x="0" y="2408934"/>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C33A2-8B70-4AB9-B9B7-F525894C606E}">
      <dsp:nvSpPr>
        <dsp:cNvPr id="0" name=""/>
        <dsp:cNvSpPr/>
      </dsp:nvSpPr>
      <dsp:spPr>
        <a:xfrm>
          <a:off x="0" y="2408934"/>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b="1" kern="1200" dirty="0"/>
            <a:t>Aggravated Burglary – </a:t>
          </a:r>
          <a:r>
            <a:rPr lang="en-GB" sz="5800" b="1" kern="1200" dirty="0">
              <a:solidFill>
                <a:srgbClr val="FF0000"/>
              </a:solidFill>
            </a:rPr>
            <a:t>Section 10(1), Theft Act 1968</a:t>
          </a:r>
          <a:endParaRPr lang="en-US" sz="5800" kern="1200" dirty="0">
            <a:solidFill>
              <a:srgbClr val="FF0000"/>
            </a:solidFill>
          </a:endParaRPr>
        </a:p>
      </dsp:txBody>
      <dsp:txXfrm>
        <a:off x="0" y="2408934"/>
        <a:ext cx="9329551" cy="2408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2477D-D1F2-40FD-9640-378ED0A9E79F}">
      <dsp:nvSpPr>
        <dsp:cNvPr id="0" name=""/>
        <dsp:cNvSpPr/>
      </dsp:nvSpPr>
      <dsp:spPr>
        <a:xfrm>
          <a:off x="0" y="57236"/>
          <a:ext cx="6081551" cy="28009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sp:txBody>
      <dsp:txXfrm>
        <a:off x="136733" y="193969"/>
        <a:ext cx="5808085" cy="2527513"/>
      </dsp:txXfrm>
    </dsp:sp>
    <dsp:sp modelId="{3284866C-A8AF-4805-8C83-532FE691B948}">
      <dsp:nvSpPr>
        <dsp:cNvPr id="0" name=""/>
        <dsp:cNvSpPr/>
      </dsp:nvSpPr>
      <dsp:spPr>
        <a:xfrm>
          <a:off x="0" y="2918696"/>
          <a:ext cx="6081551" cy="28009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Discuss whether Henry committed burglary. </a:t>
          </a:r>
        </a:p>
      </dsp:txBody>
      <dsp:txXfrm>
        <a:off x="136733" y="3055429"/>
        <a:ext cx="5808085" cy="25275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3EF10-68A4-4224-ABD1-6CC97161884D}" type="datetimeFigureOut">
              <a:rPr lang="en-GB"/>
              <a:t>21/03/2023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F9C3A-8DAF-4CF9-BB2D-5C941CF8F9B4}" type="slidenum">
              <a:rPr lang="en-GB"/>
              <a:t>‹#›</a:t>
            </a:fld>
            <a:endParaRPr lang="en-GB"/>
          </a:p>
        </p:txBody>
      </p:sp>
    </p:spTree>
    <p:extLst>
      <p:ext uri="{BB962C8B-B14F-4D97-AF65-F5344CB8AC3E}">
        <p14:creationId xmlns:p14="http://schemas.microsoft.com/office/powerpoint/2010/main" val="4012195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1</a:t>
            </a:fld>
            <a:endParaRPr lang="en-GB"/>
          </a:p>
        </p:txBody>
      </p:sp>
    </p:spTree>
    <p:extLst>
      <p:ext uri="{BB962C8B-B14F-4D97-AF65-F5344CB8AC3E}">
        <p14:creationId xmlns:p14="http://schemas.microsoft.com/office/powerpoint/2010/main" val="236839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a:t>
            </a:fld>
            <a:endParaRPr lang="en-GB"/>
          </a:p>
        </p:txBody>
      </p:sp>
    </p:spTree>
    <p:extLst>
      <p:ext uri="{BB962C8B-B14F-4D97-AF65-F5344CB8AC3E}">
        <p14:creationId xmlns:p14="http://schemas.microsoft.com/office/powerpoint/2010/main" val="7392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pPr marL="0" indent="0">
              <a:buNone/>
            </a:pPr>
            <a:endParaRPr lang="en-GB" dirty="0"/>
          </a:p>
          <a:p>
            <a:pPr marL="228600" indent="-228600">
              <a:buAutoNum type="arabicPeriod"/>
            </a:pPr>
            <a:endParaRPr lang="en-GB" dirty="0"/>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3</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800" b="1" dirty="0"/>
              <a:t>‘</a:t>
            </a: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4</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a:p>
            <a:pPr marL="0" indent="0">
              <a:buNone/>
            </a:pPr>
            <a:endParaRPr lang="en-GB" b="1" i="1" dirty="0">
              <a:solidFill>
                <a:schemeClr val="accent1">
                  <a:lumMod val="75000"/>
                </a:schemeClr>
              </a:solidFill>
              <a:cs typeface="Calibri" panose="020F0502020204030204"/>
            </a:endParaRPr>
          </a:p>
          <a:p>
            <a:pPr marL="0" indent="0">
              <a:buFontTx/>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3779629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681810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3673401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b="1"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11</a:t>
            </a:fld>
            <a:endParaRPr lang="en-GB"/>
          </a:p>
        </p:txBody>
      </p:sp>
    </p:spTree>
    <p:extLst>
      <p:ext uri="{BB962C8B-B14F-4D97-AF65-F5344CB8AC3E}">
        <p14:creationId xmlns:p14="http://schemas.microsoft.com/office/powerpoint/2010/main" val="2643613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12</a:t>
            </a:fld>
            <a:endParaRPr lang="en-GB"/>
          </a:p>
        </p:txBody>
      </p:sp>
    </p:spTree>
    <p:extLst>
      <p:ext uri="{BB962C8B-B14F-4D97-AF65-F5344CB8AC3E}">
        <p14:creationId xmlns:p14="http://schemas.microsoft.com/office/powerpoint/2010/main" val="18334971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13</a:t>
            </a:fld>
            <a:endParaRPr lang="en-GB"/>
          </a:p>
        </p:txBody>
      </p:sp>
    </p:spTree>
    <p:extLst>
      <p:ext uri="{BB962C8B-B14F-4D97-AF65-F5344CB8AC3E}">
        <p14:creationId xmlns:p14="http://schemas.microsoft.com/office/powerpoint/2010/main" val="2391343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14</a:t>
            </a:fld>
            <a:endParaRPr lang="en-GB"/>
          </a:p>
        </p:txBody>
      </p:sp>
    </p:spTree>
    <p:extLst>
      <p:ext uri="{BB962C8B-B14F-4D97-AF65-F5344CB8AC3E}">
        <p14:creationId xmlns:p14="http://schemas.microsoft.com/office/powerpoint/2010/main" val="4051013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15</a:t>
            </a:fld>
            <a:endParaRPr lang="en-GB"/>
          </a:p>
        </p:txBody>
      </p:sp>
    </p:spTree>
    <p:extLst>
      <p:ext uri="{BB962C8B-B14F-4D97-AF65-F5344CB8AC3E}">
        <p14:creationId xmlns:p14="http://schemas.microsoft.com/office/powerpoint/2010/main" val="654211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16</a:t>
            </a:fld>
            <a:endParaRPr lang="en-GB"/>
          </a:p>
        </p:txBody>
      </p:sp>
    </p:spTree>
    <p:extLst>
      <p:ext uri="{BB962C8B-B14F-4D97-AF65-F5344CB8AC3E}">
        <p14:creationId xmlns:p14="http://schemas.microsoft.com/office/powerpoint/2010/main" val="42245376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95865" y="4706358"/>
            <a:ext cx="5486400" cy="3600450"/>
          </a:xfrm>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17</a:t>
            </a:fld>
            <a:endParaRPr lang="en-GB"/>
          </a:p>
        </p:txBody>
      </p:sp>
    </p:spTree>
    <p:extLst>
      <p:ext uri="{BB962C8B-B14F-4D97-AF65-F5344CB8AC3E}">
        <p14:creationId xmlns:p14="http://schemas.microsoft.com/office/powerpoint/2010/main" val="10482646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19</a:t>
            </a:fld>
            <a:endParaRPr lang="en-GB"/>
          </a:p>
        </p:txBody>
      </p:sp>
    </p:spTree>
    <p:extLst>
      <p:ext uri="{BB962C8B-B14F-4D97-AF65-F5344CB8AC3E}">
        <p14:creationId xmlns:p14="http://schemas.microsoft.com/office/powerpoint/2010/main" val="1010708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21</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22</a:t>
            </a:fld>
            <a:endParaRPr lang="en-GB"/>
          </a:p>
        </p:txBody>
      </p:sp>
    </p:spTree>
    <p:extLst>
      <p:ext uri="{BB962C8B-B14F-4D97-AF65-F5344CB8AC3E}">
        <p14:creationId xmlns:p14="http://schemas.microsoft.com/office/powerpoint/2010/main" val="14829635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23</a:t>
            </a:fld>
            <a:endParaRPr lang="en-GB"/>
          </a:p>
        </p:txBody>
      </p:sp>
    </p:spTree>
    <p:extLst>
      <p:ext uri="{BB962C8B-B14F-4D97-AF65-F5344CB8AC3E}">
        <p14:creationId xmlns:p14="http://schemas.microsoft.com/office/powerpoint/2010/main" val="32893790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24</a:t>
            </a:fld>
            <a:endParaRPr lang="en-GB"/>
          </a:p>
        </p:txBody>
      </p:sp>
    </p:spTree>
    <p:extLst>
      <p:ext uri="{BB962C8B-B14F-4D97-AF65-F5344CB8AC3E}">
        <p14:creationId xmlns:p14="http://schemas.microsoft.com/office/powerpoint/2010/main" val="32470444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25</a:t>
            </a:fld>
            <a:endParaRPr lang="en-GB"/>
          </a:p>
        </p:txBody>
      </p:sp>
    </p:spTree>
    <p:extLst>
      <p:ext uri="{BB962C8B-B14F-4D97-AF65-F5344CB8AC3E}">
        <p14:creationId xmlns:p14="http://schemas.microsoft.com/office/powerpoint/2010/main" val="2973575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26</a:t>
            </a:fld>
            <a:endParaRPr lang="en-GB"/>
          </a:p>
        </p:txBody>
      </p:sp>
    </p:spTree>
    <p:extLst>
      <p:ext uri="{BB962C8B-B14F-4D97-AF65-F5344CB8AC3E}">
        <p14:creationId xmlns:p14="http://schemas.microsoft.com/office/powerpoint/2010/main" val="1545597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27</a:t>
            </a:fld>
            <a:endParaRPr lang="en-GB"/>
          </a:p>
        </p:txBody>
      </p:sp>
    </p:spTree>
    <p:extLst>
      <p:ext uri="{BB962C8B-B14F-4D97-AF65-F5344CB8AC3E}">
        <p14:creationId xmlns:p14="http://schemas.microsoft.com/office/powerpoint/2010/main" val="3781211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28</a:t>
            </a:fld>
            <a:endParaRPr lang="en-GB"/>
          </a:p>
        </p:txBody>
      </p:sp>
    </p:spTree>
    <p:extLst>
      <p:ext uri="{BB962C8B-B14F-4D97-AF65-F5344CB8AC3E}">
        <p14:creationId xmlns:p14="http://schemas.microsoft.com/office/powerpoint/2010/main" val="81655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29</a:t>
            </a:fld>
            <a:endParaRPr lang="en-GB"/>
          </a:p>
        </p:txBody>
      </p:sp>
    </p:spTree>
    <p:extLst>
      <p:ext uri="{BB962C8B-B14F-4D97-AF65-F5344CB8AC3E}">
        <p14:creationId xmlns:p14="http://schemas.microsoft.com/office/powerpoint/2010/main" val="554388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30</a:t>
            </a:fld>
            <a:endParaRPr lang="en-GB"/>
          </a:p>
        </p:txBody>
      </p:sp>
    </p:spTree>
    <p:extLst>
      <p:ext uri="{BB962C8B-B14F-4D97-AF65-F5344CB8AC3E}">
        <p14:creationId xmlns:p14="http://schemas.microsoft.com/office/powerpoint/2010/main" val="361097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24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2614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2121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9889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2125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8793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9752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5156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0479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9283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098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4756880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3.xml"/><Relationship Id="rId7" Type="http://schemas.openxmlformats.org/officeDocument/2006/relationships/diagramQuickStyle" Target="../diagrams/quickStyle3.xml"/><Relationship Id="rId12"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3.xml"/><Relationship Id="rId11" Type="http://schemas.openxmlformats.org/officeDocument/2006/relationships/image" Target="../media/image10.png"/><Relationship Id="rId5" Type="http://schemas.openxmlformats.org/officeDocument/2006/relationships/diagramData" Target="../diagrams/data3.xml"/><Relationship Id="rId10" Type="http://schemas.openxmlformats.org/officeDocument/2006/relationships/image" Target="../media/image9.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13.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12.jpeg"/><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notesSlide" Target="../notesSlides/notesSlide17.xml"/><Relationship Id="rId9" Type="http://schemas.microsoft.com/office/2007/relationships/diagramDrawing" Target="../diagrams/drawing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8.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8.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8.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4.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3.jpeg"/><Relationship Id="rId5" Type="http://schemas.openxmlformats.org/officeDocument/2006/relationships/image" Target="../media/image8.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pixabay.com/en/burglar-thief-robber-robbery-house-294485/"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50073" TargetMode="Externa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9.jpeg"/><Relationship Id="rId7" Type="http://schemas.openxmlformats.org/officeDocument/2006/relationships/diagramQuickStyle" Target="../diagrams/quickStyle6.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0.jpeg"/><Relationship Id="rId9" Type="http://schemas.microsoft.com/office/2007/relationships/diagramDrawing" Target="../diagrams/drawing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5C124F-1D7E-8BA8-0D28-E40038FC2454}"/>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6" name="Title 5">
            <a:extLst>
              <a:ext uri="{FF2B5EF4-FFF2-40B4-BE49-F238E27FC236}">
                <a16:creationId xmlns:a16="http://schemas.microsoft.com/office/drawing/2014/main" id="{EFBB843D-D769-4DDA-9EDA-9A03DC0A3CCE}"/>
              </a:ext>
            </a:extLst>
          </p:cNvPr>
          <p:cNvSpPr>
            <a:spLocks noGrp="1"/>
          </p:cNvSpPr>
          <p:nvPr>
            <p:ph type="ctrTitle"/>
          </p:nvPr>
        </p:nvSpPr>
        <p:spPr>
          <a:xfrm>
            <a:off x="1524000" y="1122362"/>
            <a:ext cx="9144000" cy="2900518"/>
          </a:xfrm>
        </p:spPr>
        <p:txBody>
          <a:bodyPr>
            <a:noAutofit/>
          </a:bodyPr>
          <a:lstStyle/>
          <a:p>
            <a:r>
              <a:rPr lang="en-GB" dirty="0">
                <a:solidFill>
                  <a:srgbClr val="FFFFFF"/>
                </a:solidFill>
              </a:rPr>
              <a:t>  </a:t>
            </a:r>
            <a:r>
              <a:rPr lang="en-GB" b="1" i="1" u="sng" dirty="0">
                <a:solidFill>
                  <a:srgbClr val="FFFFFF"/>
                </a:solidFill>
              </a:rPr>
              <a:t> Burglary</a:t>
            </a:r>
          </a:p>
        </p:txBody>
      </p:sp>
    </p:spTree>
    <p:extLst>
      <p:ext uri="{BB962C8B-B14F-4D97-AF65-F5344CB8AC3E}">
        <p14:creationId xmlns:p14="http://schemas.microsoft.com/office/powerpoint/2010/main" val="30450584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371597" y="348865"/>
            <a:ext cx="10044023" cy="877729"/>
          </a:xfrm>
        </p:spPr>
        <p:txBody>
          <a:bodyPr anchor="ctr">
            <a:normAutofit/>
          </a:bodyPr>
          <a:lstStyle/>
          <a:p>
            <a:r>
              <a:rPr lang="en-GB" sz="4000" b="1" i="1">
                <a:solidFill>
                  <a:srgbClr val="FFFFFF"/>
                </a:solidFill>
              </a:rPr>
              <a:t>Learning objectives </a:t>
            </a:r>
          </a:p>
        </p:txBody>
      </p:sp>
      <p:graphicFrame>
        <p:nvGraphicFramePr>
          <p:cNvPr id="14" name="Content Placeholder 2">
            <a:extLst>
              <a:ext uri="{FF2B5EF4-FFF2-40B4-BE49-F238E27FC236}">
                <a16:creationId xmlns:a16="http://schemas.microsoft.com/office/drawing/2014/main" id="{4C1193DB-3377-4FF2-FABC-E024CA6FE0FC}"/>
              </a:ext>
            </a:extLst>
          </p:cNvPr>
          <p:cNvGraphicFramePr>
            <a:graphicFrameLocks noGrp="1"/>
          </p:cNvGraphicFramePr>
          <p:nvPr>
            <p:ph idx="1"/>
            <p:extLst>
              <p:ext uri="{D42A27DB-BD31-4B8C-83A1-F6EECF244321}">
                <p14:modId xmlns:p14="http://schemas.microsoft.com/office/powerpoint/2010/main" val="20683254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872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sz="2200" b="1" i="1" u="sng" dirty="0"/>
              <a:t>S.9 of the Theft act 1968- </a:t>
            </a:r>
          </a:p>
          <a:p>
            <a:pPr marL="0" indent="0">
              <a:buNone/>
            </a:pPr>
            <a:endParaRPr lang="en-GB" sz="2200" dirty="0"/>
          </a:p>
          <a:p>
            <a:pPr>
              <a:buFont typeface="Wingdings" panose="05000000000000000000" pitchFamily="2" charset="2"/>
              <a:buChar char="Ø"/>
            </a:pPr>
            <a:r>
              <a:rPr lang="en-GB" sz="5200" b="1" dirty="0">
                <a:solidFill>
                  <a:srgbClr val="7030A0"/>
                </a:solidFill>
              </a:rPr>
              <a:t>(1) </a:t>
            </a:r>
            <a:r>
              <a:rPr lang="en-GB" sz="2200" dirty="0"/>
              <a:t>A person is guilty of burglary if:</a:t>
            </a:r>
          </a:p>
          <a:p>
            <a:pPr>
              <a:buFont typeface="Wingdings" panose="05000000000000000000" pitchFamily="2" charset="2"/>
              <a:buChar char="Ø"/>
            </a:pPr>
            <a:r>
              <a:rPr lang="en-GB" sz="4800" b="1" dirty="0">
                <a:solidFill>
                  <a:srgbClr val="FF0000"/>
                </a:solidFill>
              </a:rPr>
              <a:t>a. </a:t>
            </a:r>
            <a:r>
              <a:rPr lang="en-GB" sz="2200" dirty="0"/>
              <a:t>he enters any building or part of a building as a trespasser and with intent to commit any such offence as is mentioned:</a:t>
            </a:r>
          </a:p>
          <a:p>
            <a:pPr>
              <a:buFont typeface="Wingdings" panose="05000000000000000000" pitchFamily="2" charset="2"/>
              <a:buChar char="Ø"/>
            </a:pPr>
            <a:r>
              <a:rPr lang="en-GB" sz="4800" b="1" dirty="0">
                <a:solidFill>
                  <a:srgbClr val="00B050"/>
                </a:solidFill>
                <a:cs typeface="Calibri Light" panose="020F0302020204030204" pitchFamily="34" charset="0"/>
              </a:rPr>
              <a:t>b</a:t>
            </a:r>
            <a:r>
              <a:rPr lang="en-GB" sz="4800" b="1" i="0" dirty="0">
                <a:solidFill>
                  <a:srgbClr val="00B050"/>
                </a:solidFill>
                <a:effectLst/>
                <a:cs typeface="Calibri Light" panose="020F0302020204030204" pitchFamily="34" charset="0"/>
              </a:rPr>
              <a:t>. </a:t>
            </a:r>
            <a:r>
              <a:rPr lang="en-GB" sz="2200" b="0" i="0" dirty="0">
                <a:effectLst/>
                <a:cs typeface="Calibri Light" panose="020F0302020204030204" pitchFamily="34" charset="0"/>
              </a:rPr>
              <a:t>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4800" b="0" i="0" dirty="0">
                <a:solidFill>
                  <a:schemeClr val="accent4">
                    <a:lumMod val="75000"/>
                  </a:schemeClr>
                </a:solidFill>
                <a:effectLst/>
                <a:cs typeface="Calibri Light" panose="020F0302020204030204" pitchFamily="34" charset="0"/>
              </a:rPr>
              <a:t>(2)</a:t>
            </a:r>
            <a:r>
              <a:rPr lang="en-GB" sz="2200" b="0" i="0" dirty="0">
                <a:effectLst/>
                <a:cs typeface="Calibri Light" panose="020F0302020204030204" pitchFamily="34" charset="0"/>
              </a:rPr>
              <a:t>The offences referred to in subsection (1)(a) above are offences of stealing anything in the building or part of a building in question, of inflicting on any person therein any grievous bodily harm </a:t>
            </a:r>
            <a:r>
              <a:rPr lang="en-GB" sz="2200" b="1" i="0" u="none" strike="noStrike" dirty="0">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200" b="0" i="0" dirty="0">
                <a:effectLst/>
                <a:cs typeface="Calibri Light" panose="020F0302020204030204" pitchFamily="34" charset="0"/>
              </a:rPr>
              <a:t>... therein, and of doing unlawful damage to the building or anything therein.’’ </a:t>
            </a:r>
          </a:p>
          <a:p>
            <a:endParaRPr lang="en-GB" sz="2200" dirty="0"/>
          </a:p>
        </p:txBody>
      </p:sp>
    </p:spTree>
    <p:extLst>
      <p:ext uri="{BB962C8B-B14F-4D97-AF65-F5344CB8AC3E}">
        <p14:creationId xmlns:p14="http://schemas.microsoft.com/office/powerpoint/2010/main" val="426562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extLst>
              <p:ext uri="{D42A27DB-BD31-4B8C-83A1-F6EECF244321}">
                <p14:modId xmlns:p14="http://schemas.microsoft.com/office/powerpoint/2010/main" val="14263636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82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pic>
        <p:nvPicPr>
          <p:cNvPr id="4" name="Picture 3"/>
          <p:cNvPicPr>
            <a:picLocks noChangeAspect="1"/>
          </p:cNvPicPr>
          <p:nvPr/>
        </p:nvPicPr>
        <p:blipFill rotWithShape="1">
          <a:blip r:embed="rId5"/>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5" name="Picture 4"/>
          <p:cNvPicPr>
            <a:picLocks noChangeAspect="1"/>
          </p:cNvPicPr>
          <p:nvPr/>
        </p:nvPicPr>
        <p:blipFill rotWithShape="1">
          <a:blip r:embed="rId6"/>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xmlns:p14="http://schemas.microsoft.com/office/powerpoint/2010/main">
    <mc:Choice Requires="p14">
      <p:transition spd="slow" p14:dur="2000" advTm="295724"/>
    </mc:Choice>
    <mc:Fallback xmlns="">
      <p:transition spd="slow" advTm="29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graphicFrame>
        <p:nvGraphicFramePr>
          <p:cNvPr id="10" name="Content Placeholder 2">
            <a:extLst>
              <a:ext uri="{FF2B5EF4-FFF2-40B4-BE49-F238E27FC236}">
                <a16:creationId xmlns:a16="http://schemas.microsoft.com/office/drawing/2014/main" id="{FD51D511-41F3-8629-6D6D-CECE5BE584C8}"/>
              </a:ext>
            </a:extLst>
          </p:cNvPr>
          <p:cNvGraphicFramePr>
            <a:graphicFrameLocks noGrp="1"/>
          </p:cNvGraphicFramePr>
          <p:nvPr>
            <p:ph idx="1"/>
          </p:nvPr>
        </p:nvGraphicFramePr>
        <p:xfrm>
          <a:off x="474785" y="834572"/>
          <a:ext cx="8799217" cy="54760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p:cNvPicPr>
            <a:picLocks noChangeAspect="1"/>
          </p:cNvPicPr>
          <p:nvPr/>
        </p:nvPicPr>
        <p:blipFill>
          <a:blip r:embed="rId10"/>
          <a:stretch>
            <a:fillRect/>
          </a:stretch>
        </p:blipFill>
        <p:spPr>
          <a:xfrm>
            <a:off x="9532642" y="288124"/>
            <a:ext cx="2466975" cy="1847850"/>
          </a:xfrm>
          <a:prstGeom prst="rect">
            <a:avLst/>
          </a:prstGeom>
        </p:spPr>
      </p:pic>
      <p:pic>
        <p:nvPicPr>
          <p:cNvPr id="5" name="Picture 4"/>
          <p:cNvPicPr>
            <a:picLocks noChangeAspect="1"/>
          </p:cNvPicPr>
          <p:nvPr/>
        </p:nvPicPr>
        <p:blipFill>
          <a:blip r:embed="rId11"/>
          <a:stretch>
            <a:fillRect/>
          </a:stretch>
        </p:blipFill>
        <p:spPr>
          <a:xfrm>
            <a:off x="9404054" y="4859216"/>
            <a:ext cx="2724150" cy="16764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xmlns:p14="http://schemas.microsoft.com/office/powerpoint/2010/main">
    <mc:Choice Requires="p14">
      <p:transition spd="slow" p14:dur="2000" advTm="139011"/>
    </mc:Choice>
    <mc:Fallback xmlns="">
      <p:transition spd="slow" advTm="139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24741" y="620392"/>
            <a:ext cx="3808268" cy="1236983"/>
          </a:xfrm>
        </p:spPr>
        <p:txBody>
          <a:bodyPr>
            <a:normAutofit fontScale="90000"/>
          </a:bodyPr>
          <a:lstStyle/>
          <a:p>
            <a:r>
              <a:rPr lang="en-GB" sz="6000" b="1" i="1" u="sng" dirty="0"/>
              <a:t>What is a trespasser?</a:t>
            </a:r>
            <a:r>
              <a:rPr lang="en-GB" sz="6000" b="1" i="1" u="sng" dirty="0">
                <a:solidFill>
                  <a:schemeClr val="bg1"/>
                </a:solidFill>
              </a:rPr>
              <a:t>? </a:t>
            </a:r>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AC0797B7-262B-45CD-6DB7-3EB257427A8C}"/>
              </a:ext>
            </a:extLst>
          </p:cNvPr>
          <p:cNvSpPr txBox="1">
            <a:spLocks/>
          </p:cNvSpPr>
          <p:nvPr/>
        </p:nvSpPr>
        <p:spPr>
          <a:xfrm>
            <a:off x="209550" y="1886270"/>
            <a:ext cx="5393361" cy="435133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Tree>
    <p:extLst>
      <p:ext uri="{BB962C8B-B14F-4D97-AF65-F5344CB8AC3E}">
        <p14:creationId xmlns:p14="http://schemas.microsoft.com/office/powerpoint/2010/main" val="405404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72072206"/>
      </p:ext>
    </p:extLst>
  </p:cSld>
  <p:clrMapOvr>
    <a:masterClrMapping/>
  </p:clrMapOvr>
  <mc:AlternateContent xmlns:mc="http://schemas.openxmlformats.org/markup-compatibility/2006" xmlns:p14="http://schemas.microsoft.com/office/powerpoint/2010/main">
    <mc:Choice Requires="p14">
      <p:transition spd="slow" p14:dur="2000" advTm="88906"/>
    </mc:Choice>
    <mc:Fallback xmlns="">
      <p:transition spd="slow" advTm="8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0337491"/>
      </p:ext>
    </p:extLst>
  </p:cSld>
  <p:clrMapOvr>
    <a:masterClrMapping/>
  </p:clrMapOvr>
  <mc:AlternateContent xmlns:mc="http://schemas.openxmlformats.org/markup-compatibility/2006" xmlns:p14="http://schemas.microsoft.com/office/powerpoint/2010/main">
    <mc:Choice Requires="p14">
      <p:transition spd="slow" p14:dur="2000" advTm="105247"/>
    </mc:Choice>
    <mc:Fallback xmlns="">
      <p:transition spd="slow" advTm="10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 name="Rectangle 1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a:buFont typeface="Wingdings" panose="05000000000000000000" pitchFamily="2" charset="2"/>
              <a:buChar char="Ø"/>
            </a:pPr>
            <a:r>
              <a:rPr lang="en-GB" sz="2000"/>
              <a:t>With intent to steal, Julian broke into Barbara’s wooden houseboat whilst Barbara was out shopping.  </a:t>
            </a:r>
          </a:p>
          <a:p>
            <a:pPr marL="0" indent="0">
              <a:buNone/>
            </a:pPr>
            <a:endParaRPr lang="en-GB" sz="2000"/>
          </a:p>
          <a:p>
            <a:pPr>
              <a:buFont typeface="Wingdings" panose="05000000000000000000" pitchFamily="2" charset="2"/>
              <a:buChar char="Ø"/>
            </a:pPr>
            <a:r>
              <a:rPr lang="en-GB" sz="2000"/>
              <a:t>Discuss whether Julian entered a “building”</a:t>
            </a:r>
          </a:p>
          <a:p>
            <a:pPr marL="0" indent="0">
              <a:buNone/>
            </a:pPr>
            <a:endParaRPr lang="en-GB" sz="2000"/>
          </a:p>
        </p:txBody>
      </p:sp>
      <p:sp>
        <p:nvSpPr>
          <p:cNvPr id="16" name="Rectangle 1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8898" r="13833" b="1"/>
          <a:stretch/>
        </p:blipFill>
        <p:spPr>
          <a:xfrm>
            <a:off x="5977788" y="799352"/>
            <a:ext cx="5425410" cy="5259296"/>
          </a:xfrm>
          <a:prstGeom prst="rect">
            <a:avLst/>
          </a:prstGeom>
        </p:spPr>
      </p:pic>
    </p:spTree>
    <p:extLst>
      <p:ext uri="{BB962C8B-B14F-4D97-AF65-F5344CB8AC3E}">
        <p14:creationId xmlns:p14="http://schemas.microsoft.com/office/powerpoint/2010/main" val="4205021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4AC18-7002-D5FB-DCE2-BF90FD093A72}"/>
              </a:ext>
            </a:extLst>
          </p:cNvPr>
          <p:cNvSpPr>
            <a:spLocks noGrp="1"/>
          </p:cNvSpPr>
          <p:nvPr>
            <p:ph type="title"/>
          </p:nvPr>
        </p:nvSpPr>
        <p:spPr>
          <a:xfrm>
            <a:off x="808638" y="386930"/>
            <a:ext cx="9236700" cy="1188950"/>
          </a:xfrm>
        </p:spPr>
        <p:txBody>
          <a:bodyPr anchor="b">
            <a:normAutofit/>
          </a:bodyPr>
          <a:lstStyle/>
          <a:p>
            <a:r>
              <a:rPr lang="en-GB" sz="5400" dirty="0"/>
              <a:t>Burglary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90BC5A9-2C47-A769-8B7F-845066A4AB4E}"/>
              </a:ext>
            </a:extLst>
          </p:cNvPr>
          <p:cNvSpPr>
            <a:spLocks noGrp="1"/>
          </p:cNvSpPr>
          <p:nvPr>
            <p:ph idx="1"/>
          </p:nvPr>
        </p:nvSpPr>
        <p:spPr>
          <a:xfrm>
            <a:off x="793750" y="2598738"/>
            <a:ext cx="10144125" cy="3436937"/>
          </a:xfrm>
        </p:spPr>
        <p:txBody>
          <a:bodyPr vert="horz" lIns="91440" tIns="45720" rIns="91440" bIns="45720" rtlCol="0" anchor="t">
            <a:noAutofit/>
          </a:bodyPr>
          <a:lstStyle/>
          <a:p>
            <a:pPr marL="0" indent="0">
              <a:buNone/>
            </a:pPr>
            <a:r>
              <a:rPr lang="en-GB" sz="2400" b="1" u="sng" dirty="0"/>
              <a:t>Mens Rea</a:t>
            </a:r>
            <a:endParaRPr lang="en-GB" sz="2400" b="1" u="sng" dirty="0">
              <a:cs typeface="Calibri"/>
            </a:endParaRPr>
          </a:p>
          <a:p>
            <a:r>
              <a:rPr lang="en-GB" sz="2400" dirty="0"/>
              <a:t>There are three elements to the MR of burglary under </a:t>
            </a:r>
            <a:r>
              <a:rPr lang="en-GB" sz="2400" b="1" dirty="0">
                <a:solidFill>
                  <a:srgbClr val="FF0000"/>
                </a:solidFill>
              </a:rPr>
              <a:t>s9</a:t>
            </a:r>
            <a:r>
              <a:rPr lang="en-GB" sz="2400" b="1" dirty="0">
                <a:solidFill>
                  <a:srgbClr val="7030A0"/>
                </a:solidFill>
              </a:rPr>
              <a:t>(1)(</a:t>
            </a:r>
            <a:r>
              <a:rPr lang="en-GB" sz="2400" b="1" dirty="0">
                <a:solidFill>
                  <a:srgbClr val="FF0000"/>
                </a:solidFill>
              </a:rPr>
              <a:t>a):</a:t>
            </a:r>
            <a:endParaRPr lang="en-GB" sz="2400" b="1" dirty="0">
              <a:solidFill>
                <a:srgbClr val="FF0000"/>
              </a:solidFill>
              <a:cs typeface="Calibri"/>
            </a:endParaRPr>
          </a:p>
          <a:p>
            <a:pPr lvl="1"/>
            <a:r>
              <a:rPr lang="en-GB" b="1" dirty="0"/>
              <a:t>D knew or was reckless regarding the facts and circumstances that made him a trespasser;</a:t>
            </a:r>
            <a:endParaRPr lang="en-GB" b="1" dirty="0">
              <a:cs typeface="Calibri"/>
            </a:endParaRPr>
          </a:p>
          <a:p>
            <a:pPr lvl="1"/>
            <a:r>
              <a:rPr lang="en-GB" b="1" dirty="0"/>
              <a:t>D knew or was reckless to the fact that the structure entered was a building;</a:t>
            </a:r>
            <a:endParaRPr lang="en-GB" b="1" dirty="0">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dirty="0"/>
          </a:p>
        </p:txBody>
      </p:sp>
    </p:spTree>
    <p:extLst>
      <p:ext uri="{BB962C8B-B14F-4D97-AF65-F5344CB8AC3E}">
        <p14:creationId xmlns:p14="http://schemas.microsoft.com/office/powerpoint/2010/main" val="2494855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7B963-3738-5E24-A763-E4DFC2F0E658}"/>
              </a:ext>
            </a:extLst>
          </p:cNvPr>
          <p:cNvSpPr>
            <a:spLocks noGrp="1"/>
          </p:cNvSpPr>
          <p:nvPr>
            <p:ph type="title"/>
          </p:nvPr>
        </p:nvSpPr>
        <p:spPr>
          <a:xfrm>
            <a:off x="965800" y="410275"/>
            <a:ext cx="9236700" cy="1188950"/>
          </a:xfrm>
        </p:spPr>
        <p:txBody>
          <a:bodyPr anchor="b">
            <a:normAutofit fontScale="90000"/>
          </a:bodyPr>
          <a:lstStyle/>
          <a:p>
            <a:br>
              <a:rPr lang="en-GB" sz="5400" dirty="0">
                <a:solidFill>
                  <a:schemeClr val="bg2">
                    <a:lumMod val="10000"/>
                  </a:schemeClr>
                </a:solidFill>
              </a:rPr>
            </a:br>
            <a:r>
              <a:rPr lang="en-GB" sz="5400" dirty="0">
                <a:solidFill>
                  <a:schemeClr val="bg2">
                    <a:lumMod val="10000"/>
                  </a:schemeClr>
                </a:solidFill>
              </a:rPr>
              <a:t>                 Burglary  </a:t>
            </a:r>
            <a:r>
              <a:rPr lang="en-GB" sz="5400" b="1" dirty="0">
                <a:solidFill>
                  <a:schemeClr val="bg2">
                    <a:lumMod val="10000"/>
                  </a:schemeClr>
                </a:solidFill>
              </a:rPr>
              <a:t>s.9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356DD4D5-131C-0D0D-C7BC-E7C696722A40}"/>
              </a:ext>
            </a:extLst>
          </p:cNvPr>
          <p:cNvSpPr>
            <a:spLocks noGrp="1"/>
          </p:cNvSpPr>
          <p:nvPr>
            <p:ph idx="1"/>
          </p:nvPr>
        </p:nvSpPr>
        <p:spPr>
          <a:xfrm>
            <a:off x="655232" y="3203509"/>
            <a:ext cx="10144125" cy="3436937"/>
          </a:xfrm>
        </p:spPr>
        <p:txBody>
          <a:bodyPr anchor="ctr">
            <a:normAutofit/>
          </a:bodyPr>
          <a:lstStyle/>
          <a:p>
            <a:pPr marL="0" indent="0">
              <a:buNone/>
            </a:pPr>
            <a:r>
              <a:rPr lang="en-GB" sz="3600" b="1" dirty="0"/>
              <a:t>Burglary contrary to </a:t>
            </a:r>
            <a:r>
              <a:rPr lang="en-GB" sz="3600" b="1" dirty="0">
                <a:solidFill>
                  <a:srgbClr val="00B050"/>
                </a:solidFill>
              </a:rPr>
              <a:t>s 9</a:t>
            </a:r>
            <a:r>
              <a:rPr lang="en-GB" sz="3600" b="1" dirty="0">
                <a:solidFill>
                  <a:srgbClr val="7030A0"/>
                </a:solidFill>
              </a:rPr>
              <a:t>(1)</a:t>
            </a:r>
            <a:r>
              <a:rPr lang="en-GB" sz="3600" b="1" dirty="0">
                <a:solidFill>
                  <a:srgbClr val="00B050"/>
                </a:solidFill>
              </a:rPr>
              <a:t>(b)TA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spTree>
    <p:extLst>
      <p:ext uri="{BB962C8B-B14F-4D97-AF65-F5344CB8AC3E}">
        <p14:creationId xmlns:p14="http://schemas.microsoft.com/office/powerpoint/2010/main" val="3859091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A6C89-D132-0A7A-5339-2A0DEE230F4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D460F0-5D3C-4675-F14B-112F1FE7D0BE}"/>
              </a:ext>
            </a:extLst>
          </p:cNvPr>
          <p:cNvSpPr>
            <a:spLocks noGrp="1"/>
          </p:cNvSpPr>
          <p:nvPr>
            <p:ph idx="1"/>
          </p:nvPr>
        </p:nvSpPr>
        <p:spPr>
          <a:xfrm>
            <a:off x="16339" y="2780068"/>
            <a:ext cx="7235915" cy="3435531"/>
          </a:xfrm>
        </p:spPr>
        <p:txBody>
          <a:bodyPr anchor="ctr">
            <a:normAutofit/>
          </a:bodyPr>
          <a:lstStyle/>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sz="2400" dirty="0"/>
          </a:p>
        </p:txBody>
      </p:sp>
      <p:sp>
        <p:nvSpPr>
          <p:cNvPr id="4" name="Rectangle 3">
            <a:extLst>
              <a:ext uri="{FF2B5EF4-FFF2-40B4-BE49-F238E27FC236}">
                <a16:creationId xmlns:a16="http://schemas.microsoft.com/office/drawing/2014/main" id="{88FDD6F2-8221-62FF-4802-CEB2B7145FCE}"/>
              </a:ext>
            </a:extLst>
          </p:cNvPr>
          <p:cNvSpPr/>
          <p:nvPr/>
        </p:nvSpPr>
        <p:spPr>
          <a:xfrm>
            <a:off x="6617931" y="2416578"/>
            <a:ext cx="4765431" cy="3919022"/>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2800" dirty="0"/>
              <a:t>Knowing or being reckless that he was a trespasser;</a:t>
            </a:r>
          </a:p>
          <a:p>
            <a:pPr marL="1143000" lvl="2" indent="-228600">
              <a:spcBef>
                <a:spcPts val="1000"/>
              </a:spcBef>
              <a:buClr>
                <a:srgbClr val="90C226"/>
              </a:buClr>
              <a:buSzPct val="80000"/>
              <a:buFont typeface="Wingdings 3" charset="2"/>
              <a:buChar char=""/>
            </a:pPr>
            <a:r>
              <a:rPr lang="en-GB" sz="2800" dirty="0"/>
              <a:t>Knowing or being reckless that the structure was a building</a:t>
            </a:r>
          </a:p>
        </p:txBody>
      </p:sp>
    </p:spTree>
    <p:extLst>
      <p:ext uri="{BB962C8B-B14F-4D97-AF65-F5344CB8AC3E}">
        <p14:creationId xmlns:p14="http://schemas.microsoft.com/office/powerpoint/2010/main" val="1220233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F51BC-FD0A-C606-7390-51E32277C33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0FC359-9BDA-FB9B-E651-A71F911BB084}"/>
              </a:ext>
            </a:extLst>
          </p:cNvPr>
          <p:cNvSpPr>
            <a:spLocks noGrp="1"/>
          </p:cNvSpPr>
          <p:nvPr>
            <p:ph idx="1"/>
          </p:nvPr>
        </p:nvSpPr>
        <p:spPr>
          <a:xfrm>
            <a:off x="496919" y="2357439"/>
            <a:ext cx="10440409" cy="3677602"/>
          </a:xfrm>
        </p:spPr>
        <p:txBody>
          <a:bodyPr anchor="ctr">
            <a:normAutofit/>
          </a:bodyPr>
          <a:lstStyle/>
          <a:p>
            <a:r>
              <a:rPr lang="en-GB" sz="2400" b="1" dirty="0"/>
              <a:t>Actus Reus </a:t>
            </a:r>
            <a:r>
              <a:rPr lang="en-GB" sz="2400" dirty="0"/>
              <a:t>– includes all the elements for </a:t>
            </a:r>
            <a:r>
              <a:rPr lang="en-GB" sz="2400" b="1" dirty="0"/>
              <a:t>9</a:t>
            </a:r>
            <a:r>
              <a:rPr lang="en-GB" sz="2400" b="1" dirty="0">
                <a:solidFill>
                  <a:srgbClr val="7030A0"/>
                </a:solidFill>
              </a:rPr>
              <a:t>(1)</a:t>
            </a:r>
            <a:r>
              <a:rPr lang="en-GB" sz="2400" b="1" dirty="0">
                <a:solidFill>
                  <a:srgbClr val="FF0000"/>
                </a:solidFill>
              </a:rPr>
              <a:t>(a)</a:t>
            </a:r>
          </a:p>
          <a:p>
            <a:endParaRPr lang="en-GB" sz="2400" dirty="0"/>
          </a:p>
          <a:p>
            <a:r>
              <a:rPr lang="en-GB" sz="2400" dirty="0"/>
              <a:t>The </a:t>
            </a:r>
            <a:r>
              <a:rPr lang="en-GB" sz="2400" b="1" u="sng" dirty="0">
                <a:solidFill>
                  <a:srgbClr val="FF0000"/>
                </a:solidFill>
              </a:rPr>
              <a:t>extra requirement </a:t>
            </a:r>
            <a:r>
              <a:rPr lang="en-GB" sz="2400" dirty="0"/>
              <a:t>is that, once inside the building, theft or GBH is attempted or committed.</a:t>
            </a:r>
          </a:p>
          <a:p>
            <a:r>
              <a:rPr lang="en-GB" sz="2400" b="1" dirty="0"/>
              <a:t>NB if D attempts/commits damage once inside as a trespasser, this is not burglary under s9(1)(b), only attempt/criminal damage.</a:t>
            </a:r>
          </a:p>
          <a:p>
            <a:r>
              <a:rPr lang="en-GB" sz="2400" dirty="0"/>
              <a:t>Attempted offence – D must do an act more than merely preparatory to committing the offence</a:t>
            </a:r>
          </a:p>
          <a:p>
            <a:endParaRPr lang="en-GB" sz="2400" dirty="0"/>
          </a:p>
        </p:txBody>
      </p:sp>
    </p:spTree>
    <p:extLst>
      <p:ext uri="{BB962C8B-B14F-4D97-AF65-F5344CB8AC3E}">
        <p14:creationId xmlns:p14="http://schemas.microsoft.com/office/powerpoint/2010/main" val="1360821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0628"/>
      </p:ext>
    </p:extLst>
  </p:cSld>
  <p:clrMapOvr>
    <a:masterClrMapping/>
  </p:clrMapOvr>
  <mc:AlternateContent xmlns:mc="http://schemas.openxmlformats.org/markup-compatibility/2006" xmlns:p14="http://schemas.microsoft.com/office/powerpoint/2010/main">
    <mc:Choice Requires="p14">
      <p:transition spd="slow" p14:dur="2000" advTm="114965"/>
    </mc:Choice>
    <mc:Fallback xmlns="">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b="1" i="1" u="sng"/>
              <a:t>With an ulterior intention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Ø"/>
            </a:pPr>
            <a:r>
              <a:rPr lang="en-GB" sz="2000"/>
              <a:t>This shows that the defendant must have intention to commit an element that is listed under S.9(2). This includes:</a:t>
            </a:r>
          </a:p>
          <a:p>
            <a:pPr marL="0" indent="0">
              <a:buNone/>
            </a:pPr>
            <a:endParaRPr lang="en-GB" sz="2000"/>
          </a:p>
          <a:p>
            <a:pPr>
              <a:buFont typeface="Wingdings" panose="05000000000000000000" pitchFamily="2" charset="2"/>
              <a:buChar char="Ø"/>
            </a:pPr>
            <a:r>
              <a:rPr lang="en-GB" sz="2000" b="0" i="0">
                <a:effectLst/>
              </a:rPr>
              <a:t>‘’(2)The offences referred to in subsection (1)(a) above are offences of stealing anything in the building or part of a building in question, of inflicting on any person therein any grievous bodily harm... therein, and of doing unlawful damage to the building or anything therein.’’ </a:t>
            </a:r>
          </a:p>
          <a:p>
            <a:pPr>
              <a:buFont typeface="Wingdings" panose="05000000000000000000" pitchFamily="2" charset="2"/>
              <a:buChar char="Ø"/>
            </a:pPr>
            <a:endParaRPr lang="en-GB" sz="2000"/>
          </a:p>
          <a:p>
            <a:pPr>
              <a:buFont typeface="Wingdings" panose="05000000000000000000" pitchFamily="2" charset="2"/>
              <a:buChar char="Ø"/>
            </a:pPr>
            <a:r>
              <a:rPr lang="en-GB" sz="2000"/>
              <a:t>An intention to inflict GBH- S.18 of the Offences Against the Persons Act 1861.</a:t>
            </a:r>
          </a:p>
          <a:p>
            <a:pPr marL="0" indent="0">
              <a:buNone/>
            </a:pPr>
            <a:endParaRPr lang="en-GB" sz="2000"/>
          </a:p>
          <a:p>
            <a:pPr>
              <a:buFont typeface="Wingdings" panose="05000000000000000000" pitchFamily="2" charset="2"/>
              <a:buChar char="Ø"/>
            </a:pPr>
            <a:r>
              <a:rPr lang="en-GB" sz="2000" b="0" i="0">
                <a:effectLst/>
              </a:rPr>
              <a:t>Intention unlawful damage- intention to commit criminal damage- S.1 of the Criminal Damage Act 1971.</a:t>
            </a:r>
          </a:p>
          <a:p>
            <a:endParaRPr lang="en-GB" sz="2000"/>
          </a:p>
        </p:txBody>
      </p:sp>
    </p:spTree>
    <p:extLst>
      <p:ext uri="{BB962C8B-B14F-4D97-AF65-F5344CB8AC3E}">
        <p14:creationId xmlns:p14="http://schemas.microsoft.com/office/powerpoint/2010/main" val="1322067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0" name="Content Placeholder 2">
            <a:extLst>
              <a:ext uri="{FF2B5EF4-FFF2-40B4-BE49-F238E27FC236}">
                <a16:creationId xmlns:a16="http://schemas.microsoft.com/office/drawing/2014/main" id="{0334A2F1-7FEE-7F84-12C5-7FF76C9921FE}"/>
              </a:ext>
            </a:extLst>
          </p:cNvPr>
          <p:cNvGraphicFramePr>
            <a:graphicFrameLocks noGrp="1"/>
          </p:cNvGraphicFramePr>
          <p:nvPr>
            <p:ph idx="1"/>
            <p:extLst>
              <p:ext uri="{D42A27DB-BD31-4B8C-83A1-F6EECF244321}">
                <p14:modId xmlns:p14="http://schemas.microsoft.com/office/powerpoint/2010/main" val="3551649175"/>
              </p:ext>
            </p:extLst>
          </p:nvPr>
        </p:nvGraphicFramePr>
        <p:xfrm>
          <a:off x="675722" y="459815"/>
          <a:ext cx="9329551" cy="4817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pic>
        <p:nvPicPr>
          <p:cNvPr id="1028" name="Picture 4" descr="Aggravated Burglary | Spartans Law United Kingdom">
            <a:extLst>
              <a:ext uri="{FF2B5EF4-FFF2-40B4-BE49-F238E27FC236}">
                <a16:creationId xmlns:a16="http://schemas.microsoft.com/office/drawing/2014/main" id="{240E422D-E6B2-134A-B418-7C7CFC6BFF9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314824" y="48990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xmlns:p14="http://schemas.microsoft.com/office/powerpoint/2010/main">
    <mc:Choice Requires="p14">
      <p:transition spd="slow" p14:dur="2000" advTm="15184"/>
    </mc:Choice>
    <mc:Fallback xmlns="">
      <p:transition spd="slow" advTm="1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4472302"/>
      </p:ext>
    </p:extLst>
  </p:cSld>
  <p:clrMapOvr>
    <a:masterClrMapping/>
  </p:clrMapOvr>
  <mc:AlternateContent xmlns:mc="http://schemas.openxmlformats.org/markup-compatibility/2006" xmlns:p14="http://schemas.microsoft.com/office/powerpoint/2010/main">
    <mc:Choice Requires="p14">
      <p:transition spd="slow" p14:dur="2000" advTm="97353"/>
    </mc:Choice>
    <mc:Fallback xmlns="">
      <p:transition spd="slow" advTm="9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020276"/>
      </p:ext>
    </p:extLst>
  </p:cSld>
  <p:clrMapOvr>
    <a:masterClrMapping/>
  </p:clrMapOvr>
  <mc:AlternateContent xmlns:mc="http://schemas.openxmlformats.org/markup-compatibility/2006" xmlns:p14="http://schemas.microsoft.com/office/powerpoint/2010/main">
    <mc:Choice Requires="p14">
      <p:transition spd="slow" p14:dur="2000" advTm="9190"/>
    </mc:Choice>
    <mc:Fallback xmlns="">
      <p:transition spd="slow" advTm="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875702"/>
      </p:ext>
    </p:extLst>
  </p:cSld>
  <p:clrMapOvr>
    <a:masterClrMapping/>
  </p:clrMapOvr>
  <mc:AlternateContent xmlns:mc="http://schemas.openxmlformats.org/markup-compatibility/2006" xmlns:p14="http://schemas.microsoft.com/office/powerpoint/2010/main">
    <mc:Choice Requires="p14">
      <p:transition spd="slow" p14:dur="2000" advTm="27294"/>
    </mc:Choice>
    <mc:Fallback xmlns="">
      <p:transition spd="slow" advTm="2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2958801"/>
      </p:ext>
    </p:extLst>
  </p:cSld>
  <p:clrMapOvr>
    <a:masterClrMapping/>
  </p:clrMapOvr>
  <mc:AlternateContent xmlns:mc="http://schemas.openxmlformats.org/markup-compatibility/2006" xmlns:p14="http://schemas.microsoft.com/office/powerpoint/2010/main">
    <mc:Choice Requires="p14">
      <p:transition spd="slow" p14:dur="2000" advTm="44356"/>
    </mc:Choice>
    <mc:Fallback xmlns="">
      <p:transition spd="slow" advTm="44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8463025"/>
      </p:ext>
    </p:extLst>
  </p:cSld>
  <p:clrMapOvr>
    <a:masterClrMapping/>
  </p:clrMapOvr>
  <mc:AlternateContent xmlns:mc="http://schemas.openxmlformats.org/markup-compatibility/2006" xmlns:p14="http://schemas.microsoft.com/office/powerpoint/2010/main">
    <mc:Choice Requires="p14">
      <p:transition spd="slow" p14:dur="2000" advTm="2752"/>
    </mc:Choice>
    <mc:Fallback xmlns="">
      <p:transition spd="slow" advTm="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1171" y="300038"/>
            <a:ext cx="7415766" cy="177165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dirty="0">
                <a:latin typeface="+mj-lt"/>
                <a:ea typeface="+mj-ea"/>
                <a:cs typeface="+mj-cs"/>
              </a:rPr>
              <a:t>Aggravated Burglary cases</a:t>
            </a:r>
          </a:p>
        </p:txBody>
      </p:sp>
      <p:sp>
        <p:nvSpPr>
          <p:cNvPr id="3" name="TextBox 2"/>
          <p:cNvSpPr txBox="1"/>
          <p:nvPr/>
        </p:nvSpPr>
        <p:spPr>
          <a:xfrm>
            <a:off x="4460009" y="1405731"/>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‘use’ during the burglary</a:t>
            </a: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2050" name="Picture 2" descr="SPC10891 Duratool, SCREWDRIVER, PHILLIPS HEAD, 190MM | Farnell UK">
            <a:extLst>
              <a:ext uri="{FF2B5EF4-FFF2-40B4-BE49-F238E27FC236}">
                <a16:creationId xmlns:a16="http://schemas.microsoft.com/office/drawing/2014/main" id="{8D52C265-FE32-9A9E-D016-8A19E19ECF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5500" y="2071688"/>
            <a:ext cx="2590800" cy="17716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skars Norr 20cm Cook's Knife with Wooden Handle">
            <a:extLst>
              <a:ext uri="{FF2B5EF4-FFF2-40B4-BE49-F238E27FC236}">
                <a16:creationId xmlns:a16="http://schemas.microsoft.com/office/drawing/2014/main" id="{9EB0AD51-3404-D229-628F-E9F2551CFA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81163" y="40338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xmlns:p14="http://schemas.microsoft.com/office/powerpoint/2010/main">
    <mc:Choice Requires="p14">
      <p:transition spd="slow" p14:dur="2000" advTm="225811"/>
    </mc:Choice>
    <mc:Fallback xmlns="">
      <p:transition spd="slow" advTm="225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C8EF25E-46D9-067E-2AA3-C43E7BBC508A}"/>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Now, lets test our knowledge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art of a person">
            <a:extLst>
              <a:ext uri="{FF2B5EF4-FFF2-40B4-BE49-F238E27FC236}">
                <a16:creationId xmlns:a16="http://schemas.microsoft.com/office/drawing/2014/main" id="{05901181-1C2E-3885-2B34-464C7F6B75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38365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b="1" i="1" u="sng"/>
              <a:t>Burglary</a:t>
            </a:r>
          </a:p>
        </p:txBody>
      </p:sp>
      <p:grpSp>
        <p:nvGrpSpPr>
          <p:cNvPr id="33" name="Group 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1900" dirty="0"/>
          </a:p>
          <a:p>
            <a:pPr>
              <a:buFont typeface="Wingdings" panose="05000000000000000000" pitchFamily="2" charset="2"/>
              <a:buChar char="Ø"/>
            </a:pPr>
            <a:r>
              <a:rPr lang="en-GB" sz="1900" dirty="0" err="1"/>
              <a:t>Carys</a:t>
            </a:r>
            <a:r>
              <a:rPr lang="en-GB" sz="1900" dirty="0"/>
              <a:t> was in her bedroom and could see that the window of her neighbour’s bedroom was wide open and there was a metal jewellery box on the dressing room table.  </a:t>
            </a:r>
            <a:r>
              <a:rPr lang="en-GB" sz="1900" dirty="0" err="1"/>
              <a:t>Carys</a:t>
            </a:r>
            <a:r>
              <a:rPr lang="en-GB" sz="1900" dirty="0"/>
              <a:t> got a fishing rod and attached a magnet to its end so that it would be able to pick up the jewellery box.  </a:t>
            </a:r>
            <a:r>
              <a:rPr lang="en-GB" sz="1900" dirty="0" err="1"/>
              <a:t>Carys</a:t>
            </a:r>
            <a:r>
              <a:rPr lang="en-GB" sz="1900" dirty="0"/>
              <a:t> then inserted the contraption through the open window.</a:t>
            </a:r>
            <a:endParaRPr lang="en-GB" sz="1900" dirty="0">
              <a:cs typeface="Calibri"/>
            </a:endParaRPr>
          </a:p>
          <a:p>
            <a:pPr>
              <a:buFont typeface="Wingdings" panose="05000000000000000000" pitchFamily="2" charset="2"/>
              <a:buChar char="Ø"/>
            </a:pPr>
            <a:endParaRPr lang="en-GB" sz="1900" dirty="0"/>
          </a:p>
          <a:p>
            <a:pPr>
              <a:buFont typeface="Wingdings" panose="05000000000000000000" pitchFamily="2" charset="2"/>
              <a:buChar char="Ø"/>
            </a:pPr>
            <a:r>
              <a:rPr lang="en-GB" sz="1900" dirty="0"/>
              <a:t>Discuss whether </a:t>
            </a:r>
            <a:r>
              <a:rPr lang="en-GB" sz="1900" dirty="0" err="1"/>
              <a:t>Carys</a:t>
            </a:r>
            <a:r>
              <a:rPr lang="en-GB" sz="1900" dirty="0"/>
              <a:t> “entered” the building.</a:t>
            </a:r>
            <a:endParaRPr lang="en-GB" sz="1900" dirty="0">
              <a:cs typeface="Calibri"/>
            </a:endParaRPr>
          </a:p>
        </p:txBody>
      </p:sp>
      <p:sp>
        <p:nvSpPr>
          <p:cNvPr id="39" name="Rectangle 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b="3062"/>
          <a:stretch/>
        </p:blipFill>
        <p:spPr>
          <a:xfrm>
            <a:off x="5977788" y="799352"/>
            <a:ext cx="5425410" cy="5259296"/>
          </a:xfrm>
          <a:prstGeom prst="rect">
            <a:avLst/>
          </a:prstGeom>
        </p:spPr>
      </p:pic>
    </p:spTree>
    <p:extLst>
      <p:ext uri="{BB962C8B-B14F-4D97-AF65-F5344CB8AC3E}">
        <p14:creationId xmlns:p14="http://schemas.microsoft.com/office/powerpoint/2010/main" val="467299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b="1" i="1" u="sng"/>
              <a:t>Burglary</a:t>
            </a:r>
          </a:p>
        </p:txBody>
      </p:sp>
      <p:sp>
        <p:nvSpPr>
          <p:cNvPr id="44" name="Rectangle 4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4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4637868"/>
            <a:ext cx="4488952" cy="1169799"/>
          </a:xfrm>
        </p:spPr>
        <p:txBody>
          <a:bodyPr vert="horz" lIns="91440" tIns="45720" rIns="91440" bIns="45720" rtlCol="0" anchor="t">
            <a:noAutofit/>
          </a:bodyPr>
          <a:lstStyle/>
          <a:p>
            <a:pPr marL="0" indent="0">
              <a:buNone/>
            </a:pPr>
            <a:endParaRPr lang="en-GB" sz="1500" b="1" dirty="0"/>
          </a:p>
          <a:p>
            <a:pPr>
              <a:buAutoNum type="alphaLcParenBoth"/>
            </a:pPr>
            <a:endParaRPr lang="en-GB" sz="1500" dirty="0">
              <a:cs typeface="Calibri"/>
            </a:endParaRPr>
          </a:p>
          <a:p>
            <a:pPr marL="0" indent="0">
              <a:buNone/>
            </a:pPr>
            <a:r>
              <a:rPr lang="en-GB" sz="1400" dirty="0"/>
              <a:t>Fawn needed some new make-up but had no money to pay for it.  Fawn went to the local pharmacy and entered the shop with the intent to steal from it.  Discuss whether fawn’s entry into the building was as a trespasser	</a:t>
            </a:r>
            <a:endParaRPr lang="en-GB" sz="1400" dirty="0">
              <a:cs typeface="Calibri"/>
            </a:endParaRPr>
          </a:p>
          <a:p>
            <a:pPr marL="0" indent="0">
              <a:buNone/>
            </a:pPr>
            <a:endParaRPr lang="en-GB" sz="1500"/>
          </a:p>
        </p:txBody>
      </p:sp>
      <p:pic>
        <p:nvPicPr>
          <p:cNvPr id="5" name="Picture 4" descr="A person running in front of a house&#10;&#10;Description automatically generated with medium confidence">
            <a:extLst>
              <a:ext uri="{FF2B5EF4-FFF2-40B4-BE49-F238E27FC236}">
                <a16:creationId xmlns:a16="http://schemas.microsoft.com/office/drawing/2014/main" id="{171DF43F-B970-4761-BCF6-77F6FB4433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2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4" name="TextBox 3">
            <a:extLst>
              <a:ext uri="{FF2B5EF4-FFF2-40B4-BE49-F238E27FC236}">
                <a16:creationId xmlns:a16="http://schemas.microsoft.com/office/drawing/2014/main" id="{0C82FBC4-AAF9-A69A-C0F4-951B4CA452A6}"/>
              </a:ext>
            </a:extLst>
          </p:cNvPr>
          <p:cNvSpPr txBox="1"/>
          <p:nvPr/>
        </p:nvSpPr>
        <p:spPr>
          <a:xfrm>
            <a:off x="524493" y="2533402"/>
            <a:ext cx="332509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   Discuss whether Nathan’s entry into the building was as a trespasser.</a:t>
            </a:r>
            <a:endParaRPr lang="en-US" sz="1400" dirty="0"/>
          </a:p>
        </p:txBody>
      </p:sp>
    </p:spTree>
    <p:extLst>
      <p:ext uri="{BB962C8B-B14F-4D97-AF65-F5344CB8AC3E}">
        <p14:creationId xmlns:p14="http://schemas.microsoft.com/office/powerpoint/2010/main" val="231270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r>
              <a:rPr lang="en-GB" sz="5400" b="1" i="1" u="sng"/>
              <a:t>Burglary</a:t>
            </a:r>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microphone&#10;&#10;Description automatically generated with medium confidence">
            <a:extLst>
              <a:ext uri="{FF2B5EF4-FFF2-40B4-BE49-F238E27FC236}">
                <a16:creationId xmlns:a16="http://schemas.microsoft.com/office/drawing/2014/main" id="{15F40BB7-2032-4C27-AD1C-2A69DD696F3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57" r="17920"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p:cNvSpPr>
            <a:spLocks noGrp="1"/>
          </p:cNvSpPr>
          <p:nvPr>
            <p:ph idx="1"/>
          </p:nvPr>
        </p:nvSpPr>
        <p:spPr>
          <a:xfrm>
            <a:off x="4905955" y="2071316"/>
            <a:ext cx="6713552" cy="4114800"/>
          </a:xfrm>
        </p:spPr>
        <p:txBody>
          <a:bodyPr anchor="t">
            <a:normAutofit/>
          </a:bodyPr>
          <a:lstStyle/>
          <a:p>
            <a:endParaRPr lang="en-GB" sz="2200"/>
          </a:p>
          <a:p>
            <a:pPr>
              <a:buFont typeface="Wingdings" panose="05000000000000000000" pitchFamily="2" charset="2"/>
              <a:buChar char="Ø"/>
            </a:pPr>
            <a:r>
              <a:rPr lang="en-GB" sz="2200"/>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  Discuss whether Abraham entered a “building or part of a building as a trespasser”.</a:t>
            </a:r>
          </a:p>
        </p:txBody>
      </p:sp>
      <p:sp>
        <p:nvSpPr>
          <p:cNvPr id="6" name="TextBox 5">
            <a:extLst>
              <a:ext uri="{FF2B5EF4-FFF2-40B4-BE49-F238E27FC236}">
                <a16:creationId xmlns:a16="http://schemas.microsoft.com/office/drawing/2014/main" id="{991D0EFF-2C43-432A-A51B-8FF123CA9300}"/>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ngimg.com/download/500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394624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B7C0E06-6EE7-4DC1-8358-E6A2581DF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4" name="Picture 33">
            <a:extLst>
              <a:ext uri="{FF2B5EF4-FFF2-40B4-BE49-F238E27FC236}">
                <a16:creationId xmlns:a16="http://schemas.microsoft.com/office/drawing/2014/main" id="{EB6054C0-9553-7AE2-0073-4856055D9250}"/>
              </a:ext>
            </a:extLst>
          </p:cNvPr>
          <p:cNvPicPr>
            <a:picLocks noChangeAspect="1"/>
          </p:cNvPicPr>
          <p:nvPr/>
        </p:nvPicPr>
        <p:blipFill rotWithShape="1">
          <a:blip r:embed="rId3"/>
          <a:srcRect l="18434" r="19427" b="2"/>
          <a:stretch/>
        </p:blipFill>
        <p:spPr>
          <a:xfrm>
            <a:off x="643467" y="557190"/>
            <a:ext cx="5346948" cy="5743612"/>
          </a:xfrm>
          <a:prstGeom prst="rect">
            <a:avLst/>
          </a:prstGeom>
        </p:spPr>
      </p:pic>
      <p:pic>
        <p:nvPicPr>
          <p:cNvPr id="3" name="Picture 2" descr="Fountain near buildings">
            <a:extLst>
              <a:ext uri="{FF2B5EF4-FFF2-40B4-BE49-F238E27FC236}">
                <a16:creationId xmlns:a16="http://schemas.microsoft.com/office/drawing/2014/main" id="{C04F3979-9AEF-DFE1-3B29-B78F49A1DBA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0087" r="17557" b="2"/>
          <a:stretch/>
        </p:blipFill>
        <p:spPr>
          <a:xfrm>
            <a:off x="6182942" y="557190"/>
            <a:ext cx="5365590" cy="5743612"/>
          </a:xfrm>
          <a:prstGeom prst="rect">
            <a:avLst/>
          </a:prstGeom>
        </p:spPr>
      </p:pic>
      <p:graphicFrame>
        <p:nvGraphicFramePr>
          <p:cNvPr id="22" name="TextBox 1">
            <a:extLst>
              <a:ext uri="{FF2B5EF4-FFF2-40B4-BE49-F238E27FC236}">
                <a16:creationId xmlns:a16="http://schemas.microsoft.com/office/drawing/2014/main" id="{442D2F69-4387-6A1B-1D3D-66B0CB544BC9}"/>
              </a:ext>
            </a:extLst>
          </p:cNvPr>
          <p:cNvGraphicFramePr/>
          <p:nvPr>
            <p:extLst>
              <p:ext uri="{D42A27DB-BD31-4B8C-83A1-F6EECF244321}">
                <p14:modId xmlns:p14="http://schemas.microsoft.com/office/powerpoint/2010/main" val="2105412984"/>
              </p:ext>
            </p:extLst>
          </p:nvPr>
        </p:nvGraphicFramePr>
        <p:xfrm>
          <a:off x="757238" y="357188"/>
          <a:ext cx="6081552" cy="57769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77543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84B9A30-3D92-3244-BE54-5447B9D67DB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tx1"/>
                </a:solidFill>
                <a:latin typeface="+mj-lt"/>
                <a:ea typeface="+mj-ea"/>
                <a:cs typeface="+mj-cs"/>
              </a:rPr>
              <a:t>For next session…….</a:t>
            </a:r>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a:extLst>
              <a:ext uri="{FF2B5EF4-FFF2-40B4-BE49-F238E27FC236}">
                <a16:creationId xmlns:a16="http://schemas.microsoft.com/office/drawing/2014/main" id="{53BB4CF2-62DE-4337-94C8-04F0DAD82C0A}"/>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Dean went to visit his friend Mai. Mai showed Dean a book that she had just bought.</a:t>
            </a:r>
          </a:p>
          <a:p>
            <a:pPr indent="-228600">
              <a:lnSpc>
                <a:spcPct val="90000"/>
              </a:lnSpc>
              <a:spcAft>
                <a:spcPts val="800"/>
              </a:spcAft>
              <a:buFont typeface="Arial" panose="020B0604020202020204" pitchFamily="34" charset="0"/>
              <a:buChar char="•"/>
            </a:pPr>
            <a:r>
              <a:rPr lang="en-US" sz="1700">
                <a:effectLst/>
              </a:rPr>
              <a:t> It was a book that Dean had also wanted to buy, but could not afford. </a:t>
            </a:r>
          </a:p>
          <a:p>
            <a:pPr indent="-228600">
              <a:lnSpc>
                <a:spcPct val="90000"/>
              </a:lnSpc>
              <a:spcAft>
                <a:spcPts val="800"/>
              </a:spcAft>
              <a:buFont typeface="Arial" panose="020B0604020202020204" pitchFamily="34" charset="0"/>
              <a:buChar char="•"/>
            </a:pPr>
            <a:r>
              <a:rPr lang="en-US" sz="1700">
                <a:effectLst/>
              </a:rPr>
              <a:t>A couple of days later, Mai lent the book to Dean. A few weeks after that, Mai asked for her book back. Dean had decided to keep the book and had put it in his cupboard.</a:t>
            </a:r>
          </a:p>
          <a:p>
            <a:pPr indent="-228600">
              <a:lnSpc>
                <a:spcPct val="90000"/>
              </a:lnSpc>
              <a:spcAft>
                <a:spcPts val="800"/>
              </a:spcAft>
              <a:buFont typeface="Arial" panose="020B0604020202020204" pitchFamily="34" charset="0"/>
              <a:buChar char="•"/>
            </a:pPr>
            <a:r>
              <a:rPr lang="en-US" sz="1700">
                <a:effectLst/>
              </a:rPr>
              <a:t> When Mai asked him about the book, Dean did not respond and quickly changed the conversation to talk about something else. Mai thought that Dean was being evasive and was frustrated that Dean was obviously ignoring her request to return the book. </a:t>
            </a:r>
          </a:p>
          <a:p>
            <a:pPr indent="-228600">
              <a:lnSpc>
                <a:spcPct val="90000"/>
              </a:lnSpc>
              <a:spcAft>
                <a:spcPts val="800"/>
              </a:spcAft>
              <a:buFont typeface="Arial" panose="020B0604020202020204" pitchFamily="34" charset="0"/>
              <a:buChar char="•"/>
            </a:pPr>
            <a:r>
              <a:rPr lang="en-US" sz="1700">
                <a:effectLst/>
              </a:rPr>
              <a:t>So a few days later, she went to Dean’s house and waited for him to go to work, as she planned to look for her book. Mai went around to the back of the house and could see that the kitchen window was open. She climbed in through the window. </a:t>
            </a:r>
          </a:p>
          <a:p>
            <a:pPr indent="-228600">
              <a:lnSpc>
                <a:spcPct val="90000"/>
              </a:lnSpc>
              <a:spcAft>
                <a:spcPts val="800"/>
              </a:spcAft>
              <a:buFont typeface="Arial" panose="020B0604020202020204" pitchFamily="34" charset="0"/>
              <a:buChar char="•"/>
            </a:pPr>
            <a:r>
              <a:rPr lang="en-US" sz="1700">
                <a:effectLst/>
              </a:rPr>
              <a:t>Once inside Dean’s house, Mai started looking for her book. She could not find it anywhere, so she decided to confront Dean about it the next day. On her way out, she saw a computer game that she wanted on Dean’s TV stand. </a:t>
            </a:r>
          </a:p>
          <a:p>
            <a:pPr indent="-228600">
              <a:lnSpc>
                <a:spcPct val="90000"/>
              </a:lnSpc>
              <a:spcAft>
                <a:spcPts val="800"/>
              </a:spcAft>
              <a:buFont typeface="Arial" panose="020B0604020202020204" pitchFamily="34" charset="0"/>
              <a:buChar char="•"/>
            </a:pPr>
            <a:r>
              <a:rPr lang="en-US" sz="1700">
                <a:effectLst/>
              </a:rPr>
              <a:t>She decided to take the game home and play it, and when Dean gave her book back, she would return his game. </a:t>
            </a:r>
          </a:p>
          <a:p>
            <a:pPr indent="-228600">
              <a:lnSpc>
                <a:spcPct val="90000"/>
              </a:lnSpc>
              <a:spcAft>
                <a:spcPts val="800"/>
              </a:spcAft>
              <a:buFont typeface="Arial" panose="020B0604020202020204" pitchFamily="34" charset="0"/>
              <a:buChar char="•"/>
            </a:pPr>
            <a:r>
              <a:rPr lang="en-US" sz="1700" b="1"/>
              <a:t>Consider whether Mai could be charged with Burglary.</a:t>
            </a:r>
            <a:endParaRPr lang="en-US" sz="1700">
              <a:effectLst/>
            </a:endParaRPr>
          </a:p>
        </p:txBody>
      </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spTree>
    <p:extLst>
      <p:ext uri="{BB962C8B-B14F-4D97-AF65-F5344CB8AC3E}">
        <p14:creationId xmlns:p14="http://schemas.microsoft.com/office/powerpoint/2010/main" val="1818564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A4E651-C3D8-4DB8-A026-E8531C6AF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FD59F3-02A6-8107-C84A-667674BD8CD2}"/>
              </a:ext>
            </a:extLst>
          </p:cNvPr>
          <p:cNvSpPr txBox="1"/>
          <p:nvPr/>
        </p:nvSpPr>
        <p:spPr>
          <a:xfrm>
            <a:off x="836363" y="4071597"/>
            <a:ext cx="10515600" cy="1286544"/>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5200">
                <a:latin typeface="+mj-lt"/>
                <a:ea typeface="+mj-ea"/>
                <a:cs typeface="+mj-cs"/>
              </a:rPr>
              <a:t>ANY QUESTIONS?</a:t>
            </a:r>
          </a:p>
        </p:txBody>
      </p:sp>
      <p:pic>
        <p:nvPicPr>
          <p:cNvPr id="4" name="Picture 3" descr="3D black question marks with one yellow question mark">
            <a:extLst>
              <a:ext uri="{FF2B5EF4-FFF2-40B4-BE49-F238E27FC236}">
                <a16:creationId xmlns:a16="http://schemas.microsoft.com/office/drawing/2014/main" id="{38405DD3-17D2-88C0-B14E-88C204E475AB}"/>
              </a:ext>
            </a:extLst>
          </p:cNvPr>
          <p:cNvPicPr>
            <a:picLocks noChangeAspect="1"/>
          </p:cNvPicPr>
          <p:nvPr/>
        </p:nvPicPr>
        <p:blipFill rotWithShape="1">
          <a:blip r:embed="rId3"/>
          <a:srcRect t="3868" b="8491"/>
          <a:stretch/>
        </p:blipFill>
        <p:spPr>
          <a:xfrm>
            <a:off x="20" y="2"/>
            <a:ext cx="12191979" cy="3900104"/>
          </a:xfrm>
          <a:prstGeom prst="rect">
            <a:avLst/>
          </a:prstGeom>
        </p:spPr>
      </p:pic>
    </p:spTree>
    <p:extLst>
      <p:ext uri="{BB962C8B-B14F-4D97-AF65-F5344CB8AC3E}">
        <p14:creationId xmlns:p14="http://schemas.microsoft.com/office/powerpoint/2010/main" val="41981150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BE9ED95-591E-4B34-8E90-6019280499BE}">
  <ds:schemaRefs>
    <ds:schemaRef ds:uri="http://schemas.microsoft.com/sharepoint/v3/contenttype/forms"/>
  </ds:schemaRefs>
</ds:datastoreItem>
</file>

<file path=customXml/itemProps2.xml><?xml version="1.0" encoding="utf-8"?>
<ds:datastoreItem xmlns:ds="http://schemas.openxmlformats.org/officeDocument/2006/customXml" ds:itemID="{902D91AE-E98F-4691-BC82-8375892F2491}">
  <ds:schemaRefs>
    <ds:schemaRef ds:uri="http://schemas.microsoft.com/office/2006/metadata/properties"/>
    <ds:schemaRef ds:uri="e89b0d28-101f-4150-bb20-b1c24cca2db8"/>
    <ds:schemaRef ds:uri="http://purl.org/dc/elements/1.1/"/>
    <ds:schemaRef ds:uri="http://purl.org/dc/terms/"/>
    <ds:schemaRef ds:uri="http://schemas.microsoft.com/office/infopath/2007/PartnerControls"/>
    <ds:schemaRef ds:uri="http://www.w3.org/XML/1998/namespace"/>
    <ds:schemaRef ds:uri="http://schemas.microsoft.com/office/2006/documentManagement/types"/>
    <ds:schemaRef ds:uri="97e90ac9-f7c9-4ef0-b151-0ad37f9b04e3"/>
    <ds:schemaRef ds:uri="http://purl.org/dc/dcmitype/"/>
    <ds:schemaRef ds:uri="http://schemas.openxmlformats.org/package/2006/metadata/core-properties"/>
  </ds:schemaRefs>
</ds:datastoreItem>
</file>

<file path=customXml/itemProps3.xml><?xml version="1.0" encoding="utf-8"?>
<ds:datastoreItem xmlns:ds="http://schemas.openxmlformats.org/officeDocument/2006/customXml" ds:itemID="{D2E553B7-93F4-4AAA-8CE5-12DEE3D7D0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142</TotalTime>
  <Words>2370</Words>
  <Application>Microsoft Office PowerPoint</Application>
  <PresentationFormat>Widescreen</PresentationFormat>
  <Paragraphs>203</Paragraphs>
  <Slides>30</Slides>
  <Notes>30</Notes>
  <HiddenSlides>0</HiddenSlides>
  <MMClips>12</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1_Office Theme</vt:lpstr>
      <vt:lpstr>   Burglary</vt:lpstr>
      <vt:lpstr>Learning objectives </vt:lpstr>
      <vt:lpstr>What is burglary?</vt:lpstr>
      <vt:lpstr>What is entry? </vt:lpstr>
      <vt:lpstr>Burglary – Actus Reus</vt:lpstr>
      <vt:lpstr>Burglary</vt:lpstr>
      <vt:lpstr>What is a trespasser?? </vt:lpstr>
      <vt:lpstr>PowerPoint Presentation</vt:lpstr>
      <vt:lpstr>PowerPoint Presentation</vt:lpstr>
      <vt:lpstr>PowerPoint Presentation</vt:lpstr>
      <vt:lpstr>Burglary</vt:lpstr>
      <vt:lpstr>                  Burglary  s.9(1)(b)</vt:lpstr>
      <vt:lpstr>S9(1)(b)</vt:lpstr>
      <vt:lpstr>S9(1)(B)</vt:lpstr>
      <vt:lpstr>Burglary</vt:lpstr>
      <vt:lpstr>With an ulterior intention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vt:lpstr>
      <vt:lpstr>Burglary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Sadie France</cp:lastModifiedBy>
  <cp:revision>38</cp:revision>
  <dcterms:created xsi:type="dcterms:W3CDTF">2021-03-01T14:23:40Z</dcterms:created>
  <dcterms:modified xsi:type="dcterms:W3CDTF">2023-03-21T10:29:00Z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