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89" r:id="rId1"/>
  </p:sldMasterIdLst>
  <p:notesMasterIdLst>
    <p:notesMasterId r:id="rId16"/>
  </p:notesMasterIdLst>
  <p:sldIdLst>
    <p:sldId id="256" r:id="rId2"/>
    <p:sldId id="273" r:id="rId3"/>
    <p:sldId id="257" r:id="rId4"/>
    <p:sldId id="279" r:id="rId5"/>
    <p:sldId id="260" r:id="rId6"/>
    <p:sldId id="268" r:id="rId7"/>
    <p:sldId id="267" r:id="rId8"/>
    <p:sldId id="271" r:id="rId9"/>
    <p:sldId id="275" r:id="rId10"/>
    <p:sldId id="274" r:id="rId11"/>
    <p:sldId id="276" r:id="rId12"/>
    <p:sldId id="277" r:id="rId13"/>
    <p:sldId id="272" r:id="rId14"/>
    <p:sldId id="28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11" autoAdjust="0"/>
    <p:restoredTop sz="74966" autoAdjust="0"/>
  </p:normalViewPr>
  <p:slideViewPr>
    <p:cSldViewPr snapToGrid="0">
      <p:cViewPr varScale="1">
        <p:scale>
          <a:sx n="93" d="100"/>
          <a:sy n="93" d="100"/>
        </p:scale>
        <p:origin x="166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FAD6BA-DFCC-4769-A8D0-F551E7C515A5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F99539-3F25-4034-BBFE-41A13FDF7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8703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Good morning.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Today I’ll present the key findings and strategic recommendations for strengthening people management at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BrightWave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Services Ltd.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 aim is to clearly explain where the organisation is now, what the main challenges are, and how a more effective people strategy can improve performance, engagement and retention over the next few years.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I’ll also highlight why these changes are timely — considering the pace of growth, the shift towards hybrid work and the need for stronger alignment between people capability and business objectives.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Overall, this presentation provides a clear pathway for building a healthier, more productive workforce.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6151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Here is what I’ll cover today.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First, I’ll briefly introduce the organisation and its current context.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Then I’ll outline the main people management issues identified.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Next, I’ll walk through the AMO model, motivation frameworks, engagement strategies and the Balanced Scorecard.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Towards the end, I’ll present the key recommendations, the implementation roadmap and the expected outcomes.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structure will help show how each element connects and contributes to a stronger, more integrated people strategy.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7783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BrightWave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provides support services to public sector and mid-market clients, especially around digital transformation and IT.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organisation has grown quickly, but this growth has created misalignment between workforce capability and strategic goals.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now see declining engagement and rising turnover, which suggest that current people practices and leadership approaches are not fully supporting the business strategy.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 are experiencing increased pressure, unclear expectations and gaps in support.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presentation focuses on how HR can help realign people, performance and long-term sustainability by building capability, strengthening culture and supporting leadership.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7279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Several key issues emerge from survey data and HR information.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Performance reviews are inconsistent and often feel like a tick-box exercise rather than meaningful, developmental feedback.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capability varies between managers, which affects communication, clarity and support for staff.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Pay practices and rapid external hiring have created perceptions of unfairness, which can damage motivation.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Employees also report limited opportunities to speak up or influence decisions, which weakens trust and psychological safety.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These issues do not exist in isolation — they influence each other and collectively drive disengagement, turnover and reduced performance.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Addressing them requires a more strategic, coordinated approach to people management.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0859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AMO model helps us understand why performance may not be where the organisation wants it to be.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First,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Ability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there are skills gaps in areas such as data analytics and client consulting, which shows that technical upskilling is needed.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Second,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Motivation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the link between performance ratings and financial recognition is unclear, so employees don’t always see why extra effort matters.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Third,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Opportunity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hierarchical decision-making limits autonomy and innovation.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Improving all three — ability, motivation and opportunity — is essential for a more effective performance system.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63494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9220E-F51E-12FD-1257-085A2E315A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E3F7C5-A861-E79D-4700-BB25F819E6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67ABBCD-8A08-2318-6C97-33F5F7510FC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Herzberg’s Two-Factor Theory reminds us that pay and conditions are hygiene factors — they prevent dissatisfaction but don’t create strong motivation.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BrightWave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basic pay is competitive, but recognition, growth and development opportunities are not consistently available.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Using Expectancy Theory, rewards need to be clearly linked to performance so employees understand how effort leads to outcomes.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Equity Theory highlights fairness and transparency, especially around pay bands, promotion criteria and recognition.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these elements are aligned, motivation increases, trust improves and employees feel more valued and supported.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661894-ACAC-935B-6CED-F5ECC31B5B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638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6E0D62-430E-A4B6-1C08-05A4B1ABD0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E59B0D-80B3-30E1-AA50-EADAC795CA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71B1C4-8AED-FDCF-BB5D-F3137C42C0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the moment,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BrightWave’s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culture is strongly control-oriented and fits the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Hierarchy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quadrant of the Competing Values Framework.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Decisions are centralised, rules are emphasised, and employees may feel cautious about taking risks or challenging the status quo.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The desired future culture is closer to a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Clan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culture — more collaborative, people-focused and learning-oriented.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type of culture supports engagement, knowledge-sharing and innovation.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Schein’s three levels of culture help us plan the transition.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the surface, we have visible artefacts such as meeting formats, communication styles and workspace design.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Below that are espoused values — like collaboration, trust and transparency — which need to be consistently reinforced.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 the deepest level are underlying assumptions, including how much leaders really trust employees’ judgement.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 therefore need to model openness, invite feedback and recognise positive behaviours to support this cultural shift.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CEF053-DC5C-09D4-3E89-5BCF30CB8F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7208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Job Demands–Resources (JD-R) model explains engagement as a balance between what the job demands and the resources people have to cope with those demands.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BrightWave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job demands are high — including workload, cognitive pressure and time constraints — while resources such as autonomy, feedback and social support are relatively low.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imbalance increases the risk of burnout and disengagement.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correct this, the organisation needs to strengthen job resources.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Examples include giving teams more say in how work is organised, offering peer coaching and mentoring, and improving feedback and recognition.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Investing in wellbeing programmes and learning opportunities can also build resilience and sustain engagement over time.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Together, these measures build resilience and support sustainable engagement.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85250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264893-45F9-9FCA-1756-264D76C6DD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C663417-D67D-21CA-892A-D6D5D2A392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3A94A4B-DF1D-CAD4-146E-FB33D1B021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Balanced Scorecard helps ensure that HR initiatives support wider business priorities.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a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Financial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perspective, reducing avoidable turnover will lower recruitment and training costs.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the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Customer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perspective, more stable and engaged teams should improve service quality and client satisfaction.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Internal processes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introducing competency-based appraisals and better HR analytics will make performance management more consistent and evidence-based.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a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 and growth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perspective, investing in leadership development and continuous learning will build long-term capability across the workforce.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integrated approach ensures that people management supports all strategic priorities, not just HR metrics.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60D29D-9F62-BE7B-0484-D49D67F896C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675600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B5DA3E-E75C-E6CE-D49C-E8CBFF3A59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BB58501-1CE0-7F2A-822C-8C94DAF8115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4CA114-D802-C48A-EF37-06A1331EE3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roadmap is structured in three phases to balance pace and control.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Phase 1, over the first three months, the focus is on leadership alignment and communication — explaining why change is needed and what it will involve.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Phase 2, covering roughly three to nine months, involves rolling out the new performance management approach, recognition schemes and development opportunities.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Phase 3, from nine to eighteen months, focuses on embedding the new culture through wellbeing initiatives, inclusion programmes and ongoing feedback.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Throughout all phases, HR analytics and regular reviews will track progress and allow adjustments where needed.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4C29B0-15C6-99F2-FD8D-C3BAEB9E6F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70880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DF66DC-D53B-EBFF-AB0E-D6E636EF9B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0FCE1F8-A1F5-5A71-25DA-4B2D54D0BC4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63F66D-C5B4-0C95-67F1-6EF091F9597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the strategy is implemented effectively, we should see a number of positive outcomes.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Voluntary turnover is expected to decrease, which will reduce recruitment costs and protect organisational knowledge.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Engagement scores should improve, and indicators of stress or burnout should decline.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Leadership capability can be measured through participation in development programmes and feedback from teams.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Externally, higher client satisfaction and more reliable service delivery will confirm that the people strategy is supporting business performance.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913D87-80F2-AA76-5B0A-121E2E96BBB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4719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0948AD-C2A2-3AD0-D16D-D98E65CFAC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AE6BE67-5B6D-C33E-E40F-902C748AAE9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9074B7-F960-5F7A-1A24-3393F455FD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conclude,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BrightWave’s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long-term success depends on aligning its people management approach with its strategic ambitions.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 addressing gaps in performance management, motivation, culture and engagement, the organisation can create a more supportive and high-performing environment.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phased, evidence-based HR strategy — supported by strong leadership and clear metrics — will help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BrightWave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build resilience, retain talent and deliver better outcomes for clients.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Thank you for listening.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A69CDF-8440-7DBF-0CC0-7D05DEB3833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7862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slide lists the key academic sources that informed the analysis and recommendations, including work on motivation, culture, engagement and performance management.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 demonstrate that the proposed strategy is grounded in established research rather than opinion.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8428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Thank you for your time and attention.</a:t>
            </a:r>
          </a:p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I’m happy to take any questions or comments from the panel.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F99539-3F25-4034-BBFE-41A13FDF7251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662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986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2579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6882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850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4311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421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228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5018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264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405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8207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0302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35616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14700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89989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45654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2330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1645F5E-9256-48B7-A3B5-61BC0695DFE3}" type="datetimeFigureOut">
              <a:rPr lang="en-GB" smtClean="0"/>
              <a:t>29/11/2025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E702300-61FF-441C-96A5-1E4108AF1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064741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90" r:id="rId1"/>
    <p:sldLayoutId id="2147484391" r:id="rId2"/>
    <p:sldLayoutId id="2147484392" r:id="rId3"/>
    <p:sldLayoutId id="2147484393" r:id="rId4"/>
    <p:sldLayoutId id="2147484394" r:id="rId5"/>
    <p:sldLayoutId id="2147484395" r:id="rId6"/>
    <p:sldLayoutId id="2147484396" r:id="rId7"/>
    <p:sldLayoutId id="2147484397" r:id="rId8"/>
    <p:sldLayoutId id="2147484398" r:id="rId9"/>
    <p:sldLayoutId id="2147484399" r:id="rId10"/>
    <p:sldLayoutId id="2147484400" r:id="rId11"/>
    <p:sldLayoutId id="2147484401" r:id="rId12"/>
    <p:sldLayoutId id="2147484402" r:id="rId13"/>
    <p:sldLayoutId id="2147484403" r:id="rId14"/>
    <p:sldLayoutId id="2147484404" r:id="rId15"/>
    <p:sldLayoutId id="2147484405" r:id="rId16"/>
    <p:sldLayoutId id="214748440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5576774-41AC-BE3A-0751-5B18A422879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b="1" cap="none" dirty="0"/>
              <a:t>Future People Management Strategy For </a:t>
            </a:r>
            <a:r>
              <a:rPr lang="en-GB" b="1" cap="none" dirty="0" err="1"/>
              <a:t>BrightWave</a:t>
            </a:r>
            <a:r>
              <a:rPr lang="en-GB" b="1" cap="none" dirty="0"/>
              <a:t> Services Ltd.</a:t>
            </a:r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22929961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21100-4595-2CD4-D891-405F457DF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6773" y="503039"/>
            <a:ext cx="7518453" cy="1087575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Discussion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9C3756-8E28-27D6-C0A6-1C80D03BB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665" y="2002590"/>
            <a:ext cx="8596668" cy="3880773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GB" dirty="0"/>
              <a:t>Introduction &amp; Company Overview</a:t>
            </a:r>
          </a:p>
          <a:p>
            <a:pPr>
              <a:buFont typeface="+mj-lt"/>
              <a:buAutoNum type="arabicPeriod"/>
            </a:pPr>
            <a:r>
              <a:rPr lang="en-GB" dirty="0"/>
              <a:t>Current People Management Issues</a:t>
            </a:r>
          </a:p>
          <a:p>
            <a:pPr>
              <a:buFont typeface="+mj-lt"/>
              <a:buAutoNum type="arabicPeriod"/>
            </a:pPr>
            <a:r>
              <a:rPr lang="en-GB" dirty="0"/>
              <a:t>Performance Management through the AMO Model</a:t>
            </a:r>
          </a:p>
          <a:p>
            <a:pPr>
              <a:buFont typeface="+mj-lt"/>
              <a:buAutoNum type="arabicPeriod"/>
            </a:pPr>
            <a:r>
              <a:rPr lang="en-GB" dirty="0"/>
              <a:t>Motivation &amp; Reward Frameworks</a:t>
            </a:r>
          </a:p>
          <a:p>
            <a:pPr>
              <a:buFont typeface="+mj-lt"/>
              <a:buAutoNum type="arabicPeriod"/>
            </a:pPr>
            <a:r>
              <a:rPr lang="en-GB" dirty="0"/>
              <a:t>Employee Engagement Strategies (JD-R Model)</a:t>
            </a:r>
          </a:p>
          <a:p>
            <a:pPr>
              <a:buFont typeface="+mj-lt"/>
              <a:buAutoNum type="arabicPeriod"/>
            </a:pPr>
            <a:r>
              <a:rPr lang="en-GB" dirty="0"/>
              <a:t>Strategic Recommendations (Balanced Scorecard Perspective)</a:t>
            </a:r>
          </a:p>
          <a:p>
            <a:pPr>
              <a:buFont typeface="+mj-lt"/>
              <a:buAutoNum type="arabicPeriod"/>
            </a:pPr>
            <a:r>
              <a:rPr lang="en-GB" dirty="0"/>
              <a:t>Implementation Roadmap</a:t>
            </a:r>
          </a:p>
          <a:p>
            <a:pPr>
              <a:buFont typeface="+mj-lt"/>
              <a:buAutoNum type="arabicPeriod"/>
            </a:pPr>
            <a:r>
              <a:rPr lang="en-GB" dirty="0"/>
              <a:t>Expected Outcomes &amp; Success Metrics</a:t>
            </a:r>
          </a:p>
          <a:p>
            <a:pPr>
              <a:buFont typeface="+mj-lt"/>
              <a:buAutoNum type="arabicPeriod"/>
            </a:pPr>
            <a:r>
              <a:rPr lang="en-GB" dirty="0"/>
              <a:t>Conclusion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53848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C8182E09-2BEB-CC0B-6A8A-9AB590BBB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3379" y="359658"/>
            <a:ext cx="7705242" cy="655377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Introduction &amp; Company Overview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19662-585B-7084-CF5B-FFFF66D66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455" y="1824056"/>
            <a:ext cx="11417968" cy="1292123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0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BrightWave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Services Ltd operates through hybrid model across regional hubs.</a:t>
            </a:r>
            <a:endParaRPr lang="en-IN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Experiencing engagement related decline and increasing employee turnover of 28%</a:t>
            </a:r>
            <a:endParaRPr lang="en-IN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objective is to develop strategic HR solutions for sensing people performances.</a:t>
            </a:r>
            <a:endParaRPr lang="en-IN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endParaRPr lang="en-IN" sz="1800" dirty="0">
              <a:effectLst/>
              <a:latin typeface="Times New Roman" panose="02020603050405020304" pitchFamily="18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36F5AA-6664-1D62-1EC4-4F9431BCAF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6631" y="3429000"/>
            <a:ext cx="6966285" cy="27416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B30E215-7F8F-0AE0-4169-893F3766CCA6}"/>
              </a:ext>
            </a:extLst>
          </p:cNvPr>
          <p:cNvSpPr txBox="1"/>
          <p:nvPr/>
        </p:nvSpPr>
        <p:spPr>
          <a:xfrm>
            <a:off x="5588670" y="6297411"/>
            <a:ext cx="134753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Source - Author</a:t>
            </a:r>
          </a:p>
        </p:txBody>
      </p:sp>
    </p:spTree>
    <p:extLst>
      <p:ext uri="{BB962C8B-B14F-4D97-AF65-F5344CB8AC3E}">
        <p14:creationId xmlns:p14="http://schemas.microsoft.com/office/powerpoint/2010/main" val="35964151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0C89F-4EE6-D7F0-FC72-703D14F0D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4101" y="249900"/>
            <a:ext cx="7729728" cy="1188720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tx1"/>
                </a:solidFill>
              </a:rPr>
              <a:t>Current People Management Issues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AC8EB-9141-BF44-99AD-18462BB93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7322" y="1662387"/>
            <a:ext cx="10437356" cy="1766614"/>
          </a:xfrm>
        </p:spPr>
        <p:txBody>
          <a:bodyPr>
            <a:normAutofit fontScale="62500" lnSpcReduction="20000"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3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There is fragmented performance review processes and limited feedback culture.</a:t>
            </a:r>
            <a:endParaRPr lang="en-IN" sz="3400" dirty="0">
              <a:effectLst/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3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There is also a lack of leadership pipeline along with inconsistent capabilities.</a:t>
            </a:r>
            <a:endParaRPr lang="en-IN" sz="3400" dirty="0">
              <a:effectLst/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GB" sz="3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Pay compensation Leads to demotivation and equity related concerns.</a:t>
            </a:r>
            <a:endParaRPr lang="en-IN" sz="3400" dirty="0">
              <a:effectLst/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3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There are insufficient employee voice mechanisms as well.</a:t>
            </a:r>
            <a:endParaRPr lang="en-IN" sz="3400" dirty="0">
              <a:effectLst/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9B55E3-FA13-D88C-ADC3-4237C9BB384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3296" y="3591212"/>
            <a:ext cx="4725406" cy="254054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054DEC3-13F8-2D3A-4EC3-2E7D6986FC53}"/>
              </a:ext>
            </a:extLst>
          </p:cNvPr>
          <p:cNvSpPr txBox="1"/>
          <p:nvPr/>
        </p:nvSpPr>
        <p:spPr>
          <a:xfrm>
            <a:off x="5422231" y="6293965"/>
            <a:ext cx="134753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Source - Author</a:t>
            </a:r>
          </a:p>
        </p:txBody>
      </p:sp>
    </p:spTree>
    <p:extLst>
      <p:ext uri="{BB962C8B-B14F-4D97-AF65-F5344CB8AC3E}">
        <p14:creationId xmlns:p14="http://schemas.microsoft.com/office/powerpoint/2010/main" val="3830735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A5799-1BF4-DD5F-D4C5-223CC2A4C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696" y="391655"/>
            <a:ext cx="10728603" cy="620297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Performance Management through the AMO Model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E40816-67F6-B570-367A-99AABF1942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7886" y="1448343"/>
            <a:ext cx="8756225" cy="1939159"/>
          </a:xfrm>
        </p:spPr>
        <p:txBody>
          <a:bodyPr>
            <a:norm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AMO Model = Ability, Motivation, Opportunity (Appelbaum et al., 2000).</a:t>
            </a:r>
          </a:p>
          <a:p>
            <a:pPr marL="742950" lvl="1" indent="-285750" algn="just">
              <a:buFont typeface="Wingdings" panose="05000000000000000000" pitchFamily="2" charset="2"/>
              <a:buChar char="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Ability - Skills gaps in data-analytics and client-consulting.</a:t>
            </a:r>
          </a:p>
          <a:p>
            <a:pPr marL="742950" lvl="1" indent="-285750" algn="just">
              <a:buFont typeface="Wingdings" panose="05000000000000000000" pitchFamily="2" charset="2"/>
              <a:buChar char="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Motivation - Uncertain reward-performance links.</a:t>
            </a:r>
          </a:p>
          <a:p>
            <a:pPr marL="742950" lvl="1" indent="-285750" algn="just">
              <a:spcAft>
                <a:spcPts val="800"/>
              </a:spcAft>
              <a:buFont typeface="Wingdings" panose="05000000000000000000" pitchFamily="2" charset="2"/>
              <a:buChar char="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Opportunity - Incomplete autonomy in context to decision-making.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7957BB-76B0-8CC9-72E8-2D7DFB02EED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071" t="32125" r="7768" b="24737"/>
          <a:stretch>
            <a:fillRect/>
          </a:stretch>
        </p:blipFill>
        <p:spPr>
          <a:xfrm>
            <a:off x="2222587" y="3546027"/>
            <a:ext cx="8016284" cy="21777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037CF75-A0CC-ED84-AFF2-8C2D89EBCE99}"/>
              </a:ext>
            </a:extLst>
          </p:cNvPr>
          <p:cNvSpPr txBox="1"/>
          <p:nvPr/>
        </p:nvSpPr>
        <p:spPr>
          <a:xfrm>
            <a:off x="5237311" y="6006957"/>
            <a:ext cx="198683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Source - Appelbaum et al., 2000</a:t>
            </a:r>
          </a:p>
        </p:txBody>
      </p:sp>
    </p:spTree>
    <p:extLst>
      <p:ext uri="{BB962C8B-B14F-4D97-AF65-F5344CB8AC3E}">
        <p14:creationId xmlns:p14="http://schemas.microsoft.com/office/powerpoint/2010/main" val="41695612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89D5BB-BFC3-A36C-E835-FC29074101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7832B9-2BD2-3184-B7CA-C774D9F425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2139" y="208035"/>
            <a:ext cx="7729728" cy="564476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Motivation &amp; Reward Frameworks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F0A20-217D-0779-14F0-8D1C34889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4719" y="1056290"/>
            <a:ext cx="9962562" cy="1907627"/>
          </a:xfrm>
        </p:spPr>
        <p:txBody>
          <a:bodyPr>
            <a:norm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Application of </a:t>
            </a:r>
            <a:r>
              <a:rPr lang="en-GB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Herzberg’s Two-Factor Theory (1959).</a:t>
            </a:r>
            <a:endParaRPr lang="en-IN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Distinguishing between </a:t>
            </a:r>
            <a:r>
              <a:rPr lang="en-IN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Hygiene</a:t>
            </a: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and </a:t>
            </a:r>
            <a:r>
              <a:rPr lang="en-IN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Motivational</a:t>
            </a: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elements.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 of transparent bonus as well as recognition schemes.</a:t>
            </a: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Alignment of rewards with intrinsic motivation such as growth and achievement.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390765-C7C1-05ED-5B43-7932045BB2F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098" t="18909" r="18031" b="6909"/>
          <a:stretch>
            <a:fillRect/>
          </a:stretch>
        </p:blipFill>
        <p:spPr>
          <a:xfrm>
            <a:off x="3553761" y="2963917"/>
            <a:ext cx="5084477" cy="33244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A43B509-BEEB-8FDA-7F01-8068F40B8E57}"/>
              </a:ext>
            </a:extLst>
          </p:cNvPr>
          <p:cNvSpPr txBox="1"/>
          <p:nvPr/>
        </p:nvSpPr>
        <p:spPr>
          <a:xfrm>
            <a:off x="5102580" y="6403744"/>
            <a:ext cx="198683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Source - Herzberg, 1959</a:t>
            </a:r>
          </a:p>
        </p:txBody>
      </p:sp>
    </p:spTree>
    <p:extLst>
      <p:ext uri="{BB962C8B-B14F-4D97-AF65-F5344CB8AC3E}">
        <p14:creationId xmlns:p14="http://schemas.microsoft.com/office/powerpoint/2010/main" val="103717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DE798B-E159-5E5A-8252-C7B63F290C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86071-20CD-E0C5-5078-57ECFA29F5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2692" y="142483"/>
            <a:ext cx="8946616" cy="6866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Organisational Culture (Schein &amp; CVF Lens)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A88AA0-86CE-65CB-DD59-0D1C601DC9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55738" y="1170588"/>
            <a:ext cx="9080523" cy="1963384"/>
          </a:xfrm>
        </p:spPr>
        <p:txBody>
          <a:bodyPr>
            <a:norm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current culture is very </a:t>
            </a:r>
            <a:r>
              <a:rPr lang="en-IN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controlled oriented</a:t>
            </a: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hence promoting </a:t>
            </a:r>
            <a:r>
              <a:rPr lang="en-IN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Hierarchy</a:t>
            </a:r>
            <a:endParaRPr lang="en-IN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desired future is having a collaborative or</a:t>
            </a:r>
            <a:r>
              <a:rPr lang="en-IN" sz="20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Clan Culture.</a:t>
            </a:r>
            <a:endParaRPr lang="en-IN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Schein’s levels - Artefacts, Espoused Values, Basic Assumptions</a:t>
            </a: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Leadership and its role in context to modelling openness as well as learning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51EB8D-A4A1-D70B-0BD9-7A236A39898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4504" t="27193" r="31429" b="15438"/>
          <a:stretch>
            <a:fillRect/>
          </a:stretch>
        </p:blipFill>
        <p:spPr>
          <a:xfrm>
            <a:off x="4333373" y="2975157"/>
            <a:ext cx="3525254" cy="346173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E6B176-33F0-5169-549C-E7DF5B93AE1F}"/>
              </a:ext>
            </a:extLst>
          </p:cNvPr>
          <p:cNvSpPr txBox="1"/>
          <p:nvPr/>
        </p:nvSpPr>
        <p:spPr>
          <a:xfrm>
            <a:off x="5102580" y="6475936"/>
            <a:ext cx="198683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Source - Schein, 2010</a:t>
            </a:r>
          </a:p>
        </p:txBody>
      </p:sp>
    </p:spTree>
    <p:extLst>
      <p:ext uri="{BB962C8B-B14F-4D97-AF65-F5344CB8AC3E}">
        <p14:creationId xmlns:p14="http://schemas.microsoft.com/office/powerpoint/2010/main" val="34241214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E759B-3754-7001-D013-FAB135C334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0590" y="174813"/>
            <a:ext cx="9050819" cy="54920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Employee Engagement Strategies (JD-R Model)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657068-1D35-0D85-1D19-BE3A0D4701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0406" y="1111621"/>
            <a:ext cx="10131186" cy="1868062"/>
          </a:xfrm>
        </p:spPr>
        <p:txBody>
          <a:bodyPr>
            <a:norm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Job Demands – Resources (JD-R) Model (Bakker &amp; Demerouti, 2007)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Imbalance currently - High cognitive demand and low resource support.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Increasing job resources by autonomy and providing feedback and social support.</a:t>
            </a: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2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Strengthening wellbeing initiatives as well as training budget.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CE4CB16-CE25-4A1D-5D85-11E3F2DECD8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4970" t="25439" r="3626" b="22281"/>
          <a:stretch>
            <a:fillRect/>
          </a:stretch>
        </p:blipFill>
        <p:spPr>
          <a:xfrm>
            <a:off x="3488781" y="2979683"/>
            <a:ext cx="5214438" cy="3348928"/>
          </a:xfrm>
          <a:prstGeom prst="rect">
            <a:avLst/>
          </a:prstGeom>
          <a:ln>
            <a:solidFill>
              <a:schemeClr val="tx1"/>
            </a:solidFill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EA6B2A5-1007-E650-81FD-989797955929}"/>
              </a:ext>
            </a:extLst>
          </p:cNvPr>
          <p:cNvSpPr txBox="1"/>
          <p:nvPr/>
        </p:nvSpPr>
        <p:spPr>
          <a:xfrm>
            <a:off x="4983673" y="6436966"/>
            <a:ext cx="222465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Source - Bakker &amp; Demerouti, 2007</a:t>
            </a:r>
          </a:p>
        </p:txBody>
      </p:sp>
    </p:spTree>
    <p:extLst>
      <p:ext uri="{BB962C8B-B14F-4D97-AF65-F5344CB8AC3E}">
        <p14:creationId xmlns:p14="http://schemas.microsoft.com/office/powerpoint/2010/main" val="2550440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615AFB-DE35-1612-80FD-0843B9FACC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A5838-B331-3978-9F0A-ABFF9429B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840" y="422515"/>
            <a:ext cx="10736318" cy="603780"/>
          </a:xfrm>
        </p:spPr>
        <p:txBody>
          <a:bodyPr>
            <a:noAutofit/>
          </a:bodyPr>
          <a:lstStyle/>
          <a:p>
            <a:pPr algn="ctr"/>
            <a:r>
              <a:rPr lang="en-US" sz="2800" dirty="0">
                <a:solidFill>
                  <a:schemeClr val="tx1"/>
                </a:solidFill>
              </a:rPr>
              <a:t>Strategic Recommendations (Balanced Scorecard Perspective)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FA50E-7692-43B1-0AA2-A988A6779C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7290" y="1537768"/>
            <a:ext cx="9357418" cy="1623847"/>
          </a:xfrm>
        </p:spPr>
        <p:txBody>
          <a:bodyPr>
            <a:normAutofit lnSpcReduction="10000"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Integration of HR Strategy within the Balanced Scorecard (Kaplan &amp; Norton, 1996).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 Lenses -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Financial, Customer, Internal Process, Learning and Growth</a:t>
            </a:r>
            <a:endParaRPr lang="en-IN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Defining SMART KPIs for each of them</a:t>
            </a: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Embedding continuous feedback loops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13A1BAA-E815-9148-9394-C3DCC90765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24207451"/>
              </p:ext>
            </p:extLst>
          </p:nvPr>
        </p:nvGraphicFramePr>
        <p:xfrm>
          <a:off x="296455" y="3580782"/>
          <a:ext cx="11599089" cy="2750832"/>
        </p:xfrm>
        <a:graphic>
          <a:graphicData uri="http://schemas.openxmlformats.org/drawingml/2006/table">
            <a:tbl>
              <a:tblPr firstRow="1" firstCol="1" bandRow="1"/>
              <a:tblGrid>
                <a:gridCol w="3866363">
                  <a:extLst>
                    <a:ext uri="{9D8B030D-6E8A-4147-A177-3AD203B41FA5}">
                      <a16:colId xmlns:a16="http://schemas.microsoft.com/office/drawing/2014/main" val="27104420"/>
                    </a:ext>
                  </a:extLst>
                </a:gridCol>
                <a:gridCol w="3866363">
                  <a:extLst>
                    <a:ext uri="{9D8B030D-6E8A-4147-A177-3AD203B41FA5}">
                      <a16:colId xmlns:a16="http://schemas.microsoft.com/office/drawing/2014/main" val="1056880728"/>
                    </a:ext>
                  </a:extLst>
                </a:gridCol>
                <a:gridCol w="3866363">
                  <a:extLst>
                    <a:ext uri="{9D8B030D-6E8A-4147-A177-3AD203B41FA5}">
                      <a16:colId xmlns:a16="http://schemas.microsoft.com/office/drawing/2014/main" val="1578903753"/>
                    </a:ext>
                  </a:extLst>
                </a:gridCol>
              </a:tblGrid>
              <a:tr h="392976"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Perspective</a:t>
                      </a:r>
                      <a:endParaRPr lang="en-IN" sz="20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Objective</a:t>
                      </a:r>
                      <a:endParaRPr lang="en-IN" sz="20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2000" b="1" kern="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KPI</a:t>
                      </a:r>
                      <a:endParaRPr lang="en-IN" sz="20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6047090"/>
                  </a:ext>
                </a:extLst>
              </a:tr>
              <a:tr h="392976"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Financial</a:t>
                      </a:r>
                      <a:endParaRPr lang="en-IN" sz="16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Reduce turnover cost by 15 % </a:t>
                      </a:r>
                      <a:endParaRPr lang="en-IN" sz="16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HR cost/FTE ratio</a:t>
                      </a:r>
                      <a:endParaRPr lang="en-IN" sz="16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72101707"/>
                  </a:ext>
                </a:extLst>
              </a:tr>
              <a:tr h="785952"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Customer</a:t>
                      </a:r>
                      <a:endParaRPr lang="en-IN" sz="16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Recover client satisfaction through teams</a:t>
                      </a:r>
                      <a:endParaRPr lang="en-IN" sz="16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Net Promoter Score &gt; 60</a:t>
                      </a:r>
                      <a:endParaRPr lang="en-IN" sz="16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03109939"/>
                  </a:ext>
                </a:extLst>
              </a:tr>
              <a:tr h="785952"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Internal Process</a:t>
                      </a:r>
                      <a:endParaRPr lang="en-IN" sz="16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Instrument competency-based appraisal </a:t>
                      </a:r>
                      <a:endParaRPr lang="en-IN" sz="16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100% rollout by Q3 2026</a:t>
                      </a:r>
                      <a:endParaRPr lang="en-IN" sz="16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0358609"/>
                  </a:ext>
                </a:extLst>
              </a:tr>
              <a:tr h="392976"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Learning and Growth</a:t>
                      </a:r>
                      <a:endParaRPr lang="en-IN" sz="16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Intensify training hours per employee</a:t>
                      </a:r>
                      <a:endParaRPr lang="en-IN" sz="16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800"/>
                        </a:spcAft>
                        <a:buNone/>
                      </a:pPr>
                      <a:r>
                        <a:rPr lang="en-IN" sz="1600" kern="10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25% rise vs. 2024</a:t>
                      </a:r>
                      <a:endParaRPr lang="en-IN" sz="16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74743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832464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169A9E-769C-B56D-3DE5-C60AE60D32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DF07B-0BA2-47B0-49B6-A309D8D41F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1864" y="351134"/>
            <a:ext cx="6768265" cy="46562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Implementation Roadmap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33987-83D3-73B6-318E-D35DCDA84E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663" y="1256767"/>
            <a:ext cx="8596668" cy="1292772"/>
          </a:xfrm>
        </p:spPr>
        <p:txBody>
          <a:bodyPr>
            <a:norm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Phase 1 (0 – 3 m) - Communicating strategy and training managers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Phase 2 (3 – 9 m) - Deploying appraisal system and recognition tools</a:t>
            </a: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Phase 3 (9 – 18 m) - Culture reinforcement and wellbeing initiatives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8E4BC1-8D77-6B8D-C0FC-BB51F6F823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3678" r="5185" b="14253"/>
          <a:stretch>
            <a:fillRect/>
          </a:stretch>
        </p:blipFill>
        <p:spPr>
          <a:xfrm>
            <a:off x="2493205" y="2838875"/>
            <a:ext cx="7205585" cy="314467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153E23E-0813-FA34-1AD8-B2751169C0F9}"/>
              </a:ext>
            </a:extLst>
          </p:cNvPr>
          <p:cNvSpPr txBox="1"/>
          <p:nvPr/>
        </p:nvSpPr>
        <p:spPr>
          <a:xfrm>
            <a:off x="5422230" y="6260645"/>
            <a:ext cx="134753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Source - Author</a:t>
            </a:r>
          </a:p>
        </p:txBody>
      </p:sp>
    </p:spTree>
    <p:extLst>
      <p:ext uri="{BB962C8B-B14F-4D97-AF65-F5344CB8AC3E}">
        <p14:creationId xmlns:p14="http://schemas.microsoft.com/office/powerpoint/2010/main" val="23270338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C67620-2254-AA5C-DED3-62ED1CBAED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9D06B-FE41-B77B-9C53-49A091E33C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7666" y="271365"/>
            <a:ext cx="8596668" cy="541283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>
                <a:solidFill>
                  <a:schemeClr val="tx1"/>
                </a:solidFill>
              </a:rPr>
              <a:t>Expected Outcomes &amp; Success Metrics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4C51EC-628A-E09D-0137-47B2639FA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7974" y="1178083"/>
            <a:ext cx="8381462" cy="1882312"/>
          </a:xfrm>
        </p:spPr>
        <p:txBody>
          <a:bodyPr>
            <a:norm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Retention rate increased up to 90% by the financial year 2026.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Employee engagement score being upwards of 15 points.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Leadership capability increased through training completion.</a:t>
            </a: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Enhancement of client delivery consistency</a:t>
            </a:r>
          </a:p>
          <a:p>
            <a:pPr marL="342900" lvl="0" indent="-342900" algn="just">
              <a:lnSpc>
                <a:spcPct val="115000"/>
              </a:lnSpc>
              <a:buFont typeface="Symbol" panose="05050102010706020507" pitchFamily="18" charset="2"/>
              <a:buChar char=""/>
            </a:pPr>
            <a:endParaRPr lang="en-IN" sz="1800" dirty="0">
              <a:effectLst/>
              <a:latin typeface="Arial" panose="020B060402020202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EA45C66-911F-D486-273C-E4B98FC1F32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566" t="21579" r="11158"/>
          <a:stretch>
            <a:fillRect/>
          </a:stretch>
        </p:blipFill>
        <p:spPr>
          <a:xfrm>
            <a:off x="3356809" y="2935705"/>
            <a:ext cx="5067943" cy="31705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F90A5C-C5F0-4058-6EA8-2CFDC7CFB22C}"/>
              </a:ext>
            </a:extLst>
          </p:cNvPr>
          <p:cNvSpPr txBox="1"/>
          <p:nvPr/>
        </p:nvSpPr>
        <p:spPr>
          <a:xfrm>
            <a:off x="5217011" y="6295822"/>
            <a:ext cx="134753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Source - Author</a:t>
            </a:r>
          </a:p>
        </p:txBody>
      </p:sp>
    </p:spTree>
    <p:extLst>
      <p:ext uri="{BB962C8B-B14F-4D97-AF65-F5344CB8AC3E}">
        <p14:creationId xmlns:p14="http://schemas.microsoft.com/office/powerpoint/2010/main" val="24451315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8378BC-A098-E6AC-6D46-10A8A99A53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3D0C31-50D9-F624-36A0-635C0E4ECA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43457" y="255244"/>
            <a:ext cx="5105085" cy="643391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130826-1C88-5FA9-4FE7-BBC2FA3BE1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7666" y="1287009"/>
            <a:ext cx="8596668" cy="1317297"/>
          </a:xfrm>
        </p:spPr>
        <p:txBody>
          <a:bodyPr>
            <a:normAutofit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HR transformation for BrightWave is very important for sustained growth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Focus should be on engagement and capability and culture refreshment </a:t>
            </a: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Data driven HR decision making will secure competitive advantage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E263AA2-881B-4E4A-4A4C-0490E0C5AB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0635" y="2992680"/>
            <a:ext cx="5148513" cy="28405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D2E4AF0-E056-0164-116C-8AA4302908DC}"/>
              </a:ext>
            </a:extLst>
          </p:cNvPr>
          <p:cNvSpPr txBox="1"/>
          <p:nvPr/>
        </p:nvSpPr>
        <p:spPr>
          <a:xfrm>
            <a:off x="5191124" y="6019095"/>
            <a:ext cx="134753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dirty="0"/>
              <a:t>Source - Author</a:t>
            </a:r>
          </a:p>
        </p:txBody>
      </p:sp>
    </p:spTree>
    <p:extLst>
      <p:ext uri="{BB962C8B-B14F-4D97-AF65-F5344CB8AC3E}">
        <p14:creationId xmlns:p14="http://schemas.microsoft.com/office/powerpoint/2010/main" val="22650935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4D088F-C4DF-E87B-D4C4-0E792F50D2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4954" y="379989"/>
            <a:ext cx="6382092" cy="73798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BFAAF8-85D9-68F4-9A98-6C1F2C2BEA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5462" y="1328303"/>
            <a:ext cx="11761076" cy="5149708"/>
          </a:xfrm>
        </p:spPr>
        <p:txBody>
          <a:bodyPr>
            <a:normAutofit fontScale="85000" lnSpcReduction="10000"/>
          </a:bodyPr>
          <a:lstStyle/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Adams, J. S. (1965) ‘Inequity in social exchange’, </a:t>
            </a:r>
            <a:r>
              <a:rPr lang="en-IN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Advances in Experimental Social Psychology,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2, pp. 267–299.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Appelbaum, E., Bailey, T., Berg, P. and Kalleberg, A. (2000) </a:t>
            </a:r>
            <a:r>
              <a:rPr lang="en-IN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Manufacturing Advantage: Why High-Performance Work Systems Pay Off.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Ithaca: Cornell University Press.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Bakker, A. B. and Demerouti, E. (2007) ‘The Job Demands–Resources model: state of the art’, </a:t>
            </a:r>
            <a:r>
              <a:rPr lang="en-IN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Journal of Managerial Psychology,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22(3), pp. 309–328.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Bakker, A. B., Demerouti, E. and Sanz-Vergel, A. (2023) ‘Burnout and work engagement: the JD-R perspective’, </a:t>
            </a:r>
            <a:r>
              <a:rPr lang="en-IN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Annual Review of Organisational Psychology,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10, pp. 389–414.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Cameron, K. and Quinn, R. (2011) </a:t>
            </a:r>
            <a:r>
              <a:rPr lang="en-IN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Diagnosing and Changing Organisational Culture: Based on the Competing Values Framework.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3rd </a:t>
            </a:r>
            <a:r>
              <a:rPr lang="en-IN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San Francisco: Jossey-Bass.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CIPD (2024) </a:t>
            </a:r>
            <a:r>
              <a:rPr lang="en-IN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Performance Management Factsheet.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[online] Available at: </a:t>
            </a:r>
            <a:r>
              <a:rPr lang="en-IN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https://www.cipd.org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[Accessed 24 October 2025].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Edmondson, A. (2019) </a:t>
            </a:r>
            <a:r>
              <a:rPr lang="en-IN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Fearless Organisation: Creating Psychological Safety in the Workplace.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Hoboken: Wiley.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Herzberg, F. (1959) </a:t>
            </a:r>
            <a:r>
              <a:rPr lang="en-IN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Motivation to Work.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New York: Wiley.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Kaplan, R. and Norton, D. (1996) </a:t>
            </a:r>
            <a:r>
              <a:rPr lang="en-IN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Balanced Scorecard: Translating Strategy into Action.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Boston: Harvard Business Press.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Kotter, J. (2012) </a:t>
            </a:r>
            <a:r>
              <a:rPr lang="en-IN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Leading Change.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Boston: Harvard Business Review Press.</a:t>
            </a:r>
          </a:p>
          <a:p>
            <a:pPr marL="342900" lvl="0" indent="-342900" algn="just"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Latham, G. P. and Pinder, C. C. (2005) ‘Work motivation theory and research at the dawn of the twenty-first century’, </a:t>
            </a:r>
            <a:r>
              <a:rPr lang="en-IN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Annual Review of Psychology,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56(1), pp. 485–516.</a:t>
            </a:r>
          </a:p>
          <a:p>
            <a:pPr marL="342900" lvl="0" indent="-342900" algn="just"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Schein, E. H. (2010) </a:t>
            </a:r>
            <a:r>
              <a:rPr lang="en-IN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Organisational Culture and Leadership.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4th </a:t>
            </a:r>
            <a:r>
              <a:rPr lang="en-IN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IN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San Francisco: Jossey-Bass.</a:t>
            </a:r>
          </a:p>
        </p:txBody>
      </p:sp>
    </p:spTree>
    <p:extLst>
      <p:ext uri="{BB962C8B-B14F-4D97-AF65-F5344CB8AC3E}">
        <p14:creationId xmlns:p14="http://schemas.microsoft.com/office/powerpoint/2010/main" val="39297178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CA92C61-674B-340E-B80C-17FAD1806C51}"/>
              </a:ext>
            </a:extLst>
          </p:cNvPr>
          <p:cNvSpPr txBox="1"/>
          <p:nvPr/>
        </p:nvSpPr>
        <p:spPr>
          <a:xfrm>
            <a:off x="2273969" y="2721114"/>
            <a:ext cx="806115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rgbClr val="FF0000"/>
                </a:solidFill>
              </a:rPr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36961633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462</TotalTime>
  <Words>2296</Words>
  <Application>Microsoft Macintosh PowerPoint</Application>
  <PresentationFormat>Widescreen</PresentationFormat>
  <Paragraphs>195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Arial</vt:lpstr>
      <vt:lpstr>Calibri</vt:lpstr>
      <vt:lpstr>Calibri Light</vt:lpstr>
      <vt:lpstr>Symbol</vt:lpstr>
      <vt:lpstr>Times New Roman</vt:lpstr>
      <vt:lpstr>Wingdings</vt:lpstr>
      <vt:lpstr>Celestial</vt:lpstr>
      <vt:lpstr>Future People Management Strategy For BrightWave Services Ltd.</vt:lpstr>
      <vt:lpstr>Discussion points</vt:lpstr>
      <vt:lpstr>Introduction &amp; Company Overview</vt:lpstr>
      <vt:lpstr>Current People Management Issues</vt:lpstr>
      <vt:lpstr>Performance Management through the AMO Model</vt:lpstr>
      <vt:lpstr>Motivation &amp; Reward Frameworks</vt:lpstr>
      <vt:lpstr>Organisational Culture (Schein &amp; CVF Lens)</vt:lpstr>
      <vt:lpstr>Employee Engagement Strategies (JD-R Model)</vt:lpstr>
      <vt:lpstr>Strategic Recommendations (Balanced Scorecard Perspective)</vt:lpstr>
      <vt:lpstr>Implementation Roadmap</vt:lpstr>
      <vt:lpstr>Expected Outcomes &amp; Success Metrics</vt:lpstr>
      <vt:lpstr>Conclusion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Cristian Dinicuta</cp:lastModifiedBy>
  <cp:revision>8</cp:revision>
  <dcterms:created xsi:type="dcterms:W3CDTF">2025-01-29T18:17:57Z</dcterms:created>
  <dcterms:modified xsi:type="dcterms:W3CDTF">2025-11-29T09:23:12Z</dcterms:modified>
</cp:coreProperties>
</file>