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943756-7AF5-51A7-FD4A-D07C7444D182}" v="96" dt="2025-02-24T11:13:40.3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6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A91F48-A40E-4C6A-89D8-51AB9D446364}" type="doc">
      <dgm:prSet loTypeId="urn:microsoft.com/office/officeart/2005/8/layout/vProcess5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DB41C81-50D4-4762-BF50-7AD75EFD078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Hotels must integrate sustainability into their core business strategies.</a:t>
          </a:r>
        </a:p>
      </dgm:t>
    </dgm:pt>
    <dgm:pt modelId="{FC24BF29-0E06-4325-A3CF-6314025C3EE6}" type="parTrans" cxnId="{12B25F6F-E353-42B1-97C4-6B7DAD8A77F9}">
      <dgm:prSet/>
      <dgm:spPr/>
      <dgm:t>
        <a:bodyPr/>
        <a:lstStyle/>
        <a:p>
          <a:endParaRPr lang="en-US"/>
        </a:p>
      </dgm:t>
    </dgm:pt>
    <dgm:pt modelId="{6737CC64-DC19-4319-8773-FD04B43A5D5C}" type="sibTrans" cxnId="{12B25F6F-E353-42B1-97C4-6B7DAD8A77F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DBE858-1126-4683-B725-B5898F32CD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Continuous improvement in waste reduction practices is essential.</a:t>
          </a:r>
        </a:p>
      </dgm:t>
    </dgm:pt>
    <dgm:pt modelId="{D07B24CC-C995-4496-885C-77D70A68A470}" type="parTrans" cxnId="{16CC03B7-A563-4904-802B-F0EBAA2390C1}">
      <dgm:prSet/>
      <dgm:spPr/>
      <dgm:t>
        <a:bodyPr/>
        <a:lstStyle/>
        <a:p>
          <a:endParaRPr lang="en-US"/>
        </a:p>
      </dgm:t>
    </dgm:pt>
    <dgm:pt modelId="{BD54F09B-C6DB-469F-9D30-B84C1B65F693}" type="sibTrans" cxnId="{16CC03B7-A563-4904-802B-F0EBAA2390C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257365A-4D55-4F03-82CC-66D03F7C66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Government and industry collaborations can enhance waste management efficiency.</a:t>
          </a:r>
        </a:p>
      </dgm:t>
    </dgm:pt>
    <dgm:pt modelId="{0B0F96E7-F1EF-4582-A60F-3EFC8F954DC5}" type="parTrans" cxnId="{1199738D-8E31-4261-9B65-8BEAE1564136}">
      <dgm:prSet/>
      <dgm:spPr/>
      <dgm:t>
        <a:bodyPr/>
        <a:lstStyle/>
        <a:p>
          <a:endParaRPr lang="en-US"/>
        </a:p>
      </dgm:t>
    </dgm:pt>
    <dgm:pt modelId="{CEA9EFD8-69B5-4FF5-8EEB-AF6B31FF4DCE}" type="sibTrans" cxnId="{1199738D-8E31-4261-9B65-8BEAE15641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0C188D-D1B3-4792-B7D6-538ED4A0D7A9}">
      <dgm:prSet/>
      <dgm:spPr/>
      <dgm:t>
        <a:bodyPr/>
        <a:lstStyle/>
        <a:p>
          <a:r>
            <a:rPr lang="en-US"/>
            <a:t>Stakeholders—including businesses, policymakers, and consumers—must work together to create a more sustainable hospitality sector.</a:t>
          </a:r>
        </a:p>
      </dgm:t>
    </dgm:pt>
    <dgm:pt modelId="{F103AE70-F643-4651-9699-85AFBEFD9E8D}" type="parTrans" cxnId="{4656B996-879C-45C7-ACDA-F60EFF6FE449}">
      <dgm:prSet/>
      <dgm:spPr/>
      <dgm:t>
        <a:bodyPr/>
        <a:lstStyle/>
        <a:p>
          <a:endParaRPr lang="en-US"/>
        </a:p>
      </dgm:t>
    </dgm:pt>
    <dgm:pt modelId="{4734469F-504C-4646-9CE5-5389A3F2475D}" type="sibTrans" cxnId="{4656B996-879C-45C7-ACDA-F60EFF6FE449}">
      <dgm:prSet/>
      <dgm:spPr/>
      <dgm:t>
        <a:bodyPr/>
        <a:lstStyle/>
        <a:p>
          <a:endParaRPr lang="en-US"/>
        </a:p>
      </dgm:t>
    </dgm:pt>
    <dgm:pt modelId="{79AF0661-B166-49BF-A0DD-88827F03F82A}" type="pres">
      <dgm:prSet presAssocID="{DFA91F48-A40E-4C6A-89D8-51AB9D446364}" presName="outerComposite" presStyleCnt="0">
        <dgm:presLayoutVars>
          <dgm:chMax val="5"/>
          <dgm:dir/>
          <dgm:resizeHandles val="exact"/>
        </dgm:presLayoutVars>
      </dgm:prSet>
      <dgm:spPr/>
    </dgm:pt>
    <dgm:pt modelId="{A0CE7A22-C0BA-42FA-85FC-0AA32D7838FE}" type="pres">
      <dgm:prSet presAssocID="{DFA91F48-A40E-4C6A-89D8-51AB9D446364}" presName="dummyMaxCanvas" presStyleCnt="0">
        <dgm:presLayoutVars/>
      </dgm:prSet>
      <dgm:spPr/>
    </dgm:pt>
    <dgm:pt modelId="{7CDEEE50-000B-47DC-B831-A954D4BE6414}" type="pres">
      <dgm:prSet presAssocID="{DFA91F48-A40E-4C6A-89D8-51AB9D446364}" presName="FourNodes_1" presStyleLbl="node1" presStyleIdx="0" presStyleCnt="4">
        <dgm:presLayoutVars>
          <dgm:bulletEnabled val="1"/>
        </dgm:presLayoutVars>
      </dgm:prSet>
      <dgm:spPr/>
    </dgm:pt>
    <dgm:pt modelId="{3286DC96-D97E-420E-BC74-55A82F267D91}" type="pres">
      <dgm:prSet presAssocID="{DFA91F48-A40E-4C6A-89D8-51AB9D446364}" presName="FourNodes_2" presStyleLbl="node1" presStyleIdx="1" presStyleCnt="4">
        <dgm:presLayoutVars>
          <dgm:bulletEnabled val="1"/>
        </dgm:presLayoutVars>
      </dgm:prSet>
      <dgm:spPr/>
    </dgm:pt>
    <dgm:pt modelId="{CD3209F7-2F98-4FF8-8DCF-55EE43F8E9A7}" type="pres">
      <dgm:prSet presAssocID="{DFA91F48-A40E-4C6A-89D8-51AB9D446364}" presName="FourNodes_3" presStyleLbl="node1" presStyleIdx="2" presStyleCnt="4">
        <dgm:presLayoutVars>
          <dgm:bulletEnabled val="1"/>
        </dgm:presLayoutVars>
      </dgm:prSet>
      <dgm:spPr/>
    </dgm:pt>
    <dgm:pt modelId="{D8279D89-0BE5-4A90-AA8E-AE8C1EEAB784}" type="pres">
      <dgm:prSet presAssocID="{DFA91F48-A40E-4C6A-89D8-51AB9D446364}" presName="FourNodes_4" presStyleLbl="node1" presStyleIdx="3" presStyleCnt="4">
        <dgm:presLayoutVars>
          <dgm:bulletEnabled val="1"/>
        </dgm:presLayoutVars>
      </dgm:prSet>
      <dgm:spPr/>
    </dgm:pt>
    <dgm:pt modelId="{8FDBF6ED-C367-471B-BC11-E494025DD93B}" type="pres">
      <dgm:prSet presAssocID="{DFA91F48-A40E-4C6A-89D8-51AB9D446364}" presName="FourConn_1-2" presStyleLbl="fgAccFollowNode1" presStyleIdx="0" presStyleCnt="3">
        <dgm:presLayoutVars>
          <dgm:bulletEnabled val="1"/>
        </dgm:presLayoutVars>
      </dgm:prSet>
      <dgm:spPr/>
    </dgm:pt>
    <dgm:pt modelId="{64E9EF75-C0FF-4134-8575-F28182A31B09}" type="pres">
      <dgm:prSet presAssocID="{DFA91F48-A40E-4C6A-89D8-51AB9D446364}" presName="FourConn_2-3" presStyleLbl="fgAccFollowNode1" presStyleIdx="1" presStyleCnt="3">
        <dgm:presLayoutVars>
          <dgm:bulletEnabled val="1"/>
        </dgm:presLayoutVars>
      </dgm:prSet>
      <dgm:spPr/>
    </dgm:pt>
    <dgm:pt modelId="{0028B41C-34BA-424F-A9CC-EFB35069C709}" type="pres">
      <dgm:prSet presAssocID="{DFA91F48-A40E-4C6A-89D8-51AB9D446364}" presName="FourConn_3-4" presStyleLbl="fgAccFollowNode1" presStyleIdx="2" presStyleCnt="3">
        <dgm:presLayoutVars>
          <dgm:bulletEnabled val="1"/>
        </dgm:presLayoutVars>
      </dgm:prSet>
      <dgm:spPr/>
    </dgm:pt>
    <dgm:pt modelId="{6E1A123D-7F04-4B11-84B3-C0618F249B29}" type="pres">
      <dgm:prSet presAssocID="{DFA91F48-A40E-4C6A-89D8-51AB9D446364}" presName="FourNodes_1_text" presStyleLbl="node1" presStyleIdx="3" presStyleCnt="4">
        <dgm:presLayoutVars>
          <dgm:bulletEnabled val="1"/>
        </dgm:presLayoutVars>
      </dgm:prSet>
      <dgm:spPr/>
    </dgm:pt>
    <dgm:pt modelId="{02C424BB-0A90-4830-9893-15349509AB08}" type="pres">
      <dgm:prSet presAssocID="{DFA91F48-A40E-4C6A-89D8-51AB9D446364}" presName="FourNodes_2_text" presStyleLbl="node1" presStyleIdx="3" presStyleCnt="4">
        <dgm:presLayoutVars>
          <dgm:bulletEnabled val="1"/>
        </dgm:presLayoutVars>
      </dgm:prSet>
      <dgm:spPr/>
    </dgm:pt>
    <dgm:pt modelId="{AEE6DAED-0811-4400-8C39-7F5CB1B32776}" type="pres">
      <dgm:prSet presAssocID="{DFA91F48-A40E-4C6A-89D8-51AB9D446364}" presName="FourNodes_3_text" presStyleLbl="node1" presStyleIdx="3" presStyleCnt="4">
        <dgm:presLayoutVars>
          <dgm:bulletEnabled val="1"/>
        </dgm:presLayoutVars>
      </dgm:prSet>
      <dgm:spPr/>
    </dgm:pt>
    <dgm:pt modelId="{9B4063BE-1272-45A9-803D-080C0F2A089A}" type="pres">
      <dgm:prSet presAssocID="{DFA91F48-A40E-4C6A-89D8-51AB9D44636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BA79900-BC22-4597-804B-BE349E3F09EB}" type="presOf" srcId="{6737CC64-DC19-4319-8773-FD04B43A5D5C}" destId="{8FDBF6ED-C367-471B-BC11-E494025DD93B}" srcOrd="0" destOrd="0" presId="urn:microsoft.com/office/officeart/2005/8/layout/vProcess5"/>
    <dgm:cxn modelId="{12B25F6F-E353-42B1-97C4-6B7DAD8A77F9}" srcId="{DFA91F48-A40E-4C6A-89D8-51AB9D446364}" destId="{4DB41C81-50D4-4762-BF50-7AD75EFD0789}" srcOrd="0" destOrd="0" parTransId="{FC24BF29-0E06-4325-A3CF-6314025C3EE6}" sibTransId="{6737CC64-DC19-4319-8773-FD04B43A5D5C}"/>
    <dgm:cxn modelId="{3A38B656-EF9F-49FA-8DA4-A76877ED56D5}" type="presOf" srcId="{C257365A-4D55-4F03-82CC-66D03F7C663B}" destId="{AEE6DAED-0811-4400-8C39-7F5CB1B32776}" srcOrd="1" destOrd="0" presId="urn:microsoft.com/office/officeart/2005/8/layout/vProcess5"/>
    <dgm:cxn modelId="{440DC07A-54D1-4A9E-A17E-BD8D80CB4489}" type="presOf" srcId="{8A0C188D-D1B3-4792-B7D6-538ED4A0D7A9}" destId="{D8279D89-0BE5-4A90-AA8E-AE8C1EEAB784}" srcOrd="0" destOrd="0" presId="urn:microsoft.com/office/officeart/2005/8/layout/vProcess5"/>
    <dgm:cxn modelId="{B01E6881-6471-4922-A567-576898FB7CFB}" type="presOf" srcId="{C257365A-4D55-4F03-82CC-66D03F7C663B}" destId="{CD3209F7-2F98-4FF8-8DCF-55EE43F8E9A7}" srcOrd="0" destOrd="0" presId="urn:microsoft.com/office/officeart/2005/8/layout/vProcess5"/>
    <dgm:cxn modelId="{988E4E87-E98E-4647-9D08-076C4E54E9B8}" type="presOf" srcId="{8A0C188D-D1B3-4792-B7D6-538ED4A0D7A9}" destId="{9B4063BE-1272-45A9-803D-080C0F2A089A}" srcOrd="1" destOrd="0" presId="urn:microsoft.com/office/officeart/2005/8/layout/vProcess5"/>
    <dgm:cxn modelId="{1199738D-8E31-4261-9B65-8BEAE1564136}" srcId="{DFA91F48-A40E-4C6A-89D8-51AB9D446364}" destId="{C257365A-4D55-4F03-82CC-66D03F7C663B}" srcOrd="2" destOrd="0" parTransId="{0B0F96E7-F1EF-4582-A60F-3EFC8F954DC5}" sibTransId="{CEA9EFD8-69B5-4FF5-8EEB-AF6B31FF4DCE}"/>
    <dgm:cxn modelId="{CBDA428F-79B5-4F5F-B05E-12E5FFC31773}" type="presOf" srcId="{DFA91F48-A40E-4C6A-89D8-51AB9D446364}" destId="{79AF0661-B166-49BF-A0DD-88827F03F82A}" srcOrd="0" destOrd="0" presId="urn:microsoft.com/office/officeart/2005/8/layout/vProcess5"/>
    <dgm:cxn modelId="{45630F96-72F0-4C59-9AFB-CAE9DCA948B9}" type="presOf" srcId="{B9DBE858-1126-4683-B725-B5898F32CD7B}" destId="{02C424BB-0A90-4830-9893-15349509AB08}" srcOrd="1" destOrd="0" presId="urn:microsoft.com/office/officeart/2005/8/layout/vProcess5"/>
    <dgm:cxn modelId="{4656B996-879C-45C7-ACDA-F60EFF6FE449}" srcId="{DFA91F48-A40E-4C6A-89D8-51AB9D446364}" destId="{8A0C188D-D1B3-4792-B7D6-538ED4A0D7A9}" srcOrd="3" destOrd="0" parTransId="{F103AE70-F643-4651-9699-85AFBEFD9E8D}" sibTransId="{4734469F-504C-4646-9CE5-5389A3F2475D}"/>
    <dgm:cxn modelId="{B8B6D39E-6B34-45D3-9D35-823D78BC6CA5}" type="presOf" srcId="{B9DBE858-1126-4683-B725-B5898F32CD7B}" destId="{3286DC96-D97E-420E-BC74-55A82F267D91}" srcOrd="0" destOrd="0" presId="urn:microsoft.com/office/officeart/2005/8/layout/vProcess5"/>
    <dgm:cxn modelId="{747551AB-31D4-4FFD-9FF0-BF22ED27260C}" type="presOf" srcId="{CEA9EFD8-69B5-4FF5-8EEB-AF6B31FF4DCE}" destId="{0028B41C-34BA-424F-A9CC-EFB35069C709}" srcOrd="0" destOrd="0" presId="urn:microsoft.com/office/officeart/2005/8/layout/vProcess5"/>
    <dgm:cxn modelId="{C55899AD-8EFF-4AE0-A20A-7817BEAA4CF6}" type="presOf" srcId="{4DB41C81-50D4-4762-BF50-7AD75EFD0789}" destId="{7CDEEE50-000B-47DC-B831-A954D4BE6414}" srcOrd="0" destOrd="0" presId="urn:microsoft.com/office/officeart/2005/8/layout/vProcess5"/>
    <dgm:cxn modelId="{16CC03B7-A563-4904-802B-F0EBAA2390C1}" srcId="{DFA91F48-A40E-4C6A-89D8-51AB9D446364}" destId="{B9DBE858-1126-4683-B725-B5898F32CD7B}" srcOrd="1" destOrd="0" parTransId="{D07B24CC-C995-4496-885C-77D70A68A470}" sibTransId="{BD54F09B-C6DB-469F-9D30-B84C1B65F693}"/>
    <dgm:cxn modelId="{7D3746F3-C251-4096-9974-26F0F177A0C7}" type="presOf" srcId="{4DB41C81-50D4-4762-BF50-7AD75EFD0789}" destId="{6E1A123D-7F04-4B11-84B3-C0618F249B29}" srcOrd="1" destOrd="0" presId="urn:microsoft.com/office/officeart/2005/8/layout/vProcess5"/>
    <dgm:cxn modelId="{C0F0D6FD-ACB9-4FC4-8A6B-F1A25C87C0D9}" type="presOf" srcId="{BD54F09B-C6DB-469F-9D30-B84C1B65F693}" destId="{64E9EF75-C0FF-4134-8575-F28182A31B09}" srcOrd="0" destOrd="0" presId="urn:microsoft.com/office/officeart/2005/8/layout/vProcess5"/>
    <dgm:cxn modelId="{183CA2C0-9247-47F2-98DA-0527AC11252F}" type="presParOf" srcId="{79AF0661-B166-49BF-A0DD-88827F03F82A}" destId="{A0CE7A22-C0BA-42FA-85FC-0AA32D7838FE}" srcOrd="0" destOrd="0" presId="urn:microsoft.com/office/officeart/2005/8/layout/vProcess5"/>
    <dgm:cxn modelId="{69624A09-DF44-4AD5-BDF4-EAA9D6B0A71A}" type="presParOf" srcId="{79AF0661-B166-49BF-A0DD-88827F03F82A}" destId="{7CDEEE50-000B-47DC-B831-A954D4BE6414}" srcOrd="1" destOrd="0" presId="urn:microsoft.com/office/officeart/2005/8/layout/vProcess5"/>
    <dgm:cxn modelId="{806560CD-8787-4D86-B41A-F37A3726D2C5}" type="presParOf" srcId="{79AF0661-B166-49BF-A0DD-88827F03F82A}" destId="{3286DC96-D97E-420E-BC74-55A82F267D91}" srcOrd="2" destOrd="0" presId="urn:microsoft.com/office/officeart/2005/8/layout/vProcess5"/>
    <dgm:cxn modelId="{3DAF8939-1504-451A-B534-86263252CC87}" type="presParOf" srcId="{79AF0661-B166-49BF-A0DD-88827F03F82A}" destId="{CD3209F7-2F98-4FF8-8DCF-55EE43F8E9A7}" srcOrd="3" destOrd="0" presId="urn:microsoft.com/office/officeart/2005/8/layout/vProcess5"/>
    <dgm:cxn modelId="{5C0EC78C-3E6D-4DB9-96B6-6FF53C729CFA}" type="presParOf" srcId="{79AF0661-B166-49BF-A0DD-88827F03F82A}" destId="{D8279D89-0BE5-4A90-AA8E-AE8C1EEAB784}" srcOrd="4" destOrd="0" presId="urn:microsoft.com/office/officeart/2005/8/layout/vProcess5"/>
    <dgm:cxn modelId="{EEE3AB24-5ECC-4C01-B4ED-A484E0B2EDC4}" type="presParOf" srcId="{79AF0661-B166-49BF-A0DD-88827F03F82A}" destId="{8FDBF6ED-C367-471B-BC11-E494025DD93B}" srcOrd="5" destOrd="0" presId="urn:microsoft.com/office/officeart/2005/8/layout/vProcess5"/>
    <dgm:cxn modelId="{449CE379-03C5-429A-8B94-3E5B9A118912}" type="presParOf" srcId="{79AF0661-B166-49BF-A0DD-88827F03F82A}" destId="{64E9EF75-C0FF-4134-8575-F28182A31B09}" srcOrd="6" destOrd="0" presId="urn:microsoft.com/office/officeart/2005/8/layout/vProcess5"/>
    <dgm:cxn modelId="{4AFF8013-9414-4AFE-905B-BBD94029BFE3}" type="presParOf" srcId="{79AF0661-B166-49BF-A0DD-88827F03F82A}" destId="{0028B41C-34BA-424F-A9CC-EFB35069C709}" srcOrd="7" destOrd="0" presId="urn:microsoft.com/office/officeart/2005/8/layout/vProcess5"/>
    <dgm:cxn modelId="{39F78E4C-9CA4-45AE-A94A-B5E780B76F95}" type="presParOf" srcId="{79AF0661-B166-49BF-A0DD-88827F03F82A}" destId="{6E1A123D-7F04-4B11-84B3-C0618F249B29}" srcOrd="8" destOrd="0" presId="urn:microsoft.com/office/officeart/2005/8/layout/vProcess5"/>
    <dgm:cxn modelId="{C6E20978-886C-4ECF-B631-B7B87CD363F4}" type="presParOf" srcId="{79AF0661-B166-49BF-A0DD-88827F03F82A}" destId="{02C424BB-0A90-4830-9893-15349509AB08}" srcOrd="9" destOrd="0" presId="urn:microsoft.com/office/officeart/2005/8/layout/vProcess5"/>
    <dgm:cxn modelId="{4D40CAD9-3548-4B30-981E-5D817826902B}" type="presParOf" srcId="{79AF0661-B166-49BF-A0DD-88827F03F82A}" destId="{AEE6DAED-0811-4400-8C39-7F5CB1B32776}" srcOrd="10" destOrd="0" presId="urn:microsoft.com/office/officeart/2005/8/layout/vProcess5"/>
    <dgm:cxn modelId="{95B9C2BF-4F7E-4D73-AB5E-8A45A1B0D890}" type="presParOf" srcId="{79AF0661-B166-49BF-A0DD-88827F03F82A}" destId="{9B4063BE-1272-45A9-803D-080C0F2A089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DEEE50-000B-47DC-B831-A954D4BE6414}">
      <dsp:nvSpPr>
        <dsp:cNvPr id="0" name=""/>
        <dsp:cNvSpPr/>
      </dsp:nvSpPr>
      <dsp:spPr>
        <a:xfrm>
          <a:off x="0" y="0"/>
          <a:ext cx="5500488" cy="8285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Hotels must integrate sustainability into their core business strategies.</a:t>
          </a:r>
        </a:p>
      </dsp:txBody>
      <dsp:txXfrm>
        <a:off x="24268" y="24268"/>
        <a:ext cx="4536393" cy="780024"/>
      </dsp:txXfrm>
    </dsp:sp>
    <dsp:sp modelId="{3286DC96-D97E-420E-BC74-55A82F267D91}">
      <dsp:nvSpPr>
        <dsp:cNvPr id="0" name=""/>
        <dsp:cNvSpPr/>
      </dsp:nvSpPr>
      <dsp:spPr>
        <a:xfrm>
          <a:off x="460665" y="979208"/>
          <a:ext cx="5500488" cy="8285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1620015"/>
                <a:satOff val="573"/>
                <a:lumOff val="5098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1620015"/>
                <a:satOff val="573"/>
                <a:lumOff val="5098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620015"/>
                <a:satOff val="573"/>
                <a:lumOff val="5098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Continuous improvement in waste reduction practices is essential.</a:t>
          </a:r>
        </a:p>
      </dsp:txBody>
      <dsp:txXfrm>
        <a:off x="484933" y="1003476"/>
        <a:ext cx="4452722" cy="780024"/>
      </dsp:txXfrm>
    </dsp:sp>
    <dsp:sp modelId="{CD3209F7-2F98-4FF8-8DCF-55EE43F8E9A7}">
      <dsp:nvSpPr>
        <dsp:cNvPr id="0" name=""/>
        <dsp:cNvSpPr/>
      </dsp:nvSpPr>
      <dsp:spPr>
        <a:xfrm>
          <a:off x="914456" y="1958416"/>
          <a:ext cx="5500488" cy="8285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3240030"/>
                <a:satOff val="1145"/>
                <a:lumOff val="1019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3240030"/>
                <a:satOff val="1145"/>
                <a:lumOff val="10196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3240030"/>
                <a:satOff val="1145"/>
                <a:lumOff val="10196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and industry collaborations can enhance waste management efficiency.</a:t>
          </a:r>
        </a:p>
      </dsp:txBody>
      <dsp:txXfrm>
        <a:off x="938724" y="1982684"/>
        <a:ext cx="4459598" cy="780024"/>
      </dsp:txXfrm>
    </dsp:sp>
    <dsp:sp modelId="{D8279D89-0BE5-4A90-AA8E-AE8C1EEAB784}">
      <dsp:nvSpPr>
        <dsp:cNvPr id="0" name=""/>
        <dsp:cNvSpPr/>
      </dsp:nvSpPr>
      <dsp:spPr>
        <a:xfrm>
          <a:off x="1375122" y="2937624"/>
          <a:ext cx="5500488" cy="8285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4860045"/>
                <a:satOff val="1718"/>
                <a:lumOff val="1529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4860045"/>
                <a:satOff val="1718"/>
                <a:lumOff val="15294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4860045"/>
                <a:satOff val="1718"/>
                <a:lumOff val="15294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Stakeholders—including businesses, policymakers, and consumers—must work together to create a more sustainable hospitality sector.</a:t>
          </a:r>
        </a:p>
      </dsp:txBody>
      <dsp:txXfrm>
        <a:off x="1399390" y="2961892"/>
        <a:ext cx="4452722" cy="780024"/>
      </dsp:txXfrm>
    </dsp:sp>
    <dsp:sp modelId="{8FDBF6ED-C367-471B-BC11-E494025DD93B}">
      <dsp:nvSpPr>
        <dsp:cNvPr id="0" name=""/>
        <dsp:cNvSpPr/>
      </dsp:nvSpPr>
      <dsp:spPr>
        <a:xfrm>
          <a:off x="4961924" y="634602"/>
          <a:ext cx="538564" cy="53856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083101" y="634602"/>
        <a:ext cx="296210" cy="405269"/>
      </dsp:txXfrm>
    </dsp:sp>
    <dsp:sp modelId="{64E9EF75-C0FF-4134-8575-F28182A31B09}">
      <dsp:nvSpPr>
        <dsp:cNvPr id="0" name=""/>
        <dsp:cNvSpPr/>
      </dsp:nvSpPr>
      <dsp:spPr>
        <a:xfrm>
          <a:off x="5422590" y="1613810"/>
          <a:ext cx="538564" cy="53856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2300148"/>
            <a:satOff val="3093"/>
            <a:lumOff val="1616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543767" y="1613810"/>
        <a:ext cx="296210" cy="405269"/>
      </dsp:txXfrm>
    </dsp:sp>
    <dsp:sp modelId="{0028B41C-34BA-424F-A9CC-EFB35069C709}">
      <dsp:nvSpPr>
        <dsp:cNvPr id="0" name=""/>
        <dsp:cNvSpPr/>
      </dsp:nvSpPr>
      <dsp:spPr>
        <a:xfrm>
          <a:off x="5876380" y="2593018"/>
          <a:ext cx="538564" cy="53856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4600296"/>
            <a:satOff val="6185"/>
            <a:lumOff val="3232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997557" y="2593018"/>
        <a:ext cx="296210" cy="405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82DD05-FF86-4324-AC7A-84593A690196}" type="datetimeFigureOut">
              <a:t>2/24/2025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84F581-511E-4A22-AD75-92078D8B03C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706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84F581-511E-4A22-AD75-92078D8B03CE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006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84F581-511E-4A22-AD75-92078D8B03CE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724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951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869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41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754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100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754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3435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7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2711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977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786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404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rooksgrouponline.com/2021/05/03/pest-analysis-in-healthcare-market-research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Hilton_Hotels_logo.sv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justsmile.blogs.sapo.pt/os-proximos-passos-do-zero-desperdicio-513969" TargetMode="Externa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insights.ehotelier.com/insights/2023/01/20/effective-methods-of-waste-management-in-the-hotel-industry-and-why-its-important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make.com/presentation/Landfill-64c7ae8444c3ce4f66ad97de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3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8/JFM-05-2015-0028" TargetMode="External"/><Relationship Id="rId13" Type="http://schemas.openxmlformats.org/officeDocument/2006/relationships/hyperlink" Target="https://www.wrap.org.uk/" TargetMode="External"/><Relationship Id="rId3" Type="http://schemas.openxmlformats.org/officeDocument/2006/relationships/hyperlink" Target="https://doi.org/10.1016/j.tourman.2019.01.005" TargetMode="External"/><Relationship Id="rId7" Type="http://schemas.openxmlformats.org/officeDocument/2006/relationships/hyperlink" Target="https://www.ihgplc.com/" TargetMode="External"/><Relationship Id="rId12" Type="http://schemas.openxmlformats.org/officeDocument/2006/relationships/hyperlink" Target="https://www.whitbread.co.uk/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ilton.com/" TargetMode="External"/><Relationship Id="rId11" Type="http://schemas.openxmlformats.org/officeDocument/2006/relationships/hyperlink" Target="https://www.ukhospitality.org.uk/" TargetMode="External"/><Relationship Id="rId5" Type="http://schemas.openxmlformats.org/officeDocument/2006/relationships/hyperlink" Target="https://doi.org/10.3390/su14072895" TargetMode="External"/><Relationship Id="rId15" Type="http://schemas.openxmlformats.org/officeDocument/2006/relationships/image" Target="../media/image15.svg"/><Relationship Id="rId10" Type="http://schemas.openxmlformats.org/officeDocument/2006/relationships/hyperlink" Target="https://doi.org/10.1016/j.ijhm.2020.102395" TargetMode="External"/><Relationship Id="rId4" Type="http://schemas.openxmlformats.org/officeDocument/2006/relationships/hyperlink" Target="https://doi.org/10.1016/j.jclepro.2020.121034" TargetMode="External"/><Relationship Id="rId9" Type="http://schemas.openxmlformats.org/officeDocument/2006/relationships/hyperlink" Target="https://doi.org/10.1080/09669582.2019.1648483" TargetMode="External"/><Relationship Id="rId1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800" i="1"/>
              <a:t>Waste Reduction Strategies and Recycling Programs in the UK Hospitality Industry</a:t>
            </a:r>
            <a:endParaRPr lang="en-US" sz="2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Catalina Bobe</a:t>
            </a:r>
          </a:p>
          <a:p>
            <a:pPr algn="l"/>
            <a:r>
              <a:rPr lang="en-US" dirty="0"/>
              <a:t>ID: 2126723</a:t>
            </a:r>
          </a:p>
          <a:p>
            <a:pPr algn="l"/>
            <a:r>
              <a:rPr lang="en-US" dirty="0"/>
              <a:t>Contemporary Themes in the Hotel and Hospitality Sector (BMIH6001)</a:t>
            </a:r>
          </a:p>
          <a:p>
            <a:pPr algn="l"/>
            <a:r>
              <a:rPr lang="en-US" dirty="0"/>
              <a:t>Name of the Lecturer: Natalie Brailsford</a:t>
            </a:r>
          </a:p>
          <a:p>
            <a:pPr indent="-182880" algn="l">
              <a:buFont typeface="Corbel" pitchFamily="34" charset="0"/>
              <a:buChar char="•"/>
            </a:pPr>
            <a:endParaRPr lang="en-US" dirty="0"/>
          </a:p>
          <a:p>
            <a:pPr indent="-182880" algn="l">
              <a:buFont typeface="Corbel" pitchFamily="34" charset="0"/>
              <a:buChar char="•"/>
            </a:pPr>
            <a:endParaRPr lang="en-US" dirty="0"/>
          </a:p>
        </p:txBody>
      </p:sp>
      <p:pic>
        <p:nvPicPr>
          <p:cNvPr id="4" name="Picture 3" descr="A group of plastic bottles on a beach&#10;&#10;AI-generated content may be incorrect.">
            <a:extLst>
              <a:ext uri="{FF2B5EF4-FFF2-40B4-BE49-F238E27FC236}">
                <a16:creationId xmlns:a16="http://schemas.microsoft.com/office/drawing/2014/main" id="{7179E19F-B2BE-EB6D-1A53-864A64DD50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402" r="29721" b="-2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F38F4-EBD8-4C5D-DE06-2D740C3FE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>
            <a:normAutofit/>
          </a:bodyPr>
          <a:lstStyle/>
          <a:p>
            <a:r>
              <a:rPr lang="en-US" b="0">
                <a:solidFill>
                  <a:srgbClr val="FFFFFF"/>
                </a:solidFill>
                <a:ea typeface="+mj-lt"/>
                <a:cs typeface="+mj-lt"/>
              </a:rPr>
              <a:t>Introduction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20728-59FB-C07E-DA95-395B20AA7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The hospitality sector is a major consumer of resources and waste producer.</a:t>
            </a: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Waste management is one of the most pressing sustainability challenges.</a:t>
            </a: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Growing eco-conscious consumer demand and government policies drive sustainability efforts (DEFRA, 2019).</a:t>
            </a: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Leading companies like Whitbread and Hilton have introduced food donation schemes and plastic reduction initiatives (Whitbread Group, 2023).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Picture 4" descr="Earth Hour, Save Earth, Protect Nature, Ecosystem, Ecology, Planet ...">
            <a:extLst>
              <a:ext uri="{FF2B5EF4-FFF2-40B4-BE49-F238E27FC236}">
                <a16:creationId xmlns:a16="http://schemas.microsoft.com/office/drawing/2014/main" id="{FD8F7D96-1962-96CB-9A0B-206C88CA96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921" r="35054" b="-1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377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8DDF23-3111-3030-002C-BA0158DE7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US" sz="3400">
                <a:solidFill>
                  <a:srgbClr val="FFFFFF"/>
                </a:solidFill>
                <a:ea typeface="+mj-lt"/>
                <a:cs typeface="+mj-lt"/>
              </a:rPr>
              <a:t>Literature Review – Waste Reduction in Hospitality</a:t>
            </a:r>
            <a:endParaRPr lang="en-US" sz="3400">
              <a:solidFill>
                <a:srgbClr val="FFFFFF"/>
              </a:solidFill>
            </a:endParaRPr>
          </a:p>
        </p:txBody>
      </p:sp>
      <p:pic>
        <p:nvPicPr>
          <p:cNvPr id="5" name="Picture 4" descr="Waste Open 2024 - Adda Livvie">
            <a:extLst>
              <a:ext uri="{FF2B5EF4-FFF2-40B4-BE49-F238E27FC236}">
                <a16:creationId xmlns:a16="http://schemas.microsoft.com/office/drawing/2014/main" id="{056184E5-2F81-6555-1C4B-97B26FA7D5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19" r="14768" b="-2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C58EA-E011-C7E9-79DD-78C6C27F0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The hospitality sector is a significant contributor to global waste (</a:t>
            </a:r>
            <a:r>
              <a:rPr lang="en-US" sz="1700" dirty="0" err="1">
                <a:solidFill>
                  <a:schemeClr val="bg1"/>
                </a:solidFill>
                <a:ea typeface="+mn-lt"/>
                <a:cs typeface="+mn-lt"/>
              </a:rPr>
              <a:t>Filimonau</a:t>
            </a:r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 &amp; De Coteau, 2019).</a:t>
            </a:r>
            <a:endParaRPr lang="en-US" sz="1700" dirty="0">
              <a:solidFill>
                <a:schemeClr val="bg1"/>
              </a:solidFill>
            </a:endParaRPr>
          </a:p>
          <a:p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Waste reduction aligns with corporate social responsibility (CSR) and enhances brand reputation (Mensah, 2019).</a:t>
            </a:r>
            <a:endParaRPr lang="en-US" sz="1700" dirty="0">
              <a:solidFill>
                <a:schemeClr val="bg1"/>
              </a:solidFill>
            </a:endParaRPr>
          </a:p>
          <a:p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Food waste accounts for 30% of hotel waste (WRAP, 2021).</a:t>
            </a:r>
            <a:endParaRPr lang="en-US" sz="1700" dirty="0">
              <a:solidFill>
                <a:schemeClr val="bg1"/>
              </a:solidFill>
            </a:endParaRPr>
          </a:p>
          <a:p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Partnerships with </a:t>
            </a:r>
            <a:r>
              <a:rPr lang="en-US" sz="1700" i="1" dirty="0">
                <a:solidFill>
                  <a:schemeClr val="bg1"/>
                </a:solidFill>
                <a:ea typeface="+mn-lt"/>
                <a:cs typeface="+mn-lt"/>
              </a:rPr>
              <a:t>Too Good to Go</a:t>
            </a:r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 and </a:t>
            </a:r>
            <a:r>
              <a:rPr lang="en-US" sz="1700" i="1" dirty="0" err="1">
                <a:solidFill>
                  <a:schemeClr val="bg1"/>
                </a:solidFill>
                <a:ea typeface="+mn-lt"/>
                <a:cs typeface="+mn-lt"/>
              </a:rPr>
              <a:t>FareShare</a:t>
            </a:r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 help minimize food waste (Simpson &amp; Crewe, 2020).</a:t>
            </a:r>
            <a:endParaRPr lang="en-US" sz="1700" dirty="0">
              <a:solidFill>
                <a:schemeClr val="bg1"/>
              </a:solidFill>
            </a:endParaRP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306223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E83BFF-169D-C2C1-F954-081FEE48F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US" sz="3700">
                <a:solidFill>
                  <a:srgbClr val="FFFFFF"/>
                </a:solidFill>
                <a:ea typeface="+mj-lt"/>
                <a:cs typeface="+mj-lt"/>
              </a:rPr>
              <a:t>Waste Reduction Strategies in Hotels</a:t>
            </a:r>
            <a:endParaRPr lang="en-US" sz="3700">
              <a:solidFill>
                <a:srgbClr val="FFFFFF"/>
              </a:solidFill>
            </a:endParaRPr>
          </a:p>
        </p:txBody>
      </p:sp>
      <p:pic>
        <p:nvPicPr>
          <p:cNvPr id="4" name="Picture 3" descr="Winnow food waste reduction system targeting more hotels - Hotel Management">
            <a:extLst>
              <a:ext uri="{FF2B5EF4-FFF2-40B4-BE49-F238E27FC236}">
                <a16:creationId xmlns:a16="http://schemas.microsoft.com/office/drawing/2014/main" id="{CADE9D63-8BFE-85BC-8D6B-D29A2BB3F5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11" r="19959" b="-1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E8091-58E5-AE2F-5448-2C5251F6D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b="1">
                <a:solidFill>
                  <a:schemeClr val="bg1"/>
                </a:solidFill>
                <a:ea typeface="+mn-lt"/>
                <a:cs typeface="+mn-lt"/>
              </a:rPr>
              <a:t>Prevention:</a:t>
            </a: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 Inventory management, portion control, and menu planning (Filimonau &amp; Todorova, 2020).</a:t>
            </a:r>
            <a:endParaRPr lang="en-US" sz="1700">
              <a:solidFill>
                <a:schemeClr val="bg1"/>
              </a:solidFill>
            </a:endParaRPr>
          </a:p>
          <a:p>
            <a:r>
              <a:rPr lang="en-US" sz="1700" b="1">
                <a:solidFill>
                  <a:schemeClr val="bg1"/>
                </a:solidFill>
                <a:ea typeface="+mn-lt"/>
                <a:cs typeface="+mn-lt"/>
              </a:rPr>
              <a:t>Recycling:</a:t>
            </a: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 Partnering with waste management firms for material separation (WRAP, 2022).</a:t>
            </a:r>
            <a:endParaRPr lang="en-US" sz="1700">
              <a:solidFill>
                <a:schemeClr val="bg1"/>
              </a:solidFill>
            </a:endParaRPr>
          </a:p>
          <a:p>
            <a:r>
              <a:rPr lang="en-US" sz="1700" b="1">
                <a:solidFill>
                  <a:schemeClr val="bg1"/>
                </a:solidFill>
                <a:ea typeface="+mn-lt"/>
                <a:cs typeface="+mn-lt"/>
              </a:rPr>
              <a:t>Circular Economy:</a:t>
            </a: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 Encouraging reuse and minimizing landfill waste (Costa et al., 2022).</a:t>
            </a:r>
            <a:endParaRPr lang="en-US" sz="1700">
              <a:solidFill>
                <a:schemeClr val="bg1"/>
              </a:solidFill>
            </a:endParaRPr>
          </a:p>
          <a:p>
            <a:r>
              <a:rPr lang="en-US" sz="1700" b="1">
                <a:solidFill>
                  <a:schemeClr val="bg1"/>
                </a:solidFill>
                <a:ea typeface="+mn-lt"/>
                <a:cs typeface="+mn-lt"/>
              </a:rPr>
              <a:t>Best Practices:</a:t>
            </a: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 Marriott and Hilton use digital food waste tracking systems (Hilton, 2022).</a:t>
            </a:r>
            <a:endParaRPr lang="en-US" sz="1700">
              <a:solidFill>
                <a:schemeClr val="bg1"/>
              </a:solidFill>
            </a:endParaRP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288770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03CD74-F0E8-5E38-1B00-B3C63506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US" sz="3400">
                <a:solidFill>
                  <a:srgbClr val="FFFFFF"/>
                </a:solidFill>
                <a:ea typeface="+mj-lt"/>
                <a:cs typeface="+mj-lt"/>
              </a:rPr>
              <a:t>PEST Analysis – External Factors Affecting Waste Reduction</a:t>
            </a:r>
            <a:endParaRPr lang="en-US" sz="3400">
              <a:solidFill>
                <a:srgbClr val="FFFFFF"/>
              </a:solidFill>
            </a:endParaRPr>
          </a:p>
        </p:txBody>
      </p:sp>
      <p:pic>
        <p:nvPicPr>
          <p:cNvPr id="6" name="Picture 5" descr="A diagram of a pest analysis&#10;&#10;AI-generated content may be incorrect.">
            <a:extLst>
              <a:ext uri="{FF2B5EF4-FFF2-40B4-BE49-F238E27FC236}">
                <a16:creationId xmlns:a16="http://schemas.microsoft.com/office/drawing/2014/main" id="{AB6824DD-2783-130F-6968-8B15F386AE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10995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3091E-71A9-F6EB-2953-343722A96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b="1" dirty="0">
                <a:solidFill>
                  <a:schemeClr val="bg1"/>
                </a:solidFill>
                <a:ea typeface="+mn-lt"/>
                <a:cs typeface="+mn-lt"/>
              </a:rPr>
              <a:t>Political:</a:t>
            </a:r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 UK waste management policies and environmental laws (DEFRA, 2019).</a:t>
            </a:r>
            <a:endParaRPr lang="en-US" sz="1700" dirty="0">
              <a:solidFill>
                <a:schemeClr val="bg1"/>
              </a:solidFill>
            </a:endParaRPr>
          </a:p>
          <a:p>
            <a:r>
              <a:rPr lang="en-US" sz="1700" b="1" dirty="0">
                <a:solidFill>
                  <a:schemeClr val="bg1"/>
                </a:solidFill>
                <a:ea typeface="+mn-lt"/>
                <a:cs typeface="+mn-lt"/>
              </a:rPr>
              <a:t>Economic:</a:t>
            </a:r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 Initial costs vs. long-term financial benefits (Mensah, 2019).</a:t>
            </a:r>
            <a:endParaRPr lang="en-US" sz="1700" dirty="0">
              <a:solidFill>
                <a:schemeClr val="bg1"/>
              </a:solidFill>
            </a:endParaRPr>
          </a:p>
          <a:p>
            <a:r>
              <a:rPr lang="en-US" sz="1700" b="1" dirty="0">
                <a:solidFill>
                  <a:schemeClr val="bg1"/>
                </a:solidFill>
                <a:ea typeface="+mn-lt"/>
                <a:cs typeface="+mn-lt"/>
              </a:rPr>
              <a:t>Social:</a:t>
            </a:r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 Consumer preferences shifting towards eco-conscious choices (</a:t>
            </a:r>
            <a:r>
              <a:rPr lang="en-US" sz="1700" dirty="0" err="1">
                <a:solidFill>
                  <a:schemeClr val="bg1"/>
                </a:solidFill>
                <a:ea typeface="+mn-lt"/>
                <a:cs typeface="+mn-lt"/>
              </a:rPr>
              <a:t>Hennchen</a:t>
            </a:r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, 2022).</a:t>
            </a:r>
            <a:endParaRPr lang="en-US" sz="1700" dirty="0">
              <a:solidFill>
                <a:schemeClr val="bg1"/>
              </a:solidFill>
            </a:endParaRPr>
          </a:p>
          <a:p>
            <a:r>
              <a:rPr lang="en-US" sz="1700" b="1" dirty="0">
                <a:solidFill>
                  <a:schemeClr val="bg1"/>
                </a:solidFill>
                <a:ea typeface="+mn-lt"/>
                <a:cs typeface="+mn-lt"/>
              </a:rPr>
              <a:t>Technological:</a:t>
            </a:r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 AI waste monitoring, automation, and smart bins (WRAP, 2021).</a:t>
            </a:r>
            <a:endParaRPr lang="en-US" sz="1700" dirty="0">
              <a:solidFill>
                <a:schemeClr val="bg1"/>
              </a:solidFill>
            </a:endParaRP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904476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C3498-2242-A6A7-6F7F-408475345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Case Study – Whitbread Group &amp; Hilton UK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5DB4C-193D-23D1-7DB4-F39351055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n-lt"/>
                <a:cs typeface="+mn-lt"/>
              </a:rPr>
              <a:t>Whitbread Group: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 Zero-to-landfill, extensive recycling, and sustainable packaging (Whitbread Group, 2023).</a:t>
            </a:r>
            <a:endParaRPr lang="en-US">
              <a:solidFill>
                <a:srgbClr val="FFFFFF"/>
              </a:solidFill>
            </a:endParaRPr>
          </a:p>
          <a:p>
            <a:r>
              <a:rPr lang="en-US" b="1">
                <a:solidFill>
                  <a:srgbClr val="FFFFFF"/>
                </a:solidFill>
                <a:ea typeface="+mn-lt"/>
                <a:cs typeface="+mn-lt"/>
              </a:rPr>
              <a:t>Hilton UK: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 Aims to cut food waste by 50% by 2030 (Hilton, 2022).</a:t>
            </a:r>
            <a:endParaRPr lang="en-US">
              <a:solidFill>
                <a:srgbClr val="FFFFFF"/>
              </a:solidFill>
            </a:endParaRPr>
          </a:p>
          <a:p>
            <a:r>
              <a:rPr lang="en-US" b="1">
                <a:solidFill>
                  <a:srgbClr val="FFFFFF"/>
                </a:solidFill>
                <a:ea typeface="+mn-lt"/>
                <a:cs typeface="+mn-lt"/>
              </a:rPr>
              <a:t>IHG Green Engage: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 Monitors and improves environmental performance (IHG, 2021).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7" name="Picture 6" descr="A blue and black logo&#10;&#10;AI-generated content may be incorrect.">
            <a:extLst>
              <a:ext uri="{FF2B5EF4-FFF2-40B4-BE49-F238E27FC236}">
                <a16:creationId xmlns:a16="http://schemas.microsoft.com/office/drawing/2014/main" id="{E8C6C77E-6840-9313-D865-A67DAE4B42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81" r="-2" b="-2"/>
          <a:stretch/>
        </p:blipFill>
        <p:spPr>
          <a:xfrm>
            <a:off x="237744" y="243840"/>
            <a:ext cx="3648456" cy="2528857"/>
          </a:xfrm>
          <a:prstGeom prst="rect">
            <a:avLst/>
          </a:prstGeom>
        </p:spPr>
      </p:pic>
      <p:pic>
        <p:nvPicPr>
          <p:cNvPr id="4" name="Picture 3" descr="A circular design with green and blue outline icons&#10;&#10;AI-generated content may be incorrect.">
            <a:extLst>
              <a:ext uri="{FF2B5EF4-FFF2-40B4-BE49-F238E27FC236}">
                <a16:creationId xmlns:a16="http://schemas.microsoft.com/office/drawing/2014/main" id="{19CDA45E-EB80-A3A8-CD17-D0DF6AC431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254" r="3" b="3"/>
          <a:stretch/>
        </p:blipFill>
        <p:spPr>
          <a:xfrm>
            <a:off x="232861" y="2772697"/>
            <a:ext cx="3646837" cy="3849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586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9137C-44D2-F275-6752-1A1404443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ea typeface="+mj-lt"/>
                <a:cs typeface="+mj-lt"/>
              </a:rPr>
              <a:t>Challenges in Waste Reduction</a:t>
            </a:r>
            <a:endParaRPr lang="en-US" sz="4000" dirty="0">
              <a:solidFill>
                <a:srgbClr val="FFFFFF"/>
              </a:solidFill>
            </a:endParaRPr>
          </a:p>
        </p:txBody>
      </p:sp>
      <p:pic>
        <p:nvPicPr>
          <p:cNvPr id="11" name="Picture 10" descr="Hands holding objects in a blue recycle bin&#10;&#10;AI-generated content may be incorrect.">
            <a:extLst>
              <a:ext uri="{FF2B5EF4-FFF2-40B4-BE49-F238E27FC236}">
                <a16:creationId xmlns:a16="http://schemas.microsoft.com/office/drawing/2014/main" id="{BB745176-2B4A-FDF8-028E-005B9176FB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040" r="15314" b="2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D9761-A9EE-2D19-DE84-5FB460CEC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b="1" dirty="0">
                <a:solidFill>
                  <a:schemeClr val="bg1"/>
                </a:solidFill>
                <a:ea typeface="+mn-lt"/>
                <a:cs typeface="+mn-lt"/>
              </a:rPr>
              <a:t>Financial Constraints:</a:t>
            </a:r>
            <a:r>
              <a:rPr lang="en-US" sz="1800" dirty="0">
                <a:solidFill>
                  <a:schemeClr val="bg1"/>
                </a:solidFill>
                <a:ea typeface="+mn-lt"/>
                <a:cs typeface="+mn-lt"/>
              </a:rPr>
              <a:t> High cost of sustainable technologies (</a:t>
            </a:r>
            <a:r>
              <a:rPr lang="en-US" sz="1800" dirty="0" err="1">
                <a:solidFill>
                  <a:schemeClr val="bg1"/>
                </a:solidFill>
                <a:ea typeface="+mn-lt"/>
                <a:cs typeface="+mn-lt"/>
              </a:rPr>
              <a:t>Filimonau</a:t>
            </a:r>
            <a:r>
              <a:rPr lang="en-US" sz="1800" dirty="0">
                <a:solidFill>
                  <a:schemeClr val="bg1"/>
                </a:solidFill>
                <a:ea typeface="+mn-lt"/>
                <a:cs typeface="+mn-lt"/>
              </a:rPr>
              <a:t> &amp; Todorova, 2020).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b="1" dirty="0">
                <a:solidFill>
                  <a:schemeClr val="bg1"/>
                </a:solidFill>
                <a:ea typeface="+mn-lt"/>
                <a:cs typeface="+mn-lt"/>
              </a:rPr>
              <a:t>Regulatory Inconsistencies:</a:t>
            </a:r>
            <a:r>
              <a:rPr lang="en-US" sz="1800" dirty="0">
                <a:solidFill>
                  <a:schemeClr val="bg1"/>
                </a:solidFill>
                <a:ea typeface="+mn-lt"/>
                <a:cs typeface="+mn-lt"/>
              </a:rPr>
              <a:t> Different recycling laws across UK regions (Barclay &amp; Buckley, 2021).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b="1" dirty="0">
                <a:solidFill>
                  <a:schemeClr val="bg1"/>
                </a:solidFill>
                <a:ea typeface="+mn-lt"/>
                <a:cs typeface="+mn-lt"/>
              </a:rPr>
              <a:t>Employee Engagement:</a:t>
            </a:r>
            <a:r>
              <a:rPr lang="en-US" sz="1800" dirty="0">
                <a:solidFill>
                  <a:schemeClr val="bg1"/>
                </a:solidFill>
                <a:ea typeface="+mn-lt"/>
                <a:cs typeface="+mn-lt"/>
              </a:rPr>
              <a:t> Need for staff training and motivation (</a:t>
            </a:r>
            <a:r>
              <a:rPr lang="en-US" sz="1800" dirty="0" err="1">
                <a:solidFill>
                  <a:schemeClr val="bg1"/>
                </a:solidFill>
                <a:ea typeface="+mn-lt"/>
                <a:cs typeface="+mn-lt"/>
              </a:rPr>
              <a:t>Hennchen</a:t>
            </a:r>
            <a:r>
              <a:rPr lang="en-US" sz="1800" dirty="0">
                <a:solidFill>
                  <a:schemeClr val="bg1"/>
                </a:solidFill>
                <a:ea typeface="+mn-lt"/>
                <a:cs typeface="+mn-lt"/>
              </a:rPr>
              <a:t>, 2022).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b="1" dirty="0">
                <a:solidFill>
                  <a:schemeClr val="bg1"/>
                </a:solidFill>
                <a:ea typeface="+mn-lt"/>
                <a:cs typeface="+mn-lt"/>
              </a:rPr>
              <a:t>Waste Contamination:</a:t>
            </a:r>
            <a:r>
              <a:rPr lang="en-US" sz="1800" dirty="0">
                <a:solidFill>
                  <a:schemeClr val="bg1"/>
                </a:solidFill>
                <a:ea typeface="+mn-lt"/>
                <a:cs typeface="+mn-lt"/>
              </a:rPr>
              <a:t> Reduces recycling efficiency (WRAP, 2022).</a:t>
            </a:r>
            <a:endParaRPr lang="en-US" sz="1800" dirty="0">
              <a:solidFill>
                <a:schemeClr val="bg1"/>
              </a:solidFill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410710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FB39A-C150-3A54-167F-2561A1B04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US" sz="3400">
                <a:solidFill>
                  <a:srgbClr val="FFFFFF"/>
                </a:solidFill>
                <a:ea typeface="+mj-lt"/>
                <a:cs typeface="+mj-lt"/>
              </a:rPr>
              <a:t>Future Recommendations</a:t>
            </a:r>
            <a:endParaRPr lang="en-US" sz="3400">
              <a:solidFill>
                <a:srgbClr val="FFFFFF"/>
              </a:solidFill>
            </a:endParaRPr>
          </a:p>
        </p:txBody>
      </p:sp>
      <p:pic>
        <p:nvPicPr>
          <p:cNvPr id="6" name="Picture 5" descr="A collage of different images of a person recycling&#10;&#10;AI-generated content may be incorrect.">
            <a:extLst>
              <a:ext uri="{FF2B5EF4-FFF2-40B4-BE49-F238E27FC236}">
                <a16:creationId xmlns:a16="http://schemas.microsoft.com/office/drawing/2014/main" id="{ABB9FA75-78DB-66BA-2077-21BA5C337F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1068" b="-2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6DCA7-0347-8902-0FC3-80F5FE66A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b="1" dirty="0">
                <a:solidFill>
                  <a:schemeClr val="bg1"/>
                </a:solidFill>
                <a:ea typeface="+mn-lt"/>
                <a:cs typeface="+mn-lt"/>
              </a:rPr>
              <a:t>Invest in AI waste monitoring technologies (Costa et al., 2022).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b="1" dirty="0">
                <a:solidFill>
                  <a:schemeClr val="bg1"/>
                </a:solidFill>
                <a:ea typeface="+mn-lt"/>
                <a:cs typeface="+mn-lt"/>
              </a:rPr>
              <a:t>Enhance partnerships with waste management providers (Simpson &amp; Crewe, 2020).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b="1" dirty="0">
                <a:solidFill>
                  <a:schemeClr val="bg1"/>
                </a:solidFill>
                <a:ea typeface="+mn-lt"/>
                <a:cs typeface="+mn-lt"/>
              </a:rPr>
              <a:t>Increase staff training on sustainability (</a:t>
            </a:r>
            <a:r>
              <a:rPr lang="en-US" sz="1800" b="1" dirty="0" err="1">
                <a:solidFill>
                  <a:schemeClr val="bg1"/>
                </a:solidFill>
                <a:ea typeface="+mn-lt"/>
                <a:cs typeface="+mn-lt"/>
              </a:rPr>
              <a:t>Hennchen</a:t>
            </a:r>
            <a:r>
              <a:rPr lang="en-US" sz="1800" b="1" dirty="0">
                <a:solidFill>
                  <a:schemeClr val="bg1"/>
                </a:solidFill>
                <a:ea typeface="+mn-lt"/>
                <a:cs typeface="+mn-lt"/>
              </a:rPr>
              <a:t>, 2022).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b="1" dirty="0">
                <a:solidFill>
                  <a:schemeClr val="bg1"/>
                </a:solidFill>
                <a:ea typeface="+mn-lt"/>
                <a:cs typeface="+mn-lt"/>
              </a:rPr>
              <a:t>Standardize waste management regulations (Barclay &amp; Buckley, 2021).</a:t>
            </a:r>
            <a:endParaRPr lang="en-US" sz="1800" dirty="0">
              <a:solidFill>
                <a:schemeClr val="bg1"/>
              </a:solidFill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29490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CEFFDD-605F-41E2-8017-6484074C5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4CB41-DF99-7FF2-30C8-41EA5362E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Conclusion</a:t>
            </a:r>
            <a:endParaRPr lang="en-US" sz="4000">
              <a:solidFill>
                <a:srgbClr val="FFFFFF"/>
              </a:solidFill>
            </a:endParaRPr>
          </a:p>
        </p:txBody>
      </p:sp>
      <p:pic>
        <p:nvPicPr>
          <p:cNvPr id="7" name="Graphic 6" descr="Sustainability">
            <a:extLst>
              <a:ext uri="{FF2B5EF4-FFF2-40B4-BE49-F238E27FC236}">
                <a16:creationId xmlns:a16="http://schemas.microsoft.com/office/drawing/2014/main" id="{B4571EC2-4200-2111-5B57-A2E3B2836F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9213" y="640080"/>
            <a:ext cx="5588101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28832-507A-EA2B-587F-37B36D2CE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solidFill>
                  <a:srgbClr val="FFFFFF"/>
                </a:solidFill>
                <a:ea typeface="+mn-lt"/>
                <a:cs typeface="+mn-lt"/>
              </a:rPr>
              <a:t>The hospitality industry must prioritize sustainability.</a:t>
            </a:r>
            <a:endParaRPr lang="en-US" sz="1800">
              <a:solidFill>
                <a:srgbClr val="FFFFFF"/>
              </a:solidFill>
            </a:endParaRPr>
          </a:p>
          <a:p>
            <a:r>
              <a:rPr lang="en-US" sz="1800">
                <a:solidFill>
                  <a:srgbClr val="FFFFFF"/>
                </a:solidFill>
                <a:ea typeface="+mn-lt"/>
                <a:cs typeface="+mn-lt"/>
              </a:rPr>
              <a:t>Waste reduction strategies offer environmental and financial benefits.</a:t>
            </a:r>
            <a:endParaRPr lang="en-US" sz="1800">
              <a:solidFill>
                <a:srgbClr val="FFFFFF"/>
              </a:solidFill>
            </a:endParaRPr>
          </a:p>
          <a:p>
            <a:r>
              <a:rPr lang="en-US" sz="1800">
                <a:solidFill>
                  <a:srgbClr val="FFFFFF"/>
                </a:solidFill>
                <a:ea typeface="+mn-lt"/>
                <a:cs typeface="+mn-lt"/>
              </a:rPr>
              <a:t>Collaboration across industry stakeholders is key.</a:t>
            </a:r>
            <a:endParaRPr lang="en-US" sz="1800">
              <a:solidFill>
                <a:srgbClr val="FFFFFF"/>
              </a:solidFill>
            </a:endParaRPr>
          </a:p>
          <a:p>
            <a:r>
              <a:rPr lang="en-US" sz="1800">
                <a:solidFill>
                  <a:srgbClr val="FFFFFF"/>
                </a:solidFill>
                <a:ea typeface="+mn-lt"/>
                <a:cs typeface="+mn-lt"/>
              </a:rPr>
              <a:t>Advancing technology and policy alignment will drive future improvements.</a:t>
            </a:r>
            <a:endParaRPr lang="en-US" sz="1800">
              <a:solidFill>
                <a:srgbClr val="FFFFFF"/>
              </a:solidFill>
            </a:endParaRPr>
          </a:p>
          <a:p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542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829B9-CB9C-4648-0F31-AEA41AF8D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Final Thoughts and Call to Action</a:t>
            </a:r>
            <a:endParaRPr lang="en-US"/>
          </a:p>
        </p:txBody>
      </p:sp>
      <p:pic>
        <p:nvPicPr>
          <p:cNvPr id="7" name="Graphic 6" descr="Sleep">
            <a:extLst>
              <a:ext uri="{FF2B5EF4-FFF2-40B4-BE49-F238E27FC236}">
                <a16:creationId xmlns:a16="http://schemas.microsoft.com/office/drawing/2014/main" id="{1515C8BE-83E4-3597-D9FE-4645FB56E9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26499" y="2235038"/>
            <a:ext cx="3383936" cy="3383936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C8D0023-FC9A-A119-AB93-58848C0A5D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0040553"/>
              </p:ext>
            </p:extLst>
          </p:nvPr>
        </p:nvGraphicFramePr>
        <p:xfrm>
          <a:off x="676656" y="2011680"/>
          <a:ext cx="6875611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02191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C3174-0199-C460-3337-2E241D836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1DC5B-EAC4-EB4F-EF77-6111D6726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011680"/>
            <a:ext cx="7682253" cy="4730865"/>
          </a:xfrm>
        </p:spPr>
        <p:txBody>
          <a:bodyPr vert="horz" lIns="91440" tIns="45720" rIns="91440" bIns="45720" numCol="2" rtlCol="0">
            <a:normAutofit fontScale="40000" lnSpcReduction="20000"/>
          </a:bodyPr>
          <a:lstStyle/>
          <a:p>
            <a:r>
              <a:rPr lang="en-US" sz="2300" dirty="0">
                <a:ea typeface="+mn-lt"/>
                <a:cs typeface="+mn-lt"/>
              </a:rPr>
              <a:t>Barclay, S. &amp; Buckley, M. (2021). </a:t>
            </a:r>
            <a:r>
              <a:rPr lang="en-US" sz="2300" i="1" dirty="0">
                <a:ea typeface="+mn-lt"/>
                <a:cs typeface="+mn-lt"/>
              </a:rPr>
              <a:t>Sustainability in Hospitality: A UK Perspective.</a:t>
            </a:r>
            <a:r>
              <a:rPr lang="en-US" sz="2300" dirty="0">
                <a:ea typeface="+mn-lt"/>
                <a:cs typeface="+mn-lt"/>
              </a:rPr>
              <a:t> </a:t>
            </a:r>
            <a:r>
              <a:rPr lang="en-US" sz="2300" i="1" dirty="0">
                <a:ea typeface="+mn-lt"/>
                <a:cs typeface="+mn-lt"/>
              </a:rPr>
              <a:t>Tourism and Hospitality Research Journal</a:t>
            </a:r>
            <a:r>
              <a:rPr lang="en-US" sz="2300" dirty="0">
                <a:ea typeface="+mn-lt"/>
                <a:cs typeface="+mn-lt"/>
              </a:rPr>
              <a:t>, 22(3), pp. 145-160.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Braun, V. &amp; Clarke, V. (2006). Using thematic analysis in psychology. </a:t>
            </a:r>
            <a:r>
              <a:rPr lang="en-US" sz="2300" i="1" dirty="0">
                <a:ea typeface="+mn-lt"/>
                <a:cs typeface="+mn-lt"/>
              </a:rPr>
              <a:t>Qualitative Research in Psychology</a:t>
            </a:r>
            <a:r>
              <a:rPr lang="en-US" sz="2300" dirty="0">
                <a:ea typeface="+mn-lt"/>
                <a:cs typeface="+mn-lt"/>
              </a:rPr>
              <a:t>, 3(2), pp. 77-101.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Costa, V. &amp; Costa, C. (2022). </a:t>
            </a:r>
            <a:r>
              <a:rPr lang="en-US" sz="2300" i="1" dirty="0">
                <a:ea typeface="+mn-lt"/>
                <a:cs typeface="+mn-lt"/>
              </a:rPr>
              <a:t>Sustainability and Competitiveness in the Hospitality Industry.</a:t>
            </a:r>
            <a:r>
              <a:rPr lang="en-US" sz="2300" dirty="0">
                <a:ea typeface="+mn-lt"/>
                <a:cs typeface="+mn-lt"/>
              </a:rPr>
              <a:t> Hershey, PA: Business Science Reference.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DEFRA (2019). </a:t>
            </a:r>
            <a:r>
              <a:rPr lang="en-US" sz="2300" i="1" dirty="0">
                <a:ea typeface="+mn-lt"/>
                <a:cs typeface="+mn-lt"/>
              </a:rPr>
              <a:t>UK Waste and Resources Strategy.</a:t>
            </a:r>
            <a:r>
              <a:rPr lang="en-US" sz="2300" dirty="0">
                <a:ea typeface="+mn-lt"/>
                <a:cs typeface="+mn-lt"/>
              </a:rPr>
              <a:t> Available at: </a:t>
            </a:r>
            <a:r>
              <a:rPr lang="en-US" sz="2300" dirty="0">
                <a:ea typeface="+mn-lt"/>
                <a:cs typeface="+mn-lt"/>
                <a:hlinkClick r:id="rId2"/>
              </a:rPr>
              <a:t>https://www.gov.uk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 err="1">
                <a:ea typeface="+mn-lt"/>
                <a:cs typeface="+mn-lt"/>
              </a:rPr>
              <a:t>Filimonau</a:t>
            </a:r>
            <a:r>
              <a:rPr lang="en-US" sz="2300" dirty="0">
                <a:ea typeface="+mn-lt"/>
                <a:cs typeface="+mn-lt"/>
              </a:rPr>
              <a:t>, V. &amp; De Coteau, D. (2019). Food waste management in the hospitality sector: Current issues and future perspectives. </a:t>
            </a:r>
            <a:r>
              <a:rPr lang="en-US" sz="2300" i="1" dirty="0">
                <a:ea typeface="+mn-lt"/>
                <a:cs typeface="+mn-lt"/>
              </a:rPr>
              <a:t>Tourism Management</a:t>
            </a:r>
            <a:r>
              <a:rPr lang="en-US" sz="2300" dirty="0">
                <a:ea typeface="+mn-lt"/>
                <a:cs typeface="+mn-lt"/>
              </a:rPr>
              <a:t>, 71, pp. 389-398. Available at: </a:t>
            </a:r>
            <a:r>
              <a:rPr lang="en-US" sz="2300" dirty="0">
                <a:ea typeface="+mn-lt"/>
                <a:cs typeface="+mn-lt"/>
                <a:hlinkClick r:id="rId3"/>
              </a:rPr>
              <a:t>https://doi.org/10.1016/j.tourman.2019.01.005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 err="1">
                <a:ea typeface="+mn-lt"/>
                <a:cs typeface="+mn-lt"/>
              </a:rPr>
              <a:t>Filimonau</a:t>
            </a:r>
            <a:r>
              <a:rPr lang="en-US" sz="2300" dirty="0">
                <a:ea typeface="+mn-lt"/>
                <a:cs typeface="+mn-lt"/>
              </a:rPr>
              <a:t>, V. &amp; Todorova, E. (2020). Impact of circular economy initiatives on hotel sustainability. </a:t>
            </a:r>
            <a:r>
              <a:rPr lang="en-US" sz="2300" i="1" dirty="0">
                <a:ea typeface="+mn-lt"/>
                <a:cs typeface="+mn-lt"/>
              </a:rPr>
              <a:t>Journal of Cleaner Production</a:t>
            </a:r>
            <a:r>
              <a:rPr lang="en-US" sz="2300" dirty="0">
                <a:ea typeface="+mn-lt"/>
                <a:cs typeface="+mn-lt"/>
              </a:rPr>
              <a:t>, 260, pp. 1-10. Available at: </a:t>
            </a:r>
            <a:r>
              <a:rPr lang="en-US" sz="2300" dirty="0">
                <a:ea typeface="+mn-lt"/>
                <a:cs typeface="+mn-lt"/>
                <a:hlinkClick r:id="rId4"/>
              </a:rPr>
              <a:t>https://doi.org/10.1016/j.jclepro.2020.121034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 err="1">
                <a:ea typeface="+mn-lt"/>
                <a:cs typeface="+mn-lt"/>
              </a:rPr>
              <a:t>Hennchen</a:t>
            </a:r>
            <a:r>
              <a:rPr lang="en-US" sz="2300" dirty="0">
                <a:ea typeface="+mn-lt"/>
                <a:cs typeface="+mn-lt"/>
              </a:rPr>
              <a:t>, E. (2022). Reducing waste in the hospitality industry: Employee engagement and training. </a:t>
            </a:r>
            <a:r>
              <a:rPr lang="en-US" sz="2300" i="1" dirty="0">
                <a:ea typeface="+mn-lt"/>
                <a:cs typeface="+mn-lt"/>
              </a:rPr>
              <a:t>Sustainability Journal</a:t>
            </a:r>
            <a:r>
              <a:rPr lang="en-US" sz="2300" dirty="0">
                <a:ea typeface="+mn-lt"/>
                <a:cs typeface="+mn-lt"/>
              </a:rPr>
              <a:t>, 14(7), pp. 2895-2908. Available at: </a:t>
            </a:r>
            <a:r>
              <a:rPr lang="en-US" sz="2300" dirty="0">
                <a:ea typeface="+mn-lt"/>
                <a:cs typeface="+mn-lt"/>
                <a:hlinkClick r:id="rId5"/>
              </a:rPr>
              <a:t>https://doi.org/10.3390/su14072895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Hilton (2022). </a:t>
            </a:r>
            <a:r>
              <a:rPr lang="en-US" sz="2300" i="1" dirty="0">
                <a:ea typeface="+mn-lt"/>
                <a:cs typeface="+mn-lt"/>
              </a:rPr>
              <a:t>Hilton UK Sustainability Report.</a:t>
            </a:r>
            <a:r>
              <a:rPr lang="en-US" sz="2300" dirty="0">
                <a:ea typeface="+mn-lt"/>
                <a:cs typeface="+mn-lt"/>
              </a:rPr>
              <a:t> Available at: </a:t>
            </a:r>
            <a:r>
              <a:rPr lang="en-US" sz="2300" dirty="0">
                <a:ea typeface="+mn-lt"/>
                <a:cs typeface="+mn-lt"/>
                <a:hlinkClick r:id="rId6"/>
              </a:rPr>
              <a:t>https://www.hilton.com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IHG (2021). </a:t>
            </a:r>
            <a:r>
              <a:rPr lang="en-US" sz="2300" i="1" dirty="0">
                <a:ea typeface="+mn-lt"/>
                <a:cs typeface="+mn-lt"/>
              </a:rPr>
              <a:t>IHG Green Engage Sustainability Program.</a:t>
            </a:r>
            <a:r>
              <a:rPr lang="en-US" sz="2300" dirty="0">
                <a:ea typeface="+mn-lt"/>
                <a:cs typeface="+mn-lt"/>
              </a:rPr>
              <a:t> Available at: </a:t>
            </a:r>
            <a:r>
              <a:rPr lang="en-US" sz="2300" dirty="0">
                <a:ea typeface="+mn-lt"/>
                <a:cs typeface="+mn-lt"/>
                <a:hlinkClick r:id="rId7"/>
              </a:rPr>
              <a:t>https://www.ihgplc.com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Johnson, G., Scholes, K. &amp; Whittington, R. (2017). </a:t>
            </a:r>
            <a:r>
              <a:rPr lang="en-US" sz="2300" i="1" dirty="0">
                <a:ea typeface="+mn-lt"/>
                <a:cs typeface="+mn-lt"/>
              </a:rPr>
              <a:t>Exploring Strategy: Text and Cases.</a:t>
            </a:r>
            <a:r>
              <a:rPr lang="en-US" sz="2300" dirty="0">
                <a:ea typeface="+mn-lt"/>
                <a:cs typeface="+mn-lt"/>
              </a:rPr>
              <a:t> London: Pearson.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Jones, P., Hillier, D. &amp; Comfort, D. (2016). Managing waste in the hospitality sector: A case study approach. </a:t>
            </a:r>
            <a:r>
              <a:rPr lang="en-US" sz="2300" i="1" dirty="0">
                <a:ea typeface="+mn-lt"/>
                <a:cs typeface="+mn-lt"/>
              </a:rPr>
              <a:t>Journal of Facilities Management</a:t>
            </a:r>
            <a:r>
              <a:rPr lang="en-US" sz="2300" dirty="0">
                <a:ea typeface="+mn-lt"/>
                <a:cs typeface="+mn-lt"/>
              </a:rPr>
              <a:t>, 14(2), pp. 123-136. Available at: </a:t>
            </a:r>
            <a:r>
              <a:rPr lang="en-US" sz="2300" dirty="0">
                <a:ea typeface="+mn-lt"/>
                <a:cs typeface="+mn-lt"/>
                <a:hlinkClick r:id="rId8"/>
              </a:rPr>
              <a:t>https://doi.org/10.1108/JFM-05-2015-0028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Mensah, I. (2019). Sustainable resource management in hotels: The role of technology and innovation. </a:t>
            </a:r>
            <a:r>
              <a:rPr lang="en-US" sz="2300" i="1" dirty="0">
                <a:ea typeface="+mn-lt"/>
                <a:cs typeface="+mn-lt"/>
              </a:rPr>
              <a:t>Journal of Sustainable Tourism</a:t>
            </a:r>
            <a:r>
              <a:rPr lang="en-US" sz="2300" dirty="0">
                <a:ea typeface="+mn-lt"/>
                <a:cs typeface="+mn-lt"/>
              </a:rPr>
              <a:t>, 27(9), pp. 1345-1361. Available at: </a:t>
            </a:r>
            <a:r>
              <a:rPr lang="en-US" sz="2300" dirty="0">
                <a:ea typeface="+mn-lt"/>
                <a:cs typeface="+mn-lt"/>
                <a:hlinkClick r:id="rId9"/>
              </a:rPr>
              <a:t>https://doi.org/10.1080/09669582.2019.1648483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Robson, C. &amp; McCartan, K. (2016). </a:t>
            </a:r>
            <a:r>
              <a:rPr lang="en-US" sz="2300" i="1" dirty="0">
                <a:ea typeface="+mn-lt"/>
                <a:cs typeface="+mn-lt"/>
              </a:rPr>
              <a:t>Real World Research.</a:t>
            </a:r>
            <a:r>
              <a:rPr lang="en-US" sz="2300" dirty="0">
                <a:ea typeface="+mn-lt"/>
                <a:cs typeface="+mn-lt"/>
              </a:rPr>
              <a:t> Chichester: Wiley.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Saunders, M., Lewis, P. &amp; Thornhill, A. (2019). </a:t>
            </a:r>
            <a:r>
              <a:rPr lang="en-US" sz="2300" i="1" dirty="0">
                <a:ea typeface="+mn-lt"/>
                <a:cs typeface="+mn-lt"/>
              </a:rPr>
              <a:t>Research Methods for Business Students.</a:t>
            </a:r>
            <a:r>
              <a:rPr lang="en-US" sz="2300" dirty="0">
                <a:ea typeface="+mn-lt"/>
                <a:cs typeface="+mn-lt"/>
              </a:rPr>
              <a:t> 8th </a:t>
            </a:r>
            <a:r>
              <a:rPr lang="en-US" sz="2300" dirty="0" err="1">
                <a:ea typeface="+mn-lt"/>
                <a:cs typeface="+mn-lt"/>
              </a:rPr>
              <a:t>edn</a:t>
            </a:r>
            <a:r>
              <a:rPr lang="en-US" sz="2300" dirty="0">
                <a:ea typeface="+mn-lt"/>
                <a:cs typeface="+mn-lt"/>
              </a:rPr>
              <a:t>. Harlow: Pearson.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Simpson, K. &amp; Crewe, A. (2020). The role of partnerships in hotel sustainability programs. </a:t>
            </a:r>
            <a:r>
              <a:rPr lang="en-US" sz="2300" i="1" dirty="0">
                <a:ea typeface="+mn-lt"/>
                <a:cs typeface="+mn-lt"/>
              </a:rPr>
              <a:t>International Journal of Hospitality Management</a:t>
            </a:r>
            <a:r>
              <a:rPr lang="en-US" sz="2300" dirty="0">
                <a:ea typeface="+mn-lt"/>
                <a:cs typeface="+mn-lt"/>
              </a:rPr>
              <a:t>, 89, pp. 1-12. Available at: </a:t>
            </a:r>
            <a:r>
              <a:rPr lang="en-US" sz="2300" dirty="0">
                <a:ea typeface="+mn-lt"/>
                <a:cs typeface="+mn-lt"/>
                <a:hlinkClick r:id="rId10"/>
              </a:rPr>
              <a:t>https://doi.org/10.1016/j.ijhm.2020.102395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 err="1">
                <a:ea typeface="+mn-lt"/>
                <a:cs typeface="+mn-lt"/>
              </a:rPr>
              <a:t>UKHospitality</a:t>
            </a:r>
            <a:r>
              <a:rPr lang="en-US" sz="2300" dirty="0">
                <a:ea typeface="+mn-lt"/>
                <a:cs typeface="+mn-lt"/>
              </a:rPr>
              <a:t> (2023). </a:t>
            </a:r>
            <a:r>
              <a:rPr lang="en-US" sz="2300" i="1" dirty="0">
                <a:ea typeface="+mn-lt"/>
                <a:cs typeface="+mn-lt"/>
              </a:rPr>
              <a:t>Annual Report on Sustainability Initiatives in the UK Hospitality Sector.</a:t>
            </a:r>
            <a:r>
              <a:rPr lang="en-US" sz="2300" dirty="0">
                <a:ea typeface="+mn-lt"/>
                <a:cs typeface="+mn-lt"/>
              </a:rPr>
              <a:t> Available at: </a:t>
            </a:r>
            <a:r>
              <a:rPr lang="en-US" sz="2300" dirty="0">
                <a:ea typeface="+mn-lt"/>
                <a:cs typeface="+mn-lt"/>
                <a:hlinkClick r:id="rId11"/>
              </a:rPr>
              <a:t>https://www.ukhospitality.org.uk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Whitbread Group (2023). </a:t>
            </a:r>
            <a:r>
              <a:rPr lang="en-US" sz="2300" i="1" dirty="0">
                <a:ea typeface="+mn-lt"/>
                <a:cs typeface="+mn-lt"/>
              </a:rPr>
              <a:t>Sustainability at Whitbread.</a:t>
            </a:r>
            <a:r>
              <a:rPr lang="en-US" sz="2300" dirty="0">
                <a:ea typeface="+mn-lt"/>
                <a:cs typeface="+mn-lt"/>
              </a:rPr>
              <a:t> Available at: </a:t>
            </a:r>
            <a:r>
              <a:rPr lang="en-US" sz="2300" dirty="0">
                <a:ea typeface="+mn-lt"/>
                <a:cs typeface="+mn-lt"/>
                <a:hlinkClick r:id="rId12"/>
              </a:rPr>
              <a:t>https://www.whitbread.co.uk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WRAP (2021). </a:t>
            </a:r>
            <a:r>
              <a:rPr lang="en-US" sz="2300" i="1" dirty="0">
                <a:ea typeface="+mn-lt"/>
                <a:cs typeface="+mn-lt"/>
              </a:rPr>
              <a:t>Hospitality Sector Waste Reduction Report.</a:t>
            </a:r>
            <a:r>
              <a:rPr lang="en-US" sz="2300" dirty="0">
                <a:ea typeface="+mn-lt"/>
                <a:cs typeface="+mn-lt"/>
              </a:rPr>
              <a:t> Available at: </a:t>
            </a:r>
            <a:r>
              <a:rPr lang="en-US" sz="2300" dirty="0">
                <a:ea typeface="+mn-lt"/>
                <a:cs typeface="+mn-lt"/>
                <a:hlinkClick r:id="rId13"/>
              </a:rPr>
              <a:t>https://www.wrap.org.uk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r>
              <a:rPr lang="en-US" sz="2300" dirty="0">
                <a:ea typeface="+mn-lt"/>
                <a:cs typeface="+mn-lt"/>
              </a:rPr>
              <a:t>WRAP (2022). </a:t>
            </a:r>
            <a:r>
              <a:rPr lang="en-US" sz="2300" i="1" dirty="0">
                <a:ea typeface="+mn-lt"/>
                <a:cs typeface="+mn-lt"/>
              </a:rPr>
              <a:t>Recycling Systems for the Hospitality Industry.</a:t>
            </a:r>
            <a:r>
              <a:rPr lang="en-US" sz="2300" dirty="0">
                <a:ea typeface="+mn-lt"/>
                <a:cs typeface="+mn-lt"/>
              </a:rPr>
              <a:t> Available at: </a:t>
            </a:r>
            <a:r>
              <a:rPr lang="en-US" sz="2300" dirty="0">
                <a:ea typeface="+mn-lt"/>
                <a:cs typeface="+mn-lt"/>
                <a:hlinkClick r:id="rId13"/>
              </a:rPr>
              <a:t>https://www.wrap.org.uk</a:t>
            </a:r>
            <a:r>
              <a:rPr lang="en-US" sz="2300" dirty="0">
                <a:ea typeface="+mn-lt"/>
                <a:cs typeface="+mn-lt"/>
              </a:rPr>
              <a:t> (Accessed: 8 February 2025).</a:t>
            </a:r>
            <a:endParaRPr lang="en-US" sz="2300" dirty="0"/>
          </a:p>
          <a:p>
            <a:endParaRPr lang="en-US" sz="600" dirty="0"/>
          </a:p>
        </p:txBody>
      </p:sp>
      <p:pic>
        <p:nvPicPr>
          <p:cNvPr id="12" name="Graphic 11" descr="Money Envelope">
            <a:extLst>
              <a:ext uri="{FF2B5EF4-FFF2-40B4-BE49-F238E27FC236}">
                <a16:creationId xmlns:a16="http://schemas.microsoft.com/office/drawing/2014/main" id="{DA14C7EB-0452-662E-C946-9E0BECC08D1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026499" y="2235038"/>
            <a:ext cx="3383936" cy="3383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8612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D6223-AEA7-5C03-3BF6-55D8C4F78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011680"/>
            <a:ext cx="6875611" cy="3766185"/>
          </a:xfrm>
        </p:spPr>
        <p:txBody>
          <a:bodyPr>
            <a:normAutofit/>
          </a:bodyPr>
          <a:lstStyle/>
          <a:p>
            <a:r>
              <a:rPr lang="en-US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 affirm that I have neither employed artificial intelligence in researching and writing this assignment nor have I claimed as my own work materials generated by AI. </a:t>
            </a:r>
            <a:r>
              <a:rPr lang="en-US" b="1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 confirm that I have drafts, handwritten notes, and other materials that I may be asked to provide as evidence.</a:t>
            </a:r>
            <a:endParaRPr lang="en-GB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3340300B-D67C-3D36-4665-0447035CEC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26499" y="2235038"/>
            <a:ext cx="3383936" cy="3383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365043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192</TotalTime>
  <Words>1307</Words>
  <Application>Microsoft Office PowerPoint</Application>
  <PresentationFormat>Widescreen</PresentationFormat>
  <Paragraphs>72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Corbel</vt:lpstr>
      <vt:lpstr>Metropolitan</vt:lpstr>
      <vt:lpstr>Waste Reduction Strategies and Recycling Programs in the UK Hospitality Industry</vt:lpstr>
      <vt:lpstr>Introduction</vt:lpstr>
      <vt:lpstr>Literature Review – Waste Reduction in Hospitality</vt:lpstr>
      <vt:lpstr>Waste Reduction Strategies in Hotels</vt:lpstr>
      <vt:lpstr>PEST Analysis – External Factors Affecting Waste Reduction</vt:lpstr>
      <vt:lpstr>Case Study – Whitbread Group &amp; Hilton UK</vt:lpstr>
      <vt:lpstr>Challenges in Waste Reduction</vt:lpstr>
      <vt:lpstr>Future Recommendations</vt:lpstr>
      <vt:lpstr>Conclusion</vt:lpstr>
      <vt:lpstr>Final Thoughts and Call to Action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Denisa</dc:creator>
  <cp:lastModifiedBy>Catalina Bobe (2126723)</cp:lastModifiedBy>
  <cp:revision>93</cp:revision>
  <dcterms:created xsi:type="dcterms:W3CDTF">2025-02-24T10:53:12Z</dcterms:created>
  <dcterms:modified xsi:type="dcterms:W3CDTF">2025-02-24T14:31:04Z</dcterms:modified>
</cp:coreProperties>
</file>