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71" r:id="rId4"/>
    <p:sldId id="258" r:id="rId5"/>
    <p:sldId id="260" r:id="rId6"/>
    <p:sldId id="261" r:id="rId7"/>
    <p:sldId id="262" r:id="rId8"/>
    <p:sldId id="266" r:id="rId9"/>
    <p:sldId id="275" r:id="rId10"/>
    <p:sldId id="264" r:id="rId11"/>
    <p:sldId id="265" r:id="rId12"/>
    <p:sldId id="267" r:id="rId13"/>
    <p:sldId id="268" r:id="rId14"/>
    <p:sldId id="269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58" autoAdjust="0"/>
    <p:restoredTop sz="94660"/>
  </p:normalViewPr>
  <p:slideViewPr>
    <p:cSldViewPr snapToGrid="0">
      <p:cViewPr varScale="1">
        <p:scale>
          <a:sx n="76" d="100"/>
          <a:sy n="76" d="100"/>
        </p:scale>
        <p:origin x="132" y="7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4BE9B-CF99-4F87-BFC1-2DCBBB928B0D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D59EC3-D4EF-45C2-B473-EA8783C0F2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4377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A41ED-59F0-4E39-BA47-1A331AC64748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F6FD7-0711-487E-BFD6-2A0EA75887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323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9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204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2F6FD7-0711-487E-BFD6-2A0EA758874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624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83F3-E11C-4655-BC80-4C526F7801BA}" type="datetime1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073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463FD-CC28-4098-9AA8-79063C6E53D0}" type="datetime1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666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27A32-4AA6-4AFC-A3A0-86BB6E78B939}" type="datetime1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85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303D1-BA13-47FC-BB8D-BC3C430B1B8E}" type="datetime1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9312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D1255-F53B-4982-9A93-CDBEC6D96EB4}" type="datetime1">
              <a:rPr lang="en-GB" smtClean="0"/>
              <a:t>30/11/2018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831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0BA011-314A-43B1-8428-AC6C5CEFBC45}" type="datetime1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507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43226-91BD-4890-AB93-6FA69641E34E}" type="datetime1">
              <a:rPr lang="en-GB" smtClean="0"/>
              <a:t>30/11/2018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919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373894-A299-4F89-9B9E-47567FF70516}" type="datetime1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51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BA721-EA59-4D1F-9A51-3E34529B7441}" type="datetime1">
              <a:rPr lang="en-GB" smtClean="0"/>
              <a:t>30/11/2018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080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70516-ADC8-45DE-8A6B-F462B161BEF6}" type="datetime1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808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49EC6-3F24-477F-AEE5-569505887719}" type="datetime1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789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AC6820-E499-481A-A6C9-20D4823CBD75}" type="datetime1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70893-B701-4044-A965-B356CC3977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430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Econometric_Societ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jpeg"/><Relationship Id="rId4" Type="http://schemas.openxmlformats.org/officeDocument/2006/relationships/hyperlink" Target="https://en.wikipedia.org/wiki/British_Academ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en.wikipedia.org/wiki/Edward_George_Bowen#cite_note-ADB-7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Interesting facts about Swansea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342900" indent="-342900">
              <a:buFontTx/>
              <a:buChar char="-"/>
            </a:pPr>
            <a:r>
              <a:rPr lang="en-GB" dirty="0" smtClean="0"/>
              <a:t>By David C. Williams MA </a:t>
            </a:r>
          </a:p>
          <a:p>
            <a:pPr marL="800100" lvl="1" indent="-342900">
              <a:buFontTx/>
              <a:buChar char="-"/>
            </a:pPr>
            <a:r>
              <a:rPr lang="en-GB" dirty="0" smtClean="0"/>
              <a:t>Lecturer EAP, UWTSD Swansea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26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presentation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Summary of Swansea from local government statistics</a:t>
            </a:r>
          </a:p>
          <a:p>
            <a:r>
              <a:rPr lang="en-GB" dirty="0" smtClean="0"/>
              <a:t>Some of its most famous people from the past </a:t>
            </a:r>
          </a:p>
          <a:p>
            <a:r>
              <a:rPr lang="en-GB" dirty="0" smtClean="0"/>
              <a:t>Some of its most significant places (past and present)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1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Swansea City: A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000" dirty="0" smtClean="0"/>
              <a:t>Population 242,000</a:t>
            </a:r>
          </a:p>
          <a:p>
            <a:pPr algn="just"/>
            <a:r>
              <a:rPr lang="en-GB" sz="2000" dirty="0" smtClean="0"/>
              <a:t>Non-white ethnic population 14,300 (6%)</a:t>
            </a:r>
          </a:p>
          <a:p>
            <a:pPr algn="just"/>
            <a:r>
              <a:rPr lang="en-GB" sz="2000" dirty="0" smtClean="0"/>
              <a:t>Swansea </a:t>
            </a:r>
            <a:r>
              <a:rPr lang="en-GB" sz="2000" dirty="0"/>
              <a:t>is a centre of learning </a:t>
            </a:r>
            <a:endParaRPr lang="en-GB" sz="2000" dirty="0" smtClean="0"/>
          </a:p>
          <a:p>
            <a:pPr lvl="1" algn="just"/>
            <a:r>
              <a:rPr lang="en-GB" sz="2000" dirty="0" smtClean="0"/>
              <a:t>home to Swansea University</a:t>
            </a:r>
          </a:p>
          <a:p>
            <a:pPr lvl="1" algn="just"/>
            <a:r>
              <a:rPr lang="en-GB" sz="2000" dirty="0" smtClean="0"/>
              <a:t>University </a:t>
            </a:r>
            <a:r>
              <a:rPr lang="en-GB" sz="2000" dirty="0"/>
              <a:t>of Wales Trinity St. David </a:t>
            </a:r>
            <a:endParaRPr lang="en-GB" sz="2000" dirty="0" smtClean="0"/>
          </a:p>
          <a:p>
            <a:pPr lvl="1" algn="just"/>
            <a:r>
              <a:rPr lang="en-GB" sz="2000" dirty="0" smtClean="0"/>
              <a:t>and </a:t>
            </a:r>
            <a:r>
              <a:rPr lang="en-GB" sz="2000" dirty="0"/>
              <a:t>Gower College </a:t>
            </a:r>
            <a:r>
              <a:rPr lang="en-GB" sz="2000" dirty="0" smtClean="0"/>
              <a:t>Swansea</a:t>
            </a:r>
          </a:p>
          <a:p>
            <a:pPr lvl="1" algn="just"/>
            <a:r>
              <a:rPr lang="en-GB" sz="2000" dirty="0" smtClean="0"/>
              <a:t>around </a:t>
            </a:r>
            <a:r>
              <a:rPr lang="en-GB" sz="2000" dirty="0"/>
              <a:t>21,000 full-time students (2013/14).</a:t>
            </a:r>
          </a:p>
          <a:p>
            <a:pPr algn="just"/>
            <a:r>
              <a:rPr lang="en-GB" sz="2000" dirty="0" smtClean="0"/>
              <a:t>4.56 </a:t>
            </a:r>
            <a:r>
              <a:rPr lang="en-GB" sz="2000" dirty="0"/>
              <a:t>million people visited Swansea Bay in 2015 spending £401.7 million (Scarborough Tourism Economic Activity Model</a:t>
            </a:r>
            <a:r>
              <a:rPr lang="en-GB" sz="2000" dirty="0" smtClean="0"/>
              <a:t>).</a:t>
            </a:r>
          </a:p>
          <a:p>
            <a:endParaRPr lang="en-GB" sz="2000" dirty="0" smtClean="0"/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1026" name="Picture 2" descr="Image result for Swansea the Futur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00" y="1825625"/>
            <a:ext cx="49530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088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of its most famous people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Catherine Zeta Jones (Hollywood actress)</a:t>
            </a:r>
          </a:p>
          <a:p>
            <a:r>
              <a:rPr lang="en-GB" sz="2000" dirty="0" smtClean="0"/>
              <a:t>Dylan Thomas (World famous playwright)</a:t>
            </a:r>
          </a:p>
          <a:p>
            <a:r>
              <a:rPr lang="en-GB" sz="2000" dirty="0" smtClean="0"/>
              <a:t>Mike Davies (British no.1 tennis player of 1950s)</a:t>
            </a:r>
          </a:p>
          <a:p>
            <a:r>
              <a:rPr lang="en-GB" sz="2000" dirty="0" smtClean="0"/>
              <a:t>The Vivian Family (made Swansea a Copperopolis)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The Cape Horner’s (World famous sailors)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Sir William Grove (father of the hydrogen fuel cell)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Sir Clive Granger (Nobel Laureate)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Professor Edward Bowen (inventor of Airborne radar)</a:t>
            </a:r>
          </a:p>
          <a:p>
            <a:r>
              <a:rPr lang="en-GB" sz="2000" b="1" dirty="0" smtClean="0">
                <a:solidFill>
                  <a:srgbClr val="FF0000"/>
                </a:solidFill>
              </a:rPr>
              <a:t>The Dillwyn family (see later slides)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6976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cape Horner’s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Some of the bravest sailors in the world</a:t>
            </a:r>
          </a:p>
          <a:p>
            <a:pPr lvl="1"/>
            <a:r>
              <a:rPr lang="en-GB" sz="1600" dirty="0" smtClean="0"/>
              <a:t>C.f. Hollywood movie </a:t>
            </a:r>
            <a:r>
              <a:rPr lang="en-GB" sz="1600" b="1" i="1" u="sng" dirty="0" smtClean="0"/>
              <a:t>A </a:t>
            </a:r>
            <a:r>
              <a:rPr lang="en-GB" sz="1600" b="1" i="1" u="sng" dirty="0" err="1" smtClean="0"/>
              <a:t>Pefect</a:t>
            </a:r>
            <a:r>
              <a:rPr lang="en-GB" sz="1600" b="1" i="1" u="sng" dirty="0" smtClean="0"/>
              <a:t> Storm</a:t>
            </a:r>
          </a:p>
          <a:p>
            <a:pPr lvl="1"/>
            <a:r>
              <a:rPr lang="en-GB" sz="1600" dirty="0" smtClean="0"/>
              <a:t>Took coal to Chile, Cuba, etc..</a:t>
            </a:r>
          </a:p>
          <a:p>
            <a:pPr lvl="1"/>
            <a:r>
              <a:rPr lang="en-GB" sz="1600" dirty="0" smtClean="0"/>
              <a:t>Brought back copper ore to Swansea </a:t>
            </a:r>
          </a:p>
          <a:p>
            <a:pPr lvl="1"/>
            <a:r>
              <a:rPr lang="en-GB" sz="1600" dirty="0" smtClean="0"/>
              <a:t>Helped make Swansea a Copperopolis</a:t>
            </a:r>
          </a:p>
          <a:p>
            <a:r>
              <a:rPr lang="en-GB" sz="2000" dirty="0" smtClean="0"/>
              <a:t>Picture shows copper barques</a:t>
            </a:r>
          </a:p>
          <a:p>
            <a:pPr lvl="1"/>
            <a:r>
              <a:rPr lang="en-GB" sz="1600" dirty="0" smtClean="0"/>
              <a:t>Bristol channel full of Swansea ships</a:t>
            </a:r>
          </a:p>
          <a:p>
            <a:pPr lvl="1"/>
            <a:r>
              <a:rPr lang="en-GB" sz="1600" dirty="0" smtClean="0"/>
              <a:t>Names including Zeta, Delta</a:t>
            </a:r>
          </a:p>
          <a:p>
            <a:pPr lvl="1"/>
            <a:r>
              <a:rPr lang="en-GB" sz="1600" dirty="0" smtClean="0"/>
              <a:t>Hence Catherine </a:t>
            </a:r>
            <a:r>
              <a:rPr lang="en-GB" sz="1600" b="1" i="1" u="sng" dirty="0" smtClean="0"/>
              <a:t>Zeta</a:t>
            </a:r>
            <a:r>
              <a:rPr lang="en-GB" sz="1600" dirty="0" smtClean="0"/>
              <a:t> Jones’ name </a:t>
            </a:r>
            <a:endParaRPr lang="en-GB" sz="1600" dirty="0"/>
          </a:p>
        </p:txBody>
      </p:sp>
      <p:pic>
        <p:nvPicPr>
          <p:cNvPr id="5" name="Content Placeholder 3" descr="https://media.licdn.com/mpr/mpr/shrinknp_800_800/AAEAAQAAAAAAAAdXAAAAJDRlOTFkODEwLWZjYTMtNDYyMy1hNTBjLTdhOTcxNjllYWFkZA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7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709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 William Grove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Invented hydrogen fuel cell</a:t>
            </a:r>
          </a:p>
          <a:p>
            <a:r>
              <a:rPr lang="en-GB" sz="2000" dirty="0" smtClean="0"/>
              <a:t>NASA space rockets relied on this technology</a:t>
            </a:r>
          </a:p>
          <a:p>
            <a:r>
              <a:rPr lang="en-GB" sz="2000" dirty="0" smtClean="0"/>
              <a:t>Basement Royal Institute of South Wales</a:t>
            </a:r>
          </a:p>
          <a:p>
            <a:pPr lvl="1"/>
            <a:r>
              <a:rPr lang="en-GB" sz="1600" dirty="0" smtClean="0"/>
              <a:t>RISW now Swansea Museum</a:t>
            </a:r>
          </a:p>
          <a:p>
            <a:pPr lvl="1"/>
            <a:r>
              <a:rPr lang="en-GB" sz="1600" dirty="0" smtClean="0"/>
              <a:t>Assembled 400 top scientists here in 1848 </a:t>
            </a:r>
          </a:p>
          <a:p>
            <a:pPr lvl="1"/>
            <a:r>
              <a:rPr lang="en-GB" sz="1600" dirty="0" smtClean="0"/>
              <a:t>including his friend Michael Faraday</a:t>
            </a:r>
          </a:p>
          <a:p>
            <a:r>
              <a:rPr lang="en-GB" sz="2000" dirty="0" smtClean="0"/>
              <a:t>Member of Royal Academy in London</a:t>
            </a:r>
          </a:p>
          <a:p>
            <a:r>
              <a:rPr lang="en-GB" sz="2000" dirty="0" smtClean="0"/>
              <a:t>Worked as a judge</a:t>
            </a:r>
          </a:p>
          <a:p>
            <a:r>
              <a:rPr lang="en-GB" sz="2000" dirty="0" smtClean="0"/>
              <a:t>Gentleman scientist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400_400/AAEAAQAAAAAAAAh6AAAAJDk2YjVlN2NmLTI3ZTQtNGQyMC1iYTk4LTc4OTk3MGQ0NmVhN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825625"/>
            <a:ext cx="4612758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211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 Clive Granger (Nobel Laureate)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sz="2200" dirty="0" smtClean="0"/>
              <a:t>Won Nobel prize in 2003 for his work on economics</a:t>
            </a:r>
          </a:p>
          <a:p>
            <a:r>
              <a:rPr lang="en-GB" sz="2200" dirty="0" smtClean="0"/>
              <a:t>Former pupil at Bishop Gore Secondary school </a:t>
            </a:r>
          </a:p>
          <a:p>
            <a:r>
              <a:rPr lang="en-GB" sz="2200" dirty="0" smtClean="0"/>
              <a:t>Nottingham University</a:t>
            </a:r>
          </a:p>
          <a:p>
            <a:pPr lvl="1"/>
            <a:r>
              <a:rPr lang="en-GB" sz="1800" dirty="0" smtClean="0"/>
              <a:t>Studied for his BA and PhD</a:t>
            </a:r>
          </a:p>
          <a:p>
            <a:pPr lvl="1"/>
            <a:r>
              <a:rPr lang="en-GB" sz="1800" dirty="0" smtClean="0"/>
              <a:t>22 </a:t>
            </a:r>
            <a:r>
              <a:rPr lang="en-GB" sz="1800" dirty="0"/>
              <a:t>years at </a:t>
            </a:r>
            <a:r>
              <a:rPr lang="en-GB" sz="1800" dirty="0" smtClean="0"/>
              <a:t>University </a:t>
            </a:r>
            <a:r>
              <a:rPr lang="en-GB" sz="1800" dirty="0"/>
              <a:t>of </a:t>
            </a:r>
            <a:r>
              <a:rPr lang="en-GB" sz="1800" dirty="0" smtClean="0"/>
              <a:t>Nottingham</a:t>
            </a:r>
          </a:p>
          <a:p>
            <a:pPr lvl="1"/>
            <a:r>
              <a:rPr lang="en-GB" sz="1800" dirty="0" smtClean="0"/>
              <a:t>In </a:t>
            </a:r>
            <a:r>
              <a:rPr lang="en-GB" sz="1800" dirty="0"/>
              <a:t>2005, the building </a:t>
            </a:r>
            <a:r>
              <a:rPr lang="en-GB" sz="1800" dirty="0" smtClean="0"/>
              <a:t>for Economics </a:t>
            </a:r>
            <a:r>
              <a:rPr lang="en-GB" sz="1800" dirty="0"/>
              <a:t>and Geography Departments </a:t>
            </a:r>
            <a:r>
              <a:rPr lang="en-GB" sz="1800" dirty="0" smtClean="0"/>
              <a:t>renamed </a:t>
            </a:r>
            <a:r>
              <a:rPr lang="en-GB" sz="1800" dirty="0"/>
              <a:t>the </a:t>
            </a:r>
            <a:r>
              <a:rPr lang="en-GB" sz="1800" i="1" dirty="0"/>
              <a:t>Sir Clive Granger Building</a:t>
            </a:r>
            <a:r>
              <a:rPr lang="en-GB" sz="1800" dirty="0"/>
              <a:t> in honour of his Nobel achievement</a:t>
            </a:r>
            <a:r>
              <a:rPr lang="en-GB" sz="1800" dirty="0" smtClean="0"/>
              <a:t>.</a:t>
            </a:r>
          </a:p>
          <a:p>
            <a:r>
              <a:rPr lang="en-GB" sz="2200" dirty="0"/>
              <a:t>A fellow of </a:t>
            </a:r>
            <a:r>
              <a:rPr lang="en-GB" sz="2200" u="sng" dirty="0">
                <a:hlinkClick r:id="rId3" tooltip="Econometric Society"/>
              </a:rPr>
              <a:t>Econometric Society</a:t>
            </a:r>
            <a:r>
              <a:rPr lang="en-GB" sz="2200" dirty="0"/>
              <a:t> since 1972 </a:t>
            </a:r>
          </a:p>
          <a:p>
            <a:r>
              <a:rPr lang="en-GB" sz="2200" dirty="0"/>
              <a:t>A fellow of the </a:t>
            </a:r>
            <a:r>
              <a:rPr lang="en-GB" sz="2200" dirty="0">
                <a:hlinkClick r:id="rId4" tooltip="British Academy"/>
              </a:rPr>
              <a:t>British </a:t>
            </a:r>
            <a:r>
              <a:rPr lang="en-GB" sz="2200" dirty="0" smtClean="0">
                <a:hlinkClick r:id="rId4" tooltip="British Academy"/>
              </a:rPr>
              <a:t>Academy</a:t>
            </a:r>
            <a:r>
              <a:rPr lang="en-GB" sz="2200" dirty="0" smtClean="0"/>
              <a:t> since </a:t>
            </a:r>
            <a:r>
              <a:rPr lang="en-GB" sz="2200" dirty="0"/>
              <a:t>2002. </a:t>
            </a: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5" name="Content Placeholder 4" descr="https://media.licdn.com/mpr/mpr/shrinknp_800_800/AAEAAQAAAAAAAAg6AAAAJDA5NDdiNTM2LTViMGItNDM4YS1hM2U1LTNlMzAwZDIwMDM1NQ.jpg"/>
          <p:cNvPicPr>
            <a:picLocks noGrp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8782" y="1825625"/>
            <a:ext cx="4263655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90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Professor Edward Bowen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Inventor of air-borne radar </a:t>
            </a:r>
          </a:p>
          <a:p>
            <a:pPr lvl="1"/>
            <a:r>
              <a:rPr lang="en-GB" sz="1600" dirty="0" smtClean="0"/>
              <a:t>Which helped </a:t>
            </a:r>
            <a:r>
              <a:rPr lang="en-GB" sz="1600" dirty="0"/>
              <a:t>win </a:t>
            </a:r>
            <a:r>
              <a:rPr lang="en-GB" sz="1600" dirty="0" smtClean="0"/>
              <a:t>the</a:t>
            </a:r>
            <a:r>
              <a:rPr lang="en-GB" sz="1600" dirty="0"/>
              <a:t> </a:t>
            </a:r>
            <a:r>
              <a:rPr lang="en-GB" sz="1600" i="1" dirty="0"/>
              <a:t>Battle of Britain</a:t>
            </a:r>
            <a:r>
              <a:rPr lang="en-GB" sz="1600" dirty="0"/>
              <a:t> </a:t>
            </a:r>
            <a:endParaRPr lang="en-GB" sz="1600" dirty="0" smtClean="0"/>
          </a:p>
          <a:p>
            <a:pPr lvl="1"/>
            <a:r>
              <a:rPr lang="en-GB" sz="1600" dirty="0" smtClean="0"/>
              <a:t>Which helped win the</a:t>
            </a:r>
            <a:r>
              <a:rPr lang="en-GB" sz="1600" dirty="0"/>
              <a:t> </a:t>
            </a:r>
            <a:r>
              <a:rPr lang="en-GB" sz="1600" i="1" dirty="0" smtClean="0"/>
              <a:t>Battle </a:t>
            </a:r>
            <a:r>
              <a:rPr lang="en-GB" sz="1600" i="1" dirty="0"/>
              <a:t>of the Atlantic. </a:t>
            </a:r>
            <a:endParaRPr lang="en-GB" sz="1600" i="1" dirty="0" smtClean="0"/>
          </a:p>
          <a:p>
            <a:r>
              <a:rPr lang="en-GB" sz="2000" dirty="0" smtClean="0"/>
              <a:t>Played key </a:t>
            </a:r>
            <a:r>
              <a:rPr lang="en-GB" sz="2000" dirty="0"/>
              <a:t>role in the establishment of radioastronomy in Australia and the </a:t>
            </a:r>
            <a:r>
              <a:rPr lang="en-GB" sz="2000" dirty="0" smtClean="0"/>
              <a:t>USA.</a:t>
            </a:r>
          </a:p>
          <a:p>
            <a:r>
              <a:rPr lang="en-GB" sz="2000" dirty="0" smtClean="0"/>
              <a:t>Awards</a:t>
            </a:r>
          </a:p>
          <a:p>
            <a:pPr lvl="1"/>
            <a:r>
              <a:rPr lang="en-GB" sz="1600" dirty="0" smtClean="0"/>
              <a:t>OBE in 1941</a:t>
            </a:r>
          </a:p>
          <a:p>
            <a:pPr lvl="1"/>
            <a:r>
              <a:rPr lang="en-GB" sz="1600" dirty="0" smtClean="0"/>
              <a:t>CBE in 1962</a:t>
            </a:r>
          </a:p>
          <a:p>
            <a:pPr lvl="1"/>
            <a:r>
              <a:rPr lang="en-GB" sz="1600" dirty="0" smtClean="0"/>
              <a:t>The </a:t>
            </a:r>
            <a:r>
              <a:rPr lang="en-GB" sz="1600" dirty="0"/>
              <a:t>American Medal of Freedom in </a:t>
            </a:r>
            <a:r>
              <a:rPr lang="en-GB" sz="1600" dirty="0" smtClean="0"/>
              <a:t>1947</a:t>
            </a:r>
            <a:endParaRPr lang="en-GB" sz="1600" dirty="0"/>
          </a:p>
          <a:p>
            <a:pPr lvl="1"/>
            <a:r>
              <a:rPr lang="en-GB" sz="1600" dirty="0" smtClean="0"/>
              <a:t>Fellow </a:t>
            </a:r>
            <a:r>
              <a:rPr lang="en-GB" sz="1600" dirty="0"/>
              <a:t>of the Australian Academy of Science in 1957 </a:t>
            </a:r>
            <a:endParaRPr lang="en-GB" sz="1600" dirty="0" smtClean="0"/>
          </a:p>
          <a:p>
            <a:pPr lvl="1"/>
            <a:r>
              <a:rPr lang="en-GB" sz="1600" dirty="0" smtClean="0"/>
              <a:t>Fellow of Royal </a:t>
            </a:r>
            <a:r>
              <a:rPr lang="en-GB" sz="1600" dirty="0"/>
              <a:t>Society in </a:t>
            </a:r>
            <a:r>
              <a:rPr lang="en-GB" sz="1600" dirty="0" smtClean="0"/>
              <a:t>1975</a:t>
            </a:r>
            <a:r>
              <a:rPr lang="en-GB" sz="1600" baseline="30000" dirty="0" smtClean="0">
                <a:hlinkClick r:id="rId2"/>
              </a:rPr>
              <a:t>]</a:t>
            </a:r>
            <a:r>
              <a:rPr lang="en-GB" sz="1600" dirty="0"/>
              <a:t/>
            </a:r>
            <a:br>
              <a:rPr lang="en-GB" sz="1600" dirty="0"/>
            </a:br>
            <a:endParaRPr lang="en-GB" sz="1600" dirty="0"/>
          </a:p>
        </p:txBody>
      </p:sp>
      <p:pic>
        <p:nvPicPr>
          <p:cNvPr id="5" name="Content Placeholder 4" descr="https://media.licdn.com/mpr/mpr/shrinknp_400_400/AAEAAQAAAAAAAAgFAAAAJGI5YjU3YjVhLWEwZTktNDlkMy1iZGZiLTBjMzE2NjA5Y2FiZA.jpg"/>
          <p:cNvPicPr>
            <a:picLocks noGrp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4986" y="1825626"/>
            <a:ext cx="5295014" cy="427294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899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its most famous </a:t>
            </a:r>
            <a:r>
              <a:rPr lang="en-GB" dirty="0" smtClean="0"/>
              <a:t>landmarks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The Swansea Metal Exchange building (international trade dealing)</a:t>
            </a:r>
          </a:p>
          <a:p>
            <a:r>
              <a:rPr lang="en-GB" sz="2000" dirty="0" smtClean="0"/>
              <a:t>Ben Evans’ Store (Harrods of Wales)</a:t>
            </a:r>
          </a:p>
          <a:p>
            <a:r>
              <a:rPr lang="en-GB" sz="2000" dirty="0" smtClean="0"/>
              <a:t>The Gower Coastline (Rhosilli Bay shown)</a:t>
            </a:r>
          </a:p>
          <a:p>
            <a:r>
              <a:rPr lang="en-GB" sz="2000" dirty="0" smtClean="0"/>
              <a:t>Sketty Hall (Former home of the Dillwyn family)</a:t>
            </a:r>
          </a:p>
          <a:p>
            <a:r>
              <a:rPr lang="en-GB" sz="2000" dirty="0" smtClean="0"/>
              <a:t>The Liberty stadium (home of the Swans and the Ospreys)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64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Swansea Metal Exchange building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b="1" i="1" dirty="0" smtClean="0"/>
              <a:t>The metallurgical centre of the world</a:t>
            </a:r>
          </a:p>
          <a:p>
            <a:pPr lvl="1"/>
            <a:r>
              <a:rPr lang="en-GB" sz="1400" dirty="0" smtClean="0"/>
              <a:t>In late </a:t>
            </a:r>
            <a:r>
              <a:rPr lang="en-GB" sz="1400" dirty="0"/>
              <a:t>19</a:t>
            </a:r>
            <a:r>
              <a:rPr lang="en-GB" sz="1400" baseline="30000" dirty="0"/>
              <a:t>th</a:t>
            </a:r>
            <a:r>
              <a:rPr lang="en-GB" sz="1400" dirty="0"/>
              <a:t> century and early 20</a:t>
            </a:r>
            <a:r>
              <a:rPr lang="en-GB" sz="1400" baseline="30000" dirty="0"/>
              <a:t>th</a:t>
            </a:r>
            <a:r>
              <a:rPr lang="en-GB" sz="1400" dirty="0"/>
              <a:t> century Swansea</a:t>
            </a:r>
            <a:endParaRPr lang="en-GB" sz="1400" dirty="0" smtClean="0"/>
          </a:p>
          <a:p>
            <a:pPr lvl="1"/>
            <a:r>
              <a:rPr lang="en-GB" sz="1400" dirty="0"/>
              <a:t>In 1887 the Swansea Metal Exchange in Wind </a:t>
            </a:r>
            <a:r>
              <a:rPr lang="en-GB" sz="1400" dirty="0" smtClean="0"/>
              <a:t>Street</a:t>
            </a:r>
          </a:p>
          <a:p>
            <a:pPr lvl="1"/>
            <a:r>
              <a:rPr lang="en-GB" sz="1400" dirty="0" smtClean="0"/>
              <a:t>Became international trade centre dealing </a:t>
            </a:r>
            <a:r>
              <a:rPr lang="en-GB" sz="1400" dirty="0"/>
              <a:t>in </a:t>
            </a:r>
            <a:r>
              <a:rPr lang="en-GB" sz="1400" dirty="0" smtClean="0"/>
              <a:t>tinplate.</a:t>
            </a:r>
          </a:p>
          <a:p>
            <a:pPr lvl="1"/>
            <a:r>
              <a:rPr lang="en-GB" sz="1400" dirty="0" smtClean="0"/>
              <a:t>Bank </a:t>
            </a:r>
            <a:r>
              <a:rPr lang="en-GB" sz="1400" dirty="0"/>
              <a:t>of </a:t>
            </a:r>
            <a:r>
              <a:rPr lang="en-GB" sz="1400" dirty="0" smtClean="0"/>
              <a:t>England </a:t>
            </a:r>
            <a:r>
              <a:rPr lang="en-GB" sz="1400" dirty="0"/>
              <a:t>opened </a:t>
            </a:r>
            <a:r>
              <a:rPr lang="en-GB" sz="1400" dirty="0" smtClean="0"/>
              <a:t>only </a:t>
            </a:r>
            <a:r>
              <a:rPr lang="en-GB" sz="1400" dirty="0"/>
              <a:t>branch outside London. </a:t>
            </a:r>
            <a:endParaRPr lang="en-GB" sz="1400" dirty="0" smtClean="0"/>
          </a:p>
          <a:p>
            <a:pPr lvl="1"/>
            <a:r>
              <a:rPr lang="en-GB" sz="1400" dirty="0" smtClean="0"/>
              <a:t>Swansea first </a:t>
            </a:r>
            <a:r>
              <a:rPr lang="en-GB" sz="1400" dirty="0"/>
              <a:t>place in Britain to </a:t>
            </a:r>
            <a:r>
              <a:rPr lang="en-GB" sz="1400" dirty="0" smtClean="0"/>
              <a:t>own </a:t>
            </a:r>
            <a:r>
              <a:rPr lang="en-GB" sz="1400" dirty="0"/>
              <a:t>telephone exchange. </a:t>
            </a:r>
            <a:endParaRPr lang="en-GB" sz="1400" dirty="0" smtClean="0"/>
          </a:p>
          <a:p>
            <a:pPr lvl="1"/>
            <a:r>
              <a:rPr lang="en-GB" sz="1400" dirty="0" smtClean="0"/>
              <a:t>Over </a:t>
            </a:r>
            <a:r>
              <a:rPr lang="en-GB" sz="1400" dirty="0"/>
              <a:t>thirty vice consulates </a:t>
            </a:r>
            <a:r>
              <a:rPr lang="en-GB" sz="1400" dirty="0" smtClean="0"/>
              <a:t>were opened in Swansea.</a:t>
            </a:r>
          </a:p>
          <a:p>
            <a:r>
              <a:rPr lang="en-GB" sz="2000" b="1" i="1" dirty="0" smtClean="0"/>
              <a:t>Some experts claim that Swansea </a:t>
            </a:r>
            <a:r>
              <a:rPr lang="en-GB" sz="2000" b="1" i="1" dirty="0"/>
              <a:t>was the </a:t>
            </a:r>
            <a:r>
              <a:rPr lang="en-GB" sz="2000" b="1" i="1" dirty="0" smtClean="0"/>
              <a:t>birthplace of </a:t>
            </a:r>
            <a:r>
              <a:rPr lang="en-GB" sz="2000" b="1" i="1" dirty="0"/>
              <a:t>the Industrial Revolution.</a:t>
            </a:r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800_800/AAEAAQAAAAAAAAifAAAAJDFmY2QyNmJjLWY2MjItNGI1OC05NTQxLTY5NzUwNmZhOWMzN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Bens Evans’ store (The Harrods of Wales)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38 departments</a:t>
            </a:r>
          </a:p>
          <a:p>
            <a:r>
              <a:rPr lang="en-GB" sz="2000" dirty="0" smtClean="0"/>
              <a:t>550 staff</a:t>
            </a:r>
          </a:p>
          <a:p>
            <a:r>
              <a:rPr lang="en-GB" sz="2000" dirty="0" smtClean="0"/>
              <a:t>Occupied all of Castle Gardens </a:t>
            </a:r>
          </a:p>
          <a:p>
            <a:r>
              <a:rPr lang="en-GB" sz="2000" dirty="0" smtClean="0"/>
              <a:t>Destroyed during the blitz</a:t>
            </a:r>
          </a:p>
          <a:p>
            <a:pPr lvl="1"/>
            <a:r>
              <a:rPr lang="en-GB" sz="1600" dirty="0" smtClean="0"/>
              <a:t>3-night bombing campaign in 1941</a:t>
            </a:r>
          </a:p>
          <a:p>
            <a:pPr lvl="1"/>
            <a:r>
              <a:rPr lang="en-GB" sz="1600" dirty="0" smtClean="0"/>
              <a:t>by the German Luftwaffe in WW2.</a:t>
            </a:r>
          </a:p>
          <a:p>
            <a:endParaRPr lang="en-GB" sz="2000" dirty="0"/>
          </a:p>
        </p:txBody>
      </p:sp>
      <p:pic>
        <p:nvPicPr>
          <p:cNvPr id="5" name="Content Placeholder 4" descr="https://media.licdn.com/mpr/mpr/shrinknp_400_400/AAEAAQAAAAAAAAe1AAAAJDIxMDQ3OGYzLWJiMjAtNDU3Zi05ODRiLWRmZDJiZTUwOTk3ZA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353" y="1825625"/>
            <a:ext cx="5229447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37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Gower coastline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1</a:t>
            </a:r>
            <a:r>
              <a:rPr lang="en-GB" sz="2000" baseline="30000" dirty="0" smtClean="0"/>
              <a:t>st</a:t>
            </a:r>
            <a:r>
              <a:rPr lang="en-GB" sz="2000" dirty="0" smtClean="0"/>
              <a:t> place in UK to be declared an Area of Outstanding Natural Beauty in 1954</a:t>
            </a:r>
          </a:p>
          <a:p>
            <a:pPr algn="just"/>
            <a:r>
              <a:rPr lang="en-GB" sz="2000" dirty="0" smtClean="0"/>
              <a:t>Picture shows Rhosili Bay </a:t>
            </a:r>
          </a:p>
          <a:p>
            <a:pPr lvl="1" algn="just"/>
            <a:r>
              <a:rPr lang="en-GB" sz="1600" dirty="0" smtClean="0"/>
              <a:t>ranked 9 in the world</a:t>
            </a:r>
          </a:p>
          <a:p>
            <a:pPr lvl="1" algn="just"/>
            <a:r>
              <a:rPr lang="en-GB" sz="1600" dirty="0" smtClean="0"/>
              <a:t>according to the Independent newspaper</a:t>
            </a:r>
          </a:p>
          <a:p>
            <a:pPr lvl="1" algn="just"/>
            <a:r>
              <a:rPr lang="en-GB" sz="1600" dirty="0" smtClean="0"/>
              <a:t>competing with Hawaii, California and Australia</a:t>
            </a:r>
          </a:p>
          <a:p>
            <a:r>
              <a:rPr lang="en-GB" sz="2000" dirty="0" smtClean="0"/>
              <a:t>Gower has about 50 beaches, bays and coves</a:t>
            </a:r>
          </a:p>
          <a:p>
            <a:r>
              <a:rPr lang="en-GB" sz="2000" dirty="0" smtClean="0"/>
              <a:t>Edgar Evans (famous explorer) </a:t>
            </a:r>
          </a:p>
          <a:p>
            <a:pPr lvl="1"/>
            <a:r>
              <a:rPr lang="en-GB" sz="1600" dirty="0" smtClean="0"/>
              <a:t>Born near here</a:t>
            </a:r>
          </a:p>
          <a:p>
            <a:pPr lvl="1"/>
            <a:r>
              <a:rPr lang="en-GB" sz="1600" dirty="0" smtClean="0"/>
              <a:t>On the Antarctic expedition of 1910-13 </a:t>
            </a:r>
          </a:p>
          <a:p>
            <a:pPr lvl="1"/>
            <a:r>
              <a:rPr lang="en-GB" sz="1600" dirty="0" smtClean="0"/>
              <a:t>Headed by Captain Robert Falcon Scott</a:t>
            </a:r>
          </a:p>
          <a:p>
            <a:pPr lvl="1"/>
            <a:r>
              <a:rPr lang="en-GB" sz="1600" dirty="0" smtClean="0"/>
              <a:t>Evans and his colleagues all perished.</a:t>
            </a:r>
            <a:endParaRPr lang="en-GB" sz="1600" dirty="0"/>
          </a:p>
        </p:txBody>
      </p:sp>
      <p:pic>
        <p:nvPicPr>
          <p:cNvPr id="5" name="Content Placeholder 4" descr="https://media.licdn.com/mpr/mpr/shrinknp_800_800/AAEAAQAAAAAAAAfLAAAAJDY5NjYwNDFmLWFmM2UtNDdjNi05NTU0LTMxMzc3Y2I5ZDk3Z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39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Sketty Hall </a:t>
            </a:r>
            <a:r>
              <a:rPr lang="en-GB" sz="3200" dirty="0" smtClean="0"/>
              <a:t>(Former home of famous Dillwyn family)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sz="2000" dirty="0"/>
              <a:t>Lewis Weston Dillwyn (1778-1855</a:t>
            </a:r>
            <a:r>
              <a:rPr lang="en-GB" sz="2000" dirty="0" smtClean="0"/>
              <a:t>) </a:t>
            </a:r>
          </a:p>
          <a:p>
            <a:pPr lvl="1" fontAlgn="base"/>
            <a:r>
              <a:rPr lang="en-GB" sz="1600" dirty="0" smtClean="0"/>
              <a:t>Eminent botanist</a:t>
            </a:r>
          </a:p>
          <a:p>
            <a:pPr lvl="1" fontAlgn="base"/>
            <a:r>
              <a:rPr lang="en-GB" sz="1600" dirty="0" smtClean="0"/>
              <a:t>Fellow </a:t>
            </a:r>
            <a:r>
              <a:rPr lang="en-GB" sz="1600" dirty="0"/>
              <a:t>of the Royal </a:t>
            </a:r>
            <a:r>
              <a:rPr lang="en-GB" sz="1600" dirty="0" smtClean="0"/>
              <a:t>Society</a:t>
            </a:r>
          </a:p>
          <a:p>
            <a:pPr lvl="1" fontAlgn="base"/>
            <a:r>
              <a:rPr lang="en-GB" sz="1600" dirty="0" smtClean="0"/>
              <a:t>Founder </a:t>
            </a:r>
            <a:r>
              <a:rPr lang="en-GB" sz="1600" dirty="0"/>
              <a:t>member of the </a:t>
            </a:r>
            <a:r>
              <a:rPr lang="en-GB" sz="1600" dirty="0" smtClean="0"/>
              <a:t>RISWA</a:t>
            </a:r>
          </a:p>
          <a:p>
            <a:pPr lvl="1" fontAlgn="base"/>
            <a:r>
              <a:rPr lang="en-GB" sz="1600" dirty="0" smtClean="0"/>
              <a:t>Owner </a:t>
            </a:r>
            <a:r>
              <a:rPr lang="en-GB" sz="1600" dirty="0"/>
              <a:t>of the Cambrian Pottery. </a:t>
            </a:r>
            <a:endParaRPr lang="en-GB" sz="1600" dirty="0" smtClean="0"/>
          </a:p>
          <a:p>
            <a:pPr fontAlgn="base"/>
            <a:r>
              <a:rPr lang="en-GB" sz="2000" dirty="0"/>
              <a:t>Elizabeth Amy Dillwyn (1845-1935) </a:t>
            </a:r>
            <a:endParaRPr lang="en-GB" sz="2000" dirty="0" smtClean="0"/>
          </a:p>
          <a:p>
            <a:pPr lvl="1" fontAlgn="base"/>
            <a:r>
              <a:rPr lang="en-GB" sz="1600" dirty="0"/>
              <a:t>Worlds’ first female industrialist </a:t>
            </a:r>
          </a:p>
          <a:p>
            <a:pPr lvl="1" fontAlgn="base"/>
            <a:r>
              <a:rPr lang="en-GB" sz="1600" dirty="0" smtClean="0"/>
              <a:t>Author of books about women </a:t>
            </a:r>
            <a:r>
              <a:rPr lang="en-GB" sz="1600" dirty="0"/>
              <a:t>in Victorian </a:t>
            </a:r>
            <a:r>
              <a:rPr lang="en-GB" sz="1600" dirty="0" smtClean="0"/>
              <a:t>society</a:t>
            </a:r>
          </a:p>
          <a:p>
            <a:pPr fontAlgn="base"/>
            <a:r>
              <a:rPr lang="en-GB" sz="2000" dirty="0" smtClean="0"/>
              <a:t>Sketty hall usage</a:t>
            </a:r>
          </a:p>
          <a:p>
            <a:pPr lvl="1" fontAlgn="base"/>
            <a:r>
              <a:rPr lang="en-GB" sz="1600" dirty="0" smtClean="0"/>
              <a:t>Research centre for the BSC (post WW2)</a:t>
            </a:r>
          </a:p>
          <a:p>
            <a:pPr lvl="1" fontAlgn="base"/>
            <a:r>
              <a:rPr lang="en-GB" sz="1600" dirty="0" smtClean="0"/>
              <a:t>Today corporate functions,  wedding receptions </a:t>
            </a:r>
            <a:endParaRPr lang="en-GB" sz="1600" dirty="0"/>
          </a:p>
          <a:p>
            <a:pPr fontAlgn="base"/>
            <a:endParaRPr lang="en-GB" sz="2000" dirty="0" smtClean="0"/>
          </a:p>
          <a:p>
            <a:pPr fontAlgn="base"/>
            <a:endParaRPr lang="en-GB" sz="2000" dirty="0"/>
          </a:p>
        </p:txBody>
      </p:sp>
      <p:pic>
        <p:nvPicPr>
          <p:cNvPr id="5" name="Content Placeholder 4" descr="https://media.licdn.com/mpr/mpr/shrinknp_400_400/AAEAAQAAAAAAAAc1AAAAJDdlYWRiNzA5LWNkZDItNGZlYy05NjJlLWYzOTNhNjg4MTM2MQ.jpg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619" y="1825625"/>
            <a:ext cx="5208181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548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liberty stadium </a:t>
            </a:r>
            <a:r>
              <a:rPr lang="en-GB" sz="2000" dirty="0" smtClean="0"/>
              <a:t>(home of Swansea City FC)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 smtClean="0"/>
              <a:t>Home to Swansea City football team our Premiership football club</a:t>
            </a:r>
          </a:p>
          <a:p>
            <a:r>
              <a:rPr lang="en-GB" sz="2000" dirty="0" smtClean="0"/>
              <a:t>Home to our Ospreys rugby team</a:t>
            </a:r>
          </a:p>
          <a:p>
            <a:r>
              <a:rPr lang="en-GB" sz="2000" dirty="0"/>
              <a:t>Capacity about 20,000 (will be expanded)</a:t>
            </a:r>
          </a:p>
          <a:p>
            <a:r>
              <a:rPr lang="en-GB" sz="2000" dirty="0" smtClean="0"/>
              <a:t>On the site of part of former Copperopolis</a:t>
            </a:r>
          </a:p>
          <a:p>
            <a:r>
              <a:rPr lang="en-GB" sz="2000" dirty="0" smtClean="0"/>
              <a:t>Also holds pop concerts, weddings, parties  and corporate events</a:t>
            </a:r>
          </a:p>
          <a:p>
            <a:r>
              <a:rPr lang="en-GB" sz="2000" dirty="0" smtClean="0"/>
              <a:t>Bands that have played at the Liberty include…</a:t>
            </a:r>
          </a:p>
          <a:p>
            <a:pPr lvl="1"/>
            <a:r>
              <a:rPr lang="en-GB" sz="1600" dirty="0" smtClean="0"/>
              <a:t>The Who</a:t>
            </a:r>
          </a:p>
          <a:p>
            <a:pPr lvl="1"/>
            <a:r>
              <a:rPr lang="en-GB" sz="1600" dirty="0" smtClean="0"/>
              <a:t>Elton John</a:t>
            </a:r>
          </a:p>
          <a:p>
            <a:pPr lvl="1"/>
            <a:r>
              <a:rPr lang="en-GB" sz="1600" dirty="0" smtClean="0"/>
              <a:t>Take that (coming soon)</a:t>
            </a:r>
          </a:p>
          <a:p>
            <a:pPr lvl="1"/>
            <a:r>
              <a:rPr lang="en-GB" sz="1600" dirty="0" smtClean="0"/>
              <a:t>Rod Stewart</a:t>
            </a:r>
          </a:p>
          <a:p>
            <a:pPr lvl="1"/>
            <a:r>
              <a:rPr lang="en-GB" sz="1600" dirty="0" smtClean="0"/>
              <a:t>Lionel Richie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/>
          </a:p>
        </p:txBody>
      </p:sp>
      <p:pic>
        <p:nvPicPr>
          <p:cNvPr id="2050" name="Picture 2" descr="Liberty Stadium Fact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1750" y="1825625"/>
            <a:ext cx="476250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48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2559"/>
          </a:xfrm>
        </p:spPr>
        <p:txBody>
          <a:bodyPr>
            <a:normAutofit fontScale="90000"/>
          </a:bodyPr>
          <a:lstStyle/>
          <a:p>
            <a:pPr lvl="1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4000" dirty="0" smtClean="0"/>
              <a:t>Thank you !  </a:t>
            </a:r>
            <a:r>
              <a:rPr lang="en-GB" sz="3600" dirty="0" smtClean="0"/>
              <a:t>	    </a:t>
            </a:r>
            <a:r>
              <a:rPr lang="en-GB" sz="2700" dirty="0" smtClean="0"/>
              <a:t>[David C. Williams </a:t>
            </a:r>
            <a:r>
              <a:rPr lang="en-GB" sz="2200" dirty="0" smtClean="0"/>
              <a:t>MA TEFL, RSA Dip TEFL</a:t>
            </a:r>
            <a:r>
              <a:rPr lang="en-GB" sz="2700" dirty="0" smtClean="0"/>
              <a:t>] </a:t>
            </a:r>
            <a:br>
              <a:rPr lang="en-GB" sz="2700" dirty="0" smtClean="0"/>
            </a:br>
            <a:r>
              <a:rPr lang="en-GB" sz="2700" dirty="0" smtClean="0"/>
              <a:t/>
            </a:r>
            <a:br>
              <a:rPr lang="en-GB" sz="2700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562" y="1350335"/>
            <a:ext cx="10386238" cy="5146158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70893-B701-4044-A965-B356CC3977F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44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728</Words>
  <Application>Microsoft Office PowerPoint</Application>
  <PresentationFormat>Widescreen</PresentationFormat>
  <Paragraphs>148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Interesting facts about Swansea</vt:lpstr>
      <vt:lpstr>Structure of presentation</vt:lpstr>
      <vt:lpstr>Swansea City: A summary</vt:lpstr>
      <vt:lpstr>Some of its most famous people</vt:lpstr>
      <vt:lpstr>The cape Horner’s </vt:lpstr>
      <vt:lpstr>Sir William Grove</vt:lpstr>
      <vt:lpstr>Sir Clive Granger (Nobel Laureate)</vt:lpstr>
      <vt:lpstr>Professor Edward Bowen</vt:lpstr>
      <vt:lpstr>Some of its most famous landmarks</vt:lpstr>
      <vt:lpstr>The Swansea Metal Exchange building </vt:lpstr>
      <vt:lpstr>Bens Evans’ store (The Harrods of Wales)</vt:lpstr>
      <vt:lpstr>The Gower coastline</vt:lpstr>
      <vt:lpstr>Sketty Hall (Former home of famous Dillwyn family)</vt:lpstr>
      <vt:lpstr>The liberty stadium (home of Swansea City FC)</vt:lpstr>
      <vt:lpstr>   Thank you !       [David C. Williams MA TEFL, RSA Dip TEFL]  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Interesting facts about Swansea</dc:title>
  <dc:creator>David Charles Williams (International Centre)</dc:creator>
  <cp:lastModifiedBy>Peter Doyle</cp:lastModifiedBy>
  <cp:revision>78</cp:revision>
  <dcterms:created xsi:type="dcterms:W3CDTF">2016-11-15T10:38:52Z</dcterms:created>
  <dcterms:modified xsi:type="dcterms:W3CDTF">2018-11-30T10:38:47Z</dcterms:modified>
</cp:coreProperties>
</file>