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1" d="100"/>
          <a:sy n="51" d="100"/>
        </p:scale>
        <p:origin x="1256"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76944-3B9A-D006-879D-2BFDE4900B0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C64ACC4-5EFD-1B8E-198F-04652E5103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511349E-A7E2-D2EA-102E-2C46F2277A9A}"/>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9A7500E0-7B93-5C96-DBFE-D5C5A64D68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C15BAD-C8C7-669C-3B8D-76292C0B6F49}"/>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3496868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9EF93-C7BC-93D6-0EBF-C68D342B54B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8AEB60B-4C49-44D3-9541-0D0C868E389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6A44C5F-FB29-B0F3-24E5-C13A6AE0A289}"/>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CAC42D46-4AA5-DA55-2EBA-1A762BF0E8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FC3311-AC70-6098-739C-0B65379D370B}"/>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917355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E0F38-0444-60F8-E895-4DFC03A9C99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AE1A116-13DB-A02E-354F-074B7D3F1F4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A7048E1-5C05-B0D3-182D-0669420D5005}"/>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E58FFFEE-137A-89E8-4292-FAF9E418D9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8924FE-940A-F67C-1A11-EA51E507B20D}"/>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987167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67E47-C3C4-A952-33A3-14FA75D9E42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48F37F9-8E8A-FA1D-192F-A829B45D5A9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7DBB582-1A12-C145-FE83-EA59DD3B328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99133DF-4114-265B-FB53-C967EC51CF0A}"/>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6" name="Footer Placeholder 5">
            <a:extLst>
              <a:ext uri="{FF2B5EF4-FFF2-40B4-BE49-F238E27FC236}">
                <a16:creationId xmlns:a16="http://schemas.microsoft.com/office/drawing/2014/main" id="{FADB380F-7E58-8D5E-7EF3-AADA2EB25F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BEA932-BA7A-2982-E3D7-A680BF004E49}"/>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331348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583D1-EB35-DFC4-9B2F-B02E1FCEFFE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27CE831-FCBE-FFD2-0910-E80C308853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C2BBEB3-663E-6D1F-AF93-2060B144D95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85D376E-2874-DFB9-7200-F0CAAB27E6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2BFB390-007B-BB85-DAFB-C195914DAFA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9ED6815-F923-77D7-0039-E11914E303C6}"/>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8" name="Footer Placeholder 7">
            <a:extLst>
              <a:ext uri="{FF2B5EF4-FFF2-40B4-BE49-F238E27FC236}">
                <a16:creationId xmlns:a16="http://schemas.microsoft.com/office/drawing/2014/main" id="{940CDD86-E049-13D4-2DEA-617E71260C1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EED7B9C-3ED6-5703-0666-8D18430E87CA}"/>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181084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5B716-4A07-6AB8-65A6-F1AE6D09B90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4738916-41B8-8CA9-FAE0-B6E7E3562A29}"/>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4" name="Footer Placeholder 3">
            <a:extLst>
              <a:ext uri="{FF2B5EF4-FFF2-40B4-BE49-F238E27FC236}">
                <a16:creationId xmlns:a16="http://schemas.microsoft.com/office/drawing/2014/main" id="{A7532DF4-A948-0EEF-1A85-A3D7034239A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344B23-9D34-882C-54D8-2460ACE3C06D}"/>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3785996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38076F-C3F0-26CC-2D99-A4CEFB1016E7}"/>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3" name="Footer Placeholder 2">
            <a:extLst>
              <a:ext uri="{FF2B5EF4-FFF2-40B4-BE49-F238E27FC236}">
                <a16:creationId xmlns:a16="http://schemas.microsoft.com/office/drawing/2014/main" id="{97B49900-BC6F-79EC-6A25-67DDA28B7E3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7A9858C-6CB8-8473-0F61-BE880D8E87E7}"/>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3988309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CE2B5-0106-D1AD-C912-65669134814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E949DEC-6D38-6379-FD71-B886F805EE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D9BB3B9-D70A-C965-8710-E2017042E8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149990F-F5E3-A786-0664-099B75DD74F1}"/>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6" name="Footer Placeholder 5">
            <a:extLst>
              <a:ext uri="{FF2B5EF4-FFF2-40B4-BE49-F238E27FC236}">
                <a16:creationId xmlns:a16="http://schemas.microsoft.com/office/drawing/2014/main" id="{92E985FE-70BF-C33C-002F-013CA49585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F86211-5B0A-E253-42C2-15F464C9B3E4}"/>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12371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5A348-90C4-C2B0-3470-BE55DAF15DA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30CD67D-E9A5-C335-2F8A-0F6004EA36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BD66E9B-B722-3E62-C75A-C19AFF2FB9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85633B6-80D0-EC9A-7EE8-7C523C3EFD08}"/>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6" name="Footer Placeholder 5">
            <a:extLst>
              <a:ext uri="{FF2B5EF4-FFF2-40B4-BE49-F238E27FC236}">
                <a16:creationId xmlns:a16="http://schemas.microsoft.com/office/drawing/2014/main" id="{DE133B6E-8A80-2F4C-FAD8-5056CAB04C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8D2234-780D-256B-7097-9387F8E31CEA}"/>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234618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1FB47-9489-6134-AA9F-71A10E9A798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9339422-78B1-B2FB-E4D4-7AEB3560C32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73132AE-D884-9787-8FAF-EE99D5382D40}"/>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43172AD9-61EA-EB43-576F-72842CCCE5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011C74-E76B-12BB-AE6C-9EB0BA40857F}"/>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323032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98F4E8-0A6E-2C8C-EE74-292964CA657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B066DD0-700B-89A2-505B-A6F4D4E6B46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F863D23-C1FC-5248-C583-7BDFAE664B54}"/>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9B63EDE0-16BE-5D08-B36E-1A104D6B31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541D27-F9DB-FBEC-0519-886369F3F5A7}"/>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387753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1314EA-55E2-41B0-FEA0-966416B2F9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C49C61D-1D75-20A5-A120-F74F2D73B9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B56B51D-B363-7DA8-35E1-F585A27C97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FD83D695-D6AF-2931-3751-43245E52FD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6F59F87-D4D2-7A3F-8BF6-26D951F777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3918137-F92C-496B-B1ED-4467B6A3AE94}" type="slidenum">
              <a:rPr lang="en-GB" smtClean="0"/>
              <a:t>‹#›</a:t>
            </a:fld>
            <a:endParaRPr lang="en-GB"/>
          </a:p>
        </p:txBody>
      </p:sp>
    </p:spTree>
    <p:extLst>
      <p:ext uri="{BB962C8B-B14F-4D97-AF65-F5344CB8AC3E}">
        <p14:creationId xmlns:p14="http://schemas.microsoft.com/office/powerpoint/2010/main" val="21125569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about:blan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DA741-E965-E9DD-0280-8809EFD9FDAD}"/>
              </a:ext>
            </a:extLst>
          </p:cNvPr>
          <p:cNvSpPr>
            <a:spLocks noGrp="1"/>
          </p:cNvSpPr>
          <p:nvPr>
            <p:ph type="ctrTitle"/>
          </p:nvPr>
        </p:nvSpPr>
        <p:spPr/>
        <p:txBody>
          <a:bodyPr/>
          <a:lstStyle/>
          <a:p>
            <a:r>
              <a:rPr lang="en-GB" dirty="0"/>
              <a:t>Being Human (HPFY3008)</a:t>
            </a:r>
          </a:p>
        </p:txBody>
      </p:sp>
      <p:sp>
        <p:nvSpPr>
          <p:cNvPr id="3" name="Subtitle 2">
            <a:extLst>
              <a:ext uri="{FF2B5EF4-FFF2-40B4-BE49-F238E27FC236}">
                <a16:creationId xmlns:a16="http://schemas.microsoft.com/office/drawing/2014/main" id="{0F94DC83-8E8E-2A01-A55C-AC6DD7CFA92A}"/>
              </a:ext>
            </a:extLst>
          </p:cNvPr>
          <p:cNvSpPr>
            <a:spLocks noGrp="1"/>
          </p:cNvSpPr>
          <p:nvPr>
            <p:ph type="subTitle" idx="1"/>
          </p:nvPr>
        </p:nvSpPr>
        <p:spPr/>
        <p:txBody>
          <a:bodyPr>
            <a:normAutofit/>
          </a:bodyPr>
          <a:lstStyle/>
          <a:p>
            <a:r>
              <a:rPr lang="en-GB" sz="3200"/>
              <a:t>Lecture 5: </a:t>
            </a:r>
            <a:r>
              <a:rPr lang="en-GB" sz="3200" dirty="0"/>
              <a:t>Introduction and Overview</a:t>
            </a:r>
          </a:p>
          <a:p>
            <a:r>
              <a:rPr lang="en-GB" sz="3200" dirty="0"/>
              <a:t>Well-being and Harmony</a:t>
            </a:r>
          </a:p>
        </p:txBody>
      </p:sp>
    </p:spTree>
    <p:extLst>
      <p:ext uri="{BB962C8B-B14F-4D97-AF65-F5344CB8AC3E}">
        <p14:creationId xmlns:p14="http://schemas.microsoft.com/office/powerpoint/2010/main" val="3781713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080DF-DE07-84E4-4BF3-7A4176A44CFF}"/>
              </a:ext>
            </a:extLst>
          </p:cNvPr>
          <p:cNvSpPr>
            <a:spLocks noGrp="1"/>
          </p:cNvSpPr>
          <p:nvPr>
            <p:ph type="title"/>
          </p:nvPr>
        </p:nvSpPr>
        <p:spPr/>
        <p:txBody>
          <a:bodyPr/>
          <a:lstStyle/>
          <a:p>
            <a:pPr algn="ctr"/>
            <a:r>
              <a:rPr lang="en-GB" dirty="0"/>
              <a:t>What does it mean to be Human? </a:t>
            </a:r>
          </a:p>
        </p:txBody>
      </p:sp>
      <p:sp>
        <p:nvSpPr>
          <p:cNvPr id="3" name="Content Placeholder 2">
            <a:extLst>
              <a:ext uri="{FF2B5EF4-FFF2-40B4-BE49-F238E27FC236}">
                <a16:creationId xmlns:a16="http://schemas.microsoft.com/office/drawing/2014/main" id="{736DF809-151B-C118-5496-301B84BB59C9}"/>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9913289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5A63F-3AFB-AB6B-C38E-81819F92FDF0}"/>
              </a:ext>
            </a:extLst>
          </p:cNvPr>
          <p:cNvSpPr>
            <a:spLocks noGrp="1"/>
          </p:cNvSpPr>
          <p:nvPr>
            <p:ph type="title"/>
          </p:nvPr>
        </p:nvSpPr>
        <p:spPr/>
        <p:txBody>
          <a:bodyPr/>
          <a:lstStyle/>
          <a:p>
            <a:pPr algn="ctr"/>
            <a:r>
              <a:rPr lang="en-GB" dirty="0"/>
              <a:t>The Need for Well-Being and Harmony</a:t>
            </a:r>
          </a:p>
        </p:txBody>
      </p:sp>
      <p:sp>
        <p:nvSpPr>
          <p:cNvPr id="3" name="Content Placeholder 2">
            <a:extLst>
              <a:ext uri="{FF2B5EF4-FFF2-40B4-BE49-F238E27FC236}">
                <a16:creationId xmlns:a16="http://schemas.microsoft.com/office/drawing/2014/main" id="{368E79E7-2488-FBE2-EB49-03FDC1899EC9}"/>
              </a:ext>
            </a:extLst>
          </p:cNvPr>
          <p:cNvSpPr>
            <a:spLocks noGrp="1"/>
          </p:cNvSpPr>
          <p:nvPr>
            <p:ph idx="1"/>
          </p:nvPr>
        </p:nvSpPr>
        <p:spPr/>
        <p:txBody>
          <a:bodyPr/>
          <a:lstStyle/>
          <a:p>
            <a:pPr algn="ctr"/>
            <a:r>
              <a:rPr lang="en-US" sz="3200" dirty="0">
                <a:latin typeface="Times New Roman" panose="02020603050405020304" pitchFamily="18" charset="0"/>
                <a:ea typeface="Calibri" panose="020F0502020204030204" pitchFamily="34" charset="0"/>
              </a:rPr>
              <a:t>T</a:t>
            </a:r>
            <a:r>
              <a:rPr lang="en-US" sz="3200" dirty="0">
                <a:effectLst/>
                <a:latin typeface="Times New Roman" panose="02020603050405020304" pitchFamily="18" charset="0"/>
                <a:ea typeface="Calibri" panose="020F0502020204030204" pitchFamily="34" charset="0"/>
              </a:rPr>
              <a:t>o achieve individual well-being and harmony with the world around us- with others in our communities, with other nations, cultures, faiths, as well as the natural world.</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How can we as individuals, and as local, national communities, as a global community, work together to enhance wellbeing and harmony?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55591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3D1F5-F118-2235-9962-FB1A6D390670}"/>
              </a:ext>
            </a:extLst>
          </p:cNvPr>
          <p:cNvSpPr>
            <a:spLocks noGrp="1"/>
          </p:cNvSpPr>
          <p:nvPr>
            <p:ph type="title"/>
          </p:nvPr>
        </p:nvSpPr>
        <p:spPr/>
        <p:txBody>
          <a:bodyPr/>
          <a:lstStyle/>
          <a:p>
            <a:pPr algn="ctr"/>
            <a:r>
              <a:rPr lang="en-GB" dirty="0"/>
              <a:t>What do we mean by Well-Being and Harmony?</a:t>
            </a:r>
          </a:p>
        </p:txBody>
      </p:sp>
      <p:sp>
        <p:nvSpPr>
          <p:cNvPr id="3" name="Content Placeholder 2">
            <a:extLst>
              <a:ext uri="{FF2B5EF4-FFF2-40B4-BE49-F238E27FC236}">
                <a16:creationId xmlns:a16="http://schemas.microsoft.com/office/drawing/2014/main" id="{6A1A5FC5-EEBA-A396-C9F7-3EFC1B141156}"/>
              </a:ext>
            </a:extLst>
          </p:cNvPr>
          <p:cNvSpPr>
            <a:spLocks noGrp="1"/>
          </p:cNvSpPr>
          <p:nvPr>
            <p:ph idx="1"/>
          </p:nvPr>
        </p:nvSpPr>
        <p:spPr/>
        <p:txBody>
          <a:bodyPr/>
          <a:lstStyle/>
          <a:p>
            <a:pPr marL="0" marR="0" indent="0" algn="ctr">
              <a:lnSpc>
                <a:spcPct val="107000"/>
              </a:lnSpc>
              <a:spcAft>
                <a:spcPts val="800"/>
              </a:spcAft>
              <a:buNone/>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If one were to examine the roots of Well-being and Harmony, one would discover that they are not by any means new concepts. On the contrary, they are rooted in our ancient civilizations in the nascent stages of the development of philosophical thought.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2285614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EF561-7159-443D-B4E8-084B15B62480}"/>
              </a:ext>
            </a:extLst>
          </p:cNvPr>
          <p:cNvSpPr>
            <a:spLocks noGrp="1"/>
          </p:cNvSpPr>
          <p:nvPr>
            <p:ph type="title"/>
          </p:nvPr>
        </p:nvSpPr>
        <p:spPr/>
        <p:txBody>
          <a:bodyPr/>
          <a:lstStyle/>
          <a:p>
            <a:pPr algn="ctr"/>
            <a:r>
              <a:rPr lang="en-GB" dirty="0"/>
              <a:t>What do we mean </a:t>
            </a:r>
            <a:br>
              <a:rPr lang="en-GB" dirty="0"/>
            </a:br>
            <a:r>
              <a:rPr lang="en-GB" dirty="0"/>
              <a:t>when we talk about Well-being? </a:t>
            </a:r>
          </a:p>
        </p:txBody>
      </p:sp>
      <p:sp>
        <p:nvSpPr>
          <p:cNvPr id="3" name="Content Placeholder 2">
            <a:extLst>
              <a:ext uri="{FF2B5EF4-FFF2-40B4-BE49-F238E27FC236}">
                <a16:creationId xmlns:a16="http://schemas.microsoft.com/office/drawing/2014/main" id="{981400F1-ED6E-AB41-21C2-BC51D98E9EAF}"/>
              </a:ext>
            </a:extLst>
          </p:cNvPr>
          <p:cNvSpPr>
            <a:spLocks noGrp="1"/>
          </p:cNvSpPr>
          <p:nvPr>
            <p:ph idx="1"/>
          </p:nvPr>
        </p:nvSpPr>
        <p:spPr/>
        <p:txBody>
          <a:bodyPr/>
          <a:lstStyle/>
          <a:p>
            <a:pPr algn="ctr"/>
            <a:endParaRPr lang="en-US" sz="36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The state of the soul and the relationship between well-being and happiness have been subjects of Western philosophy since its very inception. </a:t>
            </a:r>
          </a:p>
          <a:p>
            <a:endParaRPr lang="en-GB" dirty="0"/>
          </a:p>
        </p:txBody>
      </p:sp>
    </p:spTree>
    <p:extLst>
      <p:ext uri="{BB962C8B-B14F-4D97-AF65-F5344CB8AC3E}">
        <p14:creationId xmlns:p14="http://schemas.microsoft.com/office/powerpoint/2010/main" val="1444055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1BDF2-CD55-F582-1952-424D0F0B7A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3DCAB0-7149-50AD-542D-AA6CE07C6DDE}"/>
              </a:ext>
            </a:extLst>
          </p:cNvPr>
          <p:cNvSpPr>
            <a:spLocks noGrp="1"/>
          </p:cNvSpPr>
          <p:nvPr>
            <p:ph type="title"/>
          </p:nvPr>
        </p:nvSpPr>
        <p:spPr/>
        <p:txBody>
          <a:bodyPr/>
          <a:lstStyle/>
          <a:p>
            <a:pPr algn="ctr"/>
            <a:r>
              <a:rPr lang="en-GB" dirty="0"/>
              <a:t>Socrates</a:t>
            </a:r>
          </a:p>
        </p:txBody>
      </p:sp>
      <p:sp>
        <p:nvSpPr>
          <p:cNvPr id="3" name="Content Placeholder 2">
            <a:extLst>
              <a:ext uri="{FF2B5EF4-FFF2-40B4-BE49-F238E27FC236}">
                <a16:creationId xmlns:a16="http://schemas.microsoft.com/office/drawing/2014/main" id="{8EE12F58-0D1D-5643-8B90-4533B1FC84FE}"/>
              </a:ext>
            </a:extLst>
          </p:cNvPr>
          <p:cNvSpPr>
            <a:spLocks noGrp="1"/>
          </p:cNvSpPr>
          <p:nvPr>
            <p:ph idx="1"/>
          </p:nvPr>
        </p:nvSpPr>
        <p:spPr/>
        <p:txBody>
          <a:bodyPr/>
          <a:lstStyle/>
          <a:p>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Socrates, widely considered the father of Western philosophy, was known to ponder many questions pertaining to the state of the soul through what has come to be known as the Socratic dialogues. </a:t>
            </a:r>
          </a:p>
          <a:p>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Although Socrates did not leave a record of his teachings in writing for posterity, the oral transmission of the Socratic dialogues were duly recorded in secondary accounts of his disciples, primarily in works attributed to Plato. </a:t>
            </a:r>
          </a:p>
          <a:p>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While it remains arguable the degree to which the Platonic dialogues reflected actual conversations and the transcription of such, it is plain to see that the soul, happiness, and the importance of virtues for happiness and well-being were ongoing subjects of interest and debate.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132537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D97B5-9017-67E4-8DB2-F636F253EA68}"/>
              </a:ext>
            </a:extLst>
          </p:cNvPr>
          <p:cNvSpPr>
            <a:spLocks noGrp="1"/>
          </p:cNvSpPr>
          <p:nvPr>
            <p:ph type="title"/>
          </p:nvPr>
        </p:nvSpPr>
        <p:spPr/>
        <p:txBody>
          <a:bodyPr/>
          <a:lstStyle/>
          <a:p>
            <a:pPr algn="ctr"/>
            <a:r>
              <a:rPr lang="en-GB" dirty="0"/>
              <a:t>Plato</a:t>
            </a:r>
          </a:p>
        </p:txBody>
      </p:sp>
      <p:sp>
        <p:nvSpPr>
          <p:cNvPr id="3" name="Content Placeholder 2">
            <a:extLst>
              <a:ext uri="{FF2B5EF4-FFF2-40B4-BE49-F238E27FC236}">
                <a16:creationId xmlns:a16="http://schemas.microsoft.com/office/drawing/2014/main" id="{A1645EE5-73F0-E3A4-0584-FA8DF07F8656}"/>
              </a:ext>
            </a:extLst>
          </p:cNvPr>
          <p:cNvSpPr>
            <a:spLocks noGrp="1"/>
          </p:cNvSpPr>
          <p:nvPr>
            <p:ph idx="1"/>
          </p:nvPr>
        </p:nvSpPr>
        <p:spPr/>
        <p:txBody>
          <a:bodyPr>
            <a:normAutofit lnSpcReduction="10000"/>
          </a:bodyPr>
          <a:lstStyle/>
          <a:p>
            <a:r>
              <a:rPr lang="en-US" sz="24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According to Plato’s theory of the soul, the soul is divided into three parts: </a:t>
            </a:r>
          </a:p>
          <a:p>
            <a:pPr marL="457200" lvl="1" indent="0">
              <a:buNone/>
            </a:pPr>
            <a:r>
              <a:rPr lang="en-US" sz="22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1) the logos, which governs reason and the mind, “the part of the soul which it calculates.” </a:t>
            </a:r>
          </a:p>
          <a:p>
            <a:pPr marL="457200" lvl="1" indent="0">
              <a:buNone/>
            </a:pPr>
            <a:r>
              <a:rPr lang="en-US" sz="22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2) the eros, which governs desires and the stomach, “the part with which it lusts, hungers, thirsts, and gets excited by other appetites the irrational appetitive part, companion of certain indulgences and pleasures,”  </a:t>
            </a:r>
          </a:p>
          <a:p>
            <a:pPr marL="457200" lvl="1" indent="0">
              <a:buNone/>
            </a:pPr>
            <a:r>
              <a:rPr lang="en-US" sz="22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3) the </a:t>
            </a:r>
            <a:r>
              <a:rPr lang="en-US" sz="2200" dirty="0" err="1">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thymos</a:t>
            </a:r>
            <a:r>
              <a:rPr lang="en-US" sz="22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which governs emotion and the heart, or the spirit “the helper of the rational part.” </a:t>
            </a:r>
          </a:p>
          <a:p>
            <a:r>
              <a:rPr lang="en-US" sz="24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In the </a:t>
            </a:r>
            <a:r>
              <a:rPr lang="en-US" sz="2400" i="1"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Republic</a:t>
            </a:r>
            <a:r>
              <a:rPr lang="en-US" sz="24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he likens the three parts of the soul to the three parts of a city, and that it is the conflict between the three parts that creates the ultimate balance, the determinant of the well-being of the soul, and the city. The notion of well-being being the unified balance of the whole, which can be extrapolated to different scales, such as from an individual to a city, will be a central thread running through this lecture series.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030725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59ED3-7F53-D881-463A-29D3FB9476D9}"/>
              </a:ext>
            </a:extLst>
          </p:cNvPr>
          <p:cNvSpPr>
            <a:spLocks noGrp="1"/>
          </p:cNvSpPr>
          <p:nvPr>
            <p:ph type="title"/>
          </p:nvPr>
        </p:nvSpPr>
        <p:spPr/>
        <p:txBody>
          <a:bodyPr/>
          <a:lstStyle/>
          <a:p>
            <a:pPr algn="ctr"/>
            <a:r>
              <a:rPr lang="en-GB" dirty="0"/>
              <a:t>Aristotle</a:t>
            </a:r>
          </a:p>
        </p:txBody>
      </p:sp>
      <p:sp>
        <p:nvSpPr>
          <p:cNvPr id="3" name="Content Placeholder 2">
            <a:extLst>
              <a:ext uri="{FF2B5EF4-FFF2-40B4-BE49-F238E27FC236}">
                <a16:creationId xmlns:a16="http://schemas.microsoft.com/office/drawing/2014/main" id="{EA16B346-A136-2736-5533-498A5F9DFFA1}"/>
              </a:ext>
            </a:extLst>
          </p:cNvPr>
          <p:cNvSpPr>
            <a:spLocks noGrp="1"/>
          </p:cNvSpPr>
          <p:nvPr>
            <p:ph idx="1"/>
          </p:nvPr>
        </p:nvSpPr>
        <p:spPr/>
        <p:txBody>
          <a:bodyPr>
            <a:normAutofit/>
          </a:bodyPr>
          <a:lstStyle/>
          <a:p>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Plato’s own disciple, Aristotle, would further develop these themes in his treatises on the </a:t>
            </a:r>
            <a:r>
              <a:rPr lang="en-US" dirty="0">
                <a:effectLst/>
                <a:latin typeface="Times New Roman" panose="02020603050405020304" pitchFamily="18" charset="0"/>
                <a:ea typeface="Calibri" panose="020F0502020204030204" pitchFamily="34" charset="0"/>
                <a:cs typeface="Times New Roman" panose="02020603050405020304" pitchFamily="18" charset="0"/>
              </a:rPr>
              <a:t>concept of </a:t>
            </a:r>
            <a:r>
              <a:rPr lang="en-US" i="1" dirty="0">
                <a:effectLst/>
                <a:latin typeface="Times New Roman" panose="02020603050405020304" pitchFamily="18" charset="0"/>
                <a:ea typeface="Calibri" panose="020F0502020204030204" pitchFamily="34" charset="0"/>
                <a:cs typeface="Times New Roman" panose="02020603050405020304" pitchFamily="18" charset="0"/>
              </a:rPr>
              <a:t>eudaimonia</a:t>
            </a:r>
            <a:r>
              <a:rPr lang="en-US" dirty="0">
                <a:effectLst/>
                <a:latin typeface="Times New Roman" panose="02020603050405020304" pitchFamily="18" charset="0"/>
                <a:ea typeface="Calibri" panose="020F0502020204030204" pitchFamily="34" charset="0"/>
                <a:cs typeface="Times New Roman" panose="02020603050405020304" pitchFamily="18" charset="0"/>
              </a:rPr>
              <a:t>, or “happiness,” “flourishing” and </a:t>
            </a:r>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i="1" dirty="0" err="1">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eu</a:t>
            </a:r>
            <a:r>
              <a:rPr lang="en-US" i="1"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i="1" dirty="0" err="1">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zên</a:t>
            </a:r>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or “living well”.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https://plato.stanford.edu/entries/aristotle-ethics/</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a:t>
            </a:r>
          </a:p>
          <a:p>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In </a:t>
            </a:r>
            <a:r>
              <a:rPr lang="en-US" i="1"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Eudemian Ethics</a:t>
            </a:r>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Aristotle contemplates the qualities that define happiness and what is necessary to attain it. What does it mean to “possess happiness”? For, and I quote from </a:t>
            </a:r>
            <a:r>
              <a:rPr lang="en-US" i="1"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Eudemian Ethics</a:t>
            </a:r>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“happiness is at once the most beautiful and best of all things and also the pleasantest,” end quote. </a:t>
            </a:r>
          </a:p>
          <a:p>
            <a:endParaRPr lang="en-GB" dirty="0"/>
          </a:p>
        </p:txBody>
      </p:sp>
    </p:spTree>
    <p:extLst>
      <p:ext uri="{BB962C8B-B14F-4D97-AF65-F5344CB8AC3E}">
        <p14:creationId xmlns:p14="http://schemas.microsoft.com/office/powerpoint/2010/main" val="566303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9D43F-DBB1-8351-1C8E-D43F9FEBF2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8FFAAE-9C31-D3E3-0A59-670128AADC19}"/>
              </a:ext>
            </a:extLst>
          </p:cNvPr>
          <p:cNvSpPr>
            <a:spLocks noGrp="1"/>
          </p:cNvSpPr>
          <p:nvPr>
            <p:ph type="title"/>
          </p:nvPr>
        </p:nvSpPr>
        <p:spPr/>
        <p:txBody>
          <a:bodyPr/>
          <a:lstStyle/>
          <a:p>
            <a:pPr algn="ctr"/>
            <a:r>
              <a:rPr lang="en-GB" dirty="0"/>
              <a:t>Aristotle</a:t>
            </a:r>
          </a:p>
        </p:txBody>
      </p:sp>
      <p:sp>
        <p:nvSpPr>
          <p:cNvPr id="3" name="Content Placeholder 2">
            <a:extLst>
              <a:ext uri="{FF2B5EF4-FFF2-40B4-BE49-F238E27FC236}">
                <a16:creationId xmlns:a16="http://schemas.microsoft.com/office/drawing/2014/main" id="{DC1304D5-28E8-BD80-418A-317706A939CC}"/>
              </a:ext>
            </a:extLst>
          </p:cNvPr>
          <p:cNvSpPr>
            <a:spLocks noGrp="1"/>
          </p:cNvSpPr>
          <p:nvPr>
            <p:ph idx="1"/>
          </p:nvPr>
        </p:nvSpPr>
        <p:spPr/>
        <p:txBody>
          <a:bodyPr>
            <a:normAutofit fontScale="92500" lnSpcReduction="20000"/>
          </a:bodyPr>
          <a:lstStyle/>
          <a:p>
            <a:r>
              <a:rPr lang="en-US" sz="28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He further postulates, does one become “happy” “by nature” or “by teaching?” And yet observes that men “acquire many qualities neither by nature nor by teaching but by habituation, bad qualities if they are habituated to the bad, good if to the good.” Or is it that “men become happy in none of these ways, but either—like those possessed by nymphs or deities- through a sort of divine influence, being as it were inspired, or through chance? For many declare happiness to be identical to good luck.” (1922, </a:t>
            </a:r>
            <a:r>
              <a:rPr lang="en-US" sz="2800" i="1"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Eudemian Ethics</a:t>
            </a:r>
            <a:r>
              <a:rPr lang="en-US" sz="28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a:t>
            </a:r>
          </a:p>
          <a:p>
            <a:r>
              <a:rPr lang="en-US" sz="28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Aristotle further distinguishes between goods as either being “outside or in the soul,” that “those in the soul are more desirable.” Aristotle proposes “If in agreement with Plato we take the soul to have three parts, then wisdom is the excellence of the rational, gentleness and bravery of the passionate, temperance and continence of the appetitive; and of the soul as a whole, justice, liberality, and magnanimity.” (1982, </a:t>
            </a:r>
            <a:r>
              <a:rPr lang="en-US" sz="2800" i="1"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On Virtues and Vices</a:t>
            </a:r>
            <a:r>
              <a:rPr lang="en-US" sz="28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598228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542B4-B83C-FDF9-4D86-724C495DC9AD}"/>
              </a:ext>
            </a:extLst>
          </p:cNvPr>
          <p:cNvSpPr>
            <a:spLocks noGrp="1"/>
          </p:cNvSpPr>
          <p:nvPr>
            <p:ph type="title"/>
          </p:nvPr>
        </p:nvSpPr>
        <p:spPr/>
        <p:txBody>
          <a:bodyPr/>
          <a:lstStyle/>
          <a:p>
            <a:pPr algn="ctr"/>
            <a:r>
              <a:rPr lang="en-GB" dirty="0"/>
              <a:t>Sigmund Freud</a:t>
            </a:r>
          </a:p>
        </p:txBody>
      </p:sp>
      <p:sp>
        <p:nvSpPr>
          <p:cNvPr id="3" name="Content Placeholder 2">
            <a:extLst>
              <a:ext uri="{FF2B5EF4-FFF2-40B4-BE49-F238E27FC236}">
                <a16:creationId xmlns:a16="http://schemas.microsoft.com/office/drawing/2014/main" id="{C9B83995-61AD-A752-B437-C43D7E74E23B}"/>
              </a:ext>
            </a:extLst>
          </p:cNvPr>
          <p:cNvSpPr>
            <a:spLocks noGrp="1"/>
          </p:cNvSpPr>
          <p:nvPr>
            <p:ph idx="1"/>
          </p:nvPr>
        </p:nvSpPr>
        <p:spPr>
          <a:xfrm>
            <a:off x="838200" y="1690688"/>
            <a:ext cx="10515600" cy="4351338"/>
          </a:xfrm>
        </p:spPr>
        <p:txBody>
          <a:bodyPr>
            <a:normAutofit fontScale="92500"/>
          </a:bodyPr>
          <a:lstStyle/>
          <a:p>
            <a:r>
              <a:rPr lang="en-US" sz="24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One can see </a:t>
            </a:r>
            <a:r>
              <a:rPr lang="en-US" sz="2400" dirty="0" err="1">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echos</a:t>
            </a:r>
            <a:r>
              <a:rPr lang="en-US" sz="24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of the ancient philosophers in more modern theories of the soul. </a:t>
            </a:r>
          </a:p>
          <a:p>
            <a:r>
              <a:rPr lang="en-US" sz="24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Perhaps the divisions of the soul with which we are most familiar is the theory of psychoanalysis proposed by Sigmund Freud in his 1923 paper, </a:t>
            </a:r>
            <a:r>
              <a:rPr lang="en-US" sz="2400" i="1"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The Ego and the Id</a:t>
            </a:r>
            <a:r>
              <a:rPr lang="en-US" sz="24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a:t>
            </a:r>
          </a:p>
          <a:p>
            <a:r>
              <a:rPr lang="en-US" sz="24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According to Freud, the psyche is divided into three parts: the id, the ego, and the superego. </a:t>
            </a:r>
          </a:p>
          <a:p>
            <a:pPr lvl="1"/>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The id represents unconscious, instinctively driven bodily desires and pleasures, </a:t>
            </a:r>
          </a:p>
          <a:p>
            <a:pPr lvl="1"/>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the ego the rational and conscious mind, </a:t>
            </a:r>
          </a:p>
          <a:p>
            <a:pPr lvl="1"/>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and the superego, or the ego ideal, which once again traverses into the unconscious mind and can be also conceptualized as the “higher self,” or “the higher, moral, supra-personal side of human nature.” (</a:t>
            </a:r>
            <a:r>
              <a:rPr lang="en-US" i="1"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Ego and the Id</a:t>
            </a:r>
            <a:r>
              <a:rPr lang="en-US"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 </a:t>
            </a:r>
          </a:p>
          <a:p>
            <a:r>
              <a:rPr lang="en-US" sz="2400" dirty="0">
                <a:solidFill>
                  <a:srgbClr val="1A1A1A"/>
                </a:solidFill>
                <a:effectLst/>
                <a:latin typeface="Times New Roman" panose="02020603050405020304" pitchFamily="18" charset="0"/>
                <a:ea typeface="Calibri" panose="020F0502020204030204" pitchFamily="34" charset="0"/>
                <a:cs typeface="Times New Roman" panose="02020603050405020304" pitchFamily="18" charset="0"/>
              </a:rPr>
              <a:t>It is the conflict and tensions between these three parts of the psyche that results in the balance of one’s character, and therefore of well-being.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794065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9AF7F-703F-1705-32AD-718D8B67D0B7}"/>
              </a:ext>
            </a:extLst>
          </p:cNvPr>
          <p:cNvSpPr>
            <a:spLocks noGrp="1"/>
          </p:cNvSpPr>
          <p:nvPr>
            <p:ph type="title"/>
          </p:nvPr>
        </p:nvSpPr>
        <p:spPr/>
        <p:txBody>
          <a:bodyPr/>
          <a:lstStyle/>
          <a:p>
            <a:pPr algn="ctr"/>
            <a:r>
              <a:rPr lang="en-GB" dirty="0"/>
              <a:t>Modern Theories Defining Well-being</a:t>
            </a:r>
          </a:p>
        </p:txBody>
      </p:sp>
      <p:sp>
        <p:nvSpPr>
          <p:cNvPr id="3" name="Content Placeholder 2">
            <a:extLst>
              <a:ext uri="{FF2B5EF4-FFF2-40B4-BE49-F238E27FC236}">
                <a16:creationId xmlns:a16="http://schemas.microsoft.com/office/drawing/2014/main" id="{45FC5CF0-850D-7E66-4ECB-F57676100031}"/>
              </a:ext>
            </a:extLst>
          </p:cNvPr>
          <p:cNvSpPr>
            <a:spLocks noGrp="1"/>
          </p:cNvSpPr>
          <p:nvPr>
            <p:ph idx="1"/>
          </p:nvPr>
        </p:nvSpPr>
        <p:spPr/>
        <p:txBody>
          <a:bodyPr>
            <a:normAutofit/>
          </a:bodyPr>
          <a:lstStyle/>
          <a:p>
            <a:r>
              <a:rPr lang="en-US" dirty="0" err="1">
                <a:solidFill>
                  <a:srgbClr val="1A1A1A"/>
                </a:solidFill>
                <a:effectLst/>
                <a:latin typeface="Times New Roman" panose="02020603050405020304" pitchFamily="18" charset="0"/>
                <a:ea typeface="Calibri" panose="020F0502020204030204" pitchFamily="34" charset="0"/>
              </a:rPr>
              <a:t>Herzlich</a:t>
            </a:r>
            <a:r>
              <a:rPr lang="en-US" dirty="0">
                <a:solidFill>
                  <a:srgbClr val="1A1A1A"/>
                </a:solidFill>
                <a:effectLst/>
                <a:latin typeface="Times New Roman" panose="02020603050405020304" pitchFamily="18" charset="0"/>
                <a:ea typeface="Calibri" panose="020F0502020204030204" pitchFamily="34" charset="0"/>
              </a:rPr>
              <a:t>, who </a:t>
            </a:r>
            <a:r>
              <a:rPr lang="en-US" dirty="0">
                <a:effectLst/>
                <a:latin typeface="Times New Roman" panose="02020603050405020304" pitchFamily="18" charset="0"/>
                <a:ea typeface="Calibri" panose="020F0502020204030204" pitchFamily="34" charset="0"/>
              </a:rPr>
              <a:t>noted that a state of health was dependent on various factors: physical well-being, psychological well-being, as well as relationships with others (1973). </a:t>
            </a:r>
          </a:p>
          <a:p>
            <a:r>
              <a:rPr lang="en-US" dirty="0">
                <a:effectLst/>
                <a:latin typeface="Times New Roman" panose="02020603050405020304" pitchFamily="18" charset="0"/>
                <a:ea typeface="Calibri" panose="020F0502020204030204" pitchFamily="34" charset="0"/>
              </a:rPr>
              <a:t>Headey and Wearing proposed that well-being was determined by a dynamic equilibrium theory which linked personality and life events with well- and ill-being(1989). </a:t>
            </a:r>
          </a:p>
          <a:p>
            <a:r>
              <a:rPr lang="en-US" dirty="0">
                <a:effectLst/>
                <a:latin typeface="Times New Roman" panose="02020603050405020304" pitchFamily="18" charset="0"/>
                <a:ea typeface="Calibri" panose="020F0502020204030204" pitchFamily="34" charset="0"/>
              </a:rPr>
              <a:t>In 2012, Dodge and Daly defined well-being as the balance point between the physical, psychological, and social aspects of an individual’s resources and challenges. </a:t>
            </a:r>
            <a:endParaRPr lang="en-GB" dirty="0"/>
          </a:p>
        </p:txBody>
      </p:sp>
    </p:spTree>
    <p:extLst>
      <p:ext uri="{BB962C8B-B14F-4D97-AF65-F5344CB8AC3E}">
        <p14:creationId xmlns:p14="http://schemas.microsoft.com/office/powerpoint/2010/main" val="11669846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E690B-685A-81CB-3427-D3E85AC053CF}"/>
              </a:ext>
            </a:extLst>
          </p:cNvPr>
          <p:cNvSpPr>
            <a:spLocks noGrp="1"/>
          </p:cNvSpPr>
          <p:nvPr>
            <p:ph type="title"/>
          </p:nvPr>
        </p:nvSpPr>
        <p:spPr/>
        <p:txBody>
          <a:bodyPr/>
          <a:lstStyle/>
          <a:p>
            <a:pPr algn="ctr"/>
            <a:r>
              <a:rPr lang="en-GB" dirty="0"/>
              <a:t>Definition of Well-being</a:t>
            </a:r>
          </a:p>
        </p:txBody>
      </p:sp>
      <p:sp>
        <p:nvSpPr>
          <p:cNvPr id="3" name="Content Placeholder 2">
            <a:extLst>
              <a:ext uri="{FF2B5EF4-FFF2-40B4-BE49-F238E27FC236}">
                <a16:creationId xmlns:a16="http://schemas.microsoft.com/office/drawing/2014/main" id="{5995587C-7EBA-63C3-E1A6-77CE474D3260}"/>
              </a:ext>
            </a:extLst>
          </p:cNvPr>
          <p:cNvSpPr>
            <a:spLocks noGrp="1"/>
          </p:cNvSpPr>
          <p:nvPr>
            <p:ph idx="1"/>
          </p:nvPr>
        </p:nvSpPr>
        <p:spPr/>
        <p:txBody>
          <a:bodyPr/>
          <a:lstStyle/>
          <a:p>
            <a:pPr algn="ct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Well-being refers to an overall internal state of balance of the whole, one that contributes to the overall health, growth, and productive development. </a:t>
            </a:r>
          </a:p>
          <a:p>
            <a:pPr algn="ct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We define individual well-being as consisting of three primary dimensions: physical, emotional, and spiritual. </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723107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A9339-C5B0-5023-1E95-64C1BC8E0A8E}"/>
              </a:ext>
            </a:extLst>
          </p:cNvPr>
          <p:cNvSpPr>
            <a:spLocks noGrp="1"/>
          </p:cNvSpPr>
          <p:nvPr>
            <p:ph type="title"/>
          </p:nvPr>
        </p:nvSpPr>
        <p:spPr/>
        <p:txBody>
          <a:bodyPr/>
          <a:lstStyle/>
          <a:p>
            <a:pPr algn="ctr"/>
            <a:r>
              <a:rPr lang="en-GB" dirty="0"/>
              <a:t>What do we mean </a:t>
            </a:r>
            <a:br>
              <a:rPr lang="en-GB" dirty="0"/>
            </a:br>
            <a:r>
              <a:rPr lang="en-GB" dirty="0"/>
              <a:t>when we talk about Harmony? </a:t>
            </a:r>
          </a:p>
        </p:txBody>
      </p:sp>
      <p:sp>
        <p:nvSpPr>
          <p:cNvPr id="3" name="Content Placeholder 2">
            <a:extLst>
              <a:ext uri="{FF2B5EF4-FFF2-40B4-BE49-F238E27FC236}">
                <a16:creationId xmlns:a16="http://schemas.microsoft.com/office/drawing/2014/main" id="{2891A68A-2E72-9906-B09F-58429BC7E9B6}"/>
              </a:ext>
            </a:extLst>
          </p:cNvPr>
          <p:cNvSpPr>
            <a:spLocks noGrp="1"/>
          </p:cNvSpPr>
          <p:nvPr>
            <p:ph idx="1"/>
          </p:nvPr>
        </p:nvSpPr>
        <p:spPr/>
        <p:txBody>
          <a:bodyPr>
            <a:normAutofit/>
          </a:bodyPr>
          <a:lstStyle/>
          <a:p>
            <a:pPr algn="ctr"/>
            <a:endParaRPr lang="en-US" sz="3600" dirty="0">
              <a:solidFill>
                <a:srgbClr val="222222"/>
              </a:solidFill>
              <a:effectLst/>
              <a:latin typeface="Times New Roman" panose="02020603050405020304" pitchFamily="18" charset="0"/>
              <a:ea typeface="Calibri" panose="020F0502020204030204" pitchFamily="34" charset="0"/>
            </a:endParaRPr>
          </a:p>
          <a:p>
            <a:pPr algn="ctr"/>
            <a:r>
              <a:rPr lang="en-US" sz="3600" dirty="0">
                <a:solidFill>
                  <a:srgbClr val="222222"/>
                </a:solidFill>
                <a:effectLst/>
                <a:latin typeface="Times New Roman" panose="02020603050405020304" pitchFamily="18" charset="0"/>
                <a:ea typeface="Calibri" panose="020F0502020204030204" pitchFamily="34" charset="0"/>
              </a:rPr>
              <a:t>The word "harmony" comes from the Greek language, </a:t>
            </a:r>
            <a:r>
              <a:rPr lang="en-US" sz="3600" dirty="0" err="1">
                <a:solidFill>
                  <a:srgbClr val="222222"/>
                </a:solidFill>
                <a:effectLst/>
                <a:latin typeface="Times New Roman" panose="02020603050405020304" pitchFamily="18" charset="0"/>
                <a:ea typeface="Calibri" panose="020F0502020204030204" pitchFamily="34" charset="0"/>
              </a:rPr>
              <a:t>ἁρμονί</a:t>
            </a:r>
            <a:r>
              <a:rPr lang="en-US" sz="3600" dirty="0">
                <a:solidFill>
                  <a:srgbClr val="222222"/>
                </a:solidFill>
                <a:effectLst/>
                <a:latin typeface="Times New Roman" panose="02020603050405020304" pitchFamily="18" charset="0"/>
                <a:ea typeface="Calibri" panose="020F0502020204030204" pitchFamily="34" charset="0"/>
              </a:rPr>
              <a:t>α </a:t>
            </a:r>
            <a:r>
              <a:rPr lang="en-US" sz="3600" i="1" dirty="0">
                <a:solidFill>
                  <a:srgbClr val="222222"/>
                </a:solidFill>
                <a:effectLst/>
                <a:latin typeface="Times New Roman" panose="02020603050405020304" pitchFamily="18" charset="0"/>
                <a:ea typeface="Calibri" panose="020F0502020204030204" pitchFamily="34" charset="0"/>
              </a:rPr>
              <a:t>(harmonía)</a:t>
            </a:r>
            <a:r>
              <a:rPr lang="en-US" sz="3600" dirty="0">
                <a:solidFill>
                  <a:srgbClr val="222222"/>
                </a:solidFill>
                <a:effectLst/>
                <a:latin typeface="Times New Roman" panose="02020603050405020304" pitchFamily="18" charset="0"/>
                <a:ea typeface="Calibri" panose="020F0502020204030204" pitchFamily="34" charset="0"/>
              </a:rPr>
              <a:t>, meaning "a fastening or joining together." </a:t>
            </a:r>
            <a:endParaRPr lang="en-GB" sz="3600" dirty="0"/>
          </a:p>
        </p:txBody>
      </p:sp>
    </p:spTree>
    <p:extLst>
      <p:ext uri="{BB962C8B-B14F-4D97-AF65-F5344CB8AC3E}">
        <p14:creationId xmlns:p14="http://schemas.microsoft.com/office/powerpoint/2010/main" val="5269553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22370-A9DB-6ADC-3693-72C3C2620A37}"/>
              </a:ext>
            </a:extLst>
          </p:cNvPr>
          <p:cNvSpPr>
            <a:spLocks noGrp="1"/>
          </p:cNvSpPr>
          <p:nvPr>
            <p:ph type="title"/>
          </p:nvPr>
        </p:nvSpPr>
        <p:spPr/>
        <p:txBody>
          <a:bodyPr/>
          <a:lstStyle/>
          <a:p>
            <a:pPr algn="ctr"/>
            <a:r>
              <a:rPr lang="en-GB" dirty="0"/>
              <a:t>Pythagoras</a:t>
            </a:r>
          </a:p>
        </p:txBody>
      </p:sp>
      <p:sp>
        <p:nvSpPr>
          <p:cNvPr id="3" name="Content Placeholder 2">
            <a:extLst>
              <a:ext uri="{FF2B5EF4-FFF2-40B4-BE49-F238E27FC236}">
                <a16:creationId xmlns:a16="http://schemas.microsoft.com/office/drawing/2014/main" id="{062941D2-3928-105C-6EF1-D54982ED733F}"/>
              </a:ext>
            </a:extLst>
          </p:cNvPr>
          <p:cNvSpPr>
            <a:spLocks noGrp="1"/>
          </p:cNvSpPr>
          <p:nvPr>
            <p:ph idx="1"/>
          </p:nvPr>
        </p:nvSpPr>
        <p:spPr/>
        <p:txBody>
          <a:bodyPr>
            <a:normAutofit/>
          </a:bodyPr>
          <a:lstStyle/>
          <a:p>
            <a:r>
              <a:rPr lang="en-US" sz="2400" dirty="0">
                <a:solidFill>
                  <a:srgbClr val="222222"/>
                </a:solidFill>
                <a:effectLst/>
                <a:latin typeface="Times New Roman" panose="02020603050405020304" pitchFamily="18" charset="0"/>
                <a:ea typeface="Calibri" panose="020F0502020204030204" pitchFamily="34" charset="0"/>
              </a:rPr>
              <a:t>The concept of harmony originates from the pre-Socratic era, the time of Pythagoras, who believed that harmony and balance determined the order of the cosmos. </a:t>
            </a:r>
          </a:p>
          <a:p>
            <a:r>
              <a:rPr lang="en-US" sz="2400" dirty="0">
                <a:solidFill>
                  <a:srgbClr val="222222"/>
                </a:solidFill>
                <a:effectLst/>
                <a:latin typeface="Times New Roman" panose="02020603050405020304" pitchFamily="18" charset="0"/>
                <a:ea typeface="Calibri" panose="020F0502020204030204" pitchFamily="34" charset="0"/>
              </a:rPr>
              <a:t>It was Pythagoras who first presented a unifying theory of the mathematical nature of the universe- an “integrated and harmonious universe” defined by precise numerical relationships and geometric patterns in the space all around us. </a:t>
            </a:r>
          </a:p>
          <a:p>
            <a:r>
              <a:rPr lang="en-US" sz="2400" dirty="0">
                <a:solidFill>
                  <a:srgbClr val="222222"/>
                </a:solidFill>
                <a:effectLst/>
                <a:latin typeface="Times New Roman" panose="02020603050405020304" pitchFamily="18" charset="0"/>
                <a:ea typeface="Calibri" panose="020F0502020204030204" pitchFamily="34" charset="0"/>
              </a:rPr>
              <a:t>Pythagoras is credited with defining unique relationships between numbers, establishing early advancements in mathematics and demonstrating how relationships between numbers describe the logic and order of the universe. </a:t>
            </a:r>
          </a:p>
          <a:p>
            <a:r>
              <a:rPr lang="en-US" sz="2400" dirty="0">
                <a:solidFill>
                  <a:srgbClr val="222222"/>
                </a:solidFill>
                <a:effectLst/>
                <a:latin typeface="Times New Roman" panose="02020603050405020304" pitchFamily="18" charset="0"/>
                <a:ea typeface="Calibri" panose="020F0502020204030204" pitchFamily="34" charset="0"/>
              </a:rPr>
              <a:t>Pythagorean principles include such notions as the unity and interconnectedness in harmonious arrangement of the whole of the universe and its components. </a:t>
            </a:r>
            <a:endParaRPr lang="en-GB" sz="2400" dirty="0"/>
          </a:p>
        </p:txBody>
      </p:sp>
    </p:spTree>
    <p:extLst>
      <p:ext uri="{BB962C8B-B14F-4D97-AF65-F5344CB8AC3E}">
        <p14:creationId xmlns:p14="http://schemas.microsoft.com/office/powerpoint/2010/main" val="2396580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2BF28-D95F-B578-34F6-490A31C512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57BADE-1E78-D89F-4F73-B25EACB195C0}"/>
              </a:ext>
            </a:extLst>
          </p:cNvPr>
          <p:cNvSpPr>
            <a:spLocks noGrp="1"/>
          </p:cNvSpPr>
          <p:nvPr>
            <p:ph type="title"/>
          </p:nvPr>
        </p:nvSpPr>
        <p:spPr/>
        <p:txBody>
          <a:bodyPr/>
          <a:lstStyle/>
          <a:p>
            <a:pPr algn="ctr"/>
            <a:r>
              <a:rPr lang="en-GB" dirty="0"/>
              <a:t>Pythagoras and Harmony in Music</a:t>
            </a:r>
          </a:p>
        </p:txBody>
      </p:sp>
      <p:sp>
        <p:nvSpPr>
          <p:cNvPr id="3" name="Content Placeholder 2">
            <a:extLst>
              <a:ext uri="{FF2B5EF4-FFF2-40B4-BE49-F238E27FC236}">
                <a16:creationId xmlns:a16="http://schemas.microsoft.com/office/drawing/2014/main" id="{0506F201-95A5-468F-A9CA-279310A4882C}"/>
              </a:ext>
            </a:extLst>
          </p:cNvPr>
          <p:cNvSpPr>
            <a:spLocks noGrp="1"/>
          </p:cNvSpPr>
          <p:nvPr>
            <p:ph idx="1"/>
          </p:nvPr>
        </p:nvSpPr>
        <p:spPr/>
        <p:txBody>
          <a:bodyPr>
            <a:normAutofit/>
          </a:bodyPr>
          <a:lstStyle/>
          <a:p>
            <a:r>
              <a:rPr lang="en-US" sz="2400" dirty="0">
                <a:solidFill>
                  <a:srgbClr val="222222"/>
                </a:solidFill>
                <a:effectLst/>
                <a:latin typeface="Times New Roman" panose="02020603050405020304" pitchFamily="18" charset="0"/>
                <a:ea typeface="Calibri" panose="020F0502020204030204" pitchFamily="34" charset="0"/>
              </a:rPr>
              <a:t>So that “the properties of numbers exist in musical harmony, in the heavens, and in many other instances…” (Aristotle, </a:t>
            </a:r>
            <a:r>
              <a:rPr lang="en-US" sz="2400" i="1" dirty="0">
                <a:solidFill>
                  <a:srgbClr val="222222"/>
                </a:solidFill>
                <a:effectLst/>
                <a:latin typeface="Times New Roman" panose="02020603050405020304" pitchFamily="18" charset="0"/>
                <a:ea typeface="Calibri" panose="020F0502020204030204" pitchFamily="34" charset="0"/>
              </a:rPr>
              <a:t>Metaphysics</a:t>
            </a:r>
            <a:r>
              <a:rPr lang="en-US" sz="2400" dirty="0">
                <a:solidFill>
                  <a:srgbClr val="222222"/>
                </a:solidFill>
                <a:effectLst/>
                <a:latin typeface="Times New Roman" panose="02020603050405020304" pitchFamily="18" charset="0"/>
                <a:ea typeface="Calibri" panose="020F0502020204030204" pitchFamily="34" charset="0"/>
              </a:rPr>
              <a:t>) </a:t>
            </a:r>
          </a:p>
          <a:p>
            <a:r>
              <a:rPr lang="en-US" sz="2400" dirty="0">
                <a:solidFill>
                  <a:srgbClr val="222222"/>
                </a:solidFill>
                <a:effectLst/>
                <a:latin typeface="Times New Roman" panose="02020603050405020304" pitchFamily="18" charset="0"/>
                <a:ea typeface="Calibri" panose="020F0502020204030204" pitchFamily="34" charset="0"/>
              </a:rPr>
              <a:t>Harmony is depicted in musical intervals, or the relationship between two notes. “it was Pythagoras who discovered that the musical intervals also come about inevitably because of number, in the sense that they consist in a comparison of one quantity with another…” </a:t>
            </a:r>
          </a:p>
          <a:p>
            <a:r>
              <a:rPr lang="en-US" sz="2400" dirty="0">
                <a:solidFill>
                  <a:srgbClr val="222222"/>
                </a:solidFill>
                <a:effectLst/>
                <a:latin typeface="Times New Roman" panose="02020603050405020304" pitchFamily="18" charset="0"/>
                <a:ea typeface="Calibri" panose="020F0502020204030204" pitchFamily="34" charset="0"/>
              </a:rPr>
              <a:t>“…he also looked into the question of what makes the intervals concordant or discordant, and in general why factors are responsible for harmony and disharmony...” (99, Porphyry) </a:t>
            </a:r>
          </a:p>
          <a:p>
            <a:r>
              <a:rPr lang="en-US" sz="2400" dirty="0">
                <a:solidFill>
                  <a:srgbClr val="222222"/>
                </a:solidFill>
                <a:effectLst/>
                <a:latin typeface="Times New Roman" panose="02020603050405020304" pitchFamily="18" charset="0"/>
                <a:ea typeface="Calibri" panose="020F0502020204030204" pitchFamily="34" charset="0"/>
              </a:rPr>
              <a:t>Pythagoras is said to have identified the octave, the third and fifth intervals, which together form the foundation of Western tonality. </a:t>
            </a:r>
            <a:endParaRPr lang="en-GB" sz="2400" dirty="0"/>
          </a:p>
        </p:txBody>
      </p:sp>
    </p:spTree>
    <p:extLst>
      <p:ext uri="{BB962C8B-B14F-4D97-AF65-F5344CB8AC3E}">
        <p14:creationId xmlns:p14="http://schemas.microsoft.com/office/powerpoint/2010/main" val="21874136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A8F2D-9D06-D6EE-2731-90E6C5118B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493FF0-DA27-131C-A3B4-652570BA57A5}"/>
              </a:ext>
            </a:extLst>
          </p:cNvPr>
          <p:cNvSpPr>
            <a:spLocks noGrp="1"/>
          </p:cNvSpPr>
          <p:nvPr>
            <p:ph type="title"/>
          </p:nvPr>
        </p:nvSpPr>
        <p:spPr/>
        <p:txBody>
          <a:bodyPr/>
          <a:lstStyle/>
          <a:p>
            <a:pPr algn="ctr"/>
            <a:r>
              <a:rPr lang="en-GB" dirty="0"/>
              <a:t>Pythagoras and the Harmony of the Spheres</a:t>
            </a:r>
          </a:p>
        </p:txBody>
      </p:sp>
      <p:sp>
        <p:nvSpPr>
          <p:cNvPr id="3" name="Content Placeholder 2">
            <a:extLst>
              <a:ext uri="{FF2B5EF4-FFF2-40B4-BE49-F238E27FC236}">
                <a16:creationId xmlns:a16="http://schemas.microsoft.com/office/drawing/2014/main" id="{4140EBA2-0332-4AED-3492-4146E1598610}"/>
              </a:ext>
            </a:extLst>
          </p:cNvPr>
          <p:cNvSpPr>
            <a:spLocks noGrp="1"/>
          </p:cNvSpPr>
          <p:nvPr>
            <p:ph idx="1"/>
          </p:nvPr>
        </p:nvSpPr>
        <p:spPr/>
        <p:txBody>
          <a:bodyPr>
            <a:normAutofit/>
          </a:bodyPr>
          <a:lstStyle/>
          <a:p>
            <a:r>
              <a:rPr lang="en-US" dirty="0">
                <a:solidFill>
                  <a:srgbClr val="222222"/>
                </a:solidFill>
                <a:effectLst/>
                <a:latin typeface="Times New Roman" panose="02020603050405020304" pitchFamily="18" charset="0"/>
                <a:ea typeface="Calibri" panose="020F0502020204030204" pitchFamily="34" charset="0"/>
              </a:rPr>
              <a:t>In the Pythagorean Harmony of the Spheres, harmonics of music and the universe come together as Pythagoras describes a cosmic order in which the heavenly bodies produced a “music of the spheres.” I</a:t>
            </a:r>
          </a:p>
          <a:p>
            <a:r>
              <a:rPr lang="en-US" dirty="0">
                <a:solidFill>
                  <a:srgbClr val="222222"/>
                </a:solidFill>
                <a:effectLst/>
                <a:latin typeface="Times New Roman" panose="02020603050405020304" pitchFamily="18" charset="0"/>
                <a:ea typeface="Calibri" panose="020F0502020204030204" pitchFamily="34" charset="0"/>
              </a:rPr>
              <a:t>It is such that it would have been “impossible to have been made into an orderly universe unless harmony had been present in some form or another.” (111, pre-Socratic) </a:t>
            </a:r>
            <a:endParaRPr lang="en-GB" dirty="0"/>
          </a:p>
        </p:txBody>
      </p:sp>
    </p:spTree>
    <p:extLst>
      <p:ext uri="{BB962C8B-B14F-4D97-AF65-F5344CB8AC3E}">
        <p14:creationId xmlns:p14="http://schemas.microsoft.com/office/powerpoint/2010/main" val="8757764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0A76E-83AD-D01E-3519-A1CEE45E5750}"/>
              </a:ext>
            </a:extLst>
          </p:cNvPr>
          <p:cNvSpPr>
            <a:spLocks noGrp="1"/>
          </p:cNvSpPr>
          <p:nvPr>
            <p:ph type="title"/>
          </p:nvPr>
        </p:nvSpPr>
        <p:spPr/>
        <p:txBody>
          <a:bodyPr/>
          <a:lstStyle/>
          <a:p>
            <a:pPr algn="ctr"/>
            <a:r>
              <a:rPr lang="en-GB" dirty="0"/>
              <a:t>Mereology</a:t>
            </a:r>
          </a:p>
        </p:txBody>
      </p:sp>
      <p:sp>
        <p:nvSpPr>
          <p:cNvPr id="3" name="Content Placeholder 2">
            <a:extLst>
              <a:ext uri="{FF2B5EF4-FFF2-40B4-BE49-F238E27FC236}">
                <a16:creationId xmlns:a16="http://schemas.microsoft.com/office/drawing/2014/main" id="{CBE85446-67ED-EBEA-6BE0-F0CBA4451428}"/>
              </a:ext>
            </a:extLst>
          </p:cNvPr>
          <p:cNvSpPr>
            <a:spLocks noGrp="1"/>
          </p:cNvSpPr>
          <p:nvPr>
            <p:ph idx="1"/>
          </p:nvPr>
        </p:nvSpPr>
        <p:spPr/>
        <p:txBody>
          <a:bodyPr>
            <a:normAutofit fontScale="92500" lnSpcReduction="20000"/>
          </a:bodyPr>
          <a:lstStyle/>
          <a:p>
            <a:pPr>
              <a:lnSpc>
                <a:spcPct val="107000"/>
              </a:lnSpc>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From Plato to Aristotle, a</a:t>
            </a: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foundation for the principles of harmony can also be found in the study of mereology, or “the theory of parthood relations,” examining the relationship between a part to the whole, as well as the relationship between parts within a whole. </a:t>
            </a:r>
          </a:p>
          <a:p>
            <a:pPr>
              <a:lnSpc>
                <a:spcPct val="107000"/>
              </a:lnSpc>
              <a:spcAft>
                <a:spcPts val="800"/>
              </a:spcAft>
            </a:pP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For harmony, the whole, and therefore the parts within the whole, must be kept in balance.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Balance within a system depends upon not only balance between parts, but also in relation to the whole. So that the overall balance of an entity, whether it be a soul or a nation, or a universe, is dependent upon the balance of its parts.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88778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470A0-7E4D-41E8-E872-E15C6E585F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D4748A-74C0-529E-AA24-D50916C4EED4}"/>
              </a:ext>
            </a:extLst>
          </p:cNvPr>
          <p:cNvSpPr>
            <a:spLocks noGrp="1"/>
          </p:cNvSpPr>
          <p:nvPr>
            <p:ph type="title"/>
          </p:nvPr>
        </p:nvSpPr>
        <p:spPr/>
        <p:txBody>
          <a:bodyPr/>
          <a:lstStyle/>
          <a:p>
            <a:pPr algn="ctr"/>
            <a:r>
              <a:rPr lang="en-GB" dirty="0"/>
              <a:t>Definition of Harmony</a:t>
            </a:r>
          </a:p>
        </p:txBody>
      </p:sp>
      <p:sp>
        <p:nvSpPr>
          <p:cNvPr id="3" name="Content Placeholder 2">
            <a:extLst>
              <a:ext uri="{FF2B5EF4-FFF2-40B4-BE49-F238E27FC236}">
                <a16:creationId xmlns:a16="http://schemas.microsoft.com/office/drawing/2014/main" id="{24FD40BA-0ACA-7638-E0E4-D5325CF5A076}"/>
              </a:ext>
            </a:extLst>
          </p:cNvPr>
          <p:cNvSpPr>
            <a:spLocks noGrp="1"/>
          </p:cNvSpPr>
          <p:nvPr>
            <p:ph idx="1"/>
          </p:nvPr>
        </p:nvSpPr>
        <p:spPr/>
        <p:txBody>
          <a:bodyPr>
            <a:normAutofit fontScale="92500" lnSpcReduction="10000"/>
          </a:bodyPr>
          <a:lstStyle/>
          <a:p>
            <a:pPr marL="0" marR="0" algn="ctr">
              <a:lnSpc>
                <a:spcPct val="107000"/>
              </a:lnSpc>
              <a:spcAft>
                <a:spcPts val="800"/>
              </a:spcAft>
            </a:pPr>
            <a:r>
              <a:rPr lang="en-US" sz="3500" dirty="0">
                <a:effectLst/>
                <a:latin typeface="Times New Roman" panose="02020603050405020304" pitchFamily="18" charset="0"/>
                <a:ea typeface="Calibri" panose="020F0502020204030204" pitchFamily="34" charset="0"/>
                <a:cs typeface="Times New Roman" panose="02020603050405020304" pitchFamily="18" charset="0"/>
              </a:rPr>
              <a:t>Harmony refers to a state of balance within ourselves, as well as between individual entities and the outer world. Harmony can therefore describe the relationship between ourselves and others, between communities, between nations, between humanity and other species, and between humanity and nature. We define harmony with the external world consists of three dimensions: harmony with the environment, social harmony, and cultural harmony.  </a:t>
            </a:r>
            <a:endParaRPr lang="en-GB" sz="35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819777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918DE-E159-3500-D4D8-8907872521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A70250-9AF3-FE18-89C2-E3A7F60776E4}"/>
              </a:ext>
            </a:extLst>
          </p:cNvPr>
          <p:cNvSpPr>
            <a:spLocks noGrp="1"/>
          </p:cNvSpPr>
          <p:nvPr>
            <p:ph type="title"/>
          </p:nvPr>
        </p:nvSpPr>
        <p:spPr/>
        <p:txBody>
          <a:bodyPr/>
          <a:lstStyle/>
          <a:p>
            <a:pPr algn="ctr"/>
            <a:r>
              <a:rPr lang="en-GB" dirty="0"/>
              <a:t>Well-being and Harmony</a:t>
            </a:r>
          </a:p>
        </p:txBody>
      </p:sp>
      <p:sp>
        <p:nvSpPr>
          <p:cNvPr id="3" name="Content Placeholder 2">
            <a:extLst>
              <a:ext uri="{FF2B5EF4-FFF2-40B4-BE49-F238E27FC236}">
                <a16:creationId xmlns:a16="http://schemas.microsoft.com/office/drawing/2014/main" id="{B7C13496-3407-D582-EA79-DD524CDBF486}"/>
              </a:ext>
            </a:extLst>
          </p:cNvPr>
          <p:cNvSpPr>
            <a:spLocks noGrp="1"/>
          </p:cNvSpPr>
          <p:nvPr>
            <p:ph idx="1"/>
          </p:nvPr>
        </p:nvSpPr>
        <p:spPr/>
        <p:txBody>
          <a:bodyPr>
            <a:normAutofit/>
          </a:bodyPr>
          <a:lstStyle/>
          <a:p>
            <a:pPr>
              <a:lnSpc>
                <a:spcPct val="107000"/>
              </a:lnSpc>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All dimensions of wellbeing and harmony are interconnected and interact to form the cohesive whole. Therefore, our wellbeing is affected by our sociocultural dynamics as well as our relationship with the environment around us. Likewise, sociocultural dynamics and our relationship with the environment are also affected by individual physical, emotional, and spiritual states, and the subsequent behavior to which they contribute.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71887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A190A-CF01-F7D7-16D1-6BB99D5752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5ACC64-AAC2-47AA-72D2-4BC66CA2AE51}"/>
              </a:ext>
            </a:extLst>
          </p:cNvPr>
          <p:cNvSpPr>
            <a:spLocks noGrp="1"/>
          </p:cNvSpPr>
          <p:nvPr>
            <p:ph type="title"/>
          </p:nvPr>
        </p:nvSpPr>
        <p:spPr/>
        <p:txBody>
          <a:bodyPr/>
          <a:lstStyle/>
          <a:p>
            <a:pPr algn="ctr"/>
            <a:r>
              <a:rPr lang="en-GB"/>
              <a:t>Well-being and Harmony</a:t>
            </a:r>
            <a:endParaRPr lang="en-GB" dirty="0"/>
          </a:p>
        </p:txBody>
      </p:sp>
      <p:sp>
        <p:nvSpPr>
          <p:cNvPr id="3" name="Content Placeholder 2">
            <a:extLst>
              <a:ext uri="{FF2B5EF4-FFF2-40B4-BE49-F238E27FC236}">
                <a16:creationId xmlns:a16="http://schemas.microsoft.com/office/drawing/2014/main" id="{A2DE7A1E-B6E9-A073-9A81-769ECB583ED7}"/>
              </a:ext>
            </a:extLst>
          </p:cNvPr>
          <p:cNvSpPr>
            <a:spLocks noGrp="1"/>
          </p:cNvSpPr>
          <p:nvPr>
            <p:ph idx="1"/>
          </p:nvPr>
        </p:nvSpPr>
        <p:spPr/>
        <p:txBody>
          <a:bodyPr>
            <a:normAutofit/>
          </a:bodyPr>
          <a:lstStyle/>
          <a:p>
            <a:pPr>
              <a:lnSpc>
                <a:spcPct val="107000"/>
              </a:lnSpc>
              <a:spcAft>
                <a:spcPts val="800"/>
              </a:spcAft>
            </a:pP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Well-being and harmony therefore are two sides of the same coin, with well-being placing emphasis on the balance of the whole, while harmony placing emphasis on the balance of the relationship between parts as well as parts to the whole. </a:t>
            </a:r>
          </a:p>
          <a:p>
            <a:pPr marL="0" indent="0">
              <a:buNone/>
            </a:pPr>
            <a:endParaRPr lang="en-GB" dirty="0"/>
          </a:p>
        </p:txBody>
      </p:sp>
    </p:spTree>
    <p:extLst>
      <p:ext uri="{BB962C8B-B14F-4D97-AF65-F5344CB8AC3E}">
        <p14:creationId xmlns:p14="http://schemas.microsoft.com/office/powerpoint/2010/main" val="36509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16C20-6C81-F3A6-1EB3-F4F0609A8D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31B4B9-6977-7947-FA86-08D10770E765}"/>
              </a:ext>
            </a:extLst>
          </p:cNvPr>
          <p:cNvSpPr>
            <a:spLocks noGrp="1"/>
          </p:cNvSpPr>
          <p:nvPr>
            <p:ph type="title"/>
          </p:nvPr>
        </p:nvSpPr>
        <p:spPr/>
        <p:txBody>
          <a:bodyPr/>
          <a:lstStyle/>
          <a:p>
            <a:pPr algn="ctr"/>
            <a:r>
              <a:rPr lang="en-GB" dirty="0"/>
              <a:t>The One and the Many</a:t>
            </a:r>
          </a:p>
        </p:txBody>
      </p:sp>
      <p:sp>
        <p:nvSpPr>
          <p:cNvPr id="3" name="Content Placeholder 2">
            <a:extLst>
              <a:ext uri="{FF2B5EF4-FFF2-40B4-BE49-F238E27FC236}">
                <a16:creationId xmlns:a16="http://schemas.microsoft.com/office/drawing/2014/main" id="{5823E4B4-1CE4-0BF5-F5AA-23784081DA02}"/>
              </a:ext>
            </a:extLst>
          </p:cNvPr>
          <p:cNvSpPr>
            <a:spLocks noGrp="1"/>
          </p:cNvSpPr>
          <p:nvPr>
            <p:ph idx="1"/>
          </p:nvPr>
        </p:nvSpPr>
        <p:spPr/>
        <p:txBody>
          <a:bodyPr>
            <a:normAutofit/>
          </a:bodyPr>
          <a:lstStyle/>
          <a:p>
            <a:pPr>
              <a:lnSpc>
                <a:spcPct val="107000"/>
              </a:lnSpc>
              <a:spcAft>
                <a:spcPts val="800"/>
              </a:spcAft>
            </a:pP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In other words, the paradox of Plato’s One and the Many. </a:t>
            </a:r>
          </a:p>
          <a:p>
            <a:pPr>
              <a:lnSpc>
                <a:spcPct val="107000"/>
              </a:lnSpc>
              <a:spcAft>
                <a:spcPts val="800"/>
              </a:spcAft>
            </a:pP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What we call the One or the Whole we also know as parts or many…” (Parmenides) </a:t>
            </a:r>
          </a:p>
          <a:p>
            <a:pPr>
              <a:lnSpc>
                <a:spcPct val="107000"/>
              </a:lnSpc>
              <a:spcAft>
                <a:spcPts val="800"/>
              </a:spcAft>
            </a:pP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While One and many may be mutually exclusive, “both, together, must be true.”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2440609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TotalTime>
  <Words>1844</Words>
  <Application>Microsoft Office PowerPoint</Application>
  <PresentationFormat>Widescreen</PresentationFormat>
  <Paragraphs>74</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Aptos</vt:lpstr>
      <vt:lpstr>Aptos Display</vt:lpstr>
      <vt:lpstr>Arial</vt:lpstr>
      <vt:lpstr>Calibri</vt:lpstr>
      <vt:lpstr>Times New Roman</vt:lpstr>
      <vt:lpstr>Office Theme</vt:lpstr>
      <vt:lpstr>Being Human (HPFY3008)</vt:lpstr>
      <vt:lpstr>What does it mean to be Human? </vt:lpstr>
      <vt:lpstr>The Need for Well-Being and Harmony</vt:lpstr>
      <vt:lpstr>What do we mean by Well-Being and Harmony?</vt:lpstr>
      <vt:lpstr>What do we mean  when we talk about Well-being? </vt:lpstr>
      <vt:lpstr>Socrates</vt:lpstr>
      <vt:lpstr>Plato</vt:lpstr>
      <vt:lpstr>Aristotle</vt:lpstr>
      <vt:lpstr>Aristotle</vt:lpstr>
      <vt:lpstr>Sigmund Freud</vt:lpstr>
      <vt:lpstr>Modern Theories Defining Well-being</vt:lpstr>
      <vt:lpstr>Definition of Well-being</vt:lpstr>
      <vt:lpstr>What do we mean  when we talk about Harmony? </vt:lpstr>
      <vt:lpstr>Pythagoras</vt:lpstr>
      <vt:lpstr>Pythagoras and Harmony in Music</vt:lpstr>
      <vt:lpstr>Pythagoras and the Harmony of the Spheres</vt:lpstr>
      <vt:lpstr>Mereology</vt:lpstr>
      <vt:lpstr>Definition of Harmony</vt:lpstr>
      <vt:lpstr>Well-being and Harmony</vt:lpstr>
      <vt:lpstr>Well-being and Harmony</vt:lpstr>
      <vt:lpstr>The One and the Many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janieyh 10</dc:creator>
  <cp:lastModifiedBy>janieyh 10</cp:lastModifiedBy>
  <cp:revision>30</cp:revision>
  <dcterms:created xsi:type="dcterms:W3CDTF">2025-04-11T03:12:47Z</dcterms:created>
  <dcterms:modified xsi:type="dcterms:W3CDTF">2025-04-12T23:35:40Z</dcterms:modified>
</cp:coreProperties>
</file>