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46" r:id="rId1"/>
  </p:sldMasterIdLst>
  <p:sldIdLst>
    <p:sldId id="270"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BA8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2" d="100"/>
          <a:sy n="82" d="100"/>
        </p:scale>
        <p:origin x="720"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3/11/2023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8331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3/11/2023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92670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3/11/2023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04162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3/11/2023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6663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3/11/2023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8194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3/11/2023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11860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3/11/2023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01422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3/11/2023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933282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3/11/2023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23267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3/11/2023</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72269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3/11/2023</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1827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3/11/2023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4982234"/>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47" r:id="rId3"/>
    <p:sldLayoutId id="2147483743" r:id="rId4"/>
    <p:sldLayoutId id="2147483738" r:id="rId5"/>
    <p:sldLayoutId id="2147483732" r:id="rId6"/>
    <p:sldLayoutId id="2147483733" r:id="rId7"/>
    <p:sldLayoutId id="2147483734" r:id="rId8"/>
    <p:sldLayoutId id="2147483735" r:id="rId9"/>
    <p:sldLayoutId id="2147483736" r:id="rId10"/>
    <p:sldLayoutId id="2147483737" r:id="rId11"/>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4673E-3366-8E0F-0AD7-ABB07F929A45}"/>
              </a:ext>
            </a:extLst>
          </p:cNvPr>
          <p:cNvSpPr>
            <a:spLocks noGrp="1"/>
          </p:cNvSpPr>
          <p:nvPr>
            <p:ph type="title"/>
          </p:nvPr>
        </p:nvSpPr>
        <p:spPr/>
        <p:txBody>
          <a:bodyPr/>
          <a:lstStyle/>
          <a:p>
            <a:r>
              <a:rPr lang="en-GB" dirty="0"/>
              <a:t>BMSW4003 REWORK </a:t>
            </a:r>
          </a:p>
        </p:txBody>
      </p:sp>
      <p:sp>
        <p:nvSpPr>
          <p:cNvPr id="3" name="Content Placeholder 2">
            <a:extLst>
              <a:ext uri="{FF2B5EF4-FFF2-40B4-BE49-F238E27FC236}">
                <a16:creationId xmlns:a16="http://schemas.microsoft.com/office/drawing/2014/main" id="{74228E91-219F-6299-3DDC-53E095A523DA}"/>
              </a:ext>
            </a:extLst>
          </p:cNvPr>
          <p:cNvSpPr>
            <a:spLocks noGrp="1"/>
          </p:cNvSpPr>
          <p:nvPr>
            <p:ph idx="1"/>
          </p:nvPr>
        </p:nvSpPr>
        <p:spPr/>
        <p:txBody>
          <a:bodyPr/>
          <a:lstStyle/>
          <a:p>
            <a:r>
              <a:rPr lang="en-GB" dirty="0"/>
              <a:t>Luminita Mircea </a:t>
            </a:r>
          </a:p>
          <a:p>
            <a:r>
              <a:rPr lang="en-GB" dirty="0"/>
              <a:t>Student id : 2026061</a:t>
            </a:r>
          </a:p>
          <a:p>
            <a:r>
              <a:rPr lang="en-GB" dirty="0"/>
              <a:t>BMSW4003 Digital Skills and Research Methods</a:t>
            </a:r>
          </a:p>
          <a:p>
            <a:endParaRPr lang="en-GB" dirty="0"/>
          </a:p>
        </p:txBody>
      </p:sp>
    </p:spTree>
    <p:extLst>
      <p:ext uri="{BB962C8B-B14F-4D97-AF65-F5344CB8AC3E}">
        <p14:creationId xmlns:p14="http://schemas.microsoft.com/office/powerpoint/2010/main" val="38828067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FD68DA-43BA-4508-8DE2-BA9BB7B2FA5B}"/>
              </a:ext>
            </a:extLst>
          </p:cNvPr>
          <p:cNvSpPr>
            <a:spLocks noGrp="1"/>
          </p:cNvSpPr>
          <p:nvPr>
            <p:ph type="ctrTitle"/>
          </p:nvPr>
        </p:nvSpPr>
        <p:spPr>
          <a:xfrm>
            <a:off x="5289754" y="639097"/>
            <a:ext cx="6253317" cy="3686015"/>
          </a:xfrm>
        </p:spPr>
        <p:txBody>
          <a:bodyPr>
            <a:normAutofit/>
          </a:bodyPr>
          <a:lstStyle/>
          <a:p>
            <a:r>
              <a:rPr lang="en-GB" sz="7200" b="1" dirty="0">
                <a:latin typeface="Algerian" panose="04020705040A02060702" pitchFamily="82" charset="0"/>
              </a:rPr>
              <a:t>DIKW and CRAAP frameworks </a:t>
            </a:r>
            <a:endParaRPr lang="en-US" sz="7200" dirty="0">
              <a:latin typeface="Algerian" panose="04020705040A02060702" pitchFamily="82" charset="0"/>
            </a:endParaRPr>
          </a:p>
        </p:txBody>
      </p:sp>
      <p:sp>
        <p:nvSpPr>
          <p:cNvPr id="3" name="Subtitle 2">
            <a:extLst>
              <a:ext uri="{FF2B5EF4-FFF2-40B4-BE49-F238E27FC236}">
                <a16:creationId xmlns:a16="http://schemas.microsoft.com/office/drawing/2014/main" id="{A8E9CFF2-3777-4FF4-A759-8491175B0B7C}"/>
              </a:ext>
            </a:extLst>
          </p:cNvPr>
          <p:cNvSpPr>
            <a:spLocks noGrp="1"/>
          </p:cNvSpPr>
          <p:nvPr>
            <p:ph type="subTitle" idx="1"/>
          </p:nvPr>
        </p:nvSpPr>
        <p:spPr>
          <a:xfrm>
            <a:off x="5289753" y="4672739"/>
            <a:ext cx="6269347" cy="1021498"/>
          </a:xfrm>
        </p:spPr>
        <p:txBody>
          <a:bodyPr>
            <a:normAutofit/>
          </a:bodyPr>
          <a:lstStyle/>
          <a:p>
            <a:endParaRPr lang="en-US" sz="2400" dirty="0">
              <a:solidFill>
                <a:schemeClr val="tx1">
                  <a:lumMod val="85000"/>
                  <a:lumOff val="15000"/>
                </a:schemeClr>
              </a:solidFill>
            </a:endParaRPr>
          </a:p>
        </p:txBody>
      </p:sp>
      <p:pic>
        <p:nvPicPr>
          <p:cNvPr id="5" name="Picture 4" descr="A picture containing building, sitting, bench, side&#10;&#10;Description automatically generated">
            <a:extLst>
              <a:ext uri="{FF2B5EF4-FFF2-40B4-BE49-F238E27FC236}">
                <a16:creationId xmlns:a16="http://schemas.microsoft.com/office/drawing/2014/main" id="{282CF6DD-7FE8-4063-9551-1B7BBCE92ABE}"/>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1" y="1"/>
            <a:ext cx="4635315" cy="6857999"/>
          </a:xfrm>
          <a:prstGeom prst="rect">
            <a:avLst/>
          </a:prstGeom>
        </p:spPr>
      </p:pic>
      <p:cxnSp>
        <p:nvCxnSpPr>
          <p:cNvPr id="24" name="Straight Connector 23">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37378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5A594-DA28-477B-8F8D-F79E200A418C}"/>
              </a:ext>
            </a:extLst>
          </p:cNvPr>
          <p:cNvSpPr>
            <a:spLocks noGrp="1"/>
          </p:cNvSpPr>
          <p:nvPr>
            <p:ph type="title"/>
          </p:nvPr>
        </p:nvSpPr>
        <p:spPr/>
        <p:txBody>
          <a:bodyPr>
            <a:normAutofit/>
          </a:bodyPr>
          <a:lstStyle/>
          <a:p>
            <a:r>
              <a:rPr lang="en-US" sz="4400" dirty="0">
                <a:latin typeface="Algerian" panose="04020705040A02060702" pitchFamily="82" charset="0"/>
              </a:rPr>
              <a:t>DIKW Framework</a:t>
            </a:r>
          </a:p>
        </p:txBody>
      </p:sp>
      <p:sp>
        <p:nvSpPr>
          <p:cNvPr id="3" name="Content Placeholder 2">
            <a:extLst>
              <a:ext uri="{FF2B5EF4-FFF2-40B4-BE49-F238E27FC236}">
                <a16:creationId xmlns:a16="http://schemas.microsoft.com/office/drawing/2014/main" id="{8D069453-9027-4825-B3AF-F278B2A90C3F}"/>
              </a:ext>
            </a:extLst>
          </p:cNvPr>
          <p:cNvSpPr>
            <a:spLocks noGrp="1"/>
          </p:cNvSpPr>
          <p:nvPr>
            <p:ph idx="1"/>
          </p:nvPr>
        </p:nvSpPr>
        <p:spPr/>
        <p:txBody>
          <a:bodyPr>
            <a:normAutofit fontScale="85000" lnSpcReduction="20000"/>
          </a:bodyPr>
          <a:lstStyle/>
          <a:p>
            <a:r>
              <a:rPr lang="en-US" sz="1400" b="1" dirty="0">
                <a:solidFill>
                  <a:schemeClr val="accent1">
                    <a:lumMod val="75000"/>
                  </a:schemeClr>
                </a:solidFill>
                <a:latin typeface="Times New Roman" panose="02020603050405020304" pitchFamily="18" charset="0"/>
                <a:cs typeface="Times New Roman" panose="02020603050405020304" pitchFamily="18" charset="0"/>
              </a:rPr>
              <a:t>Data:</a:t>
            </a:r>
          </a:p>
          <a:p>
            <a:pPr>
              <a:buFont typeface="Wingdings" panose="05000000000000000000" pitchFamily="2" charset="2"/>
              <a:buChar char="§"/>
            </a:pPr>
            <a:r>
              <a:rPr lang="en-US" sz="1400" dirty="0">
                <a:latin typeface="Times New Roman" panose="02020603050405020304" pitchFamily="18" charset="0"/>
                <a:cs typeface="Times New Roman" panose="02020603050405020304" pitchFamily="18" charset="0"/>
              </a:rPr>
              <a:t>Unfiltered information or data, provided in a tabular or graphical manner.</a:t>
            </a:r>
          </a:p>
          <a:p>
            <a:pPr>
              <a:buFont typeface="Wingdings" panose="05000000000000000000" pitchFamily="2" charset="2"/>
              <a:buChar char="§"/>
            </a:pPr>
            <a:r>
              <a:rPr lang="en-US" sz="1400" dirty="0">
                <a:latin typeface="Times New Roman" panose="02020603050405020304" pitchFamily="18" charset="0"/>
                <a:cs typeface="Times New Roman" panose="02020603050405020304" pitchFamily="18" charset="0"/>
              </a:rPr>
              <a:t> Information can be represented numerically or in the form of words, pictures, sounds, videos, or any other digital or analogue transmission.</a:t>
            </a:r>
          </a:p>
          <a:p>
            <a:r>
              <a:rPr lang="en-US" sz="1400" b="1" dirty="0">
                <a:solidFill>
                  <a:schemeClr val="accent1">
                    <a:lumMod val="75000"/>
                  </a:schemeClr>
                </a:solidFill>
                <a:latin typeface="Times New Roman" panose="02020603050405020304" pitchFamily="18" charset="0"/>
                <a:cs typeface="Times New Roman" panose="02020603050405020304" pitchFamily="18" charset="0"/>
              </a:rPr>
              <a:t>Information:</a:t>
            </a:r>
          </a:p>
          <a:p>
            <a:pPr>
              <a:buFont typeface="Wingdings" panose="05000000000000000000" pitchFamily="2" charset="2"/>
              <a:buChar char="§"/>
            </a:pPr>
            <a:r>
              <a:rPr lang="en-US" sz="1400" dirty="0">
                <a:latin typeface="Times New Roman" panose="02020603050405020304" pitchFamily="18" charset="0"/>
                <a:cs typeface="Times New Roman" panose="02020603050405020304" pitchFamily="18" charset="0"/>
              </a:rPr>
              <a:t>Information that has been prepared for easy consumption by means of processing, organisation, or structure.</a:t>
            </a:r>
          </a:p>
          <a:p>
            <a:pPr>
              <a:buFont typeface="Wingdings" panose="05000000000000000000" pitchFamily="2" charset="2"/>
              <a:buChar char="§"/>
            </a:pPr>
            <a:r>
              <a:rPr lang="en-US" sz="1400" dirty="0">
                <a:latin typeface="Times New Roman" panose="02020603050405020304" pitchFamily="18" charset="0"/>
                <a:cs typeface="Times New Roman" panose="02020603050405020304" pitchFamily="18" charset="0"/>
              </a:rPr>
              <a:t> The value of data is increased when it is transformed into an easily consumable form, which is exactly what information does.</a:t>
            </a:r>
          </a:p>
          <a:p>
            <a:r>
              <a:rPr lang="en-US" sz="1400" b="1" dirty="0">
                <a:solidFill>
                  <a:schemeClr val="accent1">
                    <a:lumMod val="75000"/>
                  </a:schemeClr>
                </a:solidFill>
                <a:latin typeface="Times New Roman" panose="02020603050405020304" pitchFamily="18" charset="0"/>
                <a:cs typeface="Times New Roman" panose="02020603050405020304" pitchFamily="18" charset="0"/>
              </a:rPr>
              <a:t>Knowledge:</a:t>
            </a:r>
          </a:p>
          <a:p>
            <a:pPr>
              <a:buFont typeface="Wingdings" panose="05000000000000000000" pitchFamily="2" charset="2"/>
              <a:buChar char="§"/>
            </a:pPr>
            <a:r>
              <a:rPr lang="en-US" sz="1400" dirty="0">
                <a:latin typeface="Times New Roman" panose="02020603050405020304" pitchFamily="18" charset="0"/>
                <a:cs typeface="Times New Roman" panose="02020603050405020304" pitchFamily="18" charset="0"/>
              </a:rPr>
              <a:t>Data that has been processed further through analysis, interpretation, or synthesis in order to shed light on some aspect of a topic or field. </a:t>
            </a:r>
          </a:p>
          <a:p>
            <a:pPr>
              <a:buFont typeface="Wingdings" panose="05000000000000000000" pitchFamily="2" charset="2"/>
              <a:buChar char="§"/>
            </a:pPr>
            <a:r>
              <a:rPr lang="en-US" sz="1400" dirty="0">
                <a:latin typeface="Times New Roman" panose="02020603050405020304" pitchFamily="18" charset="0"/>
                <a:cs typeface="Times New Roman" panose="02020603050405020304" pitchFamily="18" charset="0"/>
              </a:rPr>
              <a:t>Knowledge is acquired via study, practise, and expertise; it is frequently implicit or personal.</a:t>
            </a:r>
          </a:p>
          <a:p>
            <a:r>
              <a:rPr lang="en-US" sz="1400" b="1" dirty="0">
                <a:solidFill>
                  <a:schemeClr val="accent1">
                    <a:lumMod val="75000"/>
                  </a:schemeClr>
                </a:solidFill>
                <a:latin typeface="Times New Roman" panose="02020603050405020304" pitchFamily="18" charset="0"/>
                <a:cs typeface="Times New Roman" panose="02020603050405020304" pitchFamily="18" charset="0"/>
              </a:rPr>
              <a:t>Wisdom:</a:t>
            </a:r>
          </a:p>
          <a:p>
            <a:pPr>
              <a:buFont typeface="Wingdings" panose="05000000000000000000" pitchFamily="2" charset="2"/>
              <a:buChar char="§"/>
            </a:pPr>
            <a:r>
              <a:rPr lang="en-US" sz="1400" dirty="0">
                <a:latin typeface="Times New Roman" panose="02020603050405020304" pitchFamily="18" charset="0"/>
                <a:cs typeface="Times New Roman" panose="02020603050405020304" pitchFamily="18" charset="0"/>
              </a:rPr>
              <a:t>Wisdom, the pinnacle of the DIKW framework, is defined as the skill of using one's knowledge to make good choices and take appropriate actions.</a:t>
            </a:r>
          </a:p>
          <a:p>
            <a:pPr>
              <a:buFont typeface="Wingdings" panose="05000000000000000000" pitchFamily="2" charset="2"/>
              <a:buChar char="§"/>
            </a:pPr>
            <a:r>
              <a:rPr lang="en-US" sz="1400" dirty="0">
                <a:latin typeface="Times New Roman" panose="02020603050405020304" pitchFamily="18" charset="0"/>
                <a:cs typeface="Times New Roman" panose="02020603050405020304" pitchFamily="18" charset="0"/>
              </a:rPr>
              <a:t> Understanding the fundamental concepts, values, and trade-offs at play in a given circumstance is a hallmark of wisdom.</a:t>
            </a:r>
          </a:p>
          <a:p>
            <a:endParaRPr lang="en-US" dirty="0"/>
          </a:p>
        </p:txBody>
      </p:sp>
      <p:sp>
        <p:nvSpPr>
          <p:cNvPr id="4" name="Text Placeholder 3">
            <a:extLst>
              <a:ext uri="{FF2B5EF4-FFF2-40B4-BE49-F238E27FC236}">
                <a16:creationId xmlns:a16="http://schemas.microsoft.com/office/drawing/2014/main" id="{F8F0AF14-07B8-404D-A43C-B7B8CAA6C70C}"/>
              </a:ext>
            </a:extLst>
          </p:cNvPr>
          <p:cNvSpPr>
            <a:spLocks noGrp="1"/>
          </p:cNvSpPr>
          <p:nvPr>
            <p:ph type="body" sz="half" idx="2"/>
          </p:nvPr>
        </p:nvSpPr>
        <p:spPr/>
        <p:txBody>
          <a:bodyPr/>
          <a:lstStyle/>
          <a:p>
            <a:r>
              <a:rPr lang="en-US" dirty="0">
                <a:latin typeface="Times New Roman" panose="02020603050405020304" pitchFamily="18" charset="0"/>
                <a:cs typeface="Times New Roman" panose="02020603050405020304" pitchFamily="18" charset="0"/>
              </a:rPr>
              <a:t>Data, information, knowledge, and wisdom are all connected in some way, and that connection is explored in the DIKW framework. It's a nested structure of increasingly abstracted levels, wherein learning about a subject gets more in-depth with each successive level.</a:t>
            </a:r>
          </a:p>
        </p:txBody>
      </p:sp>
    </p:spTree>
    <p:extLst>
      <p:ext uri="{BB962C8B-B14F-4D97-AF65-F5344CB8AC3E}">
        <p14:creationId xmlns:p14="http://schemas.microsoft.com/office/powerpoint/2010/main" val="5228503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5DD8EE1-CD05-4FE7-90BA-EBCFFF565929}"/>
              </a:ext>
            </a:extLst>
          </p:cNvPr>
          <p:cNvSpPr/>
          <p:nvPr/>
        </p:nvSpPr>
        <p:spPr>
          <a:xfrm>
            <a:off x="1219200" y="185530"/>
            <a:ext cx="9819861" cy="68911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b="1" dirty="0">
                <a:latin typeface="Algerian" panose="04020705040A02060702" pitchFamily="82" charset="0"/>
              </a:rPr>
              <a:t>CRAAP Framework</a:t>
            </a:r>
          </a:p>
        </p:txBody>
      </p:sp>
      <p:sp>
        <p:nvSpPr>
          <p:cNvPr id="3" name="Rectangle 2">
            <a:extLst>
              <a:ext uri="{FF2B5EF4-FFF2-40B4-BE49-F238E27FC236}">
                <a16:creationId xmlns:a16="http://schemas.microsoft.com/office/drawing/2014/main" id="{15D9BCEC-872C-46F4-AFC9-5E87A135F43F}"/>
              </a:ext>
            </a:extLst>
          </p:cNvPr>
          <p:cNvSpPr/>
          <p:nvPr/>
        </p:nvSpPr>
        <p:spPr>
          <a:xfrm>
            <a:off x="689113" y="1179443"/>
            <a:ext cx="10853530" cy="522135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285750" indent="-285750" algn="just">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The CRAAP criteria are used to judge the credibility of academic sources.</a:t>
            </a:r>
          </a:p>
          <a:p>
            <a:pPr marL="285750" indent="-285750" algn="just">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 It's CRAAP if it's not current, relevant, authoritative, accurate, and serves a purpose. </a:t>
            </a:r>
          </a:p>
          <a:p>
            <a:pPr marL="285750" indent="-285750" algn="just">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A concise description of each ailment follows:</a:t>
            </a:r>
          </a:p>
          <a:p>
            <a:pPr algn="just"/>
            <a:r>
              <a:rPr lang="en-US" sz="1600" b="1" dirty="0">
                <a:solidFill>
                  <a:schemeClr val="accent1">
                    <a:lumMod val="75000"/>
                  </a:schemeClr>
                </a:solidFill>
                <a:latin typeface="Times New Roman" panose="02020603050405020304" pitchFamily="18" charset="0"/>
                <a:cs typeface="Times New Roman" panose="02020603050405020304" pitchFamily="18" charset="0"/>
              </a:rPr>
              <a:t>Currency:</a:t>
            </a:r>
          </a:p>
          <a:p>
            <a:pPr marL="285750" indent="-285750" algn="just">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When we talk about freshness, we're talking about how recently something was reported. </a:t>
            </a:r>
          </a:p>
          <a:p>
            <a:pPr marL="285750" indent="-285750" algn="just">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Academic research relies heavily on up-to-date information because disciplines and subjects are always changing and stale data might lead researchers astray.</a:t>
            </a:r>
          </a:p>
          <a:p>
            <a:pPr algn="just"/>
            <a:r>
              <a:rPr lang="en-US" sz="1600" b="1" dirty="0">
                <a:solidFill>
                  <a:schemeClr val="accent1">
                    <a:lumMod val="75000"/>
                  </a:schemeClr>
                </a:solidFill>
                <a:latin typeface="Times New Roman" panose="02020603050405020304" pitchFamily="18" charset="0"/>
                <a:cs typeface="Times New Roman" panose="02020603050405020304" pitchFamily="18" charset="0"/>
              </a:rPr>
              <a:t>Relevance: </a:t>
            </a:r>
          </a:p>
          <a:p>
            <a:pPr marL="285750" indent="-285750" algn="just">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The relevance of the data to the study's objectives is assessed using this criterion. </a:t>
            </a:r>
          </a:p>
          <a:p>
            <a:pPr marL="285750" indent="-285750" algn="just">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It's crucial to check that the data is pertinent to the study's focus and not stray too far off subject.</a:t>
            </a:r>
          </a:p>
          <a:p>
            <a:pPr algn="just"/>
            <a:r>
              <a:rPr lang="en-US" sz="1600" b="1" dirty="0">
                <a:solidFill>
                  <a:schemeClr val="accent1">
                    <a:lumMod val="75000"/>
                  </a:schemeClr>
                </a:solidFill>
                <a:latin typeface="Times New Roman" panose="02020603050405020304" pitchFamily="18" charset="0"/>
                <a:cs typeface="Times New Roman" panose="02020603050405020304" pitchFamily="18" charset="0"/>
              </a:rPr>
              <a:t>Authority: </a:t>
            </a:r>
          </a:p>
          <a:p>
            <a:pPr marL="285750" indent="-285750" algn="just">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The credibility of the information's source is evaluated using this criterion. </a:t>
            </a:r>
          </a:p>
          <a:p>
            <a:pPr marL="285750" indent="-285750" algn="just">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Checking the author's or publisher's credibility and expertise is crucial.</a:t>
            </a:r>
          </a:p>
          <a:p>
            <a:pPr algn="just"/>
            <a:r>
              <a:rPr lang="en-US" sz="1600" b="1" dirty="0">
                <a:solidFill>
                  <a:schemeClr val="accent1">
                    <a:lumMod val="75000"/>
                  </a:schemeClr>
                </a:solidFill>
                <a:latin typeface="Times New Roman" panose="02020603050405020304" pitchFamily="18" charset="0"/>
                <a:cs typeface="Times New Roman" panose="02020603050405020304" pitchFamily="18" charset="0"/>
              </a:rPr>
              <a:t>Accuracy:</a:t>
            </a:r>
          </a:p>
          <a:p>
            <a:pPr marL="285750" indent="-285750" algn="just">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By considering whether or not the information is accurate and trustworthy, this criterion provides a value judgement. </a:t>
            </a:r>
          </a:p>
          <a:p>
            <a:pPr marL="285750" indent="-285750" algn="just">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Verify that all claims made have solid proof to back them up.</a:t>
            </a:r>
          </a:p>
          <a:p>
            <a:pPr algn="just"/>
            <a:r>
              <a:rPr lang="en-US" sz="1600" b="1" dirty="0">
                <a:solidFill>
                  <a:schemeClr val="accent1">
                    <a:lumMod val="75000"/>
                  </a:schemeClr>
                </a:solidFill>
                <a:latin typeface="Times New Roman" panose="02020603050405020304" pitchFamily="18" charset="0"/>
                <a:cs typeface="Times New Roman" panose="02020603050405020304" pitchFamily="18" charset="0"/>
              </a:rPr>
              <a:t>Purpose:</a:t>
            </a:r>
          </a:p>
          <a:p>
            <a:pPr marL="285750" indent="-285750" algn="just">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For this criterion, we investigate the motivations of the people who compiled the data. </a:t>
            </a:r>
          </a:p>
          <a:p>
            <a:pPr marL="285750" indent="-285750" algn="just">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It's crucial to think about whether or not the information comes from a biassed source or is being presented with a specific purpose or viewpoint in mind.</a:t>
            </a:r>
          </a:p>
          <a:p>
            <a:pPr algn="just"/>
            <a:endParaRPr lang="en-US"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75389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5C253FE-ABD5-48D3-B082-D6A78117E73A}"/>
              </a:ext>
            </a:extLst>
          </p:cNvPr>
          <p:cNvSpPr/>
          <p:nvPr/>
        </p:nvSpPr>
        <p:spPr>
          <a:xfrm>
            <a:off x="1113183" y="848140"/>
            <a:ext cx="9939130" cy="24251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The acronym "Academic GRIT" stands for "grit, persistence, and determination" in the classroom.</a:t>
            </a: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 It's a way of approaching schoolwork that emphasises the need of a growth mentality, well-defined objectives, and creative problem-solving. </a:t>
            </a: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Students' Academic GRIT can be bolstered by using the CRAAP framework to aid them in determining which resources are reliable and worthy of their time and effort.</a:t>
            </a:r>
          </a:p>
          <a:p>
            <a:pPr marL="285750" indent="-2857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 Students can check that the information they're using to further their studies is credible, up-to-date, and applicable by applying the CRAAP test.</a:t>
            </a:r>
          </a:p>
        </p:txBody>
      </p:sp>
    </p:spTree>
    <p:extLst>
      <p:ext uri="{BB962C8B-B14F-4D97-AF65-F5344CB8AC3E}">
        <p14:creationId xmlns:p14="http://schemas.microsoft.com/office/powerpoint/2010/main" val="35387943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EA45B-34F4-4108-AF76-F3640FEEDD1C}"/>
              </a:ext>
            </a:extLst>
          </p:cNvPr>
          <p:cNvSpPr>
            <a:spLocks noGrp="1"/>
          </p:cNvSpPr>
          <p:nvPr>
            <p:ph type="title"/>
          </p:nvPr>
        </p:nvSpPr>
        <p:spPr/>
        <p:txBody>
          <a:bodyPr>
            <a:normAutofit/>
          </a:bodyPr>
          <a:lstStyle/>
          <a:p>
            <a:pPr algn="ctr"/>
            <a:r>
              <a:rPr lang="en-US" sz="7200" b="1" dirty="0">
                <a:solidFill>
                  <a:schemeClr val="accent1">
                    <a:lumMod val="75000"/>
                  </a:schemeClr>
                </a:solidFill>
                <a:latin typeface="Algerian" panose="04020705040A02060702" pitchFamily="82" charset="0"/>
              </a:rPr>
              <a:t>UWTSD GRIT result</a:t>
            </a:r>
          </a:p>
        </p:txBody>
      </p:sp>
      <p:sp>
        <p:nvSpPr>
          <p:cNvPr id="3" name="Rectangle: Rounded Corners 2">
            <a:extLst>
              <a:ext uri="{FF2B5EF4-FFF2-40B4-BE49-F238E27FC236}">
                <a16:creationId xmlns:a16="http://schemas.microsoft.com/office/drawing/2014/main" id="{15F7B3A8-705A-4B04-963E-7D99C7779227}"/>
              </a:ext>
            </a:extLst>
          </p:cNvPr>
          <p:cNvSpPr/>
          <p:nvPr/>
        </p:nvSpPr>
        <p:spPr>
          <a:xfrm>
            <a:off x="1097280" y="2001078"/>
            <a:ext cx="10058400" cy="3538331"/>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marL="285750" indent="-285750">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Angela Duckworth, a psychologist and author, popularized the term "grit" in her TED Talk and book "Grit:</a:t>
            </a:r>
          </a:p>
          <a:p>
            <a:pPr marL="285750" indent="-285750">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 The Strength of Passion and Endurance." GRIT stands for "grit," which consists of growth, resilience, instinct, and tenacity.</a:t>
            </a:r>
          </a:p>
          <a:p>
            <a:pPr marL="285750" indent="-285750">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 UWTSD researchers have looked into the connection between grit and academic achievement.</a:t>
            </a:r>
          </a:p>
          <a:p>
            <a:pPr marL="285750" indent="-285750">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To conduct their research, the UWTSD team polled over a thousand students from elementary, middle, and high schools, as well as colleges and institutions.</a:t>
            </a:r>
          </a:p>
          <a:p>
            <a:pPr marL="285750" indent="-285750">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 Students who scored higher on measures of grit were found to be more engaged in their coursework and more likely to succeed academically.</a:t>
            </a:r>
          </a:p>
          <a:p>
            <a:pPr marL="285750" indent="-285750">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Furthermore, the study found that grit was a better predictor of academic success than intelligence or socio-economic status. Students with high levels of grit were more likely to achieve their goals, even when faced with challenges and setbacks.</a:t>
            </a:r>
          </a:p>
          <a:p>
            <a:pPr marL="285750" indent="-285750">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The research from UW-San Diego supports the idea that students can benefit from cultivating grit in order to improve their academic performance.</a:t>
            </a:r>
          </a:p>
        </p:txBody>
      </p:sp>
    </p:spTree>
    <p:extLst>
      <p:ext uri="{BB962C8B-B14F-4D97-AF65-F5344CB8AC3E}">
        <p14:creationId xmlns:p14="http://schemas.microsoft.com/office/powerpoint/2010/main" val="27667448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E91B3-6904-47D4-8E62-03D2F2F1D979}"/>
              </a:ext>
            </a:extLst>
          </p:cNvPr>
          <p:cNvSpPr>
            <a:spLocks noGrp="1"/>
          </p:cNvSpPr>
          <p:nvPr>
            <p:ph type="title"/>
          </p:nvPr>
        </p:nvSpPr>
        <p:spPr/>
        <p:txBody>
          <a:bodyPr/>
          <a:lstStyle/>
          <a:p>
            <a:r>
              <a:rPr lang="en-US" dirty="0">
                <a:latin typeface="Algerian" panose="04020705040A02060702" pitchFamily="82" charset="0"/>
              </a:rPr>
              <a:t>Introduction to Angela Duckworth's work on grit</a:t>
            </a:r>
          </a:p>
        </p:txBody>
      </p:sp>
      <p:sp>
        <p:nvSpPr>
          <p:cNvPr id="3" name="Content Placeholder 2">
            <a:extLst>
              <a:ext uri="{FF2B5EF4-FFF2-40B4-BE49-F238E27FC236}">
                <a16:creationId xmlns:a16="http://schemas.microsoft.com/office/drawing/2014/main" id="{4C16D92C-9120-4623-92C3-C320E07E8825}"/>
              </a:ext>
            </a:extLst>
          </p:cNvPr>
          <p:cNvSpPr>
            <a:spLocks noGrp="1"/>
          </p:cNvSpPr>
          <p:nvPr>
            <p:ph idx="1"/>
          </p:nvPr>
        </p:nvSpPr>
        <p:spPr/>
        <p:txBody>
          <a:bodyPr>
            <a:normAutofit/>
          </a:bodyPr>
          <a:lstStyle/>
          <a:p>
            <a:pPr algn="just">
              <a:buFont typeface="Wingdings" panose="05000000000000000000" pitchFamily="2" charset="2"/>
              <a:buChar char="§"/>
            </a:pPr>
            <a:r>
              <a:rPr lang="en-US" sz="1600" dirty="0">
                <a:latin typeface="Times New Roman" panose="02020603050405020304" pitchFamily="18" charset="0"/>
                <a:cs typeface="Times New Roman" panose="02020603050405020304" pitchFamily="18" charset="0"/>
              </a:rPr>
              <a:t>Angela Duckworth, a psychologist at Penn, has made perseverance her focus. </a:t>
            </a:r>
          </a:p>
          <a:p>
            <a:pPr algn="just">
              <a:buFont typeface="Wingdings" panose="05000000000000000000" pitchFamily="2" charset="2"/>
              <a:buChar char="§"/>
            </a:pPr>
            <a:r>
              <a:rPr lang="en-US" sz="1600" dirty="0">
                <a:latin typeface="Times New Roman" panose="02020603050405020304" pitchFamily="18" charset="0"/>
                <a:cs typeface="Times New Roman" panose="02020603050405020304" pitchFamily="18" charset="0"/>
              </a:rPr>
              <a:t>Grit is the enthusiasm and perseverance to achieve long-term objectives. </a:t>
            </a:r>
          </a:p>
          <a:p>
            <a:pPr algn="just">
              <a:buFont typeface="Wingdings" panose="05000000000000000000" pitchFamily="2" charset="2"/>
              <a:buChar char="§"/>
            </a:pPr>
            <a:r>
              <a:rPr lang="en-US" sz="1600" dirty="0">
                <a:latin typeface="Times New Roman" panose="02020603050405020304" pitchFamily="18" charset="0"/>
                <a:cs typeface="Times New Roman" panose="02020603050405020304" pitchFamily="18" charset="0"/>
              </a:rPr>
              <a:t>Thus, it's the capacity to keep going even when things get tough.</a:t>
            </a:r>
          </a:p>
          <a:p>
            <a:pPr algn="just">
              <a:buFont typeface="Wingdings" panose="05000000000000000000" pitchFamily="2" charset="2"/>
              <a:buChar char="§"/>
            </a:pPr>
            <a:r>
              <a:rPr lang="en-US" sz="1600" dirty="0">
                <a:latin typeface="Times New Roman" panose="02020603050405020304" pitchFamily="18" charset="0"/>
                <a:cs typeface="Times New Roman" panose="02020603050405020304" pitchFamily="18" charset="0"/>
              </a:rPr>
              <a:t>According to Duckworth, grit is a key factor in achieving one's goals in the classroom, on the sports pitch, and in the workplace. </a:t>
            </a:r>
          </a:p>
          <a:p>
            <a:pPr algn="just">
              <a:buFont typeface="Wingdings" panose="05000000000000000000" pitchFamily="2" charset="2"/>
              <a:buChar char="§"/>
            </a:pPr>
            <a:r>
              <a:rPr lang="en-US" sz="1600" dirty="0">
                <a:latin typeface="Times New Roman" panose="02020603050405020304" pitchFamily="18" charset="0"/>
                <a:cs typeface="Times New Roman" panose="02020603050405020304" pitchFamily="18" charset="0"/>
              </a:rPr>
              <a:t>She discovered that perseverance is a more reliable indicator of future achievement than do IQ or natural ability.</a:t>
            </a:r>
          </a:p>
          <a:p>
            <a:pPr algn="just">
              <a:buFont typeface="Wingdings" panose="05000000000000000000" pitchFamily="2" charset="2"/>
              <a:buChar char="§"/>
            </a:pPr>
            <a:r>
              <a:rPr lang="en-US" sz="1600" dirty="0">
                <a:latin typeface="Times New Roman" panose="02020603050405020304" pitchFamily="18" charset="0"/>
                <a:cs typeface="Times New Roman" panose="02020603050405020304" pitchFamily="18" charset="0"/>
              </a:rPr>
              <a:t>The scale is used to evaluate an individual's focus, resilience, and commitment to long-term goals.</a:t>
            </a:r>
          </a:p>
          <a:p>
            <a:pPr algn="just">
              <a:buFont typeface="Wingdings" panose="05000000000000000000" pitchFamily="2" charset="2"/>
              <a:buChar char="§"/>
            </a:pPr>
            <a:r>
              <a:rPr lang="en-US" sz="1600" dirty="0">
                <a:latin typeface="Times New Roman" panose="02020603050405020304" pitchFamily="18" charset="0"/>
                <a:cs typeface="Times New Roman" panose="02020603050405020304" pitchFamily="18" charset="0"/>
              </a:rPr>
              <a:t>. Her book, "Grit: The Power of Passion and Perseverance," has sold millions of copies and encouraged readers to work hard to achieve their goals</a:t>
            </a:r>
            <a:r>
              <a:rPr lang="en-US" dirty="0">
                <a:latin typeface="Times New Roman" panose="02020603050405020304" pitchFamily="18" charset="0"/>
                <a:cs typeface="Times New Roman" panose="02020603050405020304" pitchFamily="18" charset="0"/>
              </a:rPr>
              <a:t>.</a:t>
            </a:r>
          </a:p>
        </p:txBody>
      </p:sp>
      <p:pic>
        <p:nvPicPr>
          <p:cNvPr id="6" name="Picture 5">
            <a:extLst>
              <a:ext uri="{FF2B5EF4-FFF2-40B4-BE49-F238E27FC236}">
                <a16:creationId xmlns:a16="http://schemas.microsoft.com/office/drawing/2014/main" id="{7CE3559C-7193-467C-9940-467946342981}"/>
              </a:ext>
            </a:extLst>
          </p:cNvPr>
          <p:cNvPicPr>
            <a:picLocks noChangeAspect="1"/>
          </p:cNvPicPr>
          <p:nvPr/>
        </p:nvPicPr>
        <p:blipFill>
          <a:blip r:embed="rId2"/>
          <a:stretch>
            <a:fillRect/>
          </a:stretch>
        </p:blipFill>
        <p:spPr>
          <a:xfrm>
            <a:off x="643465" y="3043049"/>
            <a:ext cx="3517567" cy="3064505"/>
          </a:xfrm>
          <a:prstGeom prst="rect">
            <a:avLst/>
          </a:prstGeom>
        </p:spPr>
      </p:pic>
      <p:sp>
        <p:nvSpPr>
          <p:cNvPr id="4" name="Text Placeholder 3">
            <a:extLst>
              <a:ext uri="{FF2B5EF4-FFF2-40B4-BE49-F238E27FC236}">
                <a16:creationId xmlns:a16="http://schemas.microsoft.com/office/drawing/2014/main" id="{6CA1910C-6C7D-42ED-97CB-15FCB7759362}"/>
              </a:ext>
            </a:extLst>
          </p:cNvPr>
          <p:cNvSpPr>
            <a:spLocks noGrp="1"/>
          </p:cNvSpPr>
          <p:nvPr>
            <p:ph type="body" sz="half" idx="2"/>
          </p:nvPr>
        </p:nvSpPr>
        <p:spPr/>
        <p:txBody>
          <a:bodyPr/>
          <a:lstStyle/>
          <a:p>
            <a:endParaRPr lang="en-US" dirty="0"/>
          </a:p>
        </p:txBody>
      </p:sp>
    </p:spTree>
    <p:extLst>
      <p:ext uri="{BB962C8B-B14F-4D97-AF65-F5344CB8AC3E}">
        <p14:creationId xmlns:p14="http://schemas.microsoft.com/office/powerpoint/2010/main" val="35694949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4DC40-4193-4CC3-947C-B51DBF732DF9}"/>
              </a:ext>
            </a:extLst>
          </p:cNvPr>
          <p:cNvSpPr>
            <a:spLocks noGrp="1"/>
          </p:cNvSpPr>
          <p:nvPr>
            <p:ph type="title"/>
          </p:nvPr>
        </p:nvSpPr>
        <p:spPr>
          <a:xfrm>
            <a:off x="1097280" y="286604"/>
            <a:ext cx="10058400" cy="1131380"/>
          </a:xfrm>
        </p:spPr>
        <p:txBody>
          <a:bodyPr>
            <a:normAutofit/>
          </a:bodyPr>
          <a:lstStyle/>
          <a:p>
            <a:pPr algn="ctr"/>
            <a:r>
              <a:rPr lang="en-US" sz="3600" b="1" dirty="0">
                <a:solidFill>
                  <a:schemeClr val="accent1">
                    <a:lumMod val="75000"/>
                  </a:schemeClr>
                </a:solidFill>
                <a:latin typeface="Algerian" panose="04020705040A02060702" pitchFamily="82" charset="0"/>
              </a:rPr>
              <a:t>Implications for education and beyond</a:t>
            </a:r>
            <a:endParaRPr lang="en-US" sz="3600" dirty="0">
              <a:solidFill>
                <a:schemeClr val="accent1">
                  <a:lumMod val="75000"/>
                </a:schemeClr>
              </a:solidFill>
              <a:latin typeface="Algerian" panose="04020705040A02060702" pitchFamily="82" charset="0"/>
            </a:endParaRPr>
          </a:p>
        </p:txBody>
      </p:sp>
      <p:sp>
        <p:nvSpPr>
          <p:cNvPr id="3" name="Content Placeholder 2">
            <a:extLst>
              <a:ext uri="{FF2B5EF4-FFF2-40B4-BE49-F238E27FC236}">
                <a16:creationId xmlns:a16="http://schemas.microsoft.com/office/drawing/2014/main" id="{03AC70B9-C4E8-487E-AE45-F87D2DE46044}"/>
              </a:ext>
            </a:extLst>
          </p:cNvPr>
          <p:cNvSpPr>
            <a:spLocks noGrp="1"/>
          </p:cNvSpPr>
          <p:nvPr>
            <p:ph sz="half" idx="1"/>
          </p:nvPr>
        </p:nvSpPr>
        <p:spPr>
          <a:xfrm>
            <a:off x="1775791" y="2544970"/>
            <a:ext cx="3604592" cy="1775239"/>
          </a:xfrm>
        </p:spPr>
        <p:txBody>
          <a:bodyPr>
            <a:normAutofit fontScale="92500"/>
          </a:bodyPr>
          <a:lstStyle/>
          <a:p>
            <a:pPr algn="just">
              <a:buFont typeface="Wingdings" panose="05000000000000000000" pitchFamily="2" charset="2"/>
              <a:buChar char="§"/>
            </a:pPr>
            <a:r>
              <a:rPr lang="en-US" sz="1600" dirty="0">
                <a:latin typeface="Times New Roman" panose="02020603050405020304" pitchFamily="18" charset="0"/>
                <a:cs typeface="Times New Roman" panose="02020603050405020304" pitchFamily="18" charset="0"/>
              </a:rPr>
              <a:t>New technology and societal shifts have far-reaching and far-reaching repercussions, with important ramifications for education and beyond.</a:t>
            </a:r>
          </a:p>
          <a:p>
            <a:pPr algn="just">
              <a:buFont typeface="Wingdings" panose="05000000000000000000" pitchFamily="2" charset="2"/>
              <a:buChar char="§"/>
            </a:pPr>
            <a:r>
              <a:rPr lang="en-US" sz="1600" dirty="0">
                <a:latin typeface="Times New Roman" panose="02020603050405020304" pitchFamily="18" charset="0"/>
                <a:cs typeface="Times New Roman" panose="02020603050405020304" pitchFamily="18" charset="0"/>
              </a:rPr>
              <a:t> Some of the most important spheres that may be affected by these shifts are listed below:</a:t>
            </a:r>
          </a:p>
        </p:txBody>
      </p:sp>
      <p:sp>
        <p:nvSpPr>
          <p:cNvPr id="4" name="Content Placeholder 3">
            <a:extLst>
              <a:ext uri="{FF2B5EF4-FFF2-40B4-BE49-F238E27FC236}">
                <a16:creationId xmlns:a16="http://schemas.microsoft.com/office/drawing/2014/main" id="{6407DAE6-E076-41FD-BDA6-453E0BE4782A}"/>
              </a:ext>
            </a:extLst>
          </p:cNvPr>
          <p:cNvSpPr>
            <a:spLocks noGrp="1"/>
          </p:cNvSpPr>
          <p:nvPr>
            <p:ph sz="half" idx="2"/>
          </p:nvPr>
        </p:nvSpPr>
        <p:spPr/>
        <p:txBody>
          <a:bodyPr>
            <a:normAutofit fontScale="92500"/>
          </a:bodyPr>
          <a:lstStyle/>
          <a:p>
            <a:pPr>
              <a:buFont typeface="Wingdings" panose="05000000000000000000" pitchFamily="2" charset="2"/>
              <a:buChar char="§"/>
            </a:pPr>
            <a:r>
              <a:rPr lang="en-US" sz="1600" dirty="0">
                <a:latin typeface="Times New Roman" panose="02020603050405020304" pitchFamily="18" charset="0"/>
                <a:cs typeface="Times New Roman" panose="02020603050405020304" pitchFamily="18" charset="0"/>
              </a:rPr>
              <a:t>Access to information</a:t>
            </a:r>
          </a:p>
          <a:p>
            <a:pPr>
              <a:buFont typeface="Wingdings" panose="05000000000000000000" pitchFamily="2" charset="2"/>
              <a:buChar char="§"/>
            </a:pPr>
            <a:r>
              <a:rPr lang="en-US" sz="1600" dirty="0">
                <a:latin typeface="Times New Roman" panose="02020603050405020304" pitchFamily="18" charset="0"/>
                <a:cs typeface="Times New Roman" panose="02020603050405020304" pitchFamily="18" charset="0"/>
              </a:rPr>
              <a:t>Digital literacy</a:t>
            </a:r>
          </a:p>
          <a:p>
            <a:pPr>
              <a:buFont typeface="Wingdings" panose="05000000000000000000" pitchFamily="2" charset="2"/>
              <a:buChar char="§"/>
            </a:pPr>
            <a:r>
              <a:rPr lang="en-US" sz="1600" dirty="0">
                <a:latin typeface="Times New Roman" panose="02020603050405020304" pitchFamily="18" charset="0"/>
                <a:cs typeface="Times New Roman" panose="02020603050405020304" pitchFamily="18" charset="0"/>
              </a:rPr>
              <a:t>Lifelong learning</a:t>
            </a:r>
          </a:p>
          <a:p>
            <a:pPr>
              <a:buFont typeface="Wingdings" panose="05000000000000000000" pitchFamily="2" charset="2"/>
              <a:buChar char="§"/>
            </a:pPr>
            <a:r>
              <a:rPr lang="en-US" sz="1600" dirty="0">
                <a:latin typeface="Times New Roman" panose="02020603050405020304" pitchFamily="18" charset="0"/>
                <a:cs typeface="Times New Roman" panose="02020603050405020304" pitchFamily="18" charset="0"/>
              </a:rPr>
              <a:t>Personalization</a:t>
            </a:r>
          </a:p>
          <a:p>
            <a:pPr>
              <a:buFont typeface="Wingdings" panose="05000000000000000000" pitchFamily="2" charset="2"/>
              <a:buChar char="§"/>
            </a:pPr>
            <a:r>
              <a:rPr lang="en-US" sz="1600" dirty="0">
                <a:latin typeface="Times New Roman" panose="02020603050405020304" pitchFamily="18" charset="0"/>
                <a:cs typeface="Times New Roman" panose="02020603050405020304" pitchFamily="18" charset="0"/>
              </a:rPr>
              <a:t>Job readiness</a:t>
            </a:r>
          </a:p>
          <a:p>
            <a:pPr>
              <a:buFont typeface="Wingdings" panose="05000000000000000000" pitchFamily="2" charset="2"/>
              <a:buChar char="§"/>
            </a:pPr>
            <a:r>
              <a:rPr lang="en-US" sz="1600" dirty="0">
                <a:latin typeface="Times New Roman" panose="02020603050405020304" pitchFamily="18" charset="0"/>
                <a:cs typeface="Times New Roman" panose="02020603050405020304" pitchFamily="18" charset="0"/>
              </a:rPr>
              <a:t>Globalization</a:t>
            </a:r>
          </a:p>
          <a:p>
            <a:pPr>
              <a:buFont typeface="Wingdings" panose="05000000000000000000" pitchFamily="2" charset="2"/>
              <a:buChar char="§"/>
            </a:pPr>
            <a:r>
              <a:rPr lang="en-US" sz="1600" dirty="0">
                <a:latin typeface="Times New Roman" panose="02020603050405020304" pitchFamily="18" charset="0"/>
                <a:cs typeface="Times New Roman" panose="02020603050405020304" pitchFamily="18" charset="0"/>
              </a:rPr>
              <a:t>To ensure that today's students are ready to take advantage of tomorrow's chances, education must continue to evolve and adapt to the ramifications of new technology and societal shifts.</a:t>
            </a:r>
          </a:p>
        </p:txBody>
      </p:sp>
    </p:spTree>
    <p:extLst>
      <p:ext uri="{BB962C8B-B14F-4D97-AF65-F5344CB8AC3E}">
        <p14:creationId xmlns:p14="http://schemas.microsoft.com/office/powerpoint/2010/main" val="30887191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48785-E845-4381-90CB-038D9C076A9D}"/>
              </a:ext>
            </a:extLst>
          </p:cNvPr>
          <p:cNvSpPr>
            <a:spLocks noGrp="1"/>
          </p:cNvSpPr>
          <p:nvPr>
            <p:ph type="title"/>
          </p:nvPr>
        </p:nvSpPr>
        <p:spPr/>
        <p:txBody>
          <a:bodyPr/>
          <a:lstStyle/>
          <a:p>
            <a:pPr algn="ctr"/>
            <a:r>
              <a:rPr lang="en-US" b="1" dirty="0">
                <a:solidFill>
                  <a:schemeClr val="accent1">
                    <a:lumMod val="75000"/>
                  </a:schemeClr>
                </a:solidFill>
                <a:latin typeface="Algerian" panose="04020705040A02060702" pitchFamily="82" charset="0"/>
              </a:rPr>
              <a:t>Critique and limitations</a:t>
            </a:r>
          </a:p>
        </p:txBody>
      </p:sp>
      <p:sp>
        <p:nvSpPr>
          <p:cNvPr id="3" name="Text Placeholder 2">
            <a:extLst>
              <a:ext uri="{FF2B5EF4-FFF2-40B4-BE49-F238E27FC236}">
                <a16:creationId xmlns:a16="http://schemas.microsoft.com/office/drawing/2014/main" id="{05B77534-9456-4261-A274-726F6CAF5D7F}"/>
              </a:ext>
            </a:extLst>
          </p:cNvPr>
          <p:cNvSpPr>
            <a:spLocks noGrp="1"/>
          </p:cNvSpPr>
          <p:nvPr>
            <p:ph type="body" idx="1"/>
          </p:nvPr>
        </p:nvSpPr>
        <p:spPr/>
        <p:txBody>
          <a:bodyPr/>
          <a:lstStyle/>
          <a:p>
            <a:pPr algn="ctr"/>
            <a:r>
              <a:rPr lang="en-US" b="1" dirty="0">
                <a:latin typeface="Algerian" panose="04020705040A02060702" pitchFamily="82" charset="0"/>
              </a:rPr>
              <a:t>Definition of grit:</a:t>
            </a:r>
          </a:p>
        </p:txBody>
      </p:sp>
      <p:sp>
        <p:nvSpPr>
          <p:cNvPr id="4" name="Content Placeholder 3">
            <a:extLst>
              <a:ext uri="{FF2B5EF4-FFF2-40B4-BE49-F238E27FC236}">
                <a16:creationId xmlns:a16="http://schemas.microsoft.com/office/drawing/2014/main" id="{BFCBE740-23F1-4422-8FA7-F21C73751E9E}"/>
              </a:ext>
            </a:extLst>
          </p:cNvPr>
          <p:cNvSpPr>
            <a:spLocks noGrp="1"/>
          </p:cNvSpPr>
          <p:nvPr>
            <p:ph sz="half" idx="2"/>
          </p:nvPr>
        </p:nvSpPr>
        <p:spPr/>
        <p:txBody>
          <a:bodyPr>
            <a:normAutofit/>
          </a:bodyPr>
          <a:lstStyle/>
          <a:p>
            <a:pPr algn="just">
              <a:buFont typeface="Wingdings" panose="05000000000000000000" pitchFamily="2" charset="2"/>
              <a:buChar char="§"/>
            </a:pPr>
            <a:r>
              <a:rPr lang="en-US" sz="1600" dirty="0">
                <a:latin typeface="Times New Roman" panose="02020603050405020304" pitchFamily="18" charset="0"/>
                <a:cs typeface="Times New Roman" panose="02020603050405020304" pitchFamily="18" charset="0"/>
              </a:rPr>
              <a:t>Yet, her concept of grit has been criticized. Her detractors say her definition is too broad and unspecific. </a:t>
            </a:r>
          </a:p>
          <a:p>
            <a:pPr algn="just">
              <a:buFont typeface="Wingdings" panose="05000000000000000000" pitchFamily="2" charset="2"/>
              <a:buChar char="§"/>
            </a:pPr>
            <a:r>
              <a:rPr lang="en-US" sz="1600" dirty="0">
                <a:latin typeface="Times New Roman" panose="02020603050405020304" pitchFamily="18" charset="0"/>
                <a:cs typeface="Times New Roman" panose="02020603050405020304" pitchFamily="18" charset="0"/>
              </a:rPr>
              <a:t>Yet, it is unclear what she means by "passion and tenacity for long-term goals" in her definition of grit. </a:t>
            </a:r>
          </a:p>
          <a:p>
            <a:pPr algn="just">
              <a:buFont typeface="Wingdings" panose="05000000000000000000" pitchFamily="2" charset="2"/>
              <a:buChar char="§"/>
            </a:pPr>
            <a:r>
              <a:rPr lang="en-US" sz="1600" dirty="0">
                <a:latin typeface="Times New Roman" panose="02020603050405020304" pitchFamily="18" charset="0"/>
                <a:cs typeface="Times New Roman" panose="02020603050405020304" pitchFamily="18" charset="0"/>
              </a:rPr>
              <a:t>The definition has been criticized for being too vague and lacking in operationalization.</a:t>
            </a:r>
          </a:p>
        </p:txBody>
      </p:sp>
      <p:sp>
        <p:nvSpPr>
          <p:cNvPr id="5" name="Text Placeholder 4">
            <a:extLst>
              <a:ext uri="{FF2B5EF4-FFF2-40B4-BE49-F238E27FC236}">
                <a16:creationId xmlns:a16="http://schemas.microsoft.com/office/drawing/2014/main" id="{5D7C6A6E-036B-4BA3-BD54-45FB8F82F612}"/>
              </a:ext>
            </a:extLst>
          </p:cNvPr>
          <p:cNvSpPr>
            <a:spLocks noGrp="1"/>
          </p:cNvSpPr>
          <p:nvPr>
            <p:ph type="body" sz="quarter" idx="3"/>
          </p:nvPr>
        </p:nvSpPr>
        <p:spPr/>
        <p:txBody>
          <a:bodyPr/>
          <a:lstStyle/>
          <a:p>
            <a:pPr algn="ctr"/>
            <a:r>
              <a:rPr lang="en-US" b="1" dirty="0">
                <a:latin typeface="Algerian" panose="04020705040A02060702" pitchFamily="82" charset="0"/>
              </a:rPr>
              <a:t>Self-report bias</a:t>
            </a:r>
          </a:p>
        </p:txBody>
      </p:sp>
      <p:sp>
        <p:nvSpPr>
          <p:cNvPr id="6" name="Content Placeholder 5">
            <a:extLst>
              <a:ext uri="{FF2B5EF4-FFF2-40B4-BE49-F238E27FC236}">
                <a16:creationId xmlns:a16="http://schemas.microsoft.com/office/drawing/2014/main" id="{ED158DEC-5972-451D-9DB2-F8BF805AA6C0}"/>
              </a:ext>
            </a:extLst>
          </p:cNvPr>
          <p:cNvSpPr>
            <a:spLocks noGrp="1"/>
          </p:cNvSpPr>
          <p:nvPr>
            <p:ph sz="quarter" idx="4"/>
          </p:nvPr>
        </p:nvSpPr>
        <p:spPr/>
        <p:txBody>
          <a:bodyPr>
            <a:normAutofit/>
          </a:bodyPr>
          <a:lstStyle/>
          <a:p>
            <a:pPr algn="just">
              <a:buFont typeface="Wingdings" panose="05000000000000000000" pitchFamily="2" charset="2"/>
              <a:buChar char="§"/>
            </a:pPr>
            <a:r>
              <a:rPr lang="en-US" sz="1600" dirty="0">
                <a:latin typeface="Times New Roman" panose="02020603050405020304" pitchFamily="18" charset="0"/>
                <a:cs typeface="Times New Roman" panose="02020603050405020304" pitchFamily="18" charset="0"/>
              </a:rPr>
              <a:t>Duckworth's grit scale is highly dependent on self-reporting. </a:t>
            </a:r>
          </a:p>
          <a:p>
            <a:pPr algn="just">
              <a:buFont typeface="Wingdings" panose="05000000000000000000" pitchFamily="2" charset="2"/>
              <a:buChar char="§"/>
            </a:pPr>
            <a:r>
              <a:rPr lang="en-US" sz="1600" dirty="0">
                <a:latin typeface="Times New Roman" panose="02020603050405020304" pitchFamily="18" charset="0"/>
                <a:cs typeface="Times New Roman" panose="02020603050405020304" pitchFamily="18" charset="0"/>
              </a:rPr>
              <a:t>Social desirability bias is an issue that can arise in self-report measurements because people may choose to give answers they think would be better received by others.</a:t>
            </a:r>
          </a:p>
        </p:txBody>
      </p:sp>
    </p:spTree>
    <p:extLst>
      <p:ext uri="{BB962C8B-B14F-4D97-AF65-F5344CB8AC3E}">
        <p14:creationId xmlns:p14="http://schemas.microsoft.com/office/powerpoint/2010/main" val="655144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1876D-9AE0-49BC-8BD9-26EDD53DE613}"/>
              </a:ext>
            </a:extLst>
          </p:cNvPr>
          <p:cNvSpPr>
            <a:spLocks noGrp="1"/>
          </p:cNvSpPr>
          <p:nvPr>
            <p:ph type="title"/>
          </p:nvPr>
        </p:nvSpPr>
        <p:spPr>
          <a:xfrm>
            <a:off x="643466" y="265043"/>
            <a:ext cx="3517567" cy="1749287"/>
          </a:xfrm>
        </p:spPr>
        <p:txBody>
          <a:bodyPr/>
          <a:lstStyle/>
          <a:p>
            <a:r>
              <a:rPr lang="en-US" dirty="0">
                <a:latin typeface="Algerian" panose="04020705040A02060702" pitchFamily="82" charset="0"/>
              </a:rPr>
              <a:t>Future research directions</a:t>
            </a:r>
          </a:p>
        </p:txBody>
      </p:sp>
      <p:pic>
        <p:nvPicPr>
          <p:cNvPr id="5" name="Content Placeholder 4">
            <a:extLst>
              <a:ext uri="{FF2B5EF4-FFF2-40B4-BE49-F238E27FC236}">
                <a16:creationId xmlns:a16="http://schemas.microsoft.com/office/drawing/2014/main" id="{7EF9E23A-1BA6-41FE-A310-03CAF742243B}"/>
              </a:ext>
            </a:extLst>
          </p:cNvPr>
          <p:cNvPicPr>
            <a:picLocks noGrp="1" noChangeAspect="1"/>
          </p:cNvPicPr>
          <p:nvPr>
            <p:ph idx="1"/>
          </p:nvPr>
        </p:nvPicPr>
        <p:blipFill>
          <a:blip r:embed="rId2"/>
          <a:stretch>
            <a:fillRect/>
          </a:stretch>
        </p:blipFill>
        <p:spPr>
          <a:xfrm>
            <a:off x="5910470" y="931813"/>
            <a:ext cx="5452534" cy="4994373"/>
          </a:xfrm>
          <a:prstGeom prst="rect">
            <a:avLst/>
          </a:prstGeom>
        </p:spPr>
      </p:pic>
      <p:sp>
        <p:nvSpPr>
          <p:cNvPr id="4" name="Text Placeholder 3">
            <a:extLst>
              <a:ext uri="{FF2B5EF4-FFF2-40B4-BE49-F238E27FC236}">
                <a16:creationId xmlns:a16="http://schemas.microsoft.com/office/drawing/2014/main" id="{67E3336A-0DFF-4365-BCBB-DDB2D694D592}"/>
              </a:ext>
            </a:extLst>
          </p:cNvPr>
          <p:cNvSpPr>
            <a:spLocks noGrp="1"/>
          </p:cNvSpPr>
          <p:nvPr>
            <p:ph type="body" sz="half" idx="2"/>
          </p:nvPr>
        </p:nvSpPr>
        <p:spPr>
          <a:xfrm>
            <a:off x="643465" y="2186610"/>
            <a:ext cx="3517567" cy="3920946"/>
          </a:xfrm>
        </p:spPr>
        <p:txBody>
          <a:bodyPr>
            <a:normAutofit lnSpcReduction="10000"/>
          </a:bodyPr>
          <a:lstStyle/>
          <a:p>
            <a:pPr marL="285750" indent="-285750" algn="just">
              <a:buFont typeface="Wingdings" panose="05000000000000000000" pitchFamily="2" charset="2"/>
              <a:buChar char="§"/>
            </a:pPr>
            <a:r>
              <a:rPr lang="en-US" sz="1400" dirty="0">
                <a:latin typeface="Times New Roman" panose="02020603050405020304" pitchFamily="18" charset="0"/>
                <a:cs typeface="Times New Roman" panose="02020603050405020304" pitchFamily="18" charset="0"/>
              </a:rPr>
              <a:t>The ideas presented in Angela Duckworth's TED Talk, "Grit: </a:t>
            </a:r>
          </a:p>
          <a:p>
            <a:pPr marL="285750" indent="-285750" algn="just">
              <a:buFont typeface="Wingdings" panose="05000000000000000000" pitchFamily="2" charset="2"/>
              <a:buChar char="§"/>
            </a:pPr>
            <a:r>
              <a:rPr lang="en-US" sz="1400" dirty="0">
                <a:latin typeface="Times New Roman" panose="02020603050405020304" pitchFamily="18" charset="0"/>
                <a:cs typeface="Times New Roman" panose="02020603050405020304" pitchFamily="18" charset="0"/>
              </a:rPr>
              <a:t>The Power of Passion and Persistence," have broad implications for future study. Suggestions for future study based on her work include the following:</a:t>
            </a:r>
          </a:p>
          <a:p>
            <a:pPr marL="285750" indent="-285750" algn="just">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Development of grit interventions</a:t>
            </a:r>
          </a:p>
          <a:p>
            <a:pPr marL="285750" indent="-285750" algn="just">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Understanding the role of cultural factors</a:t>
            </a:r>
          </a:p>
          <a:p>
            <a:pPr marL="285750" indent="-285750" algn="just">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Grit in the workplace</a:t>
            </a:r>
          </a:p>
          <a:p>
            <a:pPr marL="285750" indent="-285750" algn="just">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Examining the relationship between grit and mental health</a:t>
            </a:r>
          </a:p>
          <a:p>
            <a:pPr marL="285750" indent="-285750" algn="just">
              <a:buFont typeface="Arial" panose="020B0604020202020204" pitchFamily="34" charset="0"/>
              <a:buChar char="•"/>
            </a:pPr>
            <a:r>
              <a:rPr lang="en-US" sz="1500" dirty="0">
                <a:latin typeface="Times New Roman" panose="02020603050405020304" pitchFamily="18" charset="0"/>
                <a:cs typeface="Times New Roman" panose="02020603050405020304" pitchFamily="18" charset="0"/>
              </a:rPr>
              <a:t>Understanding the neural basis of grit</a:t>
            </a:r>
          </a:p>
          <a:p>
            <a:pPr algn="just"/>
            <a:endParaRPr lang="en-US" sz="1400" dirty="0">
              <a:latin typeface="Times New Roman" panose="02020603050405020304" pitchFamily="18" charset="0"/>
              <a:cs typeface="Times New Roman" panose="02020603050405020304" pitchFamily="18" charset="0"/>
            </a:endParaRPr>
          </a:p>
          <a:p>
            <a:pPr algn="just"/>
            <a:endParaRPr lang="en-US"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774170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BE659A-F8C9-4467-AF2A-8277C369E3E5}"/>
              </a:ext>
            </a:extLst>
          </p:cNvPr>
          <p:cNvSpPr>
            <a:spLocks noGrp="1"/>
          </p:cNvSpPr>
          <p:nvPr>
            <p:ph type="title"/>
          </p:nvPr>
        </p:nvSpPr>
        <p:spPr/>
        <p:txBody>
          <a:bodyPr>
            <a:normAutofit/>
          </a:bodyPr>
          <a:lstStyle/>
          <a:p>
            <a:pPr algn="ctr"/>
            <a:r>
              <a:rPr lang="en-US" sz="8800" b="1" dirty="0">
                <a:solidFill>
                  <a:schemeClr val="accent1">
                    <a:lumMod val="75000"/>
                  </a:schemeClr>
                </a:solidFill>
                <a:latin typeface="Algerian" panose="04020705040A02060702" pitchFamily="82" charset="0"/>
              </a:rPr>
              <a:t>Result </a:t>
            </a:r>
          </a:p>
        </p:txBody>
      </p:sp>
      <p:sp>
        <p:nvSpPr>
          <p:cNvPr id="3" name="Rectangle 2">
            <a:extLst>
              <a:ext uri="{FF2B5EF4-FFF2-40B4-BE49-F238E27FC236}">
                <a16:creationId xmlns:a16="http://schemas.microsoft.com/office/drawing/2014/main" id="{4F3EB8DE-C7AD-4ED3-875E-4F500C8A2237}"/>
              </a:ext>
            </a:extLst>
          </p:cNvPr>
          <p:cNvSpPr/>
          <p:nvPr/>
        </p:nvSpPr>
        <p:spPr>
          <a:xfrm>
            <a:off x="1258957" y="2173356"/>
            <a:ext cx="9896723" cy="381662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buFont typeface="Wingdings" panose="05000000000000000000" pitchFamily="2" charset="2"/>
              <a:buChar char="§"/>
            </a:pPr>
            <a:r>
              <a:rPr lang="en-US" sz="1600" dirty="0">
                <a:solidFill>
                  <a:schemeClr val="bg1"/>
                </a:solidFill>
                <a:latin typeface="Times New Roman" panose="02020603050405020304" pitchFamily="18" charset="0"/>
                <a:cs typeface="Times New Roman" panose="02020603050405020304" pitchFamily="18" charset="0"/>
              </a:rPr>
              <a:t>The term "grit," which is based on the research of Angela Duckworth and her TED Talk presentation, describes the qualities of enthusiasm and persistence that enable people to reach their long-term goals. Duckworth's studies show that people who have grit are more likely to achieve success in a wide range of fields.</a:t>
            </a:r>
          </a:p>
          <a:p>
            <a:pPr marL="285750" indent="-285750" algn="just">
              <a:buFont typeface="Wingdings" panose="05000000000000000000" pitchFamily="2" charset="2"/>
              <a:buChar char="§"/>
            </a:pPr>
            <a:r>
              <a:rPr lang="en-US" sz="1600" dirty="0">
                <a:solidFill>
                  <a:schemeClr val="bg1"/>
                </a:solidFill>
                <a:latin typeface="Times New Roman" panose="02020603050405020304" pitchFamily="18" charset="0"/>
                <a:cs typeface="Times New Roman" panose="02020603050405020304" pitchFamily="18" charset="0"/>
              </a:rPr>
              <a:t>Duckworth says that while talent and intelligence are important, grit is the defining characteristic of those who persist in the face of adversity and ultimately succeed. </a:t>
            </a:r>
          </a:p>
          <a:p>
            <a:pPr marL="285750" indent="-285750" algn="just">
              <a:buFont typeface="Wingdings" panose="05000000000000000000" pitchFamily="2" charset="2"/>
              <a:buChar char="§"/>
            </a:pPr>
            <a:r>
              <a:rPr lang="en-US" sz="1600" dirty="0">
                <a:solidFill>
                  <a:schemeClr val="bg1"/>
                </a:solidFill>
                <a:latin typeface="Times New Roman" panose="02020603050405020304" pitchFamily="18" charset="0"/>
                <a:cs typeface="Times New Roman" panose="02020603050405020304" pitchFamily="18" charset="0"/>
              </a:rPr>
              <a:t>This is because people who have grit are less likely to give up in the face of adversity and will keep working hard until they achieve their goals.</a:t>
            </a:r>
          </a:p>
          <a:p>
            <a:pPr marL="285750" indent="-285750" algn="just">
              <a:buFont typeface="Wingdings" panose="05000000000000000000" pitchFamily="2" charset="2"/>
              <a:buChar char="§"/>
            </a:pPr>
            <a:r>
              <a:rPr lang="en-US" sz="1600" dirty="0">
                <a:solidFill>
                  <a:schemeClr val="bg1"/>
                </a:solidFill>
                <a:latin typeface="Times New Roman" panose="02020603050405020304" pitchFamily="18" charset="0"/>
                <a:cs typeface="Times New Roman" panose="02020603050405020304" pitchFamily="18" charset="0"/>
              </a:rPr>
              <a:t>The ramifications of the concept of grit for one's own growth and success are substantial.</a:t>
            </a:r>
          </a:p>
          <a:p>
            <a:pPr marL="285750" indent="-285750" algn="just">
              <a:buFont typeface="Wingdings" panose="05000000000000000000" pitchFamily="2" charset="2"/>
              <a:buChar char="§"/>
            </a:pPr>
            <a:r>
              <a:rPr lang="en-US" sz="1600" dirty="0">
                <a:solidFill>
                  <a:schemeClr val="bg1"/>
                </a:solidFill>
                <a:latin typeface="Times New Roman" panose="02020603050405020304" pitchFamily="18" charset="0"/>
                <a:cs typeface="Times New Roman" panose="02020603050405020304" pitchFamily="18" charset="0"/>
              </a:rPr>
              <a:t> Individuals can improve their prospects of success and the realization of their long-term goals through the development of grit and persistence, even in the face of setbacks and difficulty along the way.</a:t>
            </a:r>
          </a:p>
        </p:txBody>
      </p:sp>
    </p:spTree>
    <p:extLst>
      <p:ext uri="{BB962C8B-B14F-4D97-AF65-F5344CB8AC3E}">
        <p14:creationId xmlns:p14="http://schemas.microsoft.com/office/powerpoint/2010/main" val="5457501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68127-A8A8-4052-8D0D-7AF323910F72}"/>
              </a:ext>
            </a:extLst>
          </p:cNvPr>
          <p:cNvSpPr>
            <a:spLocks noGrp="1"/>
          </p:cNvSpPr>
          <p:nvPr>
            <p:ph type="title"/>
          </p:nvPr>
        </p:nvSpPr>
        <p:spPr/>
        <p:txBody>
          <a:bodyPr>
            <a:normAutofit/>
          </a:bodyPr>
          <a:lstStyle/>
          <a:p>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Angela Duckworth, a researcher into the link between grit and achievement, discussed her findings in a TED Talk. She maintained that grit, which she defined as "the mix of enthusiasm and perseverance towards long-term goals," is a more accurate predictor of achievement than IQ or natural ability.</a:t>
            </a:r>
            <a:br>
              <a:rPr lang="en-US" sz="1800" dirty="0">
                <a:latin typeface="Times New Roman" panose="02020603050405020304" pitchFamily="18" charset="0"/>
                <a:cs typeface="Times New Roman" panose="02020603050405020304" pitchFamily="18" charset="0"/>
              </a:rPr>
            </a:b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According to Duckworth's findings, those with high grit are more resilient and persistent in the face of adversity, increasing their chances of achieving their goals.</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 She also stressed the need for both kids and grownups to acquire grit, and offered advice on how to do so, including the significance of establishing one's "why," engaging in intentional practise, and adopting a growth mindset.</a:t>
            </a:r>
            <a:br>
              <a:rPr lang="en-US" sz="1800" dirty="0">
                <a:latin typeface="Times New Roman" panose="02020603050405020304" pitchFamily="18" charset="0"/>
                <a:cs typeface="Times New Roman" panose="02020603050405020304" pitchFamily="18" charset="0"/>
              </a:rPr>
            </a:br>
            <a:r>
              <a:rPr lang="en-US" sz="1800" dirty="0">
                <a:latin typeface="Times New Roman" panose="02020603050405020304" pitchFamily="18" charset="0"/>
                <a:cs typeface="Times New Roman" panose="02020603050405020304" pitchFamily="18" charset="0"/>
              </a:rPr>
              <a:t>Duckworth's work emphasises the significance of dedication and enthusiasm for one's work, and offers guidance on how to cultivate these qualities in oneself.</a:t>
            </a:r>
            <a:br>
              <a:rPr lang="en-US" sz="1800" dirty="0">
                <a:latin typeface="Times New Roman" panose="02020603050405020304" pitchFamily="18" charset="0"/>
                <a:cs typeface="Times New Roman" panose="02020603050405020304" pitchFamily="18" charset="0"/>
              </a:rPr>
            </a:br>
            <a:endParaRPr lang="en-US" sz="1800" dirty="0">
              <a:latin typeface="Times New Roman" panose="02020603050405020304" pitchFamily="18" charset="0"/>
              <a:cs typeface="Times New Roman" panose="02020603050405020304" pitchFamily="18" charset="0"/>
            </a:endParaRPr>
          </a:p>
        </p:txBody>
      </p:sp>
      <p:sp>
        <p:nvSpPr>
          <p:cNvPr id="3" name="Text Placeholder 2">
            <a:extLst>
              <a:ext uri="{FF2B5EF4-FFF2-40B4-BE49-F238E27FC236}">
                <a16:creationId xmlns:a16="http://schemas.microsoft.com/office/drawing/2014/main" id="{721641C3-09A7-4DA7-A311-A01785EF2978}"/>
              </a:ext>
            </a:extLst>
          </p:cNvPr>
          <p:cNvSpPr>
            <a:spLocks noGrp="1"/>
          </p:cNvSpPr>
          <p:nvPr>
            <p:ph type="body" idx="1"/>
          </p:nvPr>
        </p:nvSpPr>
        <p:spPr/>
        <p:txBody>
          <a:bodyPr/>
          <a:lstStyle/>
          <a:p>
            <a:endParaRPr lang="en-US"/>
          </a:p>
        </p:txBody>
      </p:sp>
    </p:spTree>
    <p:extLst>
      <p:ext uri="{BB962C8B-B14F-4D97-AF65-F5344CB8AC3E}">
        <p14:creationId xmlns:p14="http://schemas.microsoft.com/office/powerpoint/2010/main" val="38616267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C1869-389E-49D0-A245-E0EBDA3B2A4E}"/>
              </a:ext>
            </a:extLst>
          </p:cNvPr>
          <p:cNvSpPr>
            <a:spLocks noGrp="1"/>
          </p:cNvSpPr>
          <p:nvPr>
            <p:ph type="title"/>
          </p:nvPr>
        </p:nvSpPr>
        <p:spPr/>
        <p:txBody>
          <a:bodyPr>
            <a:normAutofit/>
          </a:bodyPr>
          <a:lstStyle/>
          <a:p>
            <a:pPr algn="ctr"/>
            <a:r>
              <a:rPr lang="en-US" sz="8000" b="1" dirty="0">
                <a:solidFill>
                  <a:schemeClr val="accent1">
                    <a:lumMod val="75000"/>
                  </a:schemeClr>
                </a:solidFill>
                <a:latin typeface="Algerian" panose="04020705040A02060702" pitchFamily="82" charset="0"/>
              </a:rPr>
              <a:t>CONCLUSION</a:t>
            </a:r>
          </a:p>
        </p:txBody>
      </p:sp>
      <p:sp>
        <p:nvSpPr>
          <p:cNvPr id="3" name="Rectangle 2">
            <a:extLst>
              <a:ext uri="{FF2B5EF4-FFF2-40B4-BE49-F238E27FC236}">
                <a16:creationId xmlns:a16="http://schemas.microsoft.com/office/drawing/2014/main" id="{B0E03B99-44ED-4092-8826-40F2EEB69175}"/>
              </a:ext>
            </a:extLst>
          </p:cNvPr>
          <p:cNvSpPr/>
          <p:nvPr/>
        </p:nvSpPr>
        <p:spPr>
          <a:xfrm>
            <a:off x="1004516" y="2239617"/>
            <a:ext cx="10058400" cy="381662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285750" indent="-285750">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Angela Duckworth, a researcher into the link between grit and achievement, discussed her findings in a TED Talk. </a:t>
            </a:r>
          </a:p>
          <a:p>
            <a:pPr marL="285750" indent="-285750">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She maintained that grit, which she defined as "the mix of enthusiasm and perseverance towards long-term goals," is a more accurate predictor of achievement than IQ or natural ability. </a:t>
            </a:r>
          </a:p>
          <a:p>
            <a:pPr marL="285750" indent="-285750">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According to Duckworth's findings, those with high grit are more resilient and persistent in the face of adversity, increasing their chances of achieving their goals. </a:t>
            </a:r>
          </a:p>
          <a:p>
            <a:pPr marL="285750" indent="-285750">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She also stressed the need for both kids and grownups to acquire grit, and offered advice on how to do so, including the significance of establishing one's "why," engaging in intentional practise, and adopting a growth mindset. </a:t>
            </a:r>
          </a:p>
          <a:p>
            <a:pPr marL="285750" indent="-285750">
              <a:buFont typeface="Wingdings" panose="05000000000000000000" pitchFamily="2" charset="2"/>
              <a:buChar char="§"/>
            </a:pPr>
            <a:r>
              <a:rPr lang="en-US" dirty="0">
                <a:latin typeface="Times New Roman" panose="02020603050405020304" pitchFamily="18" charset="0"/>
                <a:cs typeface="Times New Roman" panose="02020603050405020304" pitchFamily="18" charset="0"/>
              </a:rPr>
              <a:t>Duckworth's work emphasises the significance of dedication and enthusiasm for one's work, and offers guidance on how to cultivate these qualities in oneself.</a:t>
            </a:r>
            <a:br>
              <a:rPr lang="en-US" dirty="0">
                <a:latin typeface="Times New Roman" panose="02020603050405020304" pitchFamily="18" charset="0"/>
                <a:cs typeface="Times New Roman" panose="02020603050405020304" pitchFamily="18" charset="0"/>
              </a:rPr>
            </a:br>
            <a:endParaRPr lang="en-US" dirty="0">
              <a:ln w="0"/>
              <a:solidFill>
                <a:schemeClr val="accent1"/>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8661531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750B3-E937-4197-916C-9F94912CC730}"/>
              </a:ext>
            </a:extLst>
          </p:cNvPr>
          <p:cNvSpPr>
            <a:spLocks noGrp="1"/>
          </p:cNvSpPr>
          <p:nvPr>
            <p:ph type="title"/>
          </p:nvPr>
        </p:nvSpPr>
        <p:spPr/>
        <p:txBody>
          <a:bodyPr>
            <a:normAutofit/>
          </a:bodyPr>
          <a:lstStyle/>
          <a:p>
            <a:pPr algn="ctr"/>
            <a:r>
              <a:rPr lang="en-US" sz="7200" b="1" dirty="0">
                <a:solidFill>
                  <a:schemeClr val="accent1">
                    <a:lumMod val="75000"/>
                  </a:schemeClr>
                </a:solidFill>
                <a:latin typeface="Algerian" panose="04020705040A02060702" pitchFamily="82" charset="0"/>
              </a:rPr>
              <a:t>REFERENCES</a:t>
            </a:r>
          </a:p>
        </p:txBody>
      </p:sp>
      <p:sp>
        <p:nvSpPr>
          <p:cNvPr id="3" name="Rectangle 2">
            <a:extLst>
              <a:ext uri="{FF2B5EF4-FFF2-40B4-BE49-F238E27FC236}">
                <a16:creationId xmlns:a16="http://schemas.microsoft.com/office/drawing/2014/main" id="{D900E842-2041-4FCC-AEA2-37285B450643}"/>
              </a:ext>
            </a:extLst>
          </p:cNvPr>
          <p:cNvSpPr/>
          <p:nvPr/>
        </p:nvSpPr>
        <p:spPr>
          <a:xfrm>
            <a:off x="1205948" y="2173357"/>
            <a:ext cx="9846365" cy="39889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US" dirty="0"/>
              <a:t>Burton, E. (2023). </a:t>
            </a:r>
            <a:r>
              <a:rPr lang="en-US" i="1" dirty="0"/>
              <a:t>Computing and Technology Ethics: Engaging through Science Fiction</a:t>
            </a:r>
            <a:r>
              <a:rPr lang="en-US" dirty="0"/>
              <a:t>. [online] </a:t>
            </a:r>
            <a:r>
              <a:rPr lang="en-US" i="1" dirty="0"/>
              <a:t>Google Books</a:t>
            </a:r>
            <a:r>
              <a:rPr lang="en-US" dirty="0"/>
              <a:t>. MIT Press. Available at: https://books.google.com/books?hl=en&amp;lr=&amp;id=pXF6EAAAQBAJ&amp;oi=fnd&amp;pg=PR17&amp;dq=DIKW+and+CRAAP+frameworks+&amp;ots=fEFDqfdSAu&amp;sig=6pn9ar1fjUbwzjZcNjuvyh6_jzo [Accessed 10 Mar. 2023].</a:t>
            </a:r>
          </a:p>
          <a:p>
            <a:pPr marL="285750" indent="-285750">
              <a:buFont typeface="Arial" panose="020B0604020202020204" pitchFamily="34" charset="0"/>
              <a:buChar char="•"/>
            </a:pPr>
            <a:r>
              <a:rPr lang="en-US" dirty="0"/>
              <a:t>Carisa, M.F.C. (2022). O combated à desinformação: qual o papal das bibliotheca's? </a:t>
            </a:r>
            <a:r>
              <a:rPr lang="en-US" i="1" dirty="0"/>
              <a:t>run.unl.pt</a:t>
            </a:r>
            <a:r>
              <a:rPr lang="en-US" dirty="0"/>
              <a:t>. [online] Available at: https://run.unl.pt/handle/10362/130220 [Accessed 10 Mar. 2023].</a:t>
            </a:r>
          </a:p>
          <a:p>
            <a:pPr marL="285750" indent="-285750">
              <a:buFont typeface="Arial" panose="020B0604020202020204" pitchFamily="34" charset="0"/>
              <a:buChar char="•"/>
            </a:pPr>
            <a:r>
              <a:rPr lang="en-US" dirty="0"/>
              <a:t>McLoughlin, C. (2022). FUTURE SCENARIOS FOR TEACHING AND LEARNING: DEVELOPING STUDENT CAPABILITIES IN THE ERA OF POST TRUTH AND FAKE NEWS. </a:t>
            </a:r>
            <a:r>
              <a:rPr lang="en-US" i="1" dirty="0"/>
              <a:t>ICERI2019 Proceedings</a:t>
            </a:r>
            <a:r>
              <a:rPr lang="en-US" dirty="0"/>
              <a:t>, [online] pp.11365–11371. doe: https://doi.org/10.21125/iceri.2019.2832.</a:t>
            </a:r>
          </a:p>
        </p:txBody>
      </p:sp>
    </p:spTree>
    <p:extLst>
      <p:ext uri="{BB962C8B-B14F-4D97-AF65-F5344CB8AC3E}">
        <p14:creationId xmlns:p14="http://schemas.microsoft.com/office/powerpoint/2010/main" val="1870879517"/>
      </p:ext>
    </p:extLst>
  </p:cSld>
  <p:clrMapOvr>
    <a:masterClrMapping/>
  </p:clrMapOvr>
</p:sld>
</file>

<file path=ppt/theme/theme1.xml><?xml version="1.0" encoding="utf-8"?>
<a:theme xmlns:a="http://schemas.openxmlformats.org/drawingml/2006/main" name="1_RetrospectVTI">
  <a:themeElements>
    <a:clrScheme name="Custom 37">
      <a:dk1>
        <a:srgbClr val="000000"/>
      </a:dk1>
      <a:lt1>
        <a:srgbClr val="FFFFFF"/>
      </a:lt1>
      <a:dk2>
        <a:srgbClr val="4A5356"/>
      </a:dk2>
      <a:lt2>
        <a:srgbClr val="E8E3CE"/>
      </a:lt2>
      <a:accent1>
        <a:srgbClr val="9BA8B7"/>
      </a:accent1>
      <a:accent2>
        <a:srgbClr val="E6A02E"/>
      </a:accent2>
      <a:accent3>
        <a:srgbClr val="BF6A3B"/>
      </a:accent3>
      <a:accent4>
        <a:srgbClr val="92987A"/>
      </a:accent4>
      <a:accent5>
        <a:srgbClr val="857659"/>
      </a:accent5>
      <a:accent6>
        <a:srgbClr val="A0988C"/>
      </a:accent6>
      <a:hlink>
        <a:srgbClr val="00B0F0"/>
      </a:hlink>
      <a:folHlink>
        <a:srgbClr val="738F97"/>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TWO.pptx" id="{769520F8-BFE5-4C8C-A7AA-375C025A91CE}" vid="{AEAFD717-D3C8-4034-8F7E-D5220B0CCEB8}"/>
    </a:ext>
  </a:extLst>
</a:theme>
</file>

<file path=docProps/app.xml><?xml version="1.0" encoding="utf-8"?>
<Properties xmlns="http://schemas.openxmlformats.org/officeDocument/2006/extended-properties" xmlns:vt="http://schemas.openxmlformats.org/officeDocument/2006/docPropsVTypes">
  <Template>Urban monochrome</Template>
  <TotalTime>0</TotalTime>
  <Words>1817</Words>
  <Application>Microsoft Office PowerPoint</Application>
  <PresentationFormat>Widescreen</PresentationFormat>
  <Paragraphs>101</Paragraphs>
  <Slides>14</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Algerian</vt:lpstr>
      <vt:lpstr>Arial</vt:lpstr>
      <vt:lpstr>Bookman Old Style</vt:lpstr>
      <vt:lpstr>Calibri</vt:lpstr>
      <vt:lpstr>Franklin Gothic Book</vt:lpstr>
      <vt:lpstr>Times New Roman</vt:lpstr>
      <vt:lpstr>Wingdings</vt:lpstr>
      <vt:lpstr>1_RetrospectVTI</vt:lpstr>
      <vt:lpstr>BMSW4003 REWORK </vt:lpstr>
      <vt:lpstr>DIKW and CRAAP frameworks </vt:lpstr>
      <vt:lpstr>DIKW Framework</vt:lpstr>
      <vt:lpstr>PowerPoint Presentation</vt:lpstr>
      <vt:lpstr>PowerPoint Presentation</vt:lpstr>
      <vt:lpstr>UWTSD GRIT result</vt:lpstr>
      <vt:lpstr>Introduction to Angela Duckworth's work on grit</vt:lpstr>
      <vt:lpstr>Implications for education and beyond</vt:lpstr>
      <vt:lpstr>Critique and limitations</vt:lpstr>
      <vt:lpstr>Future research directions</vt:lpstr>
      <vt:lpstr>Result </vt:lpstr>
      <vt:lpstr> Angela Duckworth, a researcher into the link between grit and achievement, discussed her findings in a TED Talk. She maintained that grit, which she defined as "the mix of enthusiasm and perseverance towards long-term goals," is a more accurate predictor of achievement than IQ or natural ability.  According to Duckworth's findings, those with high grit are more resilient and persistent in the face of adversity, increasing their chances of achieving their goals.  She also stressed the need for both kids and grownups to acquire grit, and offered advice on how to do so, including the significance of establishing one's "why," engaging in intentional practise, and adopting a growth mindset. Duckworth's work emphasises the significance of dedication and enthusiasm for one's work, and offers guidance on how to cultivate these qualities in oneself.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2023-03-10T05:17:59Z</dcterms:created>
  <dcterms:modified xsi:type="dcterms:W3CDTF">2023-03-11T18:01:39Z</dcterms:modified>
</cp:coreProperties>
</file>