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microsoft.com/office/2016/11/relationships/changesInfo" Target="changesInfos/changesInfo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eema Bibi (2511766)" userId="fca9b5e3-2213-43cf-bb29-122408502a98" providerId="ADAL" clId="{B391E836-D9F9-3EC7-97E8-63BF34B7AE2C}"/>
    <pc:docChg chg="custSel addSld modSld">
      <pc:chgData name="Haleema Bibi (2511766)" userId="fca9b5e3-2213-43cf-bb29-122408502a98" providerId="ADAL" clId="{B391E836-D9F9-3EC7-97E8-63BF34B7AE2C}" dt="2026-05-31T23:26:06.477" v="544" actId="20577"/>
      <pc:docMkLst>
        <pc:docMk/>
      </pc:docMkLst>
      <pc:sldChg chg="modSp mod">
        <pc:chgData name="Haleema Bibi (2511766)" userId="fca9b5e3-2213-43cf-bb29-122408502a98" providerId="ADAL" clId="{B391E836-D9F9-3EC7-97E8-63BF34B7AE2C}" dt="2026-05-31T23:26:06.477" v="544" actId="20577"/>
        <pc:sldMkLst>
          <pc:docMk/>
          <pc:sldMk cId="3601293624" sldId="256"/>
        </pc:sldMkLst>
        <pc:spChg chg="mod">
          <ac:chgData name="Haleema Bibi (2511766)" userId="fca9b5e3-2213-43cf-bb29-122408502a98" providerId="ADAL" clId="{B391E836-D9F9-3EC7-97E8-63BF34B7AE2C}" dt="2026-05-31T23:26:06.477" v="544" actId="20577"/>
          <ac:spMkLst>
            <pc:docMk/>
            <pc:sldMk cId="3601293624" sldId="256"/>
            <ac:spMk id="8" creationId="{1153E837-96F2-0D27-ED68-78B76E2E0777}"/>
          </ac:spMkLst>
        </pc:spChg>
      </pc:sldChg>
      <pc:sldChg chg="addSp modSp mod">
        <pc:chgData name="Haleema Bibi (2511766)" userId="fca9b5e3-2213-43cf-bb29-122408502a98" providerId="ADAL" clId="{B391E836-D9F9-3EC7-97E8-63BF34B7AE2C}" dt="2026-05-23T22:31:22.700" v="120" actId="25668"/>
        <pc:sldMkLst>
          <pc:docMk/>
          <pc:sldMk cId="2580205188" sldId="257"/>
        </pc:sldMkLst>
        <pc:spChg chg="add mod">
          <ac:chgData name="Haleema Bibi (2511766)" userId="fca9b5e3-2213-43cf-bb29-122408502a98" providerId="ADAL" clId="{B391E836-D9F9-3EC7-97E8-63BF34B7AE2C}" dt="2026-05-23T20:46:19.174" v="38" actId="1076"/>
          <ac:spMkLst>
            <pc:docMk/>
            <pc:sldMk cId="2580205188" sldId="257"/>
            <ac:spMk id="2" creationId="{BA0980A5-9721-7F0E-2696-4AF0D9E08AC6}"/>
          </ac:spMkLst>
        </pc:spChg>
        <pc:spChg chg="add mod">
          <ac:chgData name="Haleema Bibi (2511766)" userId="fca9b5e3-2213-43cf-bb29-122408502a98" providerId="ADAL" clId="{B391E836-D9F9-3EC7-97E8-63BF34B7AE2C}" dt="2026-05-23T22:31:22.700" v="120" actId="25668"/>
          <ac:spMkLst>
            <pc:docMk/>
            <pc:sldMk cId="2580205188" sldId="257"/>
            <ac:spMk id="4" creationId="{F3047DC2-FC48-FFA3-EB6A-B70F034029C2}"/>
          </ac:spMkLst>
        </pc:spChg>
      </pc:sldChg>
      <pc:sldChg chg="addSp delSp modSp new mod">
        <pc:chgData name="Haleema Bibi (2511766)" userId="fca9b5e3-2213-43cf-bb29-122408502a98" providerId="ADAL" clId="{B391E836-D9F9-3EC7-97E8-63BF34B7AE2C}" dt="2026-05-23T22:31:13.522" v="119" actId="20577"/>
        <pc:sldMkLst>
          <pc:docMk/>
          <pc:sldMk cId="2457154276" sldId="258"/>
        </pc:sldMkLst>
        <pc:spChg chg="add mod">
          <ac:chgData name="Haleema Bibi (2511766)" userId="fca9b5e3-2213-43cf-bb29-122408502a98" providerId="ADAL" clId="{B391E836-D9F9-3EC7-97E8-63BF34B7AE2C}" dt="2026-05-23T21:17:09.216" v="84" actId="1076"/>
          <ac:spMkLst>
            <pc:docMk/>
            <pc:sldMk cId="2457154276" sldId="258"/>
            <ac:spMk id="4" creationId="{6E4F6224-FAA7-1BCB-9838-9C3272CD4C5A}"/>
          </ac:spMkLst>
        </pc:spChg>
        <pc:spChg chg="add mod">
          <ac:chgData name="Haleema Bibi (2511766)" userId="fca9b5e3-2213-43cf-bb29-122408502a98" providerId="ADAL" clId="{B391E836-D9F9-3EC7-97E8-63BF34B7AE2C}" dt="2026-05-23T22:31:13.522" v="119" actId="20577"/>
          <ac:spMkLst>
            <pc:docMk/>
            <pc:sldMk cId="2457154276" sldId="258"/>
            <ac:spMk id="6" creationId="{34801FC4-E697-16AD-E5A7-4045802F5FEA}"/>
          </ac:spMkLst>
        </pc:spChg>
      </pc:sldChg>
      <pc:sldChg chg="addSp delSp modSp new mod">
        <pc:chgData name="Haleema Bibi (2511766)" userId="fca9b5e3-2213-43cf-bb29-122408502a98" providerId="ADAL" clId="{B391E836-D9F9-3EC7-97E8-63BF34B7AE2C}" dt="2026-05-24T22:07:49.508" v="181" actId="1076"/>
        <pc:sldMkLst>
          <pc:docMk/>
          <pc:sldMk cId="273710775" sldId="259"/>
        </pc:sldMkLst>
        <pc:spChg chg="add mod">
          <ac:chgData name="Haleema Bibi (2511766)" userId="fca9b5e3-2213-43cf-bb29-122408502a98" providerId="ADAL" clId="{B391E836-D9F9-3EC7-97E8-63BF34B7AE2C}" dt="2026-05-24T22:07:49.508" v="181" actId="1076"/>
          <ac:spMkLst>
            <pc:docMk/>
            <pc:sldMk cId="273710775" sldId="259"/>
            <ac:spMk id="5" creationId="{1B53239D-4E22-6B88-8214-156E34727C4E}"/>
          </ac:spMkLst>
        </pc:spChg>
        <pc:spChg chg="add mod">
          <ac:chgData name="Haleema Bibi (2511766)" userId="fca9b5e3-2213-43cf-bb29-122408502a98" providerId="ADAL" clId="{B391E836-D9F9-3EC7-97E8-63BF34B7AE2C}" dt="2026-05-23T22:23:40.181" v="109" actId="1076"/>
          <ac:spMkLst>
            <pc:docMk/>
            <pc:sldMk cId="273710775" sldId="259"/>
            <ac:spMk id="7" creationId="{139D8430-EE2B-EFE1-53E5-4A1FFCCFEE3B}"/>
          </ac:spMkLst>
        </pc:spChg>
      </pc:sldChg>
      <pc:sldChg chg="addSp delSp modSp new mod">
        <pc:chgData name="Haleema Bibi (2511766)" userId="fca9b5e3-2213-43cf-bb29-122408502a98" providerId="ADAL" clId="{B391E836-D9F9-3EC7-97E8-63BF34B7AE2C}" dt="2026-05-24T22:10:16.040" v="216" actId="20577"/>
        <pc:sldMkLst>
          <pc:docMk/>
          <pc:sldMk cId="763846410" sldId="260"/>
        </pc:sldMkLst>
        <pc:spChg chg="add mod">
          <ac:chgData name="Haleema Bibi (2511766)" userId="fca9b5e3-2213-43cf-bb29-122408502a98" providerId="ADAL" clId="{B391E836-D9F9-3EC7-97E8-63BF34B7AE2C}" dt="2026-05-24T22:05:35.216" v="179" actId="14100"/>
          <ac:spMkLst>
            <pc:docMk/>
            <pc:sldMk cId="763846410" sldId="260"/>
            <ac:spMk id="3" creationId="{EA8868E7-A3C8-3DD5-B5BC-A002416D47A8}"/>
          </ac:spMkLst>
        </pc:spChg>
        <pc:spChg chg="add mod">
          <ac:chgData name="Haleema Bibi (2511766)" userId="fca9b5e3-2213-43cf-bb29-122408502a98" providerId="ADAL" clId="{B391E836-D9F9-3EC7-97E8-63BF34B7AE2C}" dt="2026-05-24T22:05:05.759" v="176" actId="1076"/>
          <ac:spMkLst>
            <pc:docMk/>
            <pc:sldMk cId="763846410" sldId="260"/>
            <ac:spMk id="5" creationId="{BCC52F21-ADD4-06D5-8599-DA3FC06A593D}"/>
          </ac:spMkLst>
        </pc:spChg>
        <pc:spChg chg="add mod">
          <ac:chgData name="Haleema Bibi (2511766)" userId="fca9b5e3-2213-43cf-bb29-122408502a98" providerId="ADAL" clId="{B391E836-D9F9-3EC7-97E8-63BF34B7AE2C}" dt="2026-05-24T22:10:16.040" v="216" actId="20577"/>
          <ac:spMkLst>
            <pc:docMk/>
            <pc:sldMk cId="763846410" sldId="260"/>
            <ac:spMk id="6" creationId="{C0295433-0E18-D17E-57CA-EF49DAC5D959}"/>
          </ac:spMkLst>
        </pc:spChg>
      </pc:sldChg>
      <pc:sldChg chg="addSp delSp modSp new mod">
        <pc:chgData name="Haleema Bibi (2511766)" userId="fca9b5e3-2213-43cf-bb29-122408502a98" providerId="ADAL" clId="{B391E836-D9F9-3EC7-97E8-63BF34B7AE2C}" dt="2026-05-31T19:37:07.147" v="533" actId="20577"/>
        <pc:sldMkLst>
          <pc:docMk/>
          <pc:sldMk cId="1216517198" sldId="261"/>
        </pc:sldMkLst>
        <pc:spChg chg="add mod">
          <ac:chgData name="Haleema Bibi (2511766)" userId="fca9b5e3-2213-43cf-bb29-122408502a98" providerId="ADAL" clId="{B391E836-D9F9-3EC7-97E8-63BF34B7AE2C}" dt="2026-05-25T21:30:34.250" v="240" actId="1076"/>
          <ac:spMkLst>
            <pc:docMk/>
            <pc:sldMk cId="1216517198" sldId="261"/>
            <ac:spMk id="3" creationId="{52ED923B-F561-E3B5-6E01-ADCE30BC9536}"/>
          </ac:spMkLst>
        </pc:spChg>
        <pc:spChg chg="add mod">
          <ac:chgData name="Haleema Bibi (2511766)" userId="fca9b5e3-2213-43cf-bb29-122408502a98" providerId="ADAL" clId="{B391E836-D9F9-3EC7-97E8-63BF34B7AE2C}" dt="2026-05-25T21:30:28.025" v="239" actId="1076"/>
          <ac:spMkLst>
            <pc:docMk/>
            <pc:sldMk cId="1216517198" sldId="261"/>
            <ac:spMk id="5" creationId="{BEA326B4-F9BD-85B9-2FF9-393113BCCE16}"/>
          </ac:spMkLst>
        </pc:spChg>
        <pc:spChg chg="add mod">
          <ac:chgData name="Haleema Bibi (2511766)" userId="fca9b5e3-2213-43cf-bb29-122408502a98" providerId="ADAL" clId="{B391E836-D9F9-3EC7-97E8-63BF34B7AE2C}" dt="2026-05-25T21:35:12.488" v="281" actId="20577"/>
          <ac:spMkLst>
            <pc:docMk/>
            <pc:sldMk cId="1216517198" sldId="261"/>
            <ac:spMk id="7" creationId="{80A486C2-420F-0203-82CF-428B308D61E0}"/>
          </ac:spMkLst>
        </pc:spChg>
        <pc:spChg chg="add mod">
          <ac:chgData name="Haleema Bibi (2511766)" userId="fca9b5e3-2213-43cf-bb29-122408502a98" providerId="ADAL" clId="{B391E836-D9F9-3EC7-97E8-63BF34B7AE2C}" dt="2026-05-31T19:37:07.147" v="533" actId="20577"/>
          <ac:spMkLst>
            <pc:docMk/>
            <pc:sldMk cId="1216517198" sldId="261"/>
            <ac:spMk id="9" creationId="{5A34285B-7908-B0FD-D8D2-F4124AC8B893}"/>
          </ac:spMkLst>
        </pc:spChg>
      </pc:sldChg>
      <pc:sldChg chg="addSp delSp modSp new mod">
        <pc:chgData name="Haleema Bibi (2511766)" userId="fca9b5e3-2213-43cf-bb29-122408502a98" providerId="ADAL" clId="{B391E836-D9F9-3EC7-97E8-63BF34B7AE2C}" dt="2026-05-25T21:43:39.721" v="314" actId="2711"/>
        <pc:sldMkLst>
          <pc:docMk/>
          <pc:sldMk cId="2823210851" sldId="262"/>
        </pc:sldMkLst>
        <pc:spChg chg="add mod">
          <ac:chgData name="Haleema Bibi (2511766)" userId="fca9b5e3-2213-43cf-bb29-122408502a98" providerId="ADAL" clId="{B391E836-D9F9-3EC7-97E8-63BF34B7AE2C}" dt="2026-05-25T21:40:42.235" v="310" actId="1076"/>
          <ac:spMkLst>
            <pc:docMk/>
            <pc:sldMk cId="2823210851" sldId="262"/>
            <ac:spMk id="3" creationId="{3712BC17-5FDB-22EA-1E5F-B71D5C00ED79}"/>
          </ac:spMkLst>
        </pc:spChg>
        <pc:spChg chg="add mod">
          <ac:chgData name="Haleema Bibi (2511766)" userId="fca9b5e3-2213-43cf-bb29-122408502a98" providerId="ADAL" clId="{B391E836-D9F9-3EC7-97E8-63BF34B7AE2C}" dt="2026-05-25T21:43:39.721" v="314" actId="2711"/>
          <ac:spMkLst>
            <pc:docMk/>
            <pc:sldMk cId="2823210851" sldId="262"/>
            <ac:spMk id="5" creationId="{6574501C-F90E-6147-F295-54526C053F33}"/>
          </ac:spMkLst>
        </pc:spChg>
      </pc:sldChg>
      <pc:sldChg chg="addSp delSp modSp new mod">
        <pc:chgData name="Haleema Bibi (2511766)" userId="fca9b5e3-2213-43cf-bb29-122408502a98" providerId="ADAL" clId="{B391E836-D9F9-3EC7-97E8-63BF34B7AE2C}" dt="2026-05-30T20:27:11.250" v="498" actId="20577"/>
        <pc:sldMkLst>
          <pc:docMk/>
          <pc:sldMk cId="3753303914" sldId="263"/>
        </pc:sldMkLst>
        <pc:spChg chg="del mod">
          <ac:chgData name="Haleema Bibi (2511766)" userId="fca9b5e3-2213-43cf-bb29-122408502a98" providerId="ADAL" clId="{B391E836-D9F9-3EC7-97E8-63BF34B7AE2C}" dt="2026-05-30T20:01:56.404" v="316" actId="21"/>
          <ac:spMkLst>
            <pc:docMk/>
            <pc:sldMk cId="3753303914" sldId="263"/>
            <ac:spMk id="2" creationId="{FB2D2287-C9A5-AAE7-7887-A32461409022}"/>
          </ac:spMkLst>
        </pc:spChg>
        <pc:spChg chg="del mod">
          <ac:chgData name="Haleema Bibi (2511766)" userId="fca9b5e3-2213-43cf-bb29-122408502a98" providerId="ADAL" clId="{B391E836-D9F9-3EC7-97E8-63BF34B7AE2C}" dt="2026-05-30T20:02:06.161" v="321" actId="21"/>
          <ac:spMkLst>
            <pc:docMk/>
            <pc:sldMk cId="3753303914" sldId="263"/>
            <ac:spMk id="3" creationId="{A60B468A-39D4-393D-B0B0-982A4B3025FC}"/>
          </ac:spMkLst>
        </pc:spChg>
        <pc:spChg chg="add mod">
          <ac:chgData name="Haleema Bibi (2511766)" userId="fca9b5e3-2213-43cf-bb29-122408502a98" providerId="ADAL" clId="{B391E836-D9F9-3EC7-97E8-63BF34B7AE2C}" dt="2026-05-30T20:02:37.173" v="346" actId="1076"/>
          <ac:spMkLst>
            <pc:docMk/>
            <pc:sldMk cId="3753303914" sldId="263"/>
            <ac:spMk id="4" creationId="{8D9613E3-F3A5-68C2-C7FD-BAE383049A0C}"/>
          </ac:spMkLst>
        </pc:spChg>
        <pc:spChg chg="add mod">
          <ac:chgData name="Haleema Bibi (2511766)" userId="fca9b5e3-2213-43cf-bb29-122408502a98" providerId="ADAL" clId="{B391E836-D9F9-3EC7-97E8-63BF34B7AE2C}" dt="2026-05-30T20:27:11.250" v="498" actId="20577"/>
          <ac:spMkLst>
            <pc:docMk/>
            <pc:sldMk cId="3753303914" sldId="263"/>
            <ac:spMk id="6" creationId="{97F283A5-99B6-7782-A18B-47F3FDB45CE2}"/>
          </ac:spMkLst>
        </pc:spChg>
      </pc:sldChg>
      <pc:sldChg chg="addSp delSp modSp new mod">
        <pc:chgData name="Haleema Bibi (2511766)" userId="fca9b5e3-2213-43cf-bb29-122408502a98" providerId="ADAL" clId="{B391E836-D9F9-3EC7-97E8-63BF34B7AE2C}" dt="2026-05-30T20:18:51.414" v="407" actId="20577"/>
        <pc:sldMkLst>
          <pc:docMk/>
          <pc:sldMk cId="848398603" sldId="264"/>
        </pc:sldMkLst>
        <pc:spChg chg="del mod">
          <ac:chgData name="Haleema Bibi (2511766)" userId="fca9b5e3-2213-43cf-bb29-122408502a98" providerId="ADAL" clId="{B391E836-D9F9-3EC7-97E8-63BF34B7AE2C}" dt="2026-05-30T20:11:32.498" v="358" actId="21"/>
          <ac:spMkLst>
            <pc:docMk/>
            <pc:sldMk cId="848398603" sldId="264"/>
            <ac:spMk id="2" creationId="{669A9B71-66B6-A659-CBCE-E95B4374508C}"/>
          </ac:spMkLst>
        </pc:spChg>
        <pc:spChg chg="del mod">
          <ac:chgData name="Haleema Bibi (2511766)" userId="fca9b5e3-2213-43cf-bb29-122408502a98" providerId="ADAL" clId="{B391E836-D9F9-3EC7-97E8-63BF34B7AE2C}" dt="2026-05-30T20:11:52.836" v="366" actId="21"/>
          <ac:spMkLst>
            <pc:docMk/>
            <pc:sldMk cId="848398603" sldId="264"/>
            <ac:spMk id="3" creationId="{F31BBF99-36F7-78C2-0F43-F45B4A21300B}"/>
          </ac:spMkLst>
        </pc:spChg>
        <pc:spChg chg="add mod">
          <ac:chgData name="Haleema Bibi (2511766)" userId="fca9b5e3-2213-43cf-bb29-122408502a98" providerId="ADAL" clId="{B391E836-D9F9-3EC7-97E8-63BF34B7AE2C}" dt="2026-05-30T20:12:38.355" v="399" actId="1076"/>
          <ac:spMkLst>
            <pc:docMk/>
            <pc:sldMk cId="848398603" sldId="264"/>
            <ac:spMk id="4" creationId="{6D3B70C8-B782-89C6-50EA-FCBC6BB964D1}"/>
          </ac:spMkLst>
        </pc:spChg>
        <pc:spChg chg="add mod">
          <ac:chgData name="Haleema Bibi (2511766)" userId="fca9b5e3-2213-43cf-bb29-122408502a98" providerId="ADAL" clId="{B391E836-D9F9-3EC7-97E8-63BF34B7AE2C}" dt="2026-05-30T20:18:51.414" v="407" actId="20577"/>
          <ac:spMkLst>
            <pc:docMk/>
            <pc:sldMk cId="848398603" sldId="264"/>
            <ac:spMk id="6" creationId="{B356C847-CE42-3A56-BB1A-FCDB70664E8A}"/>
          </ac:spMkLst>
        </pc:spChg>
      </pc:sldChg>
      <pc:sldChg chg="addSp delSp modSp new mod">
        <pc:chgData name="Haleema Bibi (2511766)" userId="fca9b5e3-2213-43cf-bb29-122408502a98" providerId="ADAL" clId="{B391E836-D9F9-3EC7-97E8-63BF34B7AE2C}" dt="2026-05-31T19:37:59.242" v="534" actId="1076"/>
        <pc:sldMkLst>
          <pc:docMk/>
          <pc:sldMk cId="3437048633" sldId="265"/>
        </pc:sldMkLst>
        <pc:spChg chg="del mod">
          <ac:chgData name="Haleema Bibi (2511766)" userId="fca9b5e3-2213-43cf-bb29-122408502a98" providerId="ADAL" clId="{B391E836-D9F9-3EC7-97E8-63BF34B7AE2C}" dt="2026-05-30T20:19:02.681" v="412" actId="21"/>
          <ac:spMkLst>
            <pc:docMk/>
            <pc:sldMk cId="3437048633" sldId="265"/>
            <ac:spMk id="2" creationId="{71A8217B-8264-167B-8616-85AA142C4CAD}"/>
          </ac:spMkLst>
        </pc:spChg>
        <pc:spChg chg="del mod">
          <ac:chgData name="Haleema Bibi (2511766)" userId="fca9b5e3-2213-43cf-bb29-122408502a98" providerId="ADAL" clId="{B391E836-D9F9-3EC7-97E8-63BF34B7AE2C}" dt="2026-05-30T20:19:08.616" v="416" actId="21"/>
          <ac:spMkLst>
            <pc:docMk/>
            <pc:sldMk cId="3437048633" sldId="265"/>
            <ac:spMk id="3" creationId="{CE4B10B8-04DD-2078-194C-D4D3FCD5DE80}"/>
          </ac:spMkLst>
        </pc:spChg>
        <pc:spChg chg="add mod">
          <ac:chgData name="Haleema Bibi (2511766)" userId="fca9b5e3-2213-43cf-bb29-122408502a98" providerId="ADAL" clId="{B391E836-D9F9-3EC7-97E8-63BF34B7AE2C}" dt="2026-05-30T20:19:38.055" v="434" actId="1076"/>
          <ac:spMkLst>
            <pc:docMk/>
            <pc:sldMk cId="3437048633" sldId="265"/>
            <ac:spMk id="4" creationId="{CCB36487-9505-E3EE-5961-C2A4DEA8142F}"/>
          </ac:spMkLst>
        </pc:spChg>
        <pc:spChg chg="add mod">
          <ac:chgData name="Haleema Bibi (2511766)" userId="fca9b5e3-2213-43cf-bb29-122408502a98" providerId="ADAL" clId="{B391E836-D9F9-3EC7-97E8-63BF34B7AE2C}" dt="2026-05-31T19:37:59.242" v="534" actId="1076"/>
          <ac:spMkLst>
            <pc:docMk/>
            <pc:sldMk cId="3437048633" sldId="265"/>
            <ac:spMk id="6" creationId="{EE178EB0-E49C-2BEC-75C7-9D0569CF115A}"/>
          </ac:spMkLst>
        </pc:spChg>
      </pc:sldChg>
      <pc:sldChg chg="addSp delSp modSp new mod">
        <pc:chgData name="Haleema Bibi (2511766)" userId="fca9b5e3-2213-43cf-bb29-122408502a98" providerId="ADAL" clId="{B391E836-D9F9-3EC7-97E8-63BF34B7AE2C}" dt="2026-05-30T20:26:04.090" v="497" actId="20577"/>
        <pc:sldMkLst>
          <pc:docMk/>
          <pc:sldMk cId="1533268601" sldId="266"/>
        </pc:sldMkLst>
        <pc:spChg chg="del mod">
          <ac:chgData name="Haleema Bibi (2511766)" userId="fca9b5e3-2213-43cf-bb29-122408502a98" providerId="ADAL" clId="{B391E836-D9F9-3EC7-97E8-63BF34B7AE2C}" dt="2026-05-30T20:22:17.627" v="443" actId="21"/>
          <ac:spMkLst>
            <pc:docMk/>
            <pc:sldMk cId="1533268601" sldId="266"/>
            <ac:spMk id="2" creationId="{88499B91-3741-B0A7-311A-F61A242C3107}"/>
          </ac:spMkLst>
        </pc:spChg>
        <pc:spChg chg="del mod">
          <ac:chgData name="Haleema Bibi (2511766)" userId="fca9b5e3-2213-43cf-bb29-122408502a98" providerId="ADAL" clId="{B391E836-D9F9-3EC7-97E8-63BF34B7AE2C}" dt="2026-05-30T20:22:34.139" v="452" actId="21"/>
          <ac:spMkLst>
            <pc:docMk/>
            <pc:sldMk cId="1533268601" sldId="266"/>
            <ac:spMk id="3" creationId="{9173D423-B0B2-13F1-D234-4A24B82B9278}"/>
          </ac:spMkLst>
        </pc:spChg>
        <pc:spChg chg="add mod">
          <ac:chgData name="Haleema Bibi (2511766)" userId="fca9b5e3-2213-43cf-bb29-122408502a98" providerId="ADAL" clId="{B391E836-D9F9-3EC7-97E8-63BF34B7AE2C}" dt="2026-05-30T20:22:49.258" v="465" actId="1076"/>
          <ac:spMkLst>
            <pc:docMk/>
            <pc:sldMk cId="1533268601" sldId="266"/>
            <ac:spMk id="4" creationId="{D975B680-11DF-F491-A627-2792C82CB43C}"/>
          </ac:spMkLst>
        </pc:spChg>
        <pc:spChg chg="add mod">
          <ac:chgData name="Haleema Bibi (2511766)" userId="fca9b5e3-2213-43cf-bb29-122408502a98" providerId="ADAL" clId="{B391E836-D9F9-3EC7-97E8-63BF34B7AE2C}" dt="2026-05-30T20:26:04.090" v="497" actId="20577"/>
          <ac:spMkLst>
            <pc:docMk/>
            <pc:sldMk cId="1533268601" sldId="266"/>
            <ac:spMk id="6" creationId="{FF4AA94D-55A0-8727-7398-41826B4E142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945203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134805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803672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891094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28482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69123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951746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180138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518333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843985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8665219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553781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242905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2427192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0792243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715312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803673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21" Type="http://schemas.openxmlformats.org/officeDocument/2006/relationships/image" Target="../media/image4.png"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3.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image" Target="../media/image5.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6/1/2026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076198695"/>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116709D-C6A0-560F-5EE4-FD44556FAB34}"/>
              </a:ext>
            </a:extLst>
          </p:cNvPr>
          <p:cNvSpPr txBox="1"/>
          <p:nvPr/>
        </p:nvSpPr>
        <p:spPr>
          <a:xfrm rot="10800000" flipV="1">
            <a:off x="324997" y="467427"/>
            <a:ext cx="8286621" cy="400110"/>
          </a:xfrm>
          <a:prstGeom prst="rect">
            <a:avLst/>
          </a:prstGeom>
          <a:noFill/>
        </p:spPr>
        <p:txBody>
          <a:bodyPr wrap="square">
            <a:spAutoFit/>
          </a:bodyPr>
          <a:lstStyle/>
          <a:p>
            <a:r>
              <a:rPr lang="en-US" sz="2000" dirty="0">
                <a:latin typeface="Arial" panose="020B0604020202020204" pitchFamily="34" charset="0"/>
                <a:cs typeface="Arial" panose="020B0604020202020204" pitchFamily="34" charset="0"/>
              </a:rPr>
              <a:t>Applying Bowlby’s Theory to Support Isaac’s Emotional Development</a:t>
            </a:r>
          </a:p>
        </p:txBody>
      </p:sp>
      <p:sp>
        <p:nvSpPr>
          <p:cNvPr id="8" name="TextBox 7">
            <a:extLst>
              <a:ext uri="{FF2B5EF4-FFF2-40B4-BE49-F238E27FC236}">
                <a16:creationId xmlns:a16="http://schemas.microsoft.com/office/drawing/2014/main" id="{1153E837-96F2-0D27-ED68-78B76E2E0777}"/>
              </a:ext>
            </a:extLst>
          </p:cNvPr>
          <p:cNvSpPr txBox="1"/>
          <p:nvPr/>
        </p:nvSpPr>
        <p:spPr>
          <a:xfrm>
            <a:off x="6301157" y="5128177"/>
            <a:ext cx="5423120" cy="1477328"/>
          </a:xfrm>
          <a:prstGeom prst="rect">
            <a:avLst/>
          </a:prstGeom>
          <a:noFill/>
        </p:spPr>
        <p:txBody>
          <a:bodyPr wrap="square" rtlCol="0">
            <a:spAutoFit/>
          </a:bodyPr>
          <a:lstStyle/>
          <a:p>
            <a:pPr algn="l"/>
            <a:r>
              <a:rPr lang="en-GB" dirty="0" err="1"/>
              <a:t>Haleema</a:t>
            </a:r>
            <a:r>
              <a:rPr lang="en-GB" dirty="0"/>
              <a:t> </a:t>
            </a:r>
            <a:r>
              <a:rPr lang="en-GB" dirty="0" err="1"/>
              <a:t>bibi</a:t>
            </a:r>
            <a:r>
              <a:rPr lang="en-GB" dirty="0"/>
              <a:t> </a:t>
            </a:r>
          </a:p>
          <a:p>
            <a:pPr algn="l"/>
            <a:r>
              <a:rPr lang="en-GB" dirty="0"/>
              <a:t>Student number: 2511766</a:t>
            </a:r>
          </a:p>
          <a:p>
            <a:pPr algn="l"/>
            <a:r>
              <a:rPr lang="en-GB" dirty="0"/>
              <a:t>Module: psychology in health and social care </a:t>
            </a:r>
          </a:p>
          <a:p>
            <a:pPr algn="l"/>
            <a:r>
              <a:rPr lang="en-GB" dirty="0"/>
              <a:t>Module code: (LCHS4010_BIRM)</a:t>
            </a:r>
          </a:p>
          <a:p>
            <a:pPr algn="l"/>
            <a:r>
              <a:rPr lang="en-GB" dirty="0"/>
              <a:t>Tutor</a:t>
            </a:r>
            <a:r>
              <a:rPr lang="en-GB"/>
              <a:t>: Helen </a:t>
            </a:r>
            <a:endParaRPr lang="en-US" dirty="0"/>
          </a:p>
        </p:txBody>
      </p:sp>
    </p:spTree>
    <p:extLst>
      <p:ext uri="{BB962C8B-B14F-4D97-AF65-F5344CB8AC3E}">
        <p14:creationId xmlns:p14="http://schemas.microsoft.com/office/powerpoint/2010/main" val="36012936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0980A5-9721-7F0E-2696-4AF0D9E08AC6}"/>
              </a:ext>
            </a:extLst>
          </p:cNvPr>
          <p:cNvSpPr txBox="1"/>
          <p:nvPr/>
        </p:nvSpPr>
        <p:spPr>
          <a:xfrm rot="10800000" flipV="1">
            <a:off x="182687" y="199470"/>
            <a:ext cx="3813600" cy="369332"/>
          </a:xfrm>
          <a:prstGeom prst="rect">
            <a:avLst/>
          </a:prstGeom>
          <a:noFill/>
        </p:spPr>
        <p:txBody>
          <a:bodyPr wrap="square" rtlCol="0">
            <a:spAutoFit/>
          </a:bodyPr>
          <a:lstStyle/>
          <a:p>
            <a:pPr algn="l"/>
            <a:r>
              <a:rPr lang="en-GB" dirty="0"/>
              <a:t>Introduction to Isaac</a:t>
            </a:r>
            <a:endParaRPr lang="en-US" dirty="0"/>
          </a:p>
        </p:txBody>
      </p:sp>
      <p:sp>
        <p:nvSpPr>
          <p:cNvPr id="4" name="TextBox 3">
            <a:extLst>
              <a:ext uri="{FF2B5EF4-FFF2-40B4-BE49-F238E27FC236}">
                <a16:creationId xmlns:a16="http://schemas.microsoft.com/office/drawing/2014/main" id="{F3047DC2-FC48-FFA3-EB6A-B70F034029C2}"/>
              </a:ext>
            </a:extLst>
          </p:cNvPr>
          <p:cNvSpPr txBox="1"/>
          <p:nvPr/>
        </p:nvSpPr>
        <p:spPr>
          <a:xfrm>
            <a:off x="182687" y="1235549"/>
            <a:ext cx="11466110" cy="3970318"/>
          </a:xfrm>
          <a:prstGeom prst="rect">
            <a:avLst/>
          </a:prstGeom>
          <a:noFill/>
        </p:spPr>
        <p:txBody>
          <a:bodyPr wrap="square">
            <a:spAutoFit/>
          </a:bodyPr>
          <a:lstStyle/>
          <a:p>
            <a:r>
              <a:rPr lang="en-US" sz="1400" dirty="0"/>
              <a:t>Isaac is a 4-year-old boy who is finding some parts of development very difficult. Staff at the children's center have noticed that Isaac doesn't communicate with other kids, and he stays quiet most often. Isaac has become very upset due to leaving his mother; he has some difficulties with his language, speaking, which means he struggles a lot while communicating with others and understanding words compared to other children his age. Isaac struggles to play with others in his children's center. His mother says that he is very clingy. These behaviors may mean that Isaac is finding it hard to feel safe, calm, and emotionally secure. </a:t>
            </a:r>
            <a:endParaRPr lang="en-GB" sz="1400" dirty="0"/>
          </a:p>
          <a:p>
            <a:endParaRPr lang="en-GB" sz="1400" dirty="0"/>
          </a:p>
          <a:p>
            <a:r>
              <a:rPr lang="en-US" sz="1400" dirty="0"/>
              <a:t>Isaac's background may have affected him a lot in his life. He lives with his mother, who is a single parent and who is experiencing postnatal depression. This can be hard for Isaac's mother to provide full support because she doesn't have that much support. This means there might not be enough family members to help them around. They have both recently moved to London from another part of the UK, which can be really hard for them to settle down quickly. Moving to a new place can be hard for Isaac to feel comfortable. He can feel  lonely and confused when they are separated from his family. </a:t>
            </a:r>
            <a:endParaRPr lang="en-GB" sz="1400" dirty="0"/>
          </a:p>
          <a:p>
            <a:endParaRPr lang="en-GB" sz="1400" dirty="0"/>
          </a:p>
          <a:p>
            <a:r>
              <a:rPr lang="en-US" sz="1400" dirty="0"/>
              <a:t>On the other hand, Isaac has experienced disrupted child care arrangements, which means he hasn't had good care and a good routine. Young children need safe, steady, and caring relationships to help them feel secure and confident. He may have found it difficult to build trust and feel emotionally secure. He may also not have had enough opportunities to socialize with other children or develop important communication skills. Isaac's experience suggests that he needs a lot of support, a proper routine, and a positive relationship with others. He also needs help to improve his language skills, and he needs time to build trust with others around him.</a:t>
            </a:r>
          </a:p>
        </p:txBody>
      </p:sp>
    </p:spTree>
    <p:extLst>
      <p:ext uri="{BB962C8B-B14F-4D97-AF65-F5344CB8AC3E}">
        <p14:creationId xmlns:p14="http://schemas.microsoft.com/office/powerpoint/2010/main" val="2580205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E4F6224-FAA7-1BCB-9838-9C3272CD4C5A}"/>
              </a:ext>
            </a:extLst>
          </p:cNvPr>
          <p:cNvSpPr txBox="1"/>
          <p:nvPr/>
        </p:nvSpPr>
        <p:spPr>
          <a:xfrm>
            <a:off x="223957" y="220106"/>
            <a:ext cx="4116244" cy="369332"/>
          </a:xfrm>
          <a:prstGeom prst="rect">
            <a:avLst/>
          </a:prstGeom>
          <a:noFill/>
        </p:spPr>
        <p:txBody>
          <a:bodyPr wrap="square" rtlCol="0">
            <a:spAutoFit/>
          </a:bodyPr>
          <a:lstStyle/>
          <a:p>
            <a:pPr algn="l"/>
            <a:r>
              <a:rPr lang="en-US" dirty="0"/>
              <a:t>Explain Bowlby’s theory</a:t>
            </a:r>
          </a:p>
        </p:txBody>
      </p:sp>
      <p:sp>
        <p:nvSpPr>
          <p:cNvPr id="6" name="TextBox 5">
            <a:extLst>
              <a:ext uri="{FF2B5EF4-FFF2-40B4-BE49-F238E27FC236}">
                <a16:creationId xmlns:a16="http://schemas.microsoft.com/office/drawing/2014/main" id="{34801FC4-E697-16AD-E5A7-4045802F5FEA}"/>
              </a:ext>
            </a:extLst>
          </p:cNvPr>
          <p:cNvSpPr txBox="1"/>
          <p:nvPr/>
        </p:nvSpPr>
        <p:spPr>
          <a:xfrm>
            <a:off x="276851" y="1313324"/>
            <a:ext cx="9903020" cy="2308324"/>
          </a:xfrm>
          <a:prstGeom prst="rect">
            <a:avLst/>
          </a:prstGeom>
          <a:noFill/>
        </p:spPr>
        <p:txBody>
          <a:bodyPr wrap="square">
            <a:spAutoFit/>
          </a:bodyPr>
          <a:lstStyle/>
          <a:p>
            <a:r>
              <a:rPr lang="en-US" sz="1400" dirty="0"/>
              <a:t>Bowlby's attachment theory suggests that young children need a close, loving relationship with their caregiver who looks after them and cares for them. It's usually a parent or a caretaker. This will help them feel safe and protected. Bowlby believed that attachment is very important for a child's emotional and social development. </a:t>
            </a:r>
            <a:r>
              <a:rPr lang="en-US" sz="1400" dirty="0" err="1"/>
              <a:t>blowbys</a:t>
            </a:r>
            <a:r>
              <a:rPr lang="en-US" sz="1400" dirty="0"/>
              <a:t> says that when a child is loved and care a</a:t>
            </a:r>
            <a:r>
              <a:rPr lang="en-GB" sz="1400" dirty="0"/>
              <a:t> lot </a:t>
            </a:r>
            <a:r>
              <a:rPr lang="en-US" sz="1400" dirty="0"/>
              <a:t> he will grow up feeling confident when they go out to explore the world they will go back to the career because they know they will respect them and look after them the way they did when they were not confident with there selves, further more when a child grows older he often has good relationship with others and trusting them However, if a child does not have a safe and loving attachment because of neglect, separation, or not getting enough emotional care, they may feel worried, scared, or unsure. This can cause them to become very clingy, quiet, withdrawn, or have trouble trusting other people. It may also affect their emotions and relationships as they grow older</a:t>
            </a:r>
            <a:r>
              <a:rPr lang="en-US" dirty="0"/>
              <a:t>.</a:t>
            </a:r>
          </a:p>
        </p:txBody>
      </p:sp>
    </p:spTree>
    <p:extLst>
      <p:ext uri="{BB962C8B-B14F-4D97-AF65-F5344CB8AC3E}">
        <p14:creationId xmlns:p14="http://schemas.microsoft.com/office/powerpoint/2010/main" val="2457154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B53239D-4E22-6B88-8214-156E34727C4E}"/>
              </a:ext>
            </a:extLst>
          </p:cNvPr>
          <p:cNvSpPr txBox="1"/>
          <p:nvPr/>
        </p:nvSpPr>
        <p:spPr>
          <a:xfrm>
            <a:off x="304365" y="1162935"/>
            <a:ext cx="9884104" cy="4955203"/>
          </a:xfrm>
          <a:prstGeom prst="rect">
            <a:avLst/>
          </a:prstGeom>
          <a:noFill/>
        </p:spPr>
        <p:txBody>
          <a:bodyPr wrap="square">
            <a:spAutoFit/>
          </a:bodyPr>
          <a:lstStyle/>
          <a:p>
            <a:r>
              <a:rPr lang="en-US" sz="1400" dirty="0"/>
              <a:t>The important concept in Bowlby's theory is secure attachment. Securely attached children feel safe and supported, and they also feel comfortable exploring the world alone. They will feel left out without their caretaker, but when they come back to them, they will feel so much better. They also need a chance to explore the environment alone so they can build trust and confidence alone, while the caretaker is not with them, guiding them on what to do. Another concept is insecure attachment.</a:t>
            </a:r>
            <a:endParaRPr lang="en-GB" sz="1400" dirty="0"/>
          </a:p>
          <a:p>
            <a:endParaRPr lang="en-GB" sz="1400" dirty="0"/>
          </a:p>
          <a:p>
            <a:pPr marL="285750" indent="-285750">
              <a:buFont typeface="Arial" panose="020B0604020202020204" pitchFamily="34" charset="0"/>
              <a:buChar char="•"/>
            </a:pPr>
            <a:r>
              <a:rPr lang="en-GB" sz="1400" dirty="0"/>
              <a:t>explores confidently</a:t>
            </a:r>
          </a:p>
          <a:p>
            <a:pPr marL="285750" indent="-285750">
              <a:buFont typeface="Arial" panose="020B0604020202020204" pitchFamily="34" charset="0"/>
              <a:buChar char="•"/>
            </a:pPr>
            <a:r>
              <a:rPr lang="en-GB" sz="1400" dirty="0"/>
              <a:t>able to separate from parent calmly*</a:t>
            </a:r>
          </a:p>
          <a:p>
            <a:pPr marL="285750" indent="-285750">
              <a:buFont typeface="Arial" panose="020B0604020202020204" pitchFamily="34" charset="0"/>
              <a:buChar char="•"/>
            </a:pPr>
            <a:r>
              <a:rPr lang="en-GB" sz="1400" dirty="0"/>
              <a:t> seeks comfort when upset</a:t>
            </a:r>
          </a:p>
          <a:p>
            <a:pPr marL="285750" indent="-285750">
              <a:buFont typeface="Arial" panose="020B0604020202020204" pitchFamily="34" charset="0"/>
              <a:buChar char="•"/>
            </a:pPr>
            <a:r>
              <a:rPr lang="en-GB" sz="1400" dirty="0"/>
              <a:t> trusts adults</a:t>
            </a:r>
          </a:p>
          <a:p>
            <a:pPr marL="285750" indent="-285750">
              <a:buFont typeface="Arial" panose="020B0604020202020204" pitchFamily="34" charset="0"/>
              <a:buChar char="•"/>
            </a:pPr>
            <a:r>
              <a:rPr lang="en-GB" sz="1400" dirty="0"/>
              <a:t>develops independence</a:t>
            </a:r>
          </a:p>
          <a:p>
            <a:endParaRPr lang="en-GB" sz="1400" dirty="0"/>
          </a:p>
          <a:p>
            <a:r>
              <a:rPr lang="en-GB" sz="1400" dirty="0"/>
              <a:t>I</a:t>
            </a:r>
            <a:r>
              <a:rPr lang="en-US" sz="1400" dirty="0" err="1"/>
              <a:t>nsecure</a:t>
            </a:r>
            <a:r>
              <a:rPr lang="en-US" sz="1400" dirty="0"/>
              <a:t> attachment is a type of emotional bond when a child does not always feel safe and comforted or protected by the adults caring for them. Attachment is a very strong connection when a child builds trust with their parents or caretaker during their childhood. Separation anxiety is also a key part of the theory. Young children may feel distressed when separated from their main caregiver. Isaac’s emotional upset when leaving his mother reflects this behavior</a:t>
            </a:r>
            <a:r>
              <a:rPr lang="en-US" dirty="0"/>
              <a:t>.</a:t>
            </a:r>
            <a:endParaRPr lang="en-GB" dirty="0"/>
          </a:p>
          <a:p>
            <a:endParaRPr lang="en-GB" dirty="0"/>
          </a:p>
          <a:p>
            <a:pPr marL="285750" indent="-285750">
              <a:buFont typeface="Arial" panose="020B0604020202020204" pitchFamily="34" charset="0"/>
              <a:buChar char="•"/>
            </a:pPr>
            <a:r>
              <a:rPr lang="en-US" sz="1400" dirty="0"/>
              <a:t>clingy behavior</a:t>
            </a:r>
            <a:endParaRPr lang="en-GB" sz="1400" dirty="0"/>
          </a:p>
          <a:p>
            <a:pPr marL="285750" indent="-285750">
              <a:buFont typeface="Arial" panose="020B0604020202020204" pitchFamily="34" charset="0"/>
              <a:buChar char="•"/>
            </a:pPr>
            <a:r>
              <a:rPr lang="en-US" sz="1400" dirty="0"/>
              <a:t>distress during separation</a:t>
            </a:r>
            <a:endParaRPr lang="en-GB" sz="1400" dirty="0"/>
          </a:p>
          <a:p>
            <a:pPr marL="285750" indent="-285750">
              <a:buFont typeface="Arial" panose="020B0604020202020204" pitchFamily="34" charset="0"/>
              <a:buChar char="•"/>
            </a:pPr>
            <a:r>
              <a:rPr lang="en-US" sz="1400" dirty="0"/>
              <a:t> withdrawn behavior</a:t>
            </a:r>
            <a:endParaRPr lang="en-GB" sz="1400" dirty="0"/>
          </a:p>
          <a:p>
            <a:pPr marL="285750" indent="-285750">
              <a:buFont typeface="Arial" panose="020B0604020202020204" pitchFamily="34" charset="0"/>
              <a:buChar char="•"/>
            </a:pPr>
            <a:r>
              <a:rPr lang="en-US" sz="1400" dirty="0"/>
              <a:t> low confidence</a:t>
            </a:r>
          </a:p>
        </p:txBody>
      </p:sp>
      <p:sp>
        <p:nvSpPr>
          <p:cNvPr id="7" name="TextBox 6">
            <a:extLst>
              <a:ext uri="{FF2B5EF4-FFF2-40B4-BE49-F238E27FC236}">
                <a16:creationId xmlns:a16="http://schemas.microsoft.com/office/drawing/2014/main" id="{139D8430-EE2B-EFE1-53E5-4A1FFCCFEE3B}"/>
              </a:ext>
            </a:extLst>
          </p:cNvPr>
          <p:cNvSpPr txBox="1"/>
          <p:nvPr/>
        </p:nvSpPr>
        <p:spPr>
          <a:xfrm>
            <a:off x="304365" y="444697"/>
            <a:ext cx="6097604" cy="369332"/>
          </a:xfrm>
          <a:prstGeom prst="rect">
            <a:avLst/>
          </a:prstGeom>
          <a:noFill/>
        </p:spPr>
        <p:txBody>
          <a:bodyPr wrap="square">
            <a:spAutoFit/>
          </a:bodyPr>
          <a:lstStyle/>
          <a:p>
            <a:r>
              <a:rPr lang="en-US" dirty="0"/>
              <a:t>Key Concepts of Attachment Theory</a:t>
            </a:r>
          </a:p>
        </p:txBody>
      </p:sp>
    </p:spTree>
    <p:extLst>
      <p:ext uri="{BB962C8B-B14F-4D97-AF65-F5344CB8AC3E}">
        <p14:creationId xmlns:p14="http://schemas.microsoft.com/office/powerpoint/2010/main" val="273710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CC52F21-ADD4-06D5-8599-DA3FC06A593D}"/>
              </a:ext>
            </a:extLst>
          </p:cNvPr>
          <p:cNvSpPr txBox="1"/>
          <p:nvPr/>
        </p:nvSpPr>
        <p:spPr>
          <a:xfrm>
            <a:off x="132407" y="403427"/>
            <a:ext cx="6097604" cy="369332"/>
          </a:xfrm>
          <a:prstGeom prst="rect">
            <a:avLst/>
          </a:prstGeom>
          <a:noFill/>
        </p:spPr>
        <p:txBody>
          <a:bodyPr wrap="square">
            <a:spAutoFit/>
          </a:bodyPr>
          <a:lstStyle/>
          <a:p>
            <a:r>
              <a:rPr lang="en-US" dirty="0"/>
              <a:t>Apply theory to Isaac</a:t>
            </a:r>
          </a:p>
        </p:txBody>
      </p:sp>
      <p:sp>
        <p:nvSpPr>
          <p:cNvPr id="3" name="TextBox 2">
            <a:extLst>
              <a:ext uri="{FF2B5EF4-FFF2-40B4-BE49-F238E27FC236}">
                <a16:creationId xmlns:a16="http://schemas.microsoft.com/office/drawing/2014/main" id="{EA8868E7-A3C8-3DD5-B5BC-A002416D47A8}"/>
              </a:ext>
            </a:extLst>
          </p:cNvPr>
          <p:cNvSpPr txBox="1"/>
          <p:nvPr/>
        </p:nvSpPr>
        <p:spPr>
          <a:xfrm>
            <a:off x="132406" y="1300159"/>
            <a:ext cx="9923655" cy="1384995"/>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Isaac’s experience may have affected his social development in many different ways. His mother has postnatal depression, which means his mother has spent less time with Isaac. This can affect Isaac's life because he hasn’t had enough care or love from his mother, which will make it hard for him to bond with other people and children. Isaac hasn’t had good communication with his mother since she has had postnatal depression. This will affect his communication skills with others while he communicates with them. Isaac's leaving his mother can also cause him to be alone and feel anxious around people</a:t>
            </a:r>
          </a:p>
        </p:txBody>
      </p:sp>
      <p:sp>
        <p:nvSpPr>
          <p:cNvPr id="6" name="TextBox 5">
            <a:extLst>
              <a:ext uri="{FF2B5EF4-FFF2-40B4-BE49-F238E27FC236}">
                <a16:creationId xmlns:a16="http://schemas.microsoft.com/office/drawing/2014/main" id="{C0295433-0E18-D17E-57CA-EF49DAC5D959}"/>
              </a:ext>
            </a:extLst>
          </p:cNvPr>
          <p:cNvSpPr txBox="1"/>
          <p:nvPr/>
        </p:nvSpPr>
        <p:spPr>
          <a:xfrm>
            <a:off x="214947" y="2814907"/>
            <a:ext cx="6876571" cy="738664"/>
          </a:xfrm>
          <a:prstGeom prst="rect">
            <a:avLst/>
          </a:prstGeom>
          <a:noFill/>
        </p:spPr>
        <p:txBody>
          <a:bodyPr wrap="square">
            <a:spAutoFit/>
          </a:bodyPr>
          <a:lstStyle/>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He might find it hard to express his emotions clearly</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Lack of early interaction could slow his language development.</a:t>
            </a:r>
            <a:endParaRPr lang="en-GB"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 Isaac may </a:t>
            </a:r>
            <a:r>
              <a:rPr lang="en-GB" sz="1400" dirty="0">
                <a:latin typeface="Arial" panose="020B0604020202020204" pitchFamily="34" charset="0"/>
                <a:cs typeface="Arial" panose="020B0604020202020204" pitchFamily="34" charset="0"/>
              </a:rPr>
              <a:t>needs</a:t>
            </a:r>
            <a:r>
              <a:rPr lang="en-US" sz="1400" dirty="0">
                <a:latin typeface="Arial" panose="020B0604020202020204" pitchFamily="34" charset="0"/>
                <a:cs typeface="Arial" panose="020B0604020202020204" pitchFamily="34" charset="0"/>
              </a:rPr>
              <a:t> extra emotional support from </a:t>
            </a:r>
            <a:r>
              <a:rPr lang="en-US" sz="1400" dirty="0" err="1">
                <a:latin typeface="Arial" panose="020B0604020202020204" pitchFamily="34" charset="0"/>
                <a:cs typeface="Arial" panose="020B0604020202020204" pitchFamily="34" charset="0"/>
              </a:rPr>
              <a:t>carers</a:t>
            </a:r>
            <a:r>
              <a:rPr lang="en-US" sz="1400" dirty="0">
                <a:latin typeface="Arial" panose="020B0604020202020204" pitchFamily="34" charset="0"/>
                <a:cs typeface="Arial" panose="020B0604020202020204" pitchFamily="34" charset="0"/>
              </a:rPr>
              <a:t>, teachers, or family members.</a:t>
            </a:r>
          </a:p>
        </p:txBody>
      </p:sp>
    </p:spTree>
    <p:extLst>
      <p:ext uri="{BB962C8B-B14F-4D97-AF65-F5344CB8AC3E}">
        <p14:creationId xmlns:p14="http://schemas.microsoft.com/office/powerpoint/2010/main" val="763846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ED923B-F561-E3B5-6E01-ADCE30BC9536}"/>
              </a:ext>
            </a:extLst>
          </p:cNvPr>
          <p:cNvSpPr txBox="1"/>
          <p:nvPr/>
        </p:nvSpPr>
        <p:spPr>
          <a:xfrm>
            <a:off x="82540" y="1241989"/>
            <a:ext cx="11301032" cy="954107"/>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Isaac’s development may be affected by nature and nurture. Nature means the traits he is born with, such as being shy or sensitive. Nurture means the experiences around him. His mum’s post-natal depression, changes in childcare, and moving home may have affected him emotionally. These experiences may make him feel anxious or insecure. Both nature and nurture can affect Isaac’s behavior and development.</a:t>
            </a:r>
          </a:p>
        </p:txBody>
      </p:sp>
      <p:sp>
        <p:nvSpPr>
          <p:cNvPr id="5" name="TextBox 4">
            <a:extLst>
              <a:ext uri="{FF2B5EF4-FFF2-40B4-BE49-F238E27FC236}">
                <a16:creationId xmlns:a16="http://schemas.microsoft.com/office/drawing/2014/main" id="{BEA326B4-F9BD-85B9-2FF9-393113BCCE16}"/>
              </a:ext>
            </a:extLst>
          </p:cNvPr>
          <p:cNvSpPr txBox="1"/>
          <p:nvPr/>
        </p:nvSpPr>
        <p:spPr>
          <a:xfrm>
            <a:off x="178836" y="307132"/>
            <a:ext cx="6097604" cy="369332"/>
          </a:xfrm>
          <a:prstGeom prst="rect">
            <a:avLst/>
          </a:prstGeom>
          <a:noFill/>
        </p:spPr>
        <p:txBody>
          <a:bodyPr wrap="square">
            <a:spAutoFit/>
          </a:bodyPr>
          <a:lstStyle/>
          <a:p>
            <a:r>
              <a:rPr lang="en-US" dirty="0"/>
              <a:t>Nature and nurture</a:t>
            </a:r>
          </a:p>
        </p:txBody>
      </p:sp>
      <p:sp>
        <p:nvSpPr>
          <p:cNvPr id="7" name="TextBox 6">
            <a:extLst>
              <a:ext uri="{FF2B5EF4-FFF2-40B4-BE49-F238E27FC236}">
                <a16:creationId xmlns:a16="http://schemas.microsoft.com/office/drawing/2014/main" id="{80A486C2-420F-0203-82CF-428B308D61E0}"/>
              </a:ext>
            </a:extLst>
          </p:cNvPr>
          <p:cNvSpPr txBox="1"/>
          <p:nvPr/>
        </p:nvSpPr>
        <p:spPr>
          <a:xfrm>
            <a:off x="209788" y="2334360"/>
            <a:ext cx="8795614" cy="1169551"/>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Nature  Isaac may be born with </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Shy temperament </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 Sensitive personality  </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Emotional stativity</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 Natural anxiety</a:t>
            </a:r>
          </a:p>
        </p:txBody>
      </p:sp>
      <p:sp>
        <p:nvSpPr>
          <p:cNvPr id="9" name="TextBox 8">
            <a:extLst>
              <a:ext uri="{FF2B5EF4-FFF2-40B4-BE49-F238E27FC236}">
                <a16:creationId xmlns:a16="http://schemas.microsoft.com/office/drawing/2014/main" id="{5A34285B-7908-B0FD-D8D2-F4124AC8B893}"/>
              </a:ext>
            </a:extLst>
          </p:cNvPr>
          <p:cNvSpPr txBox="1"/>
          <p:nvPr/>
        </p:nvSpPr>
        <p:spPr>
          <a:xfrm>
            <a:off x="209788" y="3548740"/>
            <a:ext cx="6097604" cy="1600438"/>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Nurture experience around Isaac that may affect development</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Mother post natal depression</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 Disrupted children arrangement </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Moving to a new area </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 Lack of support from family</a:t>
            </a:r>
            <a:endParaRPr lang="en-GB"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Lack of self care </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Lack of responsibility </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6517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12BC17-5FDB-22EA-1E5F-B71D5C00ED79}"/>
              </a:ext>
            </a:extLst>
          </p:cNvPr>
          <p:cNvSpPr txBox="1"/>
          <p:nvPr/>
        </p:nvSpPr>
        <p:spPr>
          <a:xfrm>
            <a:off x="194312" y="1089732"/>
            <a:ext cx="8348525" cy="1169551"/>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There are many ways to support Isaac, for example, he needs a </a:t>
            </a:r>
            <a:r>
              <a:rPr lang="en-US" sz="1400" dirty="0" err="1">
                <a:latin typeface="Arial" panose="020B0604020202020204" pitchFamily="34" charset="0"/>
                <a:cs typeface="Arial" panose="020B0604020202020204" pitchFamily="34" charset="0"/>
              </a:rPr>
              <a:t>carer</a:t>
            </a:r>
            <a:r>
              <a:rPr lang="en-US" sz="1400" dirty="0">
                <a:latin typeface="Arial" panose="020B0604020202020204" pitchFamily="34" charset="0"/>
                <a:cs typeface="Arial" panose="020B0604020202020204" pitchFamily="34" charset="0"/>
              </a:rPr>
              <a:t> who will look after him every single day, look after his needs, what he likes, and what he dislikes. The </a:t>
            </a:r>
            <a:r>
              <a:rPr lang="en-US" sz="1400" dirty="0" err="1">
                <a:latin typeface="Arial" panose="020B0604020202020204" pitchFamily="34" charset="0"/>
                <a:cs typeface="Arial" panose="020B0604020202020204" pitchFamily="34" charset="0"/>
              </a:rPr>
              <a:t>carer</a:t>
            </a:r>
            <a:r>
              <a:rPr lang="en-US" sz="1400" dirty="0">
                <a:latin typeface="Arial" panose="020B0604020202020204" pitchFamily="34" charset="0"/>
                <a:cs typeface="Arial" panose="020B0604020202020204" pitchFamily="34" charset="0"/>
              </a:rPr>
              <a:t> needs to help him build trust and feel safe around people. Arranging small activities with Isaac while improving his confidence and social skills. On the other hand, to make Isaac's language skills better, the </a:t>
            </a:r>
            <a:r>
              <a:rPr lang="en-US" sz="1400" dirty="0" err="1">
                <a:latin typeface="Arial" panose="020B0604020202020204" pitchFamily="34" charset="0"/>
                <a:cs typeface="Arial" panose="020B0604020202020204" pitchFamily="34" charset="0"/>
              </a:rPr>
              <a:t>carer</a:t>
            </a:r>
            <a:r>
              <a:rPr lang="en-US" sz="1400" dirty="0">
                <a:latin typeface="Arial" panose="020B0604020202020204" pitchFamily="34" charset="0"/>
                <a:cs typeface="Arial" panose="020B0604020202020204" pitchFamily="34" charset="0"/>
              </a:rPr>
              <a:t> needs to speak slowly to him while he understands them, give him time to understand them, and express his feelings</a:t>
            </a:r>
            <a:r>
              <a:rPr lang="en-GB" sz="1400" dirty="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574501C-F90E-6147-F295-54526C053F33}"/>
              </a:ext>
            </a:extLst>
          </p:cNvPr>
          <p:cNvSpPr txBox="1"/>
          <p:nvPr/>
        </p:nvSpPr>
        <p:spPr>
          <a:xfrm>
            <a:off x="276851" y="465332"/>
            <a:ext cx="6097604" cy="307777"/>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Support strategies for Isaac’s</a:t>
            </a:r>
          </a:p>
        </p:txBody>
      </p:sp>
    </p:spTree>
    <p:extLst>
      <p:ext uri="{BB962C8B-B14F-4D97-AF65-F5344CB8AC3E}">
        <p14:creationId xmlns:p14="http://schemas.microsoft.com/office/powerpoint/2010/main" val="2823210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D9613E3-F3A5-68C2-C7FD-BAE383049A0C}"/>
              </a:ext>
            </a:extLst>
          </p:cNvPr>
          <p:cNvSpPr txBox="1"/>
          <p:nvPr/>
        </p:nvSpPr>
        <p:spPr>
          <a:xfrm>
            <a:off x="162051" y="265227"/>
            <a:ext cx="4308837" cy="369332"/>
          </a:xfrm>
          <a:prstGeom prst="rect">
            <a:avLst/>
          </a:prstGeom>
          <a:noFill/>
        </p:spPr>
        <p:txBody>
          <a:bodyPr wrap="square" rtlCol="0">
            <a:spAutoFit/>
          </a:bodyPr>
          <a:lstStyle/>
          <a:p>
            <a:pPr algn="l"/>
            <a:r>
              <a:rPr lang="en-GB" dirty="0"/>
              <a:t>Multi- Agency support </a:t>
            </a:r>
            <a:endParaRPr lang="en-US" dirty="0"/>
          </a:p>
        </p:txBody>
      </p:sp>
      <p:sp>
        <p:nvSpPr>
          <p:cNvPr id="6" name="TextBox 5">
            <a:extLst>
              <a:ext uri="{FF2B5EF4-FFF2-40B4-BE49-F238E27FC236}">
                <a16:creationId xmlns:a16="http://schemas.microsoft.com/office/drawing/2014/main" id="{97F283A5-99B6-7782-A18B-47F3FDB45CE2}"/>
              </a:ext>
            </a:extLst>
          </p:cNvPr>
          <p:cNvSpPr txBox="1"/>
          <p:nvPr/>
        </p:nvSpPr>
        <p:spPr>
          <a:xfrm>
            <a:off x="210198" y="834645"/>
            <a:ext cx="10052211" cy="1877437"/>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Supporting Isaac effectively requires different professionals to work together. Each person can help with their emotional, developmental, and communication needs. A speech and language therapist can assess and support Isaac’s speech and language delay. A health visitor can monitor his emotional well-being and provide support for his mother. Early Years SEN staff can offer extra support strategies in the setting. Family support workers can help the family access local services and parenting support.</a:t>
            </a:r>
            <a:r>
              <a:rPr lang="en-GB" sz="14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Supporting Isaac’s mother is also important. When parents have good mental well-being, it can have a positive effect on their child’s emotional development. Parenting </a:t>
            </a:r>
            <a:r>
              <a:rPr lang="en-US" sz="1400" dirty="0" err="1">
                <a:latin typeface="Arial" panose="020B0604020202020204" pitchFamily="34" charset="0"/>
                <a:cs typeface="Arial" panose="020B0604020202020204" pitchFamily="34" charset="0"/>
              </a:rPr>
              <a:t>programmes</a:t>
            </a:r>
            <a:r>
              <a:rPr lang="en-US" sz="1400" dirty="0">
                <a:latin typeface="Arial" panose="020B0604020202020204" pitchFamily="34" charset="0"/>
                <a:cs typeface="Arial" panose="020B0604020202020204" pitchFamily="34" charset="0"/>
              </a:rPr>
              <a:t> and mental health services can help strengthen the relationship between Isaac and his mother. By working together, professionals can provide consistent support and help achieve better outcomes for Isaac</a:t>
            </a:r>
            <a:r>
              <a:rPr lang="en-GB" dirty="0"/>
              <a:t>. </a:t>
            </a:r>
            <a:endParaRPr lang="en-US" dirty="0"/>
          </a:p>
        </p:txBody>
      </p:sp>
    </p:spTree>
    <p:extLst>
      <p:ext uri="{BB962C8B-B14F-4D97-AF65-F5344CB8AC3E}">
        <p14:creationId xmlns:p14="http://schemas.microsoft.com/office/powerpoint/2010/main" val="3753303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D3B70C8-B782-89C6-50EA-FCBC6BB964D1}"/>
              </a:ext>
            </a:extLst>
          </p:cNvPr>
          <p:cNvSpPr txBox="1"/>
          <p:nvPr/>
        </p:nvSpPr>
        <p:spPr>
          <a:xfrm>
            <a:off x="175809" y="313375"/>
            <a:ext cx="5526294" cy="369332"/>
          </a:xfrm>
          <a:prstGeom prst="rect">
            <a:avLst/>
          </a:prstGeom>
          <a:noFill/>
        </p:spPr>
        <p:txBody>
          <a:bodyPr wrap="square" rtlCol="0">
            <a:spAutoFit/>
          </a:bodyPr>
          <a:lstStyle/>
          <a:p>
            <a:pPr algn="l"/>
            <a:r>
              <a:rPr lang="en-GB" dirty="0"/>
              <a:t>Strength and weakness of Bowlby's theory </a:t>
            </a:r>
            <a:endParaRPr lang="en-US" dirty="0"/>
          </a:p>
        </p:txBody>
      </p:sp>
      <p:sp>
        <p:nvSpPr>
          <p:cNvPr id="6" name="TextBox 5">
            <a:extLst>
              <a:ext uri="{FF2B5EF4-FFF2-40B4-BE49-F238E27FC236}">
                <a16:creationId xmlns:a16="http://schemas.microsoft.com/office/drawing/2014/main" id="{B356C847-CE42-3A56-BB1A-FCDB70664E8A}"/>
              </a:ext>
            </a:extLst>
          </p:cNvPr>
          <p:cNvSpPr txBox="1"/>
          <p:nvPr/>
        </p:nvSpPr>
        <p:spPr>
          <a:xfrm>
            <a:off x="175809" y="1163575"/>
            <a:ext cx="11866771" cy="2677656"/>
          </a:xfrm>
          <a:prstGeom prst="rect">
            <a:avLst/>
          </a:prstGeom>
          <a:noFill/>
        </p:spPr>
        <p:txBody>
          <a:bodyPr wrap="square">
            <a:spAutoFit/>
          </a:bodyPr>
          <a:lstStyle/>
          <a:p>
            <a:pPr>
              <a:buNone/>
            </a:pPr>
            <a:r>
              <a:rPr lang="en-GB" sz="1400" dirty="0">
                <a:latin typeface="Arial" panose="020B0604020202020204" pitchFamily="34" charset="0"/>
                <a:cs typeface="Arial" panose="020B0604020202020204" pitchFamily="34" charset="0"/>
              </a:rPr>
              <a:t>One strength of Bowlby’s Attachment Theory is that it explains how early relationships affect a child’s emotional development. The theory helps professionals understand the importance of secure attachments and feeling safe and loved during childhood. It is widely used in early years settings and is supported by research from psychologists such as Mary Ainsworth.</a:t>
            </a:r>
          </a:p>
          <a:p>
            <a:pPr>
              <a:buNone/>
            </a:pPr>
            <a:endParaRPr lang="en-GB" sz="1400" dirty="0">
              <a:latin typeface="Arial" panose="020B0604020202020204" pitchFamily="34" charset="0"/>
              <a:cs typeface="Arial" panose="020B0604020202020204" pitchFamily="34" charset="0"/>
            </a:endParaRPr>
          </a:p>
          <a:p>
            <a:pPr>
              <a:buNone/>
            </a:pPr>
            <a:r>
              <a:rPr lang="en-GB" sz="1400" dirty="0">
                <a:latin typeface="Arial" panose="020B0604020202020204" pitchFamily="34" charset="0"/>
                <a:cs typeface="Arial" panose="020B0604020202020204" pitchFamily="34" charset="0"/>
              </a:rPr>
              <a:t>However, the theory also has some weaknesses. Bowlby mainly focused on the relationship between a mother and child and did not fully consider the role of fathers, grandparents, or other carers. Today, many children form strong bonds with several adults.</a:t>
            </a:r>
          </a:p>
          <a:p>
            <a:pPr>
              <a:buNone/>
            </a:pPr>
            <a:endParaRPr lang="en-GB" sz="1400" dirty="0">
              <a:latin typeface="Arial" panose="020B0604020202020204" pitchFamily="34" charset="0"/>
              <a:cs typeface="Arial" panose="020B0604020202020204" pitchFamily="34" charset="0"/>
            </a:endParaRPr>
          </a:p>
          <a:p>
            <a:pPr>
              <a:buNone/>
            </a:pPr>
            <a:r>
              <a:rPr lang="en-GB" sz="1400" dirty="0">
                <a:latin typeface="Arial" panose="020B0604020202020204" pitchFamily="34" charset="0"/>
                <a:cs typeface="Arial" panose="020B0604020202020204" pitchFamily="34" charset="0"/>
              </a:rPr>
              <a:t>The theory may also not fully consider cultural differences. In many families and communities, including those in London, children are cared for by extended family members. Different parenting styles can still support healthy development.</a:t>
            </a:r>
          </a:p>
          <a:p>
            <a:pPr>
              <a:buNone/>
            </a:pPr>
            <a:endParaRPr lang="en-GB" sz="1400" dirty="0">
              <a:latin typeface="Arial" panose="020B0604020202020204" pitchFamily="34" charset="0"/>
              <a:cs typeface="Arial" panose="020B0604020202020204" pitchFamily="34" charset="0"/>
            </a:endParaRPr>
          </a:p>
          <a:p>
            <a:pPr>
              <a:buNone/>
            </a:pPr>
            <a:r>
              <a:rPr lang="en-GB" sz="1400" dirty="0">
                <a:latin typeface="Arial" panose="020B0604020202020204" pitchFamily="34" charset="0"/>
                <a:cs typeface="Arial" panose="020B0604020202020204" pitchFamily="34" charset="0"/>
              </a:rPr>
              <a:t>Another weakness is that not all children with insecure attachments experience long-term problems. Some children become resilient and do well later in life because of positive support and healthy relationships.</a:t>
            </a:r>
          </a:p>
        </p:txBody>
      </p:sp>
    </p:spTree>
    <p:extLst>
      <p:ext uri="{BB962C8B-B14F-4D97-AF65-F5344CB8AC3E}">
        <p14:creationId xmlns:p14="http://schemas.microsoft.com/office/powerpoint/2010/main" val="848398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CB36487-9505-E3EE-5961-C2A4DEA8142F}"/>
              </a:ext>
            </a:extLst>
          </p:cNvPr>
          <p:cNvSpPr txBox="1"/>
          <p:nvPr/>
        </p:nvSpPr>
        <p:spPr>
          <a:xfrm rot="10800000" flipV="1">
            <a:off x="100148" y="261375"/>
            <a:ext cx="2788734" cy="369332"/>
          </a:xfrm>
          <a:prstGeom prst="rect">
            <a:avLst/>
          </a:prstGeom>
          <a:noFill/>
        </p:spPr>
        <p:txBody>
          <a:bodyPr wrap="square" rtlCol="0">
            <a:spAutoFit/>
          </a:bodyPr>
          <a:lstStyle/>
          <a:p>
            <a:pPr algn="l"/>
            <a:r>
              <a:rPr lang="en-GB" dirty="0"/>
              <a:t> Conclusion </a:t>
            </a:r>
            <a:endParaRPr lang="en-US" dirty="0"/>
          </a:p>
        </p:txBody>
      </p:sp>
      <p:sp>
        <p:nvSpPr>
          <p:cNvPr id="6" name="TextBox 5">
            <a:extLst>
              <a:ext uri="{FF2B5EF4-FFF2-40B4-BE49-F238E27FC236}">
                <a16:creationId xmlns:a16="http://schemas.microsoft.com/office/drawing/2014/main" id="{EE178EB0-E49C-2BEC-75C7-9D0569CF115A}"/>
              </a:ext>
            </a:extLst>
          </p:cNvPr>
          <p:cNvSpPr txBox="1"/>
          <p:nvPr/>
        </p:nvSpPr>
        <p:spPr>
          <a:xfrm>
            <a:off x="170239" y="900529"/>
            <a:ext cx="8964132" cy="1877437"/>
          </a:xfrm>
          <a:prstGeom prst="rect">
            <a:avLst/>
          </a:prstGeom>
          <a:noFill/>
        </p:spPr>
        <p:txBody>
          <a:bodyPr wrap="square">
            <a:spAutoFit/>
          </a:bodyPr>
          <a:lstStyle/>
          <a:p>
            <a:pPr>
              <a:buNone/>
            </a:pPr>
            <a:r>
              <a:rPr lang="en-GB" sz="1400" dirty="0">
                <a:latin typeface="Arial" panose="020B0604020202020204" pitchFamily="34" charset="0"/>
                <a:cs typeface="Arial" panose="020B0604020202020204" pitchFamily="34" charset="0"/>
              </a:rPr>
              <a:t>In conclusion, Bowlby’s Attachment Theory helps explain Isaac’s behaviour and emotional development. His separation anxiety, clinginess, withdrawal, and communication difficulties may be connected to insecure attachment and inconsistent experiences in his early years.</a:t>
            </a:r>
          </a:p>
          <a:p>
            <a:pPr>
              <a:buNone/>
            </a:pPr>
            <a:r>
              <a:rPr lang="en-GB" sz="1400" dirty="0">
                <a:latin typeface="Arial" panose="020B0604020202020204" pitchFamily="34" charset="0"/>
                <a:cs typeface="Arial" panose="020B0604020202020204" pitchFamily="34" charset="0"/>
              </a:rPr>
              <a:t>The theory shows the importance of stable relationships, emotional security, and caring adults who respond to a child’s needs. By using attachment-based support, professionals can help Isaac build confidence, improve his communication skills, and develop positive relationships with others.</a:t>
            </a:r>
          </a:p>
          <a:p>
            <a:pPr>
              <a:buNone/>
            </a:pPr>
            <a:r>
              <a:rPr lang="en-GB" sz="1400" dirty="0">
                <a:latin typeface="Arial" panose="020B0604020202020204" pitchFamily="34" charset="0"/>
                <a:cs typeface="Arial" panose="020B0604020202020204" pitchFamily="34" charset="0"/>
              </a:rPr>
              <a:t>Although Bowlby’s theory has some weaknesses, it is still useful for helping Early Years professionals understand and support children who are experiencing emotional difficulties</a:t>
            </a:r>
            <a:r>
              <a:rPr lang="en-GB" dirty="0"/>
              <a:t>.</a:t>
            </a:r>
          </a:p>
        </p:txBody>
      </p:sp>
    </p:spTree>
    <p:extLst>
      <p:ext uri="{BB962C8B-B14F-4D97-AF65-F5344CB8AC3E}">
        <p14:creationId xmlns:p14="http://schemas.microsoft.com/office/powerpoint/2010/main" val="3437048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75B680-11DF-F491-A627-2792C82CB43C}"/>
              </a:ext>
            </a:extLst>
          </p:cNvPr>
          <p:cNvSpPr txBox="1"/>
          <p:nvPr/>
        </p:nvSpPr>
        <p:spPr>
          <a:xfrm>
            <a:off x="237713" y="272104"/>
            <a:ext cx="3366511" cy="369332"/>
          </a:xfrm>
          <a:prstGeom prst="rect">
            <a:avLst/>
          </a:prstGeom>
          <a:noFill/>
        </p:spPr>
        <p:txBody>
          <a:bodyPr wrap="square" rtlCol="0">
            <a:spAutoFit/>
          </a:bodyPr>
          <a:lstStyle/>
          <a:p>
            <a:pPr algn="l"/>
            <a:r>
              <a:rPr lang="en-GB" dirty="0"/>
              <a:t>Reference list</a:t>
            </a:r>
            <a:endParaRPr lang="en-US" dirty="0"/>
          </a:p>
        </p:txBody>
      </p:sp>
      <p:sp>
        <p:nvSpPr>
          <p:cNvPr id="6" name="TextBox 5">
            <a:extLst>
              <a:ext uri="{FF2B5EF4-FFF2-40B4-BE49-F238E27FC236}">
                <a16:creationId xmlns:a16="http://schemas.microsoft.com/office/drawing/2014/main" id="{FF4AA94D-55A0-8727-7398-41826B4E1429}"/>
              </a:ext>
            </a:extLst>
          </p:cNvPr>
          <p:cNvSpPr txBox="1"/>
          <p:nvPr/>
        </p:nvSpPr>
        <p:spPr>
          <a:xfrm>
            <a:off x="173676" y="964990"/>
            <a:ext cx="9332121" cy="3970318"/>
          </a:xfrm>
          <a:prstGeom prst="rect">
            <a:avLst/>
          </a:prstGeom>
          <a:noFill/>
        </p:spPr>
        <p:txBody>
          <a:bodyPr wrap="square">
            <a:spAutoFit/>
          </a:bodyPr>
          <a:lstStyle/>
          <a:p>
            <a:r>
              <a:rPr lang="en-US" dirty="0"/>
              <a:t>Bowlby, J. (1969) Attachment and Loss: Volume 1 – Attachment. London: Penguin.</a:t>
            </a:r>
            <a:endParaRPr lang="en-GB" dirty="0"/>
          </a:p>
          <a:p>
            <a:endParaRPr lang="en-GB" dirty="0"/>
          </a:p>
          <a:p>
            <a:r>
              <a:rPr lang="en-US" dirty="0"/>
              <a:t>Bee, H. and Boyd, D. (2019) The Developing Child. 14th </a:t>
            </a:r>
            <a:r>
              <a:rPr lang="en-US" dirty="0" err="1"/>
              <a:t>edn</a:t>
            </a:r>
            <a:r>
              <a:rPr lang="en-US" dirty="0"/>
              <a:t>. Harlow: Pearson.</a:t>
            </a:r>
            <a:endParaRPr lang="en-GB" dirty="0"/>
          </a:p>
          <a:p>
            <a:endParaRPr lang="en-GB" dirty="0"/>
          </a:p>
          <a:p>
            <a:r>
              <a:rPr lang="en-US" dirty="0"/>
              <a:t> Bruce, T. (2020) Early Childhood Education. 6th </a:t>
            </a:r>
            <a:r>
              <a:rPr lang="en-US" dirty="0" err="1"/>
              <a:t>edn</a:t>
            </a:r>
            <a:r>
              <a:rPr lang="en-US" dirty="0"/>
              <a:t>. London: Hodder Education</a:t>
            </a:r>
            <a:endParaRPr lang="en-GB" dirty="0"/>
          </a:p>
          <a:p>
            <a:endParaRPr lang="en-GB" dirty="0"/>
          </a:p>
          <a:p>
            <a:r>
              <a:rPr lang="en-US" dirty="0"/>
              <a:t>. Sheridan, M. (2014) From Birth to Five Years: Children’s Developmental Progress. London: Routledge.</a:t>
            </a:r>
            <a:endParaRPr lang="en-GB" dirty="0"/>
          </a:p>
          <a:p>
            <a:endParaRPr lang="en-GB" dirty="0"/>
          </a:p>
          <a:p>
            <a:r>
              <a:rPr lang="en-US" dirty="0"/>
              <a:t>Ainsworth, M. et al. (1978) Patterns of Attachment. Hillsdale, NJ: Erlbaum</a:t>
            </a:r>
            <a:endParaRPr lang="en-GB" dirty="0"/>
          </a:p>
          <a:p>
            <a:endParaRPr lang="en-GB" dirty="0"/>
          </a:p>
          <a:p>
            <a:r>
              <a:rPr lang="en-US" dirty="0"/>
              <a:t>NHS – Child Development Guidance’s </a:t>
            </a:r>
            <a:endParaRPr lang="en-GB" dirty="0"/>
          </a:p>
          <a:p>
            <a:endParaRPr lang="en-GB" dirty="0"/>
          </a:p>
          <a:p>
            <a:r>
              <a:rPr lang="en-GB" dirty="0"/>
              <a:t>NSPCC</a:t>
            </a:r>
            <a:r>
              <a:rPr lang="en-US" dirty="0"/>
              <a:t>– Attachment in Early Years</a:t>
            </a:r>
          </a:p>
        </p:txBody>
      </p:sp>
    </p:spTree>
    <p:extLst>
      <p:ext uri="{BB962C8B-B14F-4D97-AF65-F5344CB8AC3E}">
        <p14:creationId xmlns:p14="http://schemas.microsoft.com/office/powerpoint/2010/main" val="15332686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Haleema Bibi (2511766)</dc:creator>
  <cp:lastModifiedBy>Haleema Bibi (2511766)</cp:lastModifiedBy>
  <cp:revision>12</cp:revision>
  <dcterms:created xsi:type="dcterms:W3CDTF">2026-05-22T22:26:38Z</dcterms:created>
  <dcterms:modified xsi:type="dcterms:W3CDTF">2026-05-31T23:26:07Z</dcterms:modified>
</cp:coreProperties>
</file>