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529"/>
    <p:restoredTop sz="94085"/>
  </p:normalViewPr>
  <p:slideViewPr>
    <p:cSldViewPr snapToGrid="0">
      <p:cViewPr varScale="1">
        <p:scale>
          <a:sx n="86" d="100"/>
          <a:sy n="86" d="100"/>
        </p:scale>
        <p:origin x="85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73A9D0-CEA0-5D14-EFCE-72E210BE83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8640E2-1E15-3ACE-6F59-55C7731935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A6244-A9E2-7A00-4BB2-C379A0505A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E98B08-0BA0-2FE0-664E-51527FA0C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705B2-1B1D-1C8E-76B0-1592D6470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30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E617A-0498-91BE-2B0A-F544A72E9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5E925-4ED0-8663-72A3-A186987AD1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6F550-BAA2-03DF-F30A-C373DB48D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BFF50-8F25-E262-073A-48C3D99CA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23694-E4F4-A4C6-7EB8-56A605E00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383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63478-34A5-ED12-3105-BE67572C9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F0D034-7CA3-96F5-11B9-72BCC07EA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2B0F48-95F3-5509-C93E-D3607C4A97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F13E6-730D-55A3-5037-F926D18A0F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569E4-DF36-9D71-4F50-447E218595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2798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8F768-6E23-7EE2-5E95-CB3AE6D8F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6743EF-7209-D0A3-477E-DA156315D1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FD0DE8-F9B6-F08C-E106-90E236DF6F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EBD27C-80C1-9E51-E31D-0203B92AB7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5CC252-8236-9B95-1F73-5EDAF62F3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5D10A6-D08A-6035-50CD-952F35DE3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956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0AF04-3944-FA0F-E7A2-B813381A6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5999BF-5B9E-EEA3-D2A6-0977C747B4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B01ED3E-4355-4FB6-0F42-69C2F6EA38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8F12F7-6BB9-9A41-2789-5026BFF86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D2DFAB-1139-6128-F10D-D1F1D781DD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59CA8B-BD1C-F507-C832-770DEC0FA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7EB812-362D-BB22-7E93-796C4F37E8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6B4C19-0C29-0F96-38E0-D75995E0B0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679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C4A8E-C3BD-4457-ACEE-1E634A93F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9ED6A8-67C6-297D-C5FF-7C70285F47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3899AC-735E-5084-F2A6-26A5A33C9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79E9DF-D840-584E-63E5-04633AC2BF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1969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2B0200-653E-8E83-CDF6-36226ACC16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88AD8C4-6E12-19D6-B54D-7929B0C2E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B48052-7439-58AE-C2AE-83F1469E4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3062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53685-66B0-9E24-B64E-EEE22C2C9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60843-5D5C-4B34-7945-66FCFC991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C630E-7136-933D-6028-5657419CE5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28E565-60BC-BEDF-693B-6875062BA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0BA888-0F7B-ECB2-C34D-ECB4D5741C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ED2F9C-72FB-F018-E1F2-08AEC5A10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23449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781A7-349C-1BD8-1F43-035D70038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F38B29-96B0-5351-049D-80EBD0598C3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094AD6-DF86-710E-D32A-4DBB07AAD6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24886C-4A28-AB6A-53DB-7E7392E30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9B0623-CE7E-FCF7-B28A-E0AEC07046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AE468D-59D1-6D1F-9A9A-42BB2F2BA0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611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908AB-04FC-05D8-8F5A-42A11DBBA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633CB6-3A71-8907-1C8B-7252EF6C632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05261-FD23-0D47-BE12-E7E841F66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3E8CEA-0F22-8274-A284-7F41ADF996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970C47-704E-2471-10DA-53E9A225E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102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17377E-570D-4B41-0398-38B26626E9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977FB-D5FA-19BD-AA93-934C6F47F7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3550B-63B3-12F3-CBB9-00EA6280F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0B165C-FB76-B054-C8EF-2EF983816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53D8D-FEC4-4764-ECD9-40AE11E1EE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689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A7D0BE-A177-6EB7-B3B6-C15437D13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A4F5E2-DAAA-B2F0-E205-C688AFC038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5862E-88C0-7128-FE4D-7F830DFD8C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0304018-E06A-2F4B-8041-C555E603AA21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81E075-DDDC-D21C-BEC1-FFA8A0CBA25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24A3B-829D-DA6E-A3B8-58431E8908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E1D168-23AC-4247-9413-CB2B0F5938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57555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824ECB-1C18-2E30-9B1F-B0F49A361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87890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Worked Example – Fragmentation Theory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C02D1F4-CB5E-EAA2-BBF0-0E1886121FED}"/>
                  </a:ext>
                </a:extLst>
              </p:cNvPr>
              <p:cNvSpPr txBox="1"/>
              <p:nvPr/>
            </p:nvSpPr>
            <p:spPr>
              <a:xfrm>
                <a:off x="275574" y="789913"/>
                <a:ext cx="11774464" cy="601331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lvl="0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Using the formula provided, what is the initial fragment velocity </a:t>
                </a:r>
                <a:r>
                  <a:rPr lang="en-GB" sz="1600" i="1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V</a:t>
                </a:r>
                <a:r>
                  <a:rPr lang="en-GB" sz="1600" i="1" baseline="-250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o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 of a cylindrical warhead with the following characteristics?</a:t>
                </a:r>
              </a:p>
              <a:p>
                <a:pPr lvl="0">
                  <a:lnSpc>
                    <a:spcPct val="107000"/>
                  </a:lnSpc>
                  <a:spcAft>
                    <a:spcPts val="800"/>
                  </a:spcAft>
                </a:pPr>
                <a:endParaRPr lang="en-GB" sz="1600" dirty="0">
                  <a:latin typeface="Arial" panose="020B0604020202020204" pitchFamily="34" charset="0"/>
                  <a:ea typeface="SimSun" panose="02010600030101010101" pitchFamily="2" charset="-122"/>
                  <a:cs typeface="Arial" panose="020B0604020202020204" pitchFamily="34" charset="0"/>
                </a:endParaRPr>
              </a:p>
              <a:p>
                <a:pPr lvl="0"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Gurney Constant = 2600 m s</a:t>
                </a:r>
                <a:r>
                  <a:rPr lang="en-GB" sz="1600" baseline="300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-1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, Mass of Explosive (C) = 25 kg, Mass of Case (M) = 50 kg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𝑜</m:t>
                          </m:r>
                        </m:sub>
                      </m:sSub>
                      <m:r>
                        <a:rPr lang="en-GB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radPr>
                        <m:deg/>
                        <m:e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2</m:t>
                          </m:r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𝐸</m:t>
                          </m:r>
                        </m:e>
                      </m:rad>
                      <m:sSup>
                        <m:sSupPr>
                          <m:ctrlP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𝑀</m:t>
                                  </m:r>
                                </m:num>
                                <m:den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𝐶</m:t>
                                  </m:r>
                                </m:den>
                              </m:f>
                              <m:r>
                                <a:rPr lang="en-GB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en-GB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en-GB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−0.5</m:t>
                          </m:r>
                        </m:sup>
                      </m:sSup>
                    </m:oMath>
                  </m:oMathPara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algn="r">
                  <a:buNone/>
                </a:pPr>
                <a:endParaRPr lang="en-GB" sz="1600" dirty="0">
                  <a:latin typeface="Arial" panose="020B0604020202020204" pitchFamily="34" charset="0"/>
                  <a:ea typeface="SimSu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The warhead in part </a:t>
                </a:r>
                <a:r>
                  <a:rPr lang="en-GB" sz="1600" dirty="0"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1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 is of a pre-formed design, capable of distributing several 15 mm x 15 mm x 15 mm tungsten cubes (density of tungsten 19300 kg m</a:t>
                </a:r>
                <a:r>
                  <a:rPr lang="en-GB" sz="1600" baseline="300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-3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) over a wide area. Estimate the fragment slow-down (</a:t>
                </a:r>
                <a:r>
                  <a:rPr lang="en-GB" sz="1600" i="1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V</a:t>
                </a:r>
                <a:r>
                  <a:rPr lang="en-GB" sz="1600" baseline="-250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s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) at 30 m from the detonation point. The following information is provided:</a:t>
                </a:r>
                <a:endParaRPr lang="en-GB" sz="1400" dirty="0">
                  <a:effectLst/>
                  <a:latin typeface="Calibri" panose="020F0502020204030204" pitchFamily="34" charset="0"/>
                  <a:ea typeface="SimSu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 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14:m>
                  <m:oMathPara xmlns:m="http://schemas.openxmlformats.org/officeDocument/2006/math">
                    <m:oMath>
                      <m:sSub>
                        <m:sSubPr>
                          <m:ctrlP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𝑠</m:t>
                          </m:r>
                        </m:sub>
                      </m:sSub>
                      <m:r>
                        <a:rPr lang="en-GB" sz="2400" i="1">
                          <a:effectLst/>
                          <a:latin typeface="Cambria Math" panose="02040503050406030204" pitchFamily="18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𝑉</m:t>
                          </m:r>
                        </m:e>
                        <m:sub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𝑜</m:t>
                          </m:r>
                        </m:sub>
                      </m:sSub>
                      <m:sSup>
                        <m:sSupPr>
                          <m:ctrlP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</m:ctrlPr>
                        </m:sSupPr>
                        <m:e>
                          <m:r>
                            <a:rPr lang="en-GB" sz="2400" i="1">
                              <a:effectLst/>
                              <a:latin typeface="Cambria Math" panose="02040503050406030204" pitchFamily="18" charset="0"/>
                              <a:ea typeface="Times New Roman" panose="02020603050405020304" pitchFamily="18" charset="0"/>
                              <a:cs typeface="Arial" panose="020B0604020202020204" pitchFamily="34" charset="0"/>
                            </a:rPr>
                            <m:t>𝑒</m:t>
                          </m:r>
                        </m:e>
                        <m:sup>
                          <m:f>
                            <m:fPr>
                              <m:ctrlP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</m:ctrlPr>
                            </m:fPr>
                            <m:num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𝐶</m:t>
                                  </m:r>
                                </m:e>
                                <m:sub>
                                  <m: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𝑑</m:t>
                                  </m:r>
                                </m:sub>
                              </m:sSub>
                              <m:sSub>
                                <m:sSubPr>
                                  <m:ctrlP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𝜌</m:t>
                                  </m:r>
                                </m:e>
                                <m:sub>
                                  <m:r>
                                    <a:rPr lang="en-GB" sz="2400" i="1">
                                      <a:effectLst/>
                                      <a:latin typeface="Cambria Math" panose="02040503050406030204" pitchFamily="18" charset="0"/>
                                      <a:ea typeface="Times New Roman" panose="02020603050405020304" pitchFamily="18" charset="0"/>
                                      <a:cs typeface="Arial" panose="020B0604020202020204" pitchFamily="34" charset="0"/>
                                    </a:rPr>
                                    <m:t>𝑎𝑖𝑟</m:t>
                                  </m:r>
                                </m:sub>
                              </m:sSub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  <m:t>𝐴𝑆</m:t>
                              </m:r>
                            </m:num>
                            <m:den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sz="2400" i="1">
                                  <a:effectLst/>
                                  <a:latin typeface="Cambria Math" panose="02040503050406030204" pitchFamily="18" charset="0"/>
                                  <a:ea typeface="Times New Roman" panose="02020603050405020304" pitchFamily="18" charset="0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den>
                          </m:f>
                        </m:sup>
                      </m:sSup>
                    </m:oMath>
                  </m:oMathPara>
                </a14:m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 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Where: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 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C</a:t>
                </a:r>
                <a:r>
                  <a:rPr lang="en-GB" sz="1600" i="1" baseline="-250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d</a:t>
                </a:r>
                <a:r>
                  <a:rPr lang="en-GB" sz="1600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= drag coefficient for fragment = 1.6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Cambria Math" panose="02040503050406030204" pitchFamily="18" charset="0"/>
                    <a:ea typeface="Symbol" pitchFamily="2" charset="2"/>
                    <a:cs typeface="Arial" panose="020B0604020202020204" pitchFamily="34" charset="0"/>
                  </a:rPr>
                  <a:t>⍴</a:t>
                </a:r>
                <a:r>
                  <a:rPr lang="en-GB" sz="1600" baseline="-250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air 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= density of air = 1.225 kgm</a:t>
                </a:r>
                <a:r>
                  <a:rPr lang="en-GB" sz="1600" baseline="300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-3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S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= distance from point of detonation in m</a:t>
                </a: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i="1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A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 = cross-sectional area of fragment in m</a:t>
                </a:r>
                <a:r>
                  <a:rPr lang="en-GB" sz="1600" baseline="300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2</a:t>
                </a:r>
              </a:p>
              <a:p>
                <a:pPr>
                  <a:buNone/>
                </a:pPr>
                <a:endParaRPr lang="en-GB" sz="16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>
                  <a:buNone/>
                </a:pPr>
                <a:r>
                  <a:rPr lang="en-GB" sz="1600" dirty="0">
                    <a:effectLst/>
                    <a:latin typeface="Arial" panose="020B0604020202020204" pitchFamily="34" charset="0"/>
                    <a:ea typeface="Times New Roman" panose="02020603050405020304" pitchFamily="18" charset="0"/>
                  </a:rPr>
                  <a:t> 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Each pre-formed fragment is designed to deliver a kinetic energy density of 15 J mm</a:t>
                </a:r>
                <a:r>
                  <a:rPr lang="en-GB" sz="1600" baseline="300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-2</a:t>
                </a:r>
                <a:r>
                  <a:rPr lang="en-GB" sz="1600" dirty="0">
                    <a:effectLst/>
                    <a:latin typeface="Arial" panose="020B0604020202020204" pitchFamily="34" charset="0"/>
                    <a:ea typeface="SimSun" panose="02010600030101010101" pitchFamily="2" charset="-122"/>
                    <a:cs typeface="Arial" panose="020B0604020202020204" pitchFamily="34" charset="0"/>
                  </a:rPr>
                  <a:t> to achieve the perforation of a particular military structure. Would such military structures be defeated at 30 m?</a:t>
                </a:r>
                <a:endParaRPr lang="en-GB" sz="1400" dirty="0">
                  <a:effectLst/>
                  <a:latin typeface="Calibri" panose="020F0502020204030204" pitchFamily="34" charset="0"/>
                  <a:ea typeface="SimSu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7C02D1F4-CB5E-EAA2-BBF0-0E1886121FE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574" y="789913"/>
                <a:ext cx="11774464" cy="6013313"/>
              </a:xfrm>
              <a:prstGeom prst="rect">
                <a:avLst/>
              </a:prstGeom>
              <a:blipFill>
                <a:blip r:embed="rId2"/>
                <a:stretch>
                  <a:fillRect l="-216" t="-422" b="-4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59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0EC4A-566B-0AD9-5956-74D903929B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Answers – </a:t>
            </a:r>
            <a:r>
              <a:rPr lang="en-US" i="1" dirty="0"/>
              <a:t>V</a:t>
            </a:r>
            <a:r>
              <a:rPr lang="en-US" i="1" baseline="-25000" dirty="0"/>
              <a:t>o</a:t>
            </a:r>
            <a:r>
              <a:rPr lang="en-US" dirty="0"/>
              <a:t> and </a:t>
            </a:r>
            <a:r>
              <a:rPr lang="en-US" i="1" dirty="0"/>
              <a:t>V</a:t>
            </a:r>
            <a:r>
              <a:rPr lang="en-US" i="1" baseline="-25000" dirty="0"/>
              <a:t>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6C82C69-613E-1CD9-55DF-0E60D99AFA1D}"/>
                  </a:ext>
                </a:extLst>
              </p:cNvPr>
              <p:cNvSpPr txBox="1"/>
              <p:nvPr/>
            </p:nvSpPr>
            <p:spPr>
              <a:xfrm>
                <a:off x="611390" y="1944920"/>
                <a:ext cx="9826669" cy="6181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effectLst/>
                    <a:ea typeface="Times New Roman" panose="02020603050405020304" pitchFamily="18" charset="0"/>
                    <a:cs typeface="Arial" panose="020B0604020202020204" pitchFamily="34" charset="0"/>
                  </a:rPr>
                  <a:t>Calculating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𝑜</m:t>
                        </m:r>
                      </m:sub>
                    </m:sSub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</m:t>
                    </m:r>
                    <m:rad>
                      <m:radPr>
                        <m:degHide m:val="on"/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radPr>
                      <m:deg/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𝐸</m:t>
                        </m:r>
                      </m:e>
                    </m:rad>
                    <m:sSup>
                      <m:sSup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𝑀</m:t>
                                </m:r>
                              </m:num>
                              <m:den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den>
                            </m:f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−0.5</m:t>
                        </m:r>
                      </m:sup>
                    </m:sSup>
                    <m:r>
                      <a:rPr lang="en-GB" sz="2000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∴</m:t>
                    </m:r>
                    <m:sSub>
                      <m:sSubPr>
                        <m:ctrlPr>
                          <a:rPr lang="en-GB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𝑜</m:t>
                        </m:r>
                      </m:sub>
                    </m:sSub>
                    <m:r>
                      <a:rPr lang="en-GB" sz="2000" i="1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2600</m:t>
                    </m:r>
                    <m:sSup>
                      <m:sSupPr>
                        <m:ctrlPr>
                          <a:rPr lang="en-GB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000" b="0" i="1" smtClean="0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GB" sz="2000" b="0" i="1" smtClean="0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50</m:t>
                                </m:r>
                              </m:num>
                              <m:den>
                                <m:r>
                                  <a:rPr lang="en-GB" sz="2000" b="0" i="1" smtClean="0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25</m:t>
                                </m:r>
                              </m:den>
                            </m:f>
                            <m:r>
                              <a:rPr lang="en-GB" sz="2000" i="1"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+</m:t>
                            </m:r>
                            <m:f>
                              <m:fPr>
                                <m:ctrlPr>
                                  <a:rPr lang="en-GB" sz="2000" i="1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fPr>
                              <m:num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1</m:t>
                                </m:r>
                              </m:num>
                              <m:den>
                                <m:r>
                                  <a:rPr lang="en-GB" sz="2000" i="1"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2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en-GB" sz="2000" i="1"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−0.5</m:t>
                        </m:r>
                      </m:sup>
                    </m:sSup>
                    <m:r>
                      <a:rPr lang="en-GB" sz="20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=1644 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𝑚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 </m:t>
                    </m:r>
                    <m:sSup>
                      <m:sSupPr>
                        <m:ctrlPr>
                          <a:rPr lang="en-GB" sz="20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p>
                        <m:r>
                          <a:rPr lang="en-GB" sz="2000" b="0" i="1" smtClean="0"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−1</m:t>
                        </m:r>
                      </m:sup>
                    </m:sSup>
                  </m:oMath>
                </a14:m>
                <a:endParaRPr lang="en-US" sz="2000" dirty="0"/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26C82C69-613E-1CD9-55DF-0E60D99AFA1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390" y="1944920"/>
                <a:ext cx="9826669" cy="618183"/>
              </a:xfrm>
              <a:prstGeom prst="rect">
                <a:avLst/>
              </a:prstGeom>
              <a:blipFill>
                <a:blip r:embed="rId2"/>
                <a:stretch>
                  <a:fillRect l="-646" b="-612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5AA0CCE-A267-2276-5BD9-23C5D75561BB}"/>
                  </a:ext>
                </a:extLst>
              </p:cNvPr>
              <p:cNvSpPr txBox="1"/>
              <p:nvPr/>
            </p:nvSpPr>
            <p:spPr>
              <a:xfrm>
                <a:off x="620037" y="3359810"/>
                <a:ext cx="11300863" cy="57066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 dirty="0">
                    <a:effectLst/>
                    <a:ea typeface="Times New Roman" panose="02020603050405020304" pitchFamily="18" charset="0"/>
                    <a:cs typeface="Arial" panose="020B0604020202020204" pitchFamily="34" charset="0"/>
                  </a:rPr>
                  <a:t>Calculating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sub>
                    </m:sSub>
                    <m:r>
                      <a:rPr lang="en-GB" sz="2000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</m:t>
                    </m:r>
                    <m:sSub>
                      <m:sSub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𝑉</m:t>
                        </m:r>
                      </m:e>
                      <m:sub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𝑜</m:t>
                        </m:r>
                      </m:sub>
                    </m:sSub>
                    <m:sSup>
                      <m:sSupPr>
                        <m:ctrlP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f>
                          <m:fPr>
                            <m:ctrlP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−</m:t>
                            </m:r>
                            <m:sSub>
                              <m:sSub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𝐶</m:t>
                                </m:r>
                              </m:e>
                              <m:sub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𝑑</m:t>
                                </m:r>
                              </m:sub>
                            </m:sSub>
                            <m:sSub>
                              <m:sSubPr>
                                <m:ctrlP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𝜌</m:t>
                                </m:r>
                              </m:e>
                              <m:sub>
                                <m:r>
                                  <a:rPr lang="en-GB" sz="2000" i="1">
                                    <a:effectLst/>
                                    <a:latin typeface="Cambria Math" panose="02040503050406030204" pitchFamily="18" charset="0"/>
                                    <a:ea typeface="Times New Roman" panose="02020603050405020304" pitchFamily="18" charset="0"/>
                                    <a:cs typeface="Arial" panose="020B0604020202020204" pitchFamily="34" charset="0"/>
                                  </a:rPr>
                                  <m:t>𝑎𝑖𝑟</m:t>
                                </m:r>
                              </m:sub>
                            </m:sSub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𝐴𝑆</m:t>
                            </m:r>
                          </m:num>
                          <m:den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i="1">
                                <a:effectLst/>
                                <a:latin typeface="Cambria Math" panose="02040503050406030204" pitchFamily="18" charset="0"/>
                                <a:ea typeface="Times New Roman" panose="02020603050405020304" pitchFamily="18" charset="0"/>
                                <a:cs typeface="Arial" panose="020B0604020202020204" pitchFamily="34" charset="0"/>
                              </a:rPr>
                              <m:t>𝑚</m:t>
                            </m:r>
                          </m:den>
                        </m:f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  <a:cs typeface="Arial" panose="020B0604020202020204" pitchFamily="34" charset="0"/>
                      </a:rPr>
                      <m:t>=1664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f>
                          <m:fPr>
                            <m:ctrlP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−1.6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×1.225×2.25×</m:t>
                            </m:r>
                            <m:sSup>
                              <m:sSupPr>
                                <m:ctrlPr>
                                  <a:rPr lang="en-GB" sz="20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</m:ctrlPr>
                              </m:sSupPr>
                              <m:e>
                                <m:r>
                                  <a:rPr lang="en-GB" sz="20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10</m:t>
                                </m:r>
                              </m:e>
                              <m:sup>
                                <m:r>
                                  <a:rPr lang="en-GB" sz="2000" b="0" i="1" smtClean="0">
                                    <a:effectLst/>
                                    <a:latin typeface="Cambria Math" panose="02040503050406030204" pitchFamily="18" charset="0"/>
                                    <a:ea typeface="Cambria Math" panose="02040503050406030204" pitchFamily="18" charset="0"/>
                                    <a:cs typeface="Arial" panose="020B0604020202020204" pitchFamily="34" charset="0"/>
                                  </a:rPr>
                                  <m:t>−4</m:t>
                                </m:r>
                              </m:sup>
                            </m:sSup>
                            <m:r>
                              <a:rPr lang="en-US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×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30</m:t>
                            </m:r>
                          </m:num>
                          <m:den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  <a:cs typeface="Arial" panose="020B0604020202020204" pitchFamily="34" charset="0"/>
                              </a:rPr>
                              <m:t>×0.0651</m:t>
                            </m:r>
                          </m:den>
                        </m:f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=1664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𝑒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−</m:t>
                        </m:r>
                        <m:f>
                          <m:fPr>
                            <m:ctrlP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</m:ctrlPr>
                          </m:fPr>
                          <m:num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0.01323</m:t>
                            </m:r>
                          </m:num>
                          <m:den>
                            <m:r>
                              <a:rPr lang="en-GB" sz="2000" b="0" i="1" smtClean="0">
                                <a:effectLst/>
                                <a:latin typeface="Cambria Math" panose="02040503050406030204" pitchFamily="18" charset="0"/>
                                <a:cs typeface="Arial" panose="020B0604020202020204" pitchFamily="34" charset="0"/>
                              </a:rPr>
                              <m:t>0.1302</m:t>
                            </m:r>
                          </m:den>
                        </m:f>
                      </m:sup>
                    </m:sSup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=1503.22 </m:t>
                    </m:r>
                    <m:r>
                      <a:rPr lang="en-GB" sz="2000" b="0" i="1" smtClean="0">
                        <a:effectLst/>
                        <a:latin typeface="Cambria Math" panose="02040503050406030204" pitchFamily="18" charset="0"/>
                        <a:cs typeface="Arial" panose="020B0604020202020204" pitchFamily="34" charset="0"/>
                      </a:rPr>
                      <m:t>𝑚</m:t>
                    </m:r>
                    <m:sSup>
                      <m:sSupPr>
                        <m:ctrlP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𝑠</m:t>
                        </m:r>
                      </m:e>
                      <m:sup>
                        <m:r>
                          <a:rPr lang="en-GB" sz="2000" b="0" i="1" smtClean="0">
                            <a:effectLst/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−1</m:t>
                        </m:r>
                      </m:sup>
                    </m:sSup>
                  </m:oMath>
                </a14:m>
                <a:endParaRPr lang="en-US" sz="1600" dirty="0"/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C5AA0CCE-A267-2276-5BD9-23C5D75561B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0037" y="3359810"/>
                <a:ext cx="11300863" cy="570669"/>
              </a:xfrm>
              <a:prstGeom prst="rect">
                <a:avLst/>
              </a:prstGeom>
              <a:blipFill>
                <a:blip r:embed="rId3"/>
                <a:stretch>
                  <a:fillRect l="-561" b="-1956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3B455DA6-4713-4E4B-180B-CADE60781C53}"/>
              </a:ext>
            </a:extLst>
          </p:cNvPr>
          <p:cNvSpPr txBox="1"/>
          <p:nvPr/>
        </p:nvSpPr>
        <p:spPr>
          <a:xfrm>
            <a:off x="620037" y="4740758"/>
            <a:ext cx="490993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What you need to work out:</a:t>
            </a:r>
          </a:p>
          <a:p>
            <a:endParaRPr lang="en-US" dirty="0"/>
          </a:p>
          <a:p>
            <a:r>
              <a:rPr lang="en-US" dirty="0"/>
              <a:t>Area of fragment = 0.015 x 0.015 = 2.25 x 10</a:t>
            </a:r>
            <a:r>
              <a:rPr lang="en-US" baseline="30000" dirty="0"/>
              <a:t>-4</a:t>
            </a:r>
            <a:r>
              <a:rPr lang="en-US" dirty="0"/>
              <a:t> m</a:t>
            </a:r>
            <a:r>
              <a:rPr lang="en-US" baseline="30000" dirty="0"/>
              <a:t>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D47FEE-A2BB-4F02-F1D1-B86F611EBE68}"/>
              </a:ext>
            </a:extLst>
          </p:cNvPr>
          <p:cNvSpPr txBox="1"/>
          <p:nvPr/>
        </p:nvSpPr>
        <p:spPr>
          <a:xfrm>
            <a:off x="620037" y="5794749"/>
            <a:ext cx="80369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Mass of fragment = density x volume = 19300 x 0.015 x 0.015 x 0.015 = 0.0651 kg</a:t>
            </a:r>
            <a:endParaRPr lang="en-US" baseline="30000" dirty="0"/>
          </a:p>
        </p:txBody>
      </p:sp>
    </p:spTree>
    <p:extLst>
      <p:ext uri="{BB962C8B-B14F-4D97-AF65-F5344CB8AC3E}">
        <p14:creationId xmlns:p14="http://schemas.microsoft.com/office/powerpoint/2010/main" val="1603479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02203-92CD-D9BD-2EB9-D78886794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Answer – Kinetic Energy Density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4098A91B-2C07-987A-333A-F79CEEBE3EB1}"/>
                  </a:ext>
                </a:extLst>
              </p:cNvPr>
              <p:cNvSpPr txBox="1"/>
              <p:nvPr/>
            </p:nvSpPr>
            <p:spPr>
              <a:xfrm>
                <a:off x="2937353" y="2774515"/>
                <a:ext cx="5718297" cy="555858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𝐾𝐸𝐷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den>
                      </m:f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  <m:sSubSup>
                            <m:sSub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𝑣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𝑠</m:t>
                              </m:r>
                            </m:sub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2</m:t>
                              </m:r>
                            </m:sup>
                          </m:sSub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𝐴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0.5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0.0651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1503.22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225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=32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0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.69 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𝐽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𝑚𝑚</m:t>
                          </m:r>
                        </m:e>
                        <m:sup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en-US" dirty="0"/>
              </a:p>
            </p:txBody>
          </p:sp>
        </mc:Choice>
        <mc:Fallback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4098A91B-2C07-987A-333A-F79CEEBE3EB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7353" y="2774515"/>
                <a:ext cx="5718297" cy="555858"/>
              </a:xfrm>
              <a:prstGeom prst="rect">
                <a:avLst/>
              </a:prstGeom>
              <a:blipFill>
                <a:blip r:embed="rId2"/>
                <a:stretch>
                  <a:fillRect l="-665" b="-13333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Box 3">
            <a:extLst>
              <a:ext uri="{FF2B5EF4-FFF2-40B4-BE49-F238E27FC236}">
                <a16:creationId xmlns:a16="http://schemas.microsoft.com/office/drawing/2014/main" id="{D9A8D70F-432B-2058-E58C-FED4F2452E7D}"/>
              </a:ext>
            </a:extLst>
          </p:cNvPr>
          <p:cNvSpPr txBox="1"/>
          <p:nvPr/>
        </p:nvSpPr>
        <p:spPr>
          <a:xfrm>
            <a:off x="821558" y="4044868"/>
            <a:ext cx="107230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Therefore, the fragment has over twice the kinetic energy density required to overmatch the target (2130 %) </a:t>
            </a:r>
          </a:p>
        </p:txBody>
      </p:sp>
    </p:spTree>
    <p:extLst>
      <p:ext uri="{BB962C8B-B14F-4D97-AF65-F5344CB8AC3E}">
        <p14:creationId xmlns:p14="http://schemas.microsoft.com/office/powerpoint/2010/main" val="27170474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298</Words>
  <Application>Microsoft Macintosh PowerPoint</Application>
  <PresentationFormat>Widescreen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Cambria Math</vt:lpstr>
      <vt:lpstr>Times New Roman</vt:lpstr>
      <vt:lpstr>Office Theme</vt:lpstr>
      <vt:lpstr>Worked Example – Fragmentation Theory</vt:lpstr>
      <vt:lpstr>Answers – Vo and Vs</vt:lpstr>
      <vt:lpstr>Answer – Kinetic Energy Density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Collett</dc:creator>
  <cp:lastModifiedBy>Gareth Collett</cp:lastModifiedBy>
  <cp:revision>4</cp:revision>
  <dcterms:created xsi:type="dcterms:W3CDTF">2026-10-13T05:39:42Z</dcterms:created>
  <dcterms:modified xsi:type="dcterms:W3CDTF">2026-10-13T08:16:56Z</dcterms:modified>
</cp:coreProperties>
</file>