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heme/themeOverride4.xml" ContentType="application/vnd.openxmlformats-officedocument.themeOverride+xml"/>
  <Override PartName="/ppt/tags/tag3.xml" ContentType="application/vnd.openxmlformats-officedocument.presentationml.tags+xml"/>
  <Override PartName="/ppt/theme/themeOverride5.xml" ContentType="application/vnd.openxmlformats-officedocument.themeOverr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79" r:id="rId2"/>
    <p:sldId id="285" r:id="rId3"/>
    <p:sldId id="286" r:id="rId4"/>
    <p:sldId id="287" r:id="rId5"/>
    <p:sldId id="288" r:id="rId6"/>
    <p:sldId id="289" r:id="rId7"/>
    <p:sldId id="331" r:id="rId8"/>
    <p:sldId id="291" r:id="rId9"/>
    <p:sldId id="332" r:id="rId10"/>
    <p:sldId id="333" r:id="rId11"/>
    <p:sldId id="292" r:id="rId12"/>
    <p:sldId id="293" r:id="rId13"/>
    <p:sldId id="294" r:id="rId14"/>
    <p:sldId id="295" r:id="rId15"/>
    <p:sldId id="334" r:id="rId16"/>
    <p:sldId id="296" r:id="rId17"/>
    <p:sldId id="297" r:id="rId18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6" autoAdjust="0"/>
    <p:restoredTop sz="86817" autoAdjust="0"/>
  </p:normalViewPr>
  <p:slideViewPr>
    <p:cSldViewPr>
      <p:cViewPr varScale="1">
        <p:scale>
          <a:sx n="46" d="100"/>
          <a:sy n="46" d="100"/>
        </p:scale>
        <p:origin x="582" y="3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2021/11/9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2021/11/9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7247228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1538514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0251996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2021/11/9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2021/11/9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2021/11/9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2021/11/9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2021/11/9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2021/11/9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2021/11/9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2021/11/9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2021/11/9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2021/11/9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2021/11/9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2021/11/9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.xml"/><Relationship Id="rId1" Type="http://schemas.openxmlformats.org/officeDocument/2006/relationships/themeOverride" Target="../theme/themeOverride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.xml"/><Relationship Id="rId1" Type="http://schemas.openxmlformats.org/officeDocument/2006/relationships/themeOverride" Target="../theme/themeOverride3.xml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3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4.xml"/><Relationship Id="rId1" Type="http://schemas.openxmlformats.org/officeDocument/2006/relationships/themeOverride" Target="../theme/themeOverride5.xml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7B844042-9F6A-4D5E-BD0A-ED7D6584A587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第二講</a:t>
            </a:r>
            <a:endParaRPr lang="zh-TW" altLang="en-US" dirty="0"/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A9F40579-D655-448F-B0FD-DDF85FED680C}"/>
              </a:ext>
            </a:extLst>
          </p:cNvPr>
          <p:cNvSpPr txBox="1"/>
          <p:nvPr/>
        </p:nvSpPr>
        <p:spPr>
          <a:xfrm>
            <a:off x="8803272" y="986408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佛說十善業道經</a:t>
            </a:r>
            <a:r>
              <a:rPr lang="en-US" altLang="zh-CN" dirty="0">
                <a:solidFill>
                  <a:schemeClr val="bg1"/>
                </a:solidFill>
              </a:rPr>
              <a:t>——</a:t>
            </a:r>
            <a:r>
              <a:rPr lang="zh-CN" altLang="en-US" dirty="0">
                <a:solidFill>
                  <a:schemeClr val="bg1"/>
                </a:solidFill>
              </a:rPr>
              <a:t>乾隆大藏經</a:t>
            </a:r>
            <a:endParaRPr lang="zh-TW" altLang="en-US" dirty="0">
              <a:solidFill>
                <a:schemeClr val="bg1"/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293DBAD2-1C21-48A3-BBE0-6451A53E47DA}"/>
              </a:ext>
            </a:extLst>
          </p:cNvPr>
          <p:cNvSpPr txBox="1"/>
          <p:nvPr/>
        </p:nvSpPr>
        <p:spPr>
          <a:xfrm>
            <a:off x="9573656" y="549474"/>
            <a:ext cx="553998" cy="2376264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十善業道經版本</a:t>
            </a:r>
            <a:endParaRPr lang="zh-TW" altLang="en-US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29AB3347-2AF4-45C2-945F-4ABA055797F4}"/>
              </a:ext>
            </a:extLst>
          </p:cNvPr>
          <p:cNvSpPr txBox="1"/>
          <p:nvPr/>
        </p:nvSpPr>
        <p:spPr>
          <a:xfrm>
            <a:off x="8327454" y="981522"/>
            <a:ext cx="553998" cy="33123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十善業道經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——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大正藏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4A9AA4D9-C118-4D8F-B47A-3255F70C931E}"/>
              </a:ext>
            </a:extLst>
          </p:cNvPr>
          <p:cNvSpPr txBox="1"/>
          <p:nvPr/>
        </p:nvSpPr>
        <p:spPr>
          <a:xfrm>
            <a:off x="7283519" y="981522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十善業道經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——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洪武南藏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E9B1D80F-F237-4AAF-BE9B-FDDD54B4FF89}"/>
              </a:ext>
            </a:extLst>
          </p:cNvPr>
          <p:cNvSpPr txBox="1"/>
          <p:nvPr/>
        </p:nvSpPr>
        <p:spPr>
          <a:xfrm>
            <a:off x="7809641" y="981522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十善業道經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——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卍續藏經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D7DFAE82-AE71-497F-B117-07C7B5A3F500}"/>
              </a:ext>
            </a:extLst>
          </p:cNvPr>
          <p:cNvSpPr txBox="1"/>
          <p:nvPr/>
        </p:nvSpPr>
        <p:spPr>
          <a:xfrm>
            <a:off x="6383238" y="981522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十善業道經節要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——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卍續藏經</a:t>
            </a: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672A06AC-8147-481B-8F71-428D9FE5D56D}"/>
              </a:ext>
            </a:extLst>
          </p:cNvPr>
          <p:cNvSpPr txBox="1"/>
          <p:nvPr/>
        </p:nvSpPr>
        <p:spPr>
          <a:xfrm>
            <a:off x="3803724" y="981522"/>
            <a:ext cx="923330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儒釋道三教：理同出於一源，道並行而不悖。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95709F39-5762-4047-9813-737024827686}"/>
              </a:ext>
            </a:extLst>
          </p:cNvPr>
          <p:cNvSpPr txBox="1"/>
          <p:nvPr/>
        </p:nvSpPr>
        <p:spPr>
          <a:xfrm>
            <a:off x="5109160" y="544588"/>
            <a:ext cx="553998" cy="2741190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雍正皇帝上諭概要</a:t>
            </a: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752F9CEE-2AB4-49A1-B1DB-1DAF468B9CF1}"/>
              </a:ext>
            </a:extLst>
          </p:cNvPr>
          <p:cNvSpPr txBox="1"/>
          <p:nvPr/>
        </p:nvSpPr>
        <p:spPr>
          <a:xfrm>
            <a:off x="3025755" y="981522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三教初無異旨，無非欲人同歸於善。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00DB901A-BD48-4DF2-8C00-71CC7747E809}"/>
              </a:ext>
            </a:extLst>
          </p:cNvPr>
          <p:cNvSpPr txBox="1"/>
          <p:nvPr/>
        </p:nvSpPr>
        <p:spPr>
          <a:xfrm>
            <a:off x="2152367" y="981522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勸善者，治天下之要道。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矩形: 圓角 1">
            <a:extLst>
              <a:ext uri="{FF2B5EF4-FFF2-40B4-BE49-F238E27FC236}">
                <a16:creationId xmlns:a16="http://schemas.microsoft.com/office/drawing/2014/main" id="{B4F1C298-30DD-45D1-B5B6-A764A09C335F}"/>
              </a:ext>
            </a:extLst>
          </p:cNvPr>
          <p:cNvSpPr/>
          <p:nvPr/>
        </p:nvSpPr>
        <p:spPr>
          <a:xfrm>
            <a:off x="8327454" y="909514"/>
            <a:ext cx="526122" cy="3384376"/>
          </a:xfrm>
          <a:prstGeom prst="round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6898968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14228"/>
    </mc:Choice>
    <mc:Fallback xmlns="">
      <p:transition spd="slow" advTm="1142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/>
      <p:bldP spid="8" grpId="0"/>
      <p:bldP spid="9" grpId="0"/>
      <p:bldP spid="10" grpId="0"/>
      <p:bldP spid="11" grpId="0"/>
      <p:bldP spid="12" grpId="0" animBg="1"/>
      <p:bldP spid="13" grpId="0"/>
      <p:bldP spid="14" grpId="0"/>
      <p:bldP spid="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A9F56A60-F08C-4A89-94C1-5893DCFC8055}"/>
              </a:ext>
            </a:extLst>
          </p:cNvPr>
          <p:cNvSpPr txBox="1"/>
          <p:nvPr/>
        </p:nvSpPr>
        <p:spPr>
          <a:xfrm>
            <a:off x="9335566" y="981522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因果教育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4BADD538-065B-4D38-B511-6F372F6B8EBE}"/>
              </a:ext>
            </a:extLst>
          </p:cNvPr>
          <p:cNvSpPr txBox="1"/>
          <p:nvPr/>
        </p:nvSpPr>
        <p:spPr>
          <a:xfrm>
            <a:off x="10077712" y="544588"/>
            <a:ext cx="553998" cy="1589062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全經概述</a:t>
            </a:r>
            <a:endParaRPr lang="zh-TW" altLang="en-US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BFA97DC9-FD52-4758-BEA5-1A5864D06E3C}"/>
              </a:ext>
            </a:extLst>
          </p:cNvPr>
          <p:cNvSpPr txBox="1"/>
          <p:nvPr/>
        </p:nvSpPr>
        <p:spPr>
          <a:xfrm>
            <a:off x="8759502" y="957505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佛學基礎：佛法基本教義名相齊全。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B7E2614D-3A9D-407B-964C-7351890CE149}"/>
              </a:ext>
            </a:extLst>
          </p:cNvPr>
          <p:cNvSpPr txBox="1"/>
          <p:nvPr/>
        </p:nvSpPr>
        <p:spPr>
          <a:xfrm>
            <a:off x="8111430" y="973595"/>
            <a:ext cx="553998" cy="455595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修行基礎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77A06EE7-6542-4B82-9AEB-33E79094FDCE}"/>
              </a:ext>
            </a:extLst>
          </p:cNvPr>
          <p:cNvSpPr txBox="1"/>
          <p:nvPr/>
        </p:nvSpPr>
        <p:spPr>
          <a:xfrm>
            <a:off x="6427370" y="944569"/>
            <a:ext cx="553998" cy="1333097"/>
          </a:xfrm>
          <a:prstGeom prst="rect">
            <a:avLst/>
          </a:prstGeom>
          <a:noFill/>
          <a:ln w="3175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七種立題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859FE40D-9235-47D7-AEBE-A6BB876CE2AF}"/>
              </a:ext>
            </a:extLst>
          </p:cNvPr>
          <p:cNvSpPr txBox="1"/>
          <p:nvPr/>
        </p:nvSpPr>
        <p:spPr>
          <a:xfrm>
            <a:off x="7197392" y="536789"/>
            <a:ext cx="553998" cy="1596861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經題簡介</a:t>
            </a:r>
            <a:endParaRPr lang="zh-TW" altLang="en-US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85913D24-1CFF-4976-B734-8400D5CDA140}"/>
              </a:ext>
            </a:extLst>
          </p:cNvPr>
          <p:cNvSpPr txBox="1"/>
          <p:nvPr/>
        </p:nvSpPr>
        <p:spPr>
          <a:xfrm>
            <a:off x="5053946" y="727339"/>
            <a:ext cx="553998" cy="115032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單三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A2C0986A-2D88-4630-A448-24716241698E}"/>
              </a:ext>
            </a:extLst>
          </p:cNvPr>
          <p:cNvSpPr txBox="1"/>
          <p:nvPr/>
        </p:nvSpPr>
        <p:spPr>
          <a:xfrm>
            <a:off x="3062897" y="716175"/>
            <a:ext cx="553998" cy="455595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複三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F4BDBEB2-51A9-4D15-9F48-8F83DA8A8069}"/>
              </a:ext>
            </a:extLst>
          </p:cNvPr>
          <p:cNvSpPr txBox="1"/>
          <p:nvPr/>
        </p:nvSpPr>
        <p:spPr>
          <a:xfrm>
            <a:off x="1198662" y="746045"/>
            <a:ext cx="553998" cy="455595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具足一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0D5C8894-2F64-4424-AC27-F8AD4A89A340}"/>
              </a:ext>
            </a:extLst>
          </p:cNvPr>
          <p:cNvSpPr txBox="1"/>
          <p:nvPr/>
        </p:nvSpPr>
        <p:spPr>
          <a:xfrm>
            <a:off x="5630010" y="1989634"/>
            <a:ext cx="553998" cy="4680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單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人立題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佛說阿彌陀經</a:t>
            </a: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97EF56C5-2F1F-48F0-8D76-31DE3F7D510C}"/>
              </a:ext>
            </a:extLst>
          </p:cNvPr>
          <p:cNvSpPr txBox="1"/>
          <p:nvPr/>
        </p:nvSpPr>
        <p:spPr>
          <a:xfrm>
            <a:off x="5037504" y="1989634"/>
            <a:ext cx="553998" cy="455595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單法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立題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涅槃經</a:t>
            </a: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4A97C133-4CB8-46D3-B739-D7FB74BBF343}"/>
              </a:ext>
            </a:extLst>
          </p:cNvPr>
          <p:cNvSpPr txBox="1"/>
          <p:nvPr/>
        </p:nvSpPr>
        <p:spPr>
          <a:xfrm>
            <a:off x="4405874" y="1989634"/>
            <a:ext cx="553998" cy="455595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單喻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立題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梵網經</a:t>
            </a: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FC3D44E9-089F-4400-8D49-56C4A6FD1352}"/>
              </a:ext>
            </a:extLst>
          </p:cNvPr>
          <p:cNvSpPr txBox="1"/>
          <p:nvPr/>
        </p:nvSpPr>
        <p:spPr>
          <a:xfrm>
            <a:off x="3669000" y="1989634"/>
            <a:ext cx="553998" cy="4680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人法立題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文殊問般若經</a:t>
            </a:r>
          </a:p>
        </p:txBody>
      </p: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58FA027C-F963-4942-82D1-FCBE6D20E567}"/>
              </a:ext>
            </a:extLst>
          </p:cNvPr>
          <p:cNvSpPr txBox="1"/>
          <p:nvPr/>
        </p:nvSpPr>
        <p:spPr>
          <a:xfrm>
            <a:off x="3070870" y="1989634"/>
            <a:ext cx="553998" cy="455595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法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喻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立題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妙法蓮華經</a:t>
            </a:r>
          </a:p>
        </p:txBody>
      </p:sp>
      <p:sp>
        <p:nvSpPr>
          <p:cNvPr id="18" name="文字方塊 17">
            <a:extLst>
              <a:ext uri="{FF2B5EF4-FFF2-40B4-BE49-F238E27FC236}">
                <a16:creationId xmlns:a16="http://schemas.microsoft.com/office/drawing/2014/main" id="{FCF2D373-6451-4D13-B24F-8A568F703E23}"/>
              </a:ext>
            </a:extLst>
          </p:cNvPr>
          <p:cNvSpPr txBox="1"/>
          <p:nvPr/>
        </p:nvSpPr>
        <p:spPr>
          <a:xfrm>
            <a:off x="2444864" y="1989634"/>
            <a:ext cx="553998" cy="455595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人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喻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立題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如來師子吼經</a:t>
            </a:r>
          </a:p>
        </p:txBody>
      </p:sp>
      <p:sp>
        <p:nvSpPr>
          <p:cNvPr id="19" name="文字方塊 18">
            <a:extLst>
              <a:ext uri="{FF2B5EF4-FFF2-40B4-BE49-F238E27FC236}">
                <a16:creationId xmlns:a16="http://schemas.microsoft.com/office/drawing/2014/main" id="{1885CA5E-8EB9-4124-BEAD-7E208127274B}"/>
              </a:ext>
            </a:extLst>
          </p:cNvPr>
          <p:cNvSpPr txBox="1"/>
          <p:nvPr/>
        </p:nvSpPr>
        <p:spPr>
          <a:xfrm>
            <a:off x="1211604" y="1989634"/>
            <a:ext cx="553998" cy="455595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人法喻立題：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大方廣佛華嚴經</a:t>
            </a:r>
          </a:p>
        </p:txBody>
      </p:sp>
      <p:sp>
        <p:nvSpPr>
          <p:cNvPr id="2" name="右大括弧 1">
            <a:extLst>
              <a:ext uri="{FF2B5EF4-FFF2-40B4-BE49-F238E27FC236}">
                <a16:creationId xmlns:a16="http://schemas.microsoft.com/office/drawing/2014/main" id="{3D3A1D73-AB2C-4618-8D0C-5173F8BBD371}"/>
              </a:ext>
            </a:extLst>
          </p:cNvPr>
          <p:cNvSpPr/>
          <p:nvPr/>
        </p:nvSpPr>
        <p:spPr>
          <a:xfrm rot="16200000">
            <a:off x="3181330" y="-1505200"/>
            <a:ext cx="380296" cy="3913582"/>
          </a:xfrm>
          <a:prstGeom prst="righ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0" name="右大括弧 19">
            <a:extLst>
              <a:ext uri="{FF2B5EF4-FFF2-40B4-BE49-F238E27FC236}">
                <a16:creationId xmlns:a16="http://schemas.microsoft.com/office/drawing/2014/main" id="{366FBFEF-EE97-46E3-824A-68885775E681}"/>
              </a:ext>
            </a:extLst>
          </p:cNvPr>
          <p:cNvSpPr/>
          <p:nvPr/>
        </p:nvSpPr>
        <p:spPr>
          <a:xfrm rot="16200000">
            <a:off x="5122402" y="1072704"/>
            <a:ext cx="387142" cy="1222786"/>
          </a:xfrm>
          <a:prstGeom prst="righ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1" name="右大括弧 20">
            <a:extLst>
              <a:ext uri="{FF2B5EF4-FFF2-40B4-BE49-F238E27FC236}">
                <a16:creationId xmlns:a16="http://schemas.microsoft.com/office/drawing/2014/main" id="{F4A8094C-B5B7-4962-8450-9CCEC60772C1}"/>
              </a:ext>
            </a:extLst>
          </p:cNvPr>
          <p:cNvSpPr/>
          <p:nvPr/>
        </p:nvSpPr>
        <p:spPr>
          <a:xfrm rot="16200000">
            <a:off x="3128652" y="1067756"/>
            <a:ext cx="387142" cy="1222786"/>
          </a:xfrm>
          <a:prstGeom prst="righ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76E7874B-94FA-4DFE-A423-783CF037DDED}"/>
              </a:ext>
            </a:extLst>
          </p:cNvPr>
          <p:cNvSpPr txBox="1"/>
          <p:nvPr/>
        </p:nvSpPr>
        <p:spPr>
          <a:xfrm>
            <a:off x="6427370" y="2722418"/>
            <a:ext cx="553998" cy="3515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（不外乎人、法、喻）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3" name="文字方塊 22">
            <a:extLst>
              <a:ext uri="{FF2B5EF4-FFF2-40B4-BE49-F238E27FC236}">
                <a16:creationId xmlns:a16="http://schemas.microsoft.com/office/drawing/2014/main" id="{0DF9E724-0F2B-4777-827E-29C2170E67FA}"/>
              </a:ext>
            </a:extLst>
          </p:cNvPr>
          <p:cNvSpPr txBox="1"/>
          <p:nvPr/>
        </p:nvSpPr>
        <p:spPr>
          <a:xfrm>
            <a:off x="10076242" y="2572050"/>
            <a:ext cx="553998" cy="3515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（「五重玄義」置後）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4" name="匾額 23" descr="佛學概要十四講表 習講">
            <a:extLst>
              <a:ext uri="{FF2B5EF4-FFF2-40B4-BE49-F238E27FC236}">
                <a16:creationId xmlns:a16="http://schemas.microsoft.com/office/drawing/2014/main" id="{6DFEF2B6-3761-4A78-9636-CDF2EEDF5D20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第二講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2153635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56767"/>
    </mc:Choice>
    <mc:Fallback xmlns="">
      <p:transition spd="slow" advTm="1567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 animBg="1"/>
      <p:bldP spid="9" grpId="0" animBg="1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" grpId="0" animBg="1"/>
      <p:bldP spid="20" grpId="0" animBg="1"/>
      <p:bldP spid="21" grpId="0" animBg="1"/>
      <p:bldP spid="22" grpId="0"/>
      <p:bldP spid="2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FCFC7F8E-51EC-4950-A2F7-EA48992BCF8D}"/>
              </a:ext>
            </a:extLst>
          </p:cNvPr>
          <p:cNvSpPr txBox="1"/>
          <p:nvPr/>
        </p:nvSpPr>
        <p:spPr>
          <a:xfrm>
            <a:off x="9191550" y="621482"/>
            <a:ext cx="553998" cy="59766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十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」：（一）數目字；（二）表圓滿。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4874CFAD-77C1-4628-B3A0-21BE83D249A5}"/>
              </a:ext>
            </a:extLst>
          </p:cNvPr>
          <p:cNvSpPr txBox="1"/>
          <p:nvPr/>
        </p:nvSpPr>
        <p:spPr>
          <a:xfrm>
            <a:off x="9994555" y="1197546"/>
            <a:ext cx="553998" cy="1466556"/>
          </a:xfrm>
          <a:prstGeom prst="rect">
            <a:avLst/>
          </a:prstGeom>
          <a:noFill/>
          <a:ln w="3175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經題釋義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370C96D5-86B4-4B23-A166-CE0E2C7152BD}"/>
              </a:ext>
            </a:extLst>
          </p:cNvPr>
          <p:cNvSpPr txBox="1"/>
          <p:nvPr/>
        </p:nvSpPr>
        <p:spPr>
          <a:xfrm>
            <a:off x="8421528" y="621482"/>
            <a:ext cx="553998" cy="59766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善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能為此世他世順益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故名為善。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384D1C10-A952-4AF5-BE74-400AFAAF71C0}"/>
              </a:ext>
            </a:extLst>
          </p:cNvPr>
          <p:cNvSpPr txBox="1"/>
          <p:nvPr/>
        </p:nvSpPr>
        <p:spPr>
          <a:xfrm>
            <a:off x="6737469" y="2262101"/>
            <a:ext cx="1661993" cy="43204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rgbClr val="FFFF00"/>
                </a:solidFill>
              </a:rPr>
              <a:t>《</a:t>
            </a:r>
            <a:r>
              <a:rPr lang="zh-CN" altLang="en-US" dirty="0">
                <a:solidFill>
                  <a:srgbClr val="FFFF00"/>
                </a:solidFill>
              </a:rPr>
              <a:t>菩薩瓔珞經</a:t>
            </a:r>
            <a:r>
              <a:rPr lang="en-US" altLang="zh-CN" dirty="0">
                <a:solidFill>
                  <a:srgbClr val="FFFF00"/>
                </a:solidFill>
              </a:rPr>
              <a:t>》</a:t>
            </a:r>
            <a:r>
              <a:rPr lang="zh-CN" altLang="en-US" dirty="0">
                <a:solidFill>
                  <a:srgbClr val="FFFF00"/>
                </a:solidFill>
              </a:rPr>
              <a:t>：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順理名善</a:t>
            </a:r>
            <a:r>
              <a:rPr lang="zh-TW" altLang="en-US" dirty="0">
                <a:solidFill>
                  <a:srgbClr val="FFFF00"/>
                </a:solidFill>
              </a:rPr>
              <a:t>，違理為惡。</a:t>
            </a:r>
            <a:endParaRPr lang="en-US" altLang="zh-TW" dirty="0">
              <a:solidFill>
                <a:srgbClr val="FFFF00"/>
              </a:solidFill>
            </a:endParaRPr>
          </a:p>
          <a:p>
            <a:r>
              <a:rPr lang="zh-CN" altLang="en-US" dirty="0">
                <a:solidFill>
                  <a:srgbClr val="FFFF00"/>
                </a:solidFill>
              </a:rPr>
              <a:t>順第一義諦起名善</a:t>
            </a:r>
            <a:r>
              <a:rPr lang="zh-TW" altLang="en-US" dirty="0">
                <a:solidFill>
                  <a:srgbClr val="FFFF00"/>
                </a:solidFill>
              </a:rPr>
              <a:t>，背第一義諦起為惡。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8EFAAD6E-1A92-4315-9310-46C0F3527252}"/>
              </a:ext>
            </a:extLst>
          </p:cNvPr>
          <p:cNvSpPr txBox="1"/>
          <p:nvPr/>
        </p:nvSpPr>
        <p:spPr>
          <a:xfrm>
            <a:off x="5713100" y="624747"/>
            <a:ext cx="553998" cy="367240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十善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E3256C7A-7CC2-4E94-8DB5-AD8C682BB545}"/>
              </a:ext>
            </a:extLst>
          </p:cNvPr>
          <p:cNvSpPr txBox="1"/>
          <p:nvPr/>
        </p:nvSpPr>
        <p:spPr>
          <a:xfrm>
            <a:off x="4371762" y="117426"/>
            <a:ext cx="553998" cy="9361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身三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F2F1B4F0-2564-48AC-8F82-7E61A3009247}"/>
              </a:ext>
            </a:extLst>
          </p:cNvPr>
          <p:cNvSpPr txBox="1"/>
          <p:nvPr/>
        </p:nvSpPr>
        <p:spPr>
          <a:xfrm>
            <a:off x="4344948" y="2349674"/>
            <a:ext cx="553998" cy="9361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口四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633E590B-2DBC-4A49-9F61-77DB2FFC51A0}"/>
              </a:ext>
            </a:extLst>
          </p:cNvPr>
          <p:cNvSpPr txBox="1"/>
          <p:nvPr/>
        </p:nvSpPr>
        <p:spPr>
          <a:xfrm>
            <a:off x="4367014" y="4509914"/>
            <a:ext cx="553998" cy="9361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意三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73451ACC-059B-4455-BD54-98CB3ABB3B5B}"/>
              </a:ext>
            </a:extLst>
          </p:cNvPr>
          <p:cNvSpPr txBox="1"/>
          <p:nvPr/>
        </p:nvSpPr>
        <p:spPr>
          <a:xfrm>
            <a:off x="4927688" y="1063138"/>
            <a:ext cx="553998" cy="1142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不殺生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3613835F-F309-4FDB-9CAB-DAAA09FCC106}"/>
              </a:ext>
            </a:extLst>
          </p:cNvPr>
          <p:cNvSpPr txBox="1"/>
          <p:nvPr/>
        </p:nvSpPr>
        <p:spPr>
          <a:xfrm>
            <a:off x="4367014" y="1053530"/>
            <a:ext cx="553998" cy="1142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不偷盜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4428F975-8410-4986-B530-497BC17C44E3}"/>
              </a:ext>
            </a:extLst>
          </p:cNvPr>
          <p:cNvSpPr txBox="1"/>
          <p:nvPr/>
        </p:nvSpPr>
        <p:spPr>
          <a:xfrm>
            <a:off x="3813016" y="1053530"/>
            <a:ext cx="553998" cy="1142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不邪淫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1388327F-7D6F-4475-91E4-4DAB5F2E2387}"/>
              </a:ext>
            </a:extLst>
          </p:cNvPr>
          <p:cNvSpPr txBox="1"/>
          <p:nvPr/>
        </p:nvSpPr>
        <p:spPr>
          <a:xfrm>
            <a:off x="5193654" y="3223378"/>
            <a:ext cx="553998" cy="1142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不妄語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DB8FDE74-DF06-489D-8DB7-9B3AC5655F5B}"/>
              </a:ext>
            </a:extLst>
          </p:cNvPr>
          <p:cNvSpPr txBox="1"/>
          <p:nvPr/>
        </p:nvSpPr>
        <p:spPr>
          <a:xfrm>
            <a:off x="4632980" y="3213770"/>
            <a:ext cx="553998" cy="1142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不兩舌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F9485E37-81D4-4C13-8E14-9F8F7A242884}"/>
              </a:ext>
            </a:extLst>
          </p:cNvPr>
          <p:cNvSpPr txBox="1"/>
          <p:nvPr/>
        </p:nvSpPr>
        <p:spPr>
          <a:xfrm>
            <a:off x="4078982" y="3213770"/>
            <a:ext cx="553998" cy="1142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不惡口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8" name="文字方塊 17">
            <a:extLst>
              <a:ext uri="{FF2B5EF4-FFF2-40B4-BE49-F238E27FC236}">
                <a16:creationId xmlns:a16="http://schemas.microsoft.com/office/drawing/2014/main" id="{BC4E27D3-4336-4326-9F31-6A6B6C858299}"/>
              </a:ext>
            </a:extLst>
          </p:cNvPr>
          <p:cNvSpPr txBox="1"/>
          <p:nvPr/>
        </p:nvSpPr>
        <p:spPr>
          <a:xfrm>
            <a:off x="3502918" y="3213770"/>
            <a:ext cx="553998" cy="1142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不綺語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0" name="文字方塊 19">
            <a:extLst>
              <a:ext uri="{FF2B5EF4-FFF2-40B4-BE49-F238E27FC236}">
                <a16:creationId xmlns:a16="http://schemas.microsoft.com/office/drawing/2014/main" id="{17DF7CBE-1F91-43FE-9BC9-133D79ED7742}"/>
              </a:ext>
            </a:extLst>
          </p:cNvPr>
          <p:cNvSpPr txBox="1"/>
          <p:nvPr/>
        </p:nvSpPr>
        <p:spPr>
          <a:xfrm>
            <a:off x="4905622" y="5383618"/>
            <a:ext cx="553998" cy="1142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不貪欲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AD97542C-179D-4FBC-8286-DEBC0E60C955}"/>
              </a:ext>
            </a:extLst>
          </p:cNvPr>
          <p:cNvSpPr txBox="1"/>
          <p:nvPr/>
        </p:nvSpPr>
        <p:spPr>
          <a:xfrm>
            <a:off x="4344948" y="5374010"/>
            <a:ext cx="553998" cy="1142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不瞋恚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778F6930-305B-4B97-9E39-01ABFF03331A}"/>
              </a:ext>
            </a:extLst>
          </p:cNvPr>
          <p:cNvSpPr txBox="1"/>
          <p:nvPr/>
        </p:nvSpPr>
        <p:spPr>
          <a:xfrm>
            <a:off x="3790950" y="5374010"/>
            <a:ext cx="553998" cy="1142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不邪見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右大括弧 1">
            <a:extLst>
              <a:ext uri="{FF2B5EF4-FFF2-40B4-BE49-F238E27FC236}">
                <a16:creationId xmlns:a16="http://schemas.microsoft.com/office/drawing/2014/main" id="{B8010DCD-3DF0-4981-8785-E003FA76B071}"/>
              </a:ext>
            </a:extLst>
          </p:cNvPr>
          <p:cNvSpPr/>
          <p:nvPr/>
        </p:nvSpPr>
        <p:spPr>
          <a:xfrm rot="16200000">
            <a:off x="4527001" y="431037"/>
            <a:ext cx="225632" cy="1038569"/>
          </a:xfrm>
          <a:prstGeom prst="righ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3" name="右大括弧 22">
            <a:extLst>
              <a:ext uri="{FF2B5EF4-FFF2-40B4-BE49-F238E27FC236}">
                <a16:creationId xmlns:a16="http://schemas.microsoft.com/office/drawing/2014/main" id="{E8F23C54-1D16-4AC5-B7D8-85868BEE48BD}"/>
              </a:ext>
            </a:extLst>
          </p:cNvPr>
          <p:cNvSpPr/>
          <p:nvPr/>
        </p:nvSpPr>
        <p:spPr>
          <a:xfrm rot="16200000">
            <a:off x="4527001" y="4751518"/>
            <a:ext cx="225632" cy="1038569"/>
          </a:xfrm>
          <a:prstGeom prst="righ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4" name="右大括弧 23">
            <a:extLst>
              <a:ext uri="{FF2B5EF4-FFF2-40B4-BE49-F238E27FC236}">
                <a16:creationId xmlns:a16="http://schemas.microsoft.com/office/drawing/2014/main" id="{23015769-E02B-411F-A14B-60AC9CEFF7EC}"/>
              </a:ext>
            </a:extLst>
          </p:cNvPr>
          <p:cNvSpPr/>
          <p:nvPr/>
        </p:nvSpPr>
        <p:spPr>
          <a:xfrm rot="16200000">
            <a:off x="4532623" y="2318472"/>
            <a:ext cx="172841" cy="1656186"/>
          </a:xfrm>
          <a:prstGeom prst="righ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5" name="文字方塊 24">
            <a:extLst>
              <a:ext uri="{FF2B5EF4-FFF2-40B4-BE49-F238E27FC236}">
                <a16:creationId xmlns:a16="http://schemas.microsoft.com/office/drawing/2014/main" id="{D9E6D7FA-34B1-4565-99E5-1FCD88D81EA2}"/>
              </a:ext>
            </a:extLst>
          </p:cNvPr>
          <p:cNvSpPr txBox="1"/>
          <p:nvPr/>
        </p:nvSpPr>
        <p:spPr>
          <a:xfrm>
            <a:off x="1203410" y="621482"/>
            <a:ext cx="1661993" cy="58950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業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」：（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梵語 </a:t>
            </a:r>
            <a:r>
              <a:rPr lang="en-US" altLang="zh-TW" dirty="0" err="1">
                <a:solidFill>
                  <a:schemeClr val="bg1">
                    <a:lumMod val="95000"/>
                  </a:schemeClr>
                </a:solidFill>
              </a:rPr>
              <a:t>karman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，巴利語 </a:t>
            </a:r>
            <a:r>
              <a:rPr lang="en-US" altLang="zh-TW" dirty="0" err="1">
                <a:solidFill>
                  <a:schemeClr val="bg1">
                    <a:lumMod val="95000"/>
                  </a:schemeClr>
                </a:solidFill>
              </a:rPr>
              <a:t>kamma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造作之義。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依造作的途徑，分：身業、口業、意業。依造作的性質，分：善業、惡業、無記業，由「思」心所（動機；意志）決定。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6" name="匾額 25" descr="佛學概要十四講表 習講">
            <a:extLst>
              <a:ext uri="{FF2B5EF4-FFF2-40B4-BE49-F238E27FC236}">
                <a16:creationId xmlns:a16="http://schemas.microsoft.com/office/drawing/2014/main" id="{7EAF52CA-7E29-43EE-9AF1-141C76EBEACE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第二講</a:t>
            </a:r>
            <a:endParaRPr lang="zh-TW" altLang="en-US" dirty="0"/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38831805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65203"/>
    </mc:Choice>
    <mc:Fallback xmlns="">
      <p:transition spd="slow" advTm="652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20" grpId="0"/>
      <p:bldP spid="21" grpId="0"/>
      <p:bldP spid="22" grpId="0"/>
      <p:bldP spid="2" grpId="0" animBg="1"/>
      <p:bldP spid="23" grpId="0" animBg="1"/>
      <p:bldP spid="24" grpId="0" animBg="1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ABED7EB7-8324-44EA-8FAE-D8AC34087B21}"/>
              </a:ext>
            </a:extLst>
          </p:cNvPr>
          <p:cNvSpPr txBox="1"/>
          <p:nvPr/>
        </p:nvSpPr>
        <p:spPr>
          <a:xfrm>
            <a:off x="4247096" y="409433"/>
            <a:ext cx="1661993" cy="59766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經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」：（梵語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sutra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，巴利語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sutta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，英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discourse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）修多羅，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本意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為「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線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，引申為能貫串前後法語、法意使不散失者。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傳統解為「貫、攝、常、法」義。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A4E7A07B-556B-4CC4-8C63-621415F56AB2}"/>
              </a:ext>
            </a:extLst>
          </p:cNvPr>
          <p:cNvSpPr txBox="1"/>
          <p:nvPr/>
        </p:nvSpPr>
        <p:spPr>
          <a:xfrm>
            <a:off x="6665172" y="441462"/>
            <a:ext cx="553998" cy="59766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（「十善業道」為別題；「經」為通題。）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D36CF19-A433-42F7-8DFD-B910DD322E89}"/>
              </a:ext>
            </a:extLst>
          </p:cNvPr>
          <p:cNvSpPr txBox="1"/>
          <p:nvPr/>
        </p:nvSpPr>
        <p:spPr>
          <a:xfrm>
            <a:off x="7975253" y="482270"/>
            <a:ext cx="2031325" cy="58950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道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」：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勝鬘經寶窟上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曰：「造作稱業，通人向於三途，名之為道。」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成業論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云：思復云何得名業道？思有造作，故名為業。復與善趣惡趣為道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通生彼故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得業道名。</a:t>
            </a:r>
          </a:p>
        </p:txBody>
      </p:sp>
      <p:sp>
        <p:nvSpPr>
          <p:cNvPr id="7" name="匾額 6" descr="佛學概要十四講表 習講">
            <a:extLst>
              <a:ext uri="{FF2B5EF4-FFF2-40B4-BE49-F238E27FC236}">
                <a16:creationId xmlns:a16="http://schemas.microsoft.com/office/drawing/2014/main" id="{2F4331DD-230F-4C19-8AD8-BB7DA730A0D6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第二講</a:t>
            </a:r>
            <a:endParaRPr lang="zh-TW" altLang="en-US" dirty="0"/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3272533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76597"/>
    </mc:Choice>
    <mc:Fallback xmlns="">
      <p:transition spd="slow" advTm="1765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D9F2B67D-32EC-47DA-AE33-CF1A773C4BAB}"/>
              </a:ext>
            </a:extLst>
          </p:cNvPr>
          <p:cNvSpPr txBox="1"/>
          <p:nvPr/>
        </p:nvSpPr>
        <p:spPr>
          <a:xfrm>
            <a:off x="9983638" y="526398"/>
            <a:ext cx="553998" cy="1535244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譯者簡介</a:t>
            </a:r>
            <a:endParaRPr lang="zh-TW" altLang="en-US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40952811-8CB9-470B-96D0-44EEB5D1E7F1}"/>
              </a:ext>
            </a:extLst>
          </p:cNvPr>
          <p:cNvSpPr txBox="1"/>
          <p:nvPr/>
        </p:nvSpPr>
        <p:spPr>
          <a:xfrm>
            <a:off x="9173548" y="621482"/>
            <a:ext cx="553998" cy="460851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唐于闐三藏法師實叉難陀譯</a:t>
            </a:r>
            <a:endParaRPr lang="zh-TW" altLang="en-US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418293FF-C5EE-42D5-8D31-9BF33BC9782C}"/>
              </a:ext>
            </a:extLst>
          </p:cNvPr>
          <p:cNvSpPr txBox="1"/>
          <p:nvPr/>
        </p:nvSpPr>
        <p:spPr>
          <a:xfrm>
            <a:off x="6147467" y="621482"/>
            <a:ext cx="2769989" cy="59766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于闐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：（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Khotan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）前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232—1006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年，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于闐王國是一個古老的伊朗塞迦人創立的佛教王國，位在塔里木盆地的塔克拉瑪干沙漠的南端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。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唐太宗貞觀年間，于闐王尉遲屋密遣子入侍唐廷。唐高宗顯慶三年（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658 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年），于闐編為唐安西四鎮之一，成為絲綢之路南道最重要的軍政中心。 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CB0CFE9C-7F24-4E87-A55D-270B661FF5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6953" y="1341562"/>
            <a:ext cx="5728254" cy="4104456"/>
          </a:xfrm>
          <a:prstGeom prst="rect">
            <a:avLst/>
          </a:prstGeom>
        </p:spPr>
      </p:pic>
      <p:sp>
        <p:nvSpPr>
          <p:cNvPr id="8" name="匾額 7" descr="佛學概要十四講表 習講">
            <a:extLst>
              <a:ext uri="{FF2B5EF4-FFF2-40B4-BE49-F238E27FC236}">
                <a16:creationId xmlns:a16="http://schemas.microsoft.com/office/drawing/2014/main" id="{5A4EE7CB-7DB0-40C9-82D9-FA84A0FFB60D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第二講</a:t>
            </a:r>
            <a:endParaRPr lang="zh-TW" altLang="en-US" dirty="0"/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9341367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14228"/>
    </mc:Choice>
    <mc:Fallback xmlns="">
      <p:transition spd="slow" advTm="1142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435CB1A0-D346-4702-A0D0-7539EBF1526A}"/>
              </a:ext>
            </a:extLst>
          </p:cNvPr>
          <p:cNvSpPr txBox="1"/>
          <p:nvPr/>
        </p:nvSpPr>
        <p:spPr>
          <a:xfrm>
            <a:off x="2278782" y="463693"/>
            <a:ext cx="2769989" cy="615099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三藏法師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梵語 </a:t>
            </a:r>
            <a:r>
              <a:rPr lang="en-US" altLang="zh-TW" dirty="0" err="1">
                <a:solidFill>
                  <a:schemeClr val="bg1">
                    <a:lumMod val="95000"/>
                  </a:schemeClr>
                </a:solidFill>
              </a:rPr>
              <a:t>tripitakacarya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。指精通經、律、論三藏之法師。略稱三藏。印度早已採用此名稱，如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摩訶摩耶經卷下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（大一二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·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一○一三下）：「俱睒彌國有三藏比丘，善說法要，徒眾五百。」我國則專指通曉三藏，並從事翻譯經、律、論之高僧，其中以玄奘最為著名。 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7A2A0D56-2CCB-4331-832D-034091060FCC}"/>
              </a:ext>
            </a:extLst>
          </p:cNvPr>
          <p:cNvSpPr txBox="1"/>
          <p:nvPr/>
        </p:nvSpPr>
        <p:spPr>
          <a:xfrm>
            <a:off x="5447134" y="477466"/>
            <a:ext cx="4985980" cy="615099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三藏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梵語 </a:t>
            </a:r>
            <a:r>
              <a:rPr lang="en-US" altLang="zh-TW" dirty="0" err="1">
                <a:solidFill>
                  <a:schemeClr val="bg1">
                    <a:lumMod val="95000"/>
                  </a:schemeClr>
                </a:solidFill>
              </a:rPr>
              <a:t>tripitaka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，謂經律論，各各含藏一切文理，故皆名藏。</a:t>
            </a:r>
          </a:p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　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經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藏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梵語修多羅 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sutra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，華言契經。謂上契諸佛之理，下契眾生之機。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佛所說的教法。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　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律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藏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梵語毗柰耶 </a:t>
            </a:r>
            <a:r>
              <a:rPr lang="en-US" altLang="zh-TW" dirty="0" err="1">
                <a:solidFill>
                  <a:schemeClr val="bg1">
                    <a:lumMod val="95000"/>
                  </a:schemeClr>
                </a:solidFill>
              </a:rPr>
              <a:t>vinaya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，又云善治。能治眾生之惡，如世法律則能斷決重輕之罪。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佛所制定的戒律與相關條文。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　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論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藏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梵語阿毗達磨 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、阿毗曇</a:t>
            </a:r>
            <a:r>
              <a:rPr lang="en-US" altLang="zh-TW" dirty="0" err="1">
                <a:solidFill>
                  <a:schemeClr val="bg1">
                    <a:lumMod val="95000"/>
                  </a:schemeClr>
                </a:solidFill>
              </a:rPr>
              <a:t>abhidharma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。論者，論議也。瑜伽論云：問答決擇諸法性相。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佛弟子根據佛的教法所做的論議。可分「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宗經論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乃依大小乘經之教理所造之論，如唯識論等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；「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釋經論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為解釋大小乘之經義者，如大智度論等。</a:t>
            </a: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A2413E81-D6D1-4B4C-9C1E-C1234B70C1DD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第二講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5345752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56767"/>
    </mc:Choice>
    <mc:Fallback xmlns="">
      <p:transition spd="slow" advTm="1567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2C8A7C27-EA27-4841-B879-760FB67045D6}"/>
              </a:ext>
            </a:extLst>
          </p:cNvPr>
          <p:cNvSpPr txBox="1"/>
          <p:nvPr/>
        </p:nvSpPr>
        <p:spPr>
          <a:xfrm>
            <a:off x="6239222" y="381259"/>
            <a:ext cx="3877985" cy="616907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實叉難陀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：梵語：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Śikṣānanda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，華言學喜，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652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年－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710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年，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為唐代譯經三藏。于闐（新疆和闐）人。善大、小二乘，旁通異學。於證聖元年（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695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）到達洛陽，住在內廷大遍空寺，與菩提流志、義淨等，於東都大內大遍空寺重譯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華嚴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，是即新譯</a:t>
            </a:r>
            <a:r>
              <a:rPr lang="zh-TW" altLang="en-US" u="sng" dirty="0">
                <a:solidFill>
                  <a:schemeClr val="bg1">
                    <a:lumMod val="95000"/>
                  </a:schemeClr>
                </a:solidFill>
              </a:rPr>
              <a:t>華嚴經八十卷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。又於久視元年（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700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）在洛陽三陽宮重譯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u="sng" dirty="0">
                <a:solidFill>
                  <a:schemeClr val="bg1">
                    <a:lumMod val="95000"/>
                  </a:schemeClr>
                </a:solidFill>
              </a:rPr>
              <a:t>大乘入楞伽經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七卷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。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u="sng" dirty="0">
                <a:solidFill>
                  <a:schemeClr val="bg1">
                    <a:lumMod val="95000"/>
                  </a:schemeClr>
                </a:solidFill>
              </a:rPr>
              <a:t>地藏菩薩本願經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亦為實叉難陀譯。據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開元錄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載，他譯的經共計十九部，一百零七卷。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9D5EA961-6CA0-46D0-BEFE-21237546AD38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第二講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2399664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D53070F5-0728-41FF-A6A4-E14DE608DB73}"/>
              </a:ext>
            </a:extLst>
          </p:cNvPr>
          <p:cNvSpPr txBox="1"/>
          <p:nvPr/>
        </p:nvSpPr>
        <p:spPr>
          <a:xfrm>
            <a:off x="10415686" y="333450"/>
            <a:ext cx="553998" cy="1512168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科判說明</a:t>
            </a:r>
            <a:endParaRPr lang="zh-TW" altLang="en-US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26544A75-B107-48D6-BA66-0D8D2E172E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2277" y="333450"/>
            <a:ext cx="735750" cy="5904656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CDD2D014-086C-49F0-B4C3-902F721CD3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558" y="765498"/>
            <a:ext cx="8812851" cy="1014862"/>
          </a:xfrm>
          <a:prstGeom prst="rect">
            <a:avLst/>
          </a:prstGeom>
        </p:spPr>
      </p:pic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D11469C7-3419-407D-B5EA-E8231F678ED6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第二講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9499107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E1B10CD7-A654-4DC5-B2DF-36D013EDF729}"/>
              </a:ext>
            </a:extLst>
          </p:cNvPr>
          <p:cNvSpPr txBox="1"/>
          <p:nvPr/>
        </p:nvSpPr>
        <p:spPr>
          <a:xfrm>
            <a:off x="3862958" y="354296"/>
            <a:ext cx="6463308" cy="615099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三分科經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                                  （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佛學大辭典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  <a:p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（名數）晉道安，初科節諸經而立三分。及後親光之佛地論來，果有三分之說。由是諸經皆科三分：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一、序分，起本經之由序因緣也。中有通序別序之二。通於諸經曰通序，局於本經曰別序。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二、正宗分，正為本經之所說也。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三、流通分，舉本經之利益勸正說之流通也。見法華文句一。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佛地論之三分：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一、教起因緣分，二、聖所說分，三、依教奉行分。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                                                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79070F7C-E725-413F-89DE-C359B219FC19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第二講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3845305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B20FA6C8-26D5-4F6C-A4E7-D2E45556EF51}"/>
              </a:ext>
            </a:extLst>
          </p:cNvPr>
          <p:cNvSpPr txBox="1"/>
          <p:nvPr/>
        </p:nvSpPr>
        <p:spPr>
          <a:xfrm>
            <a:off x="10415686" y="333450"/>
            <a:ext cx="553998" cy="1512168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科判說明</a:t>
            </a:r>
            <a:endParaRPr lang="zh-TW" altLang="en-US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2B41B02E-DBE0-45E7-A823-B72F951CF0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2277" y="333450"/>
            <a:ext cx="735750" cy="5904656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AC6C5D49-54F1-451A-9EFB-48C9E36B2D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558" y="765498"/>
            <a:ext cx="8812851" cy="1014862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3E2CBA89-6B6E-48AA-9995-117600B6C3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96419" y="1780360"/>
            <a:ext cx="1367139" cy="952236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7CE5A425-B2B9-4CA9-B3E8-005A8C162B0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03124" y="2815787"/>
            <a:ext cx="983357" cy="1118063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2FDAF859-2903-46E8-B525-D0494C69ADB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14256" y="1780360"/>
            <a:ext cx="4693518" cy="1018803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DC9257EA-0ADF-4071-8200-FFE04050E9C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41161" y="2815787"/>
            <a:ext cx="2228718" cy="1118063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29989967-8171-4F2C-966A-805EE042299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1188" y="4053674"/>
            <a:ext cx="1250079" cy="1115890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BFE89F7E-D4F7-4694-9CFD-6A923E7B24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5474" y="1773610"/>
            <a:ext cx="1367139" cy="952236"/>
          </a:xfrm>
          <a:prstGeom prst="rect">
            <a:avLst/>
          </a:prstGeom>
        </p:spPr>
      </p:pic>
      <p:sp>
        <p:nvSpPr>
          <p:cNvPr id="14" name="匾額 13" descr="佛學概要十四講表 習講">
            <a:extLst>
              <a:ext uri="{FF2B5EF4-FFF2-40B4-BE49-F238E27FC236}">
                <a16:creationId xmlns:a16="http://schemas.microsoft.com/office/drawing/2014/main" id="{B1F54A06-0675-497E-A7F5-FE2313162C46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第二講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6924845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54D2A586-9975-4928-8133-7095CCEB99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542" y="153430"/>
            <a:ext cx="10729192" cy="6552728"/>
          </a:xfrm>
          <a:prstGeom prst="rect">
            <a:avLst/>
          </a:prstGeom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03A3CEFB-98EC-496A-A44B-AF79D0799CC8}"/>
              </a:ext>
            </a:extLst>
          </p:cNvPr>
          <p:cNvSpPr txBox="1"/>
          <p:nvPr/>
        </p:nvSpPr>
        <p:spPr>
          <a:xfrm>
            <a:off x="10289090" y="4689934"/>
            <a:ext cx="492443" cy="201622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2000" dirty="0">
                <a:solidFill>
                  <a:srgbClr val="0000FF"/>
                </a:solidFill>
              </a:rPr>
              <a:t>益西彭措法師</a:t>
            </a: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E4EE42E7-B065-4D1F-B926-6DB427492ABC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第二講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952170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0C78ABB5-F685-4E90-B1B6-D3156A6912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28" y="310741"/>
            <a:ext cx="10996930" cy="6238106"/>
          </a:xfrm>
          <a:prstGeom prst="rect">
            <a:avLst/>
          </a:prstGeom>
        </p:spPr>
      </p:pic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C5889AD8-1E16-41AF-8F30-5CAACD2A9745}"/>
              </a:ext>
            </a:extLst>
          </p:cNvPr>
          <p:cNvSpPr/>
          <p:nvPr/>
        </p:nvSpPr>
        <p:spPr>
          <a:xfrm>
            <a:off x="11207774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第二講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7860399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3522B56C-574B-4C59-BD1F-EA019E23F964}"/>
              </a:ext>
            </a:extLst>
          </p:cNvPr>
          <p:cNvSpPr txBox="1"/>
          <p:nvPr/>
        </p:nvSpPr>
        <p:spPr>
          <a:xfrm>
            <a:off x="5293826" y="477466"/>
            <a:ext cx="4985980" cy="615099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蕅益大師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阿彌陀經要解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  <a:p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入文分三：初序分、二正宗分、三流通分。此三名初善、中善、後善。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序如首，五官具存。正宗如身，臟腑無闕。流通如手足，運行不滯。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故智者釋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法華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，初一品皆為序，後十一品半皆為流通。又一時跡本二門，各分三段。則法師等五品，皆為跡門流通。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蓋序必提一經之綱，流通則法施不壅，關係非小。後人不達，見經文稍涉義理，便判入正宗。致序及流通，僅存故套。安所稱初語亦善，後語亦善也哉。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83CE139E-9678-4F0D-8911-6D1FC23A8947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第二講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156114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4DF9E6E8-D1B0-461E-83DE-8B8554DBEDBE}"/>
              </a:ext>
            </a:extLst>
          </p:cNvPr>
          <p:cNvSpPr/>
          <p:nvPr/>
        </p:nvSpPr>
        <p:spPr>
          <a:xfrm>
            <a:off x="11207774" y="117426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0A8137A3-E5EE-4312-99F6-D3563DE0A1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4" y="148431"/>
            <a:ext cx="12125325" cy="656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5345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E70B1956-6C9F-40D6-8884-9591E4B03A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542" y="31967"/>
            <a:ext cx="11953328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7087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427CEC65-1191-4733-8A25-4C954C91A1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598" y="-26590"/>
            <a:ext cx="10238018" cy="6859588"/>
          </a:xfrm>
          <a:prstGeom prst="rect">
            <a:avLst/>
          </a:prstGeom>
        </p:spPr>
      </p:pic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31CD0886-89F1-44DB-B3D9-186AEDEF32A7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第二講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7696890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592C32B8-8211-475B-97EA-106F90C4F6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566" y="72008"/>
            <a:ext cx="10513167" cy="6670154"/>
          </a:xfrm>
          <a:prstGeom prst="rect">
            <a:avLst/>
          </a:prstGeom>
        </p:spPr>
      </p:pic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F4432CF2-52D0-420C-8749-A61811316532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第二講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5183514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2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5.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5.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2.5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23038</TotalTime>
  <Words>1581</Words>
  <Application>Microsoft Office PowerPoint</Application>
  <PresentationFormat>自訂</PresentationFormat>
  <Paragraphs>165</Paragraphs>
  <Slides>17</Slides>
  <Notes>3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 Shi</cp:lastModifiedBy>
  <cp:revision>648</cp:revision>
  <dcterms:created xsi:type="dcterms:W3CDTF">2019-12-17T19:51:00Z</dcterms:created>
  <dcterms:modified xsi:type="dcterms:W3CDTF">2021-11-09T11:45:09Z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