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72" r:id="rId2"/>
    <p:sldId id="258" r:id="rId3"/>
    <p:sldId id="259" r:id="rId4"/>
    <p:sldId id="260" r:id="rId5"/>
    <p:sldId id="261" r:id="rId6"/>
    <p:sldId id="262" r:id="rId7"/>
    <p:sldId id="263" r:id="rId8"/>
    <p:sldId id="269" r:id="rId9"/>
    <p:sldId id="264" r:id="rId10"/>
    <p:sldId id="265" r:id="rId11"/>
    <p:sldId id="295" r:id="rId12"/>
    <p:sldId id="287" r:id="rId13"/>
    <p:sldId id="266" r:id="rId14"/>
    <p:sldId id="286" r:id="rId15"/>
    <p:sldId id="288" r:id="rId16"/>
    <p:sldId id="267" r:id="rId17"/>
    <p:sldId id="292" r:id="rId18"/>
    <p:sldId id="293" r:id="rId19"/>
    <p:sldId id="294" r:id="rId20"/>
    <p:sldId id="289" r:id="rId21"/>
    <p:sldId id="290" r:id="rId22"/>
    <p:sldId id="291" r:id="rId23"/>
    <p:sldId id="273" r:id="rId24"/>
    <p:sldId id="281" r:id="rId25"/>
    <p:sldId id="296" r:id="rId26"/>
    <p:sldId id="297"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19" autoAdjust="0"/>
    <p:restoredTop sz="94615" autoAdjust="0"/>
  </p:normalViewPr>
  <p:slideViewPr>
    <p:cSldViewPr>
      <p:cViewPr varScale="1">
        <p:scale>
          <a:sx n="94" d="100"/>
          <a:sy n="94" d="100"/>
        </p:scale>
        <p:origin x="-93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85BFC0-A00D-4F6D-B3CB-646C2D89ADDF}" type="datetimeFigureOut">
              <a:rPr lang="en-US" smtClean="0"/>
              <a:pPr/>
              <a:t>1/20/2012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CBF665-3BBB-458C-8D93-E2400EB85EF6}"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1CBF665-3BBB-458C-8D93-E2400EB85EF6}" type="slidenum">
              <a:rPr lang="en-GB" smtClean="0"/>
              <a:pPr/>
              <a:t>6</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1/20/2012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1/20/2012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D4696B3-C44F-472E-B62B-82911BA0A0B6}" type="datetimeFigureOut">
              <a:rPr lang="en-US" smtClean="0"/>
              <a:pPr/>
              <a:t>1/20/2012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D4696B3-C44F-472E-B62B-82911BA0A0B6}" type="datetimeFigureOut">
              <a:rPr lang="en-US" smtClean="0"/>
              <a:pPr/>
              <a:t>1/20/2012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D4696B3-C44F-472E-B62B-82911BA0A0B6}" type="datetimeFigureOut">
              <a:rPr lang="en-US" smtClean="0"/>
              <a:pPr/>
              <a:t>1/20/2012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D4696B3-C44F-472E-B62B-82911BA0A0B6}" type="datetimeFigureOut">
              <a:rPr lang="en-US" smtClean="0"/>
              <a:pPr/>
              <a:t>1/20/2012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4696B3-C44F-472E-B62B-82911BA0A0B6}" type="datetimeFigureOut">
              <a:rPr lang="en-US" smtClean="0"/>
              <a:pPr/>
              <a:t>1/20/2012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4696B3-C44F-472E-B62B-82911BA0A0B6}" type="datetimeFigureOut">
              <a:rPr lang="en-US" smtClean="0"/>
              <a:pPr/>
              <a:t>1/20/2012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4696B3-C44F-472E-B62B-82911BA0A0B6}" type="datetimeFigureOut">
              <a:rPr lang="en-US" smtClean="0"/>
              <a:pPr/>
              <a:t>1/20/2012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1/20/2012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4696B3-C44F-472E-B62B-82911BA0A0B6}" type="datetimeFigureOut">
              <a:rPr lang="en-US" smtClean="0"/>
              <a:pPr/>
              <a:t>1/20/2012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A4413F0-2243-42DE-B397-D82A44521E44}"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4696B3-C44F-472E-B62B-82911BA0A0B6}" type="datetimeFigureOut">
              <a:rPr lang="en-US" smtClean="0"/>
              <a:pPr/>
              <a:t>1/20/2012</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413F0-2243-42DE-B397-D82A44521E44}"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tutor2u.net/revision_notes_marketing.asp"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cid:8.2911484590@web27204.mail.ukl.yahoo.com" TargetMode="External"/><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40769"/>
            <a:ext cx="7772400" cy="2159670"/>
          </a:xfrm>
        </p:spPr>
        <p:txBody>
          <a:bodyPr>
            <a:noAutofit/>
          </a:bodyPr>
          <a:lstStyle/>
          <a:p>
            <a:r>
              <a:rPr lang="en-GB" sz="3200" b="1" i="1" dirty="0" smtClean="0">
                <a:latin typeface="Arial" pitchFamily="34" charset="0"/>
                <a:cs typeface="Arial" pitchFamily="34" charset="0"/>
              </a:rPr>
              <a:t>Cross Cultural Management Challenges for the </a:t>
            </a:r>
            <a:r>
              <a:rPr lang="en-GB" sz="3200" b="1" i="1" dirty="0" smtClean="0">
                <a:latin typeface="Arial" pitchFamily="34" charset="0"/>
                <a:cs typeface="Arial" pitchFamily="34" charset="0"/>
              </a:rPr>
              <a:t>C21st </a:t>
            </a:r>
            <a:r>
              <a:rPr lang="en-GB" sz="3200" b="1" i="1" dirty="0" smtClean="0">
                <a:latin typeface="Arial" pitchFamily="34" charset="0"/>
                <a:cs typeface="Arial" pitchFamily="34" charset="0"/>
              </a:rPr>
              <a:t>Manager</a:t>
            </a:r>
            <a:r>
              <a:rPr lang="en-GB" sz="3200" dirty="0" smtClean="0"/>
              <a:t/>
            </a:r>
            <a:br>
              <a:rPr lang="en-GB" sz="3200" dirty="0" smtClean="0"/>
            </a:br>
            <a:endParaRPr lang="en-GB" sz="3200" dirty="0">
              <a:latin typeface="Arial" pitchFamily="34" charset="0"/>
              <a:cs typeface="Arial" pitchFamily="34" charset="0"/>
            </a:endParaRPr>
          </a:p>
        </p:txBody>
      </p:sp>
      <p:sp>
        <p:nvSpPr>
          <p:cNvPr id="3" name="Subtitle 2"/>
          <p:cNvSpPr>
            <a:spLocks noGrp="1"/>
          </p:cNvSpPr>
          <p:nvPr>
            <p:ph type="subTitle" idx="1"/>
          </p:nvPr>
        </p:nvSpPr>
        <p:spPr>
          <a:xfrm>
            <a:off x="1371600" y="2852936"/>
            <a:ext cx="6400800" cy="2785864"/>
          </a:xfrm>
        </p:spPr>
        <p:txBody>
          <a:bodyPr>
            <a:normAutofit fontScale="92500" lnSpcReduction="10000"/>
          </a:bodyPr>
          <a:lstStyle/>
          <a:p>
            <a:r>
              <a:rPr lang="en-GB" sz="2000" b="1" dirty="0" smtClean="0">
                <a:solidFill>
                  <a:schemeClr val="tx1"/>
                </a:solidFill>
                <a:latin typeface="Arial" pitchFamily="34" charset="0"/>
                <a:cs typeface="Arial" pitchFamily="34" charset="0"/>
              </a:rPr>
              <a:t>Stephen Griffiths, </a:t>
            </a:r>
          </a:p>
          <a:p>
            <a:r>
              <a:rPr lang="en-GB" sz="2000" b="1" dirty="0" smtClean="0">
                <a:solidFill>
                  <a:schemeClr val="tx1"/>
                </a:solidFill>
                <a:latin typeface="Arial" pitchFamily="34" charset="0"/>
                <a:cs typeface="Arial" pitchFamily="34" charset="0"/>
              </a:rPr>
              <a:t>Assistant Dean, </a:t>
            </a:r>
          </a:p>
          <a:p>
            <a:r>
              <a:rPr lang="en-GB" sz="2000" b="1" dirty="0" smtClean="0">
                <a:solidFill>
                  <a:schemeClr val="tx1"/>
                </a:solidFill>
                <a:latin typeface="Arial" pitchFamily="34" charset="0"/>
                <a:cs typeface="Arial" pitchFamily="34" charset="0"/>
              </a:rPr>
              <a:t>Head of the Centre for International Development, </a:t>
            </a:r>
          </a:p>
          <a:p>
            <a:r>
              <a:rPr lang="en-GB" sz="2000" b="1" dirty="0" smtClean="0">
                <a:solidFill>
                  <a:schemeClr val="tx1"/>
                </a:solidFill>
                <a:latin typeface="Arial" pitchFamily="34" charset="0"/>
                <a:cs typeface="Arial" pitchFamily="34" charset="0"/>
              </a:rPr>
              <a:t>Swansea Business School, </a:t>
            </a:r>
          </a:p>
          <a:p>
            <a:r>
              <a:rPr lang="en-GB" sz="2000" i="1" dirty="0" smtClean="0">
                <a:solidFill>
                  <a:schemeClr val="tx1"/>
                </a:solidFill>
              </a:rPr>
              <a:t>Management Development Conference</a:t>
            </a:r>
          </a:p>
          <a:p>
            <a:r>
              <a:rPr lang="en-GB" sz="2000" i="1" dirty="0" smtClean="0">
                <a:solidFill>
                  <a:schemeClr val="tx1"/>
                </a:solidFill>
              </a:rPr>
              <a:t>20 January 2012,</a:t>
            </a:r>
          </a:p>
          <a:p>
            <a:r>
              <a:rPr lang="en-GB" sz="2000" i="1" dirty="0" smtClean="0">
                <a:solidFill>
                  <a:schemeClr val="tx1"/>
                </a:solidFill>
              </a:rPr>
              <a:t> HAMK University of Applied Sciences,</a:t>
            </a:r>
          </a:p>
          <a:p>
            <a:r>
              <a:rPr lang="en-GB" sz="2000" i="1" dirty="0" smtClean="0">
                <a:solidFill>
                  <a:schemeClr val="tx1"/>
                </a:solidFill>
              </a:rPr>
              <a:t> </a:t>
            </a:r>
            <a:r>
              <a:rPr lang="en-GB" sz="2000" i="1" dirty="0" err="1" smtClean="0">
                <a:solidFill>
                  <a:schemeClr val="tx1"/>
                </a:solidFill>
              </a:rPr>
              <a:t>Hämeenlinna</a:t>
            </a:r>
            <a:endParaRPr lang="en-GB" sz="2000" i="1" dirty="0" smtClean="0">
              <a:solidFill>
                <a:schemeClr val="tx1"/>
              </a:solidFill>
            </a:endParaRPr>
          </a:p>
          <a:p>
            <a:endParaRPr lang="en-GB" sz="2000" dirty="0" smtClean="0">
              <a:solidFill>
                <a:schemeClr val="tx1"/>
              </a:solidFill>
              <a:latin typeface="Arial" pitchFamily="34" charset="0"/>
              <a:cs typeface="Arial" pitchFamily="34" charset="0"/>
            </a:endParaRPr>
          </a:p>
        </p:txBody>
      </p:sp>
      <p:pic>
        <p:nvPicPr>
          <p:cNvPr id="4" name="Picture 3" descr="SMU-Logo-colour-Longline.jpg.jpg"/>
          <p:cNvPicPr/>
          <p:nvPr/>
        </p:nvPicPr>
        <p:blipFill>
          <a:blip r:embed="rId2" cstate="print"/>
          <a:stretch>
            <a:fillRect/>
          </a:stretch>
        </p:blipFill>
        <p:spPr>
          <a:xfrm>
            <a:off x="1643042" y="642918"/>
            <a:ext cx="5731510" cy="6356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latin typeface="Arial" pitchFamily="34" charset="0"/>
                <a:cs typeface="Arial" pitchFamily="34" charset="0"/>
              </a:rPr>
              <a:t>1. The International Dimension</a:t>
            </a:r>
            <a:endParaRPr lang="en-GB" sz="2800" b="1" dirty="0">
              <a:latin typeface="Arial" pitchFamily="34" charset="0"/>
              <a:cs typeface="Arial" pitchFamily="34" charset="0"/>
            </a:endParaRPr>
          </a:p>
        </p:txBody>
      </p:sp>
      <p:sp>
        <p:nvSpPr>
          <p:cNvPr id="5" name="Content Placeholder 4"/>
          <p:cNvSpPr>
            <a:spLocks noGrp="1"/>
          </p:cNvSpPr>
          <p:nvPr>
            <p:ph idx="1"/>
          </p:nvPr>
        </p:nvSpPr>
        <p:spPr/>
        <p:txBody>
          <a:bodyPr>
            <a:normAutofit/>
          </a:bodyPr>
          <a:lstStyle/>
          <a:p>
            <a:r>
              <a:rPr lang="en-GB" sz="2400" dirty="0" smtClean="0">
                <a:latin typeface="Arial" pitchFamily="34" charset="0"/>
                <a:cs typeface="Arial" pitchFamily="34" charset="0"/>
              </a:rPr>
              <a:t>No choice- we have to embrace it</a:t>
            </a:r>
          </a:p>
          <a:p>
            <a:r>
              <a:rPr lang="en-GB" sz="2400" dirty="0" smtClean="0">
                <a:latin typeface="Arial" pitchFamily="34" charset="0"/>
                <a:cs typeface="Arial" pitchFamily="34" charset="0"/>
              </a:rPr>
              <a:t>Need to act and plan differently</a:t>
            </a:r>
          </a:p>
          <a:p>
            <a:r>
              <a:rPr lang="en-GB" sz="2400" dirty="0" smtClean="0">
                <a:latin typeface="Arial" pitchFamily="34" charset="0"/>
                <a:cs typeface="Arial" pitchFamily="34" charset="0"/>
              </a:rPr>
              <a:t>Research and engage with different cultures</a:t>
            </a:r>
          </a:p>
          <a:p>
            <a:pPr>
              <a:buNone/>
            </a:pPr>
            <a:endParaRPr lang="en-GB" sz="2400" dirty="0" smtClean="0">
              <a:latin typeface="Arial" pitchFamily="34" charset="0"/>
              <a:cs typeface="Arial" pitchFamily="34" charset="0"/>
            </a:endParaRPr>
          </a:p>
          <a:p>
            <a:pPr algn="ctr">
              <a:buNone/>
            </a:pPr>
            <a:r>
              <a:rPr lang="en-GB" sz="2400" dirty="0" smtClean="0">
                <a:latin typeface="Arial" pitchFamily="34" charset="0"/>
                <a:cs typeface="Arial" pitchFamily="34" charset="0"/>
              </a:rPr>
              <a:t>My role: educational partnerships and collaborations</a:t>
            </a:r>
          </a:p>
          <a:p>
            <a:pPr algn="ctr">
              <a:buNone/>
            </a:pPr>
            <a:endParaRPr lang="en-GB" sz="2400" dirty="0" smtClean="0">
              <a:latin typeface="Arial" pitchFamily="34" charset="0"/>
              <a:cs typeface="Arial" pitchFamily="34" charset="0"/>
            </a:endParaRPr>
          </a:p>
          <a:p>
            <a:pPr algn="ctr">
              <a:buNone/>
            </a:pPr>
            <a:r>
              <a:rPr lang="en-GB" sz="2400" dirty="0" smtClean="0">
                <a:latin typeface="Arial" pitchFamily="34" charset="0"/>
                <a:cs typeface="Arial" pitchFamily="34" charset="0"/>
              </a:rPr>
              <a:t>“Not commercial? Who cares if I fail?”</a:t>
            </a:r>
          </a:p>
          <a:p>
            <a:pPr algn="ctr">
              <a:buNone/>
            </a:pPr>
            <a:endParaRPr lang="en-GB" sz="2400" dirty="0" smtClean="0">
              <a:latin typeface="Arial" pitchFamily="34" charset="0"/>
              <a:cs typeface="Arial" pitchFamily="34" charset="0"/>
            </a:endParaRPr>
          </a:p>
          <a:p>
            <a:pPr algn="ctr">
              <a:buNone/>
            </a:pPr>
            <a:r>
              <a:rPr lang="en-GB" sz="2400" dirty="0" smtClean="0">
                <a:latin typeface="Arial" pitchFamily="34" charset="0"/>
                <a:cs typeface="Arial" pitchFamily="34" charset="0"/>
              </a:rPr>
              <a:t>“Education is now big business”</a:t>
            </a:r>
          </a:p>
          <a:p>
            <a:pPr>
              <a:buNone/>
            </a:pPr>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latin typeface="Arial" pitchFamily="34" charset="0"/>
                <a:cs typeface="Arial" pitchFamily="34" charset="0"/>
              </a:rPr>
              <a:t> 2. The Economic Impact</a:t>
            </a:r>
            <a:endParaRPr lang="en-GB" sz="2800" b="1" dirty="0">
              <a:latin typeface="Arial" pitchFamily="34" charset="0"/>
              <a:cs typeface="Arial" pitchFamily="34" charset="0"/>
            </a:endParaRPr>
          </a:p>
        </p:txBody>
      </p:sp>
      <p:sp>
        <p:nvSpPr>
          <p:cNvPr id="6" name="Content Placeholder 5"/>
          <p:cNvSpPr>
            <a:spLocks noGrp="1"/>
          </p:cNvSpPr>
          <p:nvPr>
            <p:ph idx="1"/>
          </p:nvPr>
        </p:nvSpPr>
        <p:spPr/>
        <p:txBody>
          <a:bodyPr>
            <a:normAutofit fontScale="55000" lnSpcReduction="20000"/>
          </a:bodyPr>
          <a:lstStyle/>
          <a:p>
            <a:pPr>
              <a:buNone/>
            </a:pPr>
            <a:r>
              <a:rPr lang="en-GB" sz="3400" dirty="0" smtClean="0">
                <a:latin typeface="Arial" pitchFamily="34" charset="0"/>
                <a:cs typeface="Arial" pitchFamily="34" charset="0"/>
              </a:rPr>
              <a:t>UK Universities,</a:t>
            </a:r>
          </a:p>
          <a:p>
            <a:pPr>
              <a:buNone/>
            </a:pPr>
            <a:endParaRPr lang="en-GB" sz="3400" dirty="0" smtClean="0">
              <a:latin typeface="Arial" pitchFamily="34" charset="0"/>
              <a:cs typeface="Arial" pitchFamily="34" charset="0"/>
            </a:endParaRPr>
          </a:p>
          <a:p>
            <a:pPr>
              <a:buNone/>
            </a:pPr>
            <a:r>
              <a:rPr lang="en-GB" sz="3400" dirty="0" smtClean="0">
                <a:latin typeface="Arial" pitchFamily="34" charset="0"/>
                <a:cs typeface="Arial" pitchFamily="34" charset="0"/>
              </a:rPr>
              <a:t>Income of £23.4 billion, gross export earnings £5.3 billion (almost 6 billion Euros) and employed more than 1 per cent of the UK’s total workforce. In terms of its wider economic impact the sector generated over £59 billion (almost 65 billion Euros) of output. 670,000 jobs. £2.3 billion. This was equivalent to over 14 per cent of all receipts from overseas visitors to the UK for the year 2010.</a:t>
            </a:r>
          </a:p>
          <a:p>
            <a:pPr>
              <a:buNone/>
            </a:pPr>
            <a:r>
              <a:rPr lang="en-GB" sz="3400" dirty="0" smtClean="0">
                <a:latin typeface="Arial" pitchFamily="34" charset="0"/>
                <a:cs typeface="Arial" pitchFamily="34" charset="0"/>
              </a:rPr>
              <a:t>Higher education makes a key contribution to UK business tourism. Personal (off campus) expenditure of international business and recreational visitors to UK universities was estimated to be just over £135 million (149 Euros).</a:t>
            </a:r>
          </a:p>
          <a:p>
            <a:pPr>
              <a:buNone/>
            </a:pPr>
            <a:r>
              <a:rPr lang="en-GB" sz="3400" dirty="0" smtClean="0">
                <a:latin typeface="Arial" pitchFamily="34" charset="0"/>
                <a:cs typeface="Arial" pitchFamily="34" charset="0"/>
              </a:rPr>
              <a:t>International student expenditure generated £3.3 billion (3.7 Euros) of output across the economy and over 27,800 jobs.</a:t>
            </a:r>
          </a:p>
          <a:p>
            <a:pPr>
              <a:buNone/>
            </a:pPr>
            <a:r>
              <a:rPr lang="en-GB" sz="3400" dirty="0" smtClean="0">
                <a:latin typeface="Arial" pitchFamily="34" charset="0"/>
                <a:cs typeface="Arial" pitchFamily="34" charset="0"/>
              </a:rPr>
              <a:t>Sources: UK Universities (2010), Russell Group (2012) &amp; NUS (2011)</a:t>
            </a:r>
          </a:p>
          <a:p>
            <a:pPr>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latin typeface="Arial" pitchFamily="34" charset="0"/>
                <a:cs typeface="Arial" pitchFamily="34" charset="0"/>
              </a:rPr>
              <a:t>3. Wider Impacts</a:t>
            </a:r>
            <a:endParaRPr lang="en-GB" sz="2800" b="1" dirty="0">
              <a:latin typeface="Arial" pitchFamily="34" charset="0"/>
              <a:cs typeface="Arial" pitchFamily="34" charset="0"/>
            </a:endParaRPr>
          </a:p>
        </p:txBody>
      </p:sp>
      <p:sp>
        <p:nvSpPr>
          <p:cNvPr id="5" name="Content Placeholder 4"/>
          <p:cNvSpPr>
            <a:spLocks noGrp="1"/>
          </p:cNvSpPr>
          <p:nvPr>
            <p:ph idx="1"/>
          </p:nvPr>
        </p:nvSpPr>
        <p:spPr/>
        <p:txBody>
          <a:bodyPr>
            <a:normAutofit/>
          </a:bodyPr>
          <a:lstStyle/>
          <a:p>
            <a:r>
              <a:rPr lang="en-GB" sz="2400" dirty="0" smtClean="0"/>
              <a:t>Cross cultural development</a:t>
            </a:r>
          </a:p>
          <a:p>
            <a:pPr>
              <a:buNone/>
            </a:pPr>
            <a:endParaRPr lang="en-GB" sz="2400" dirty="0" smtClean="0"/>
          </a:p>
          <a:p>
            <a:r>
              <a:rPr lang="en-GB" sz="2400" dirty="0" smtClean="0"/>
              <a:t>Interchange of students and tutors</a:t>
            </a:r>
          </a:p>
          <a:p>
            <a:pPr>
              <a:buNone/>
            </a:pPr>
            <a:endParaRPr lang="en-GB" sz="2400" dirty="0" smtClean="0"/>
          </a:p>
          <a:p>
            <a:r>
              <a:rPr lang="en-GB" sz="2400" dirty="0" smtClean="0"/>
              <a:t>Collaborative research</a:t>
            </a:r>
          </a:p>
          <a:p>
            <a:pPr>
              <a:buNone/>
            </a:pPr>
            <a:endParaRPr lang="en-GB" sz="2400" dirty="0" smtClean="0"/>
          </a:p>
          <a:p>
            <a:r>
              <a:rPr lang="en-GB" sz="2400" dirty="0" smtClean="0"/>
              <a:t>Build social &amp; economic capacity in partner countries</a:t>
            </a: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latin typeface="Arial" pitchFamily="34" charset="0"/>
                <a:cs typeface="Arial" pitchFamily="34" charset="0"/>
              </a:rPr>
              <a:t>4. Negative aspects</a:t>
            </a:r>
            <a:endParaRPr lang="en-GB" sz="2800" b="1" dirty="0">
              <a:latin typeface="Arial" pitchFamily="34" charset="0"/>
              <a:cs typeface="Arial" pitchFamily="34" charset="0"/>
            </a:endParaRPr>
          </a:p>
        </p:txBody>
      </p:sp>
      <p:sp>
        <p:nvSpPr>
          <p:cNvPr id="5" name="Content Placeholder 4"/>
          <p:cNvSpPr>
            <a:spLocks noGrp="1"/>
          </p:cNvSpPr>
          <p:nvPr>
            <p:ph idx="1"/>
          </p:nvPr>
        </p:nvSpPr>
        <p:spPr/>
        <p:txBody>
          <a:bodyPr>
            <a:normAutofit/>
          </a:bodyPr>
          <a:lstStyle/>
          <a:p>
            <a:r>
              <a:rPr lang="en-GB" sz="2400" dirty="0" smtClean="0"/>
              <a:t>Replace UK government funding with market led international students fees</a:t>
            </a:r>
          </a:p>
          <a:p>
            <a:pPr>
              <a:buNone/>
            </a:pPr>
            <a:endParaRPr lang="en-GB" sz="2400" dirty="0" smtClean="0"/>
          </a:p>
          <a:p>
            <a:r>
              <a:rPr lang="en-GB" sz="2400" dirty="0" smtClean="0"/>
              <a:t>Expensive visits for senior managers</a:t>
            </a:r>
          </a:p>
          <a:p>
            <a:pPr>
              <a:buNone/>
            </a:pPr>
            <a:endParaRPr lang="en-GB" sz="2400" dirty="0" smtClean="0"/>
          </a:p>
          <a:p>
            <a:r>
              <a:rPr lang="en-GB" sz="2400" dirty="0" smtClean="0"/>
              <a:t>Replace research culture with income generation objectives</a:t>
            </a:r>
          </a:p>
          <a:p>
            <a:pPr>
              <a:buNone/>
            </a:pPr>
            <a:endParaRPr lang="en-GB" sz="2400" dirty="0" smtClean="0"/>
          </a:p>
          <a:p>
            <a:r>
              <a:rPr lang="en-GB" sz="2400" dirty="0" smtClean="0"/>
              <a:t>Lower standards to sell courses</a:t>
            </a:r>
            <a:endParaRPr 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latin typeface="Arial" pitchFamily="34" charset="0"/>
                <a:cs typeface="Arial" pitchFamily="34" charset="0"/>
              </a:rPr>
              <a:t>5. The challenges</a:t>
            </a:r>
            <a:endParaRPr lang="en-GB" sz="2800" b="1" dirty="0">
              <a:latin typeface="Arial" pitchFamily="34" charset="0"/>
              <a:cs typeface="Arial" pitchFamily="34" charset="0"/>
            </a:endParaRPr>
          </a:p>
        </p:txBody>
      </p:sp>
      <p:sp>
        <p:nvSpPr>
          <p:cNvPr id="5" name="Content Placeholder 4"/>
          <p:cNvSpPr>
            <a:spLocks noGrp="1"/>
          </p:cNvSpPr>
          <p:nvPr>
            <p:ph idx="1"/>
          </p:nvPr>
        </p:nvSpPr>
        <p:spPr/>
        <p:txBody>
          <a:bodyPr>
            <a:normAutofit/>
          </a:bodyPr>
          <a:lstStyle/>
          <a:p>
            <a:r>
              <a:rPr lang="en-GB" sz="2400" dirty="0" smtClean="0">
                <a:latin typeface="Arial" pitchFamily="34" charset="0"/>
                <a:cs typeface="Arial" pitchFamily="34" charset="0"/>
              </a:rPr>
              <a:t>Maintain Academic Quality</a:t>
            </a:r>
          </a:p>
          <a:p>
            <a:endParaRPr lang="en-GB" sz="2400" dirty="0" smtClean="0">
              <a:latin typeface="Arial" pitchFamily="34" charset="0"/>
              <a:cs typeface="Arial" pitchFamily="34" charset="0"/>
            </a:endParaRPr>
          </a:p>
          <a:p>
            <a:pPr>
              <a:buNone/>
            </a:pPr>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Maintain Academic Independence</a:t>
            </a:r>
          </a:p>
          <a:p>
            <a:endParaRPr lang="en-GB" sz="2400" dirty="0" smtClean="0">
              <a:latin typeface="Arial" pitchFamily="34" charset="0"/>
              <a:cs typeface="Arial" pitchFamily="34" charset="0"/>
            </a:endParaRPr>
          </a:p>
          <a:p>
            <a:pPr>
              <a:buNone/>
            </a:pPr>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Ensure Equality of Opportunity (Role of women, minorities, racial mix, class, casts, politically disenfranchised groups, etc?)</a:t>
            </a:r>
            <a:endParaRPr lang="en-GB" sz="2400"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57166"/>
            <a:ext cx="9144000" cy="6124754"/>
          </a:xfrm>
          <a:prstGeom prst="rect">
            <a:avLst/>
          </a:prstGeom>
        </p:spPr>
        <p:txBody>
          <a:bodyPr wrap="square">
            <a:spAutoFit/>
          </a:bodyPr>
          <a:lstStyle/>
          <a:p>
            <a:pPr algn="ctr"/>
            <a:r>
              <a:rPr lang="en-GB" sz="2800" b="1" dirty="0" smtClean="0">
                <a:latin typeface="Arial" pitchFamily="34" charset="0"/>
                <a:cs typeface="Arial" pitchFamily="34" charset="0"/>
              </a:rPr>
              <a:t>       6. Double Pull Pressures</a:t>
            </a:r>
          </a:p>
          <a:p>
            <a:pPr algn="ctr"/>
            <a:endParaRPr lang="en-GB" sz="2800" dirty="0" smtClean="0">
              <a:latin typeface="Arial" pitchFamily="34" charset="0"/>
              <a:cs typeface="Arial" pitchFamily="34" charset="0"/>
            </a:endParaRPr>
          </a:p>
          <a:p>
            <a:pPr algn="ctr"/>
            <a:r>
              <a:rPr lang="en-GB" sz="2800" dirty="0" smtClean="0">
                <a:latin typeface="Arial" pitchFamily="34" charset="0"/>
                <a:cs typeface="Arial" pitchFamily="34" charset="0"/>
              </a:rPr>
              <a:t>“We know best”. </a:t>
            </a:r>
          </a:p>
          <a:p>
            <a:pPr algn="ctr"/>
            <a:r>
              <a:rPr lang="en-GB" sz="2800" dirty="0" smtClean="0">
                <a:latin typeface="Arial" pitchFamily="34" charset="0"/>
                <a:cs typeface="Arial" pitchFamily="34" charset="0"/>
              </a:rPr>
              <a:t>We have the best system. You must adopt it.</a:t>
            </a:r>
          </a:p>
          <a:p>
            <a:pPr algn="ctr"/>
            <a:endParaRPr lang="en-GB" sz="2800" dirty="0" smtClean="0">
              <a:latin typeface="Arial" pitchFamily="34" charset="0"/>
              <a:cs typeface="Arial" pitchFamily="34" charset="0"/>
            </a:endParaRPr>
          </a:p>
          <a:p>
            <a:pPr algn="ctr"/>
            <a:r>
              <a:rPr lang="en-GB" sz="2800" dirty="0" smtClean="0">
                <a:latin typeface="Arial" pitchFamily="34" charset="0"/>
                <a:cs typeface="Arial" pitchFamily="34" charset="0"/>
              </a:rPr>
              <a:t>“Cultural imperialism?”</a:t>
            </a:r>
          </a:p>
          <a:p>
            <a:pPr algn="ctr"/>
            <a:endParaRPr lang="en-GB" sz="2800" dirty="0" smtClean="0">
              <a:latin typeface="Arial" pitchFamily="34" charset="0"/>
              <a:cs typeface="Arial" pitchFamily="34" charset="0"/>
            </a:endParaRPr>
          </a:p>
          <a:p>
            <a:pPr algn="ctr"/>
            <a:r>
              <a:rPr lang="en-GB" sz="2800" dirty="0" smtClean="0">
                <a:latin typeface="Arial" pitchFamily="34" charset="0"/>
                <a:cs typeface="Arial" pitchFamily="34" charset="0"/>
              </a:rPr>
              <a:t>Or</a:t>
            </a:r>
          </a:p>
          <a:p>
            <a:pPr algn="ctr"/>
            <a:endParaRPr lang="en-GB" sz="2800" dirty="0" smtClean="0">
              <a:latin typeface="Arial" pitchFamily="34" charset="0"/>
              <a:cs typeface="Arial" pitchFamily="34" charset="0"/>
            </a:endParaRPr>
          </a:p>
          <a:p>
            <a:pPr algn="ctr"/>
            <a:r>
              <a:rPr lang="en-GB" sz="2800" dirty="0" smtClean="0">
                <a:latin typeface="Arial" pitchFamily="34" charset="0"/>
                <a:cs typeface="Arial" pitchFamily="34" charset="0"/>
              </a:rPr>
              <a:t>“All cultures are equal”. </a:t>
            </a:r>
          </a:p>
          <a:p>
            <a:pPr algn="ctr"/>
            <a:r>
              <a:rPr lang="en-GB" sz="2800" dirty="0" smtClean="0">
                <a:latin typeface="Arial" pitchFamily="34" charset="0"/>
                <a:cs typeface="Arial" pitchFamily="34" charset="0"/>
              </a:rPr>
              <a:t>Respect for foreign partners means we work in their system, in their way.</a:t>
            </a:r>
          </a:p>
          <a:p>
            <a:pPr algn="ctr"/>
            <a:endParaRPr lang="en-GB" sz="2800" dirty="0" smtClean="0">
              <a:latin typeface="Arial" pitchFamily="34" charset="0"/>
              <a:cs typeface="Arial" pitchFamily="34" charset="0"/>
            </a:endParaRPr>
          </a:p>
          <a:p>
            <a:pPr algn="ctr"/>
            <a:r>
              <a:rPr lang="en-GB" sz="2800" dirty="0" smtClean="0">
                <a:latin typeface="Arial" pitchFamily="34" charset="0"/>
                <a:cs typeface="Arial" pitchFamily="34" charset="0"/>
              </a:rPr>
              <a:t>“When in Rome, do as the Romans do?”</a:t>
            </a:r>
            <a:endParaRPr lang="en-GB" sz="2800" dirty="0">
              <a:latin typeface="Arial" pitchFamily="34" charset="0"/>
              <a:cs typeface="Arial" pitchFamily="34" charset="0"/>
            </a:endParaRPr>
          </a:p>
        </p:txBody>
      </p:sp>
      <p:sp>
        <p:nvSpPr>
          <p:cNvPr id="4" name="Rectangle 3"/>
          <p:cNvSpPr/>
          <p:nvPr/>
        </p:nvSpPr>
        <p:spPr>
          <a:xfrm>
            <a:off x="539552" y="2636912"/>
            <a:ext cx="7858180" cy="1384995"/>
          </a:xfrm>
          <a:prstGeom prst="rect">
            <a:avLst/>
          </a:prstGeom>
        </p:spPr>
        <p:txBody>
          <a:bodyPr wrap="square">
            <a:spAutoFit/>
          </a:bodyPr>
          <a:lstStyle/>
          <a:p>
            <a:endParaRPr lang="en-GB" sz="2800" dirty="0" smtClean="0">
              <a:latin typeface="Arial" pitchFamily="34" charset="0"/>
              <a:cs typeface="Arial" pitchFamily="34" charset="0"/>
              <a:hlinkClick r:id="rId2"/>
            </a:endParaRPr>
          </a:p>
          <a:p>
            <a:endParaRPr lang="en-GB" sz="2800" dirty="0" smtClean="0">
              <a:latin typeface="Arial" pitchFamily="34" charset="0"/>
              <a:cs typeface="Arial" pitchFamily="34" charset="0"/>
              <a:hlinkClick r:id="rId2"/>
            </a:endParaRPr>
          </a:p>
          <a:p>
            <a:endParaRPr lang="en-GB" sz="2800" dirty="0" smtClean="0">
              <a:latin typeface="Arial" pitchFamily="34" charset="0"/>
              <a:cs typeface="Arial" pitchFamily="34" charset="0"/>
              <a:hlinkClick r:id="rId2"/>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
            </a:r>
            <a:br>
              <a:rPr lang="en-GB" dirty="0" smtClean="0"/>
            </a:br>
            <a:r>
              <a:rPr lang="en-GB" sz="3100" b="1" dirty="0" smtClean="0">
                <a:latin typeface="Arial" pitchFamily="34" charset="0"/>
                <a:cs typeface="Arial" pitchFamily="34" charset="0"/>
              </a:rPr>
              <a:t> 7. Progress?</a:t>
            </a: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457200" y="1000108"/>
            <a:ext cx="8229600" cy="5500726"/>
          </a:xfrm>
        </p:spPr>
        <p:txBody>
          <a:bodyPr>
            <a:normAutofit/>
          </a:bodyPr>
          <a:lstStyle/>
          <a:p>
            <a:r>
              <a:rPr lang="en-GB" sz="2800" dirty="0" smtClean="0">
                <a:latin typeface="Arial" pitchFamily="34" charset="0"/>
                <a:cs typeface="Arial" pitchFamily="34" charset="0"/>
              </a:rPr>
              <a:t>Respect</a:t>
            </a:r>
          </a:p>
          <a:p>
            <a:pPr>
              <a:buNone/>
            </a:pPr>
            <a:endParaRPr lang="en-GB" sz="2800" dirty="0" smtClean="0">
              <a:latin typeface="Arial" pitchFamily="34" charset="0"/>
              <a:cs typeface="Arial" pitchFamily="34" charset="0"/>
            </a:endParaRPr>
          </a:p>
          <a:p>
            <a:r>
              <a:rPr lang="en-GB" sz="2800" dirty="0" smtClean="0">
                <a:latin typeface="Arial" pitchFamily="34" charset="0"/>
                <a:cs typeface="Arial" pitchFamily="34" charset="0"/>
              </a:rPr>
              <a:t>Trust</a:t>
            </a:r>
          </a:p>
          <a:p>
            <a:pPr>
              <a:buNone/>
            </a:pPr>
            <a:endParaRPr lang="en-GB" sz="2800" dirty="0" smtClean="0">
              <a:latin typeface="Arial" pitchFamily="34" charset="0"/>
              <a:cs typeface="Arial" pitchFamily="34" charset="0"/>
            </a:endParaRPr>
          </a:p>
          <a:p>
            <a:r>
              <a:rPr lang="en-GB" sz="2800" dirty="0" smtClean="0">
                <a:latin typeface="Arial" pitchFamily="34" charset="0"/>
                <a:cs typeface="Arial" pitchFamily="34" charset="0"/>
              </a:rPr>
              <a:t>Personal Contact</a:t>
            </a:r>
          </a:p>
          <a:p>
            <a:pPr>
              <a:buNone/>
            </a:pPr>
            <a:endParaRPr lang="en-GB" sz="2800" dirty="0" smtClean="0">
              <a:latin typeface="Arial" pitchFamily="34" charset="0"/>
              <a:cs typeface="Arial" pitchFamily="34" charset="0"/>
            </a:endParaRPr>
          </a:p>
          <a:p>
            <a:r>
              <a:rPr lang="en-GB" sz="2800" dirty="0" smtClean="0">
                <a:latin typeface="Arial" pitchFamily="34" charset="0"/>
                <a:cs typeface="Arial" pitchFamily="34" charset="0"/>
              </a:rPr>
              <a:t>Deliver on Promises</a:t>
            </a:r>
            <a:endParaRPr lang="en-GB" sz="2800" dirty="0">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5786" y="857232"/>
            <a:ext cx="7286676" cy="3539430"/>
          </a:xfrm>
          <a:prstGeom prst="rect">
            <a:avLst/>
          </a:prstGeom>
        </p:spPr>
        <p:txBody>
          <a:bodyPr wrap="square">
            <a:spAutoFit/>
          </a:bodyPr>
          <a:lstStyle/>
          <a:p>
            <a:r>
              <a:rPr lang="en-GB" sz="2800" b="1" dirty="0" smtClean="0">
                <a:latin typeface="Arial" pitchFamily="34" charset="0"/>
                <a:cs typeface="Arial" pitchFamily="34" charset="0"/>
              </a:rPr>
              <a:t>8. Long term sustainable relationships</a:t>
            </a:r>
          </a:p>
          <a:p>
            <a:endParaRPr lang="en-GB" sz="2800" dirty="0">
              <a:latin typeface="Arial" pitchFamily="34" charset="0"/>
              <a:cs typeface="Arial" pitchFamily="34" charset="0"/>
            </a:endParaRPr>
          </a:p>
          <a:p>
            <a:pPr lvl="0"/>
            <a:endParaRPr lang="en-GB" sz="2800" dirty="0" smtClean="0">
              <a:latin typeface="Arial" pitchFamily="34" charset="0"/>
              <a:cs typeface="Arial" pitchFamily="34" charset="0"/>
            </a:endParaRPr>
          </a:p>
          <a:p>
            <a:pPr lvl="0">
              <a:buFont typeface="Arial" pitchFamily="34" charset="0"/>
              <a:buChar char="•"/>
            </a:pPr>
            <a:r>
              <a:rPr lang="en-GB" sz="2800" dirty="0" smtClean="0">
                <a:latin typeface="Arial" pitchFamily="34" charset="0"/>
                <a:cs typeface="Arial" pitchFamily="34" charset="0"/>
              </a:rPr>
              <a:t>Keep your core values</a:t>
            </a:r>
          </a:p>
          <a:p>
            <a:pPr lvl="0">
              <a:buFont typeface="Arial" pitchFamily="34" charset="0"/>
              <a:buChar char="•"/>
            </a:pPr>
            <a:endParaRPr lang="en-GB" sz="2800" dirty="0" smtClean="0">
              <a:latin typeface="Arial" pitchFamily="34" charset="0"/>
              <a:cs typeface="Arial" pitchFamily="34" charset="0"/>
            </a:endParaRPr>
          </a:p>
          <a:p>
            <a:pPr lvl="0">
              <a:buFont typeface="Arial" pitchFamily="34" charset="0"/>
              <a:buChar char="•"/>
            </a:pPr>
            <a:r>
              <a:rPr lang="en-GB" sz="2800" dirty="0" smtClean="0">
                <a:latin typeface="Arial" pitchFamily="34" charset="0"/>
                <a:cs typeface="Arial" pitchFamily="34" charset="0"/>
              </a:rPr>
              <a:t>Be flexible within a responsible context</a:t>
            </a:r>
          </a:p>
          <a:p>
            <a:pPr lvl="0">
              <a:buFont typeface="Arial" pitchFamily="34" charset="0"/>
              <a:buChar char="•"/>
            </a:pPr>
            <a:endParaRPr lang="en-GB" sz="2800" dirty="0" smtClean="0">
              <a:latin typeface="Arial" pitchFamily="34" charset="0"/>
              <a:cs typeface="Arial" pitchFamily="34" charset="0"/>
            </a:endParaRPr>
          </a:p>
          <a:p>
            <a:pPr lvl="0">
              <a:buFont typeface="Arial" pitchFamily="34" charset="0"/>
              <a:buChar char="•"/>
            </a:pPr>
            <a:r>
              <a:rPr lang="en-GB" sz="2800" dirty="0" smtClean="0">
                <a:latin typeface="Arial" pitchFamily="34" charset="0"/>
                <a:cs typeface="Arial" pitchFamily="34" charset="0"/>
              </a:rPr>
              <a:t>Have a flexible business model</a:t>
            </a:r>
            <a:endParaRPr lang="en-GB" sz="2800" dirty="0">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785794"/>
            <a:ext cx="7776864" cy="2862322"/>
          </a:xfrm>
          <a:prstGeom prst="rect">
            <a:avLst/>
          </a:prstGeom>
        </p:spPr>
        <p:txBody>
          <a:bodyPr wrap="square">
            <a:spAutoFit/>
          </a:bodyPr>
          <a:lstStyle/>
          <a:p>
            <a:r>
              <a:rPr lang="en-GB" sz="2800" b="1" dirty="0" smtClean="0">
                <a:latin typeface="Arial" pitchFamily="34" charset="0"/>
                <a:cs typeface="Arial" pitchFamily="34" charset="0"/>
              </a:rPr>
              <a:t>9. It’s not all pressure and angst!</a:t>
            </a:r>
          </a:p>
          <a:p>
            <a:endParaRPr lang="en-GB" sz="2800" b="1" dirty="0" smtClean="0">
              <a:latin typeface="Arial" pitchFamily="34" charset="0"/>
              <a:cs typeface="Arial" pitchFamily="34" charset="0"/>
            </a:endParaRPr>
          </a:p>
          <a:p>
            <a:r>
              <a:rPr lang="en-GB" sz="2000" b="1" dirty="0" smtClean="0">
                <a:latin typeface="Arial" pitchFamily="34" charset="0"/>
                <a:cs typeface="Arial" pitchFamily="34" charset="0"/>
              </a:rPr>
              <a:t>Difference can create surprises- What’s for dinner? Fried crocodile in Changsha</a:t>
            </a:r>
          </a:p>
          <a:p>
            <a:endParaRPr lang="en-GB" sz="2800" b="1" dirty="0" smtClean="0">
              <a:latin typeface="Arial" pitchFamily="34" charset="0"/>
              <a:cs typeface="Arial" pitchFamily="34" charset="0"/>
            </a:endParaRPr>
          </a:p>
          <a:p>
            <a:endParaRPr lang="en-GB" sz="2800" b="1" dirty="0" smtClean="0">
              <a:latin typeface="Arial" pitchFamily="34" charset="0"/>
              <a:cs typeface="Arial" pitchFamily="34" charset="0"/>
            </a:endParaRPr>
          </a:p>
          <a:p>
            <a:endParaRPr lang="en-GB" sz="2800" b="1" dirty="0" smtClean="0">
              <a:latin typeface="Arial" pitchFamily="34" charset="0"/>
              <a:cs typeface="Arial" pitchFamily="34" charset="0"/>
            </a:endParaRPr>
          </a:p>
        </p:txBody>
      </p:sp>
      <p:pic>
        <p:nvPicPr>
          <p:cNvPr id="2050" name="Picture 2" descr="C:\docs\Pictures\China visit nov 2008\me and crock.JPG"/>
          <p:cNvPicPr>
            <a:picLocks noChangeAspect="1" noChangeArrowheads="1"/>
          </p:cNvPicPr>
          <p:nvPr/>
        </p:nvPicPr>
        <p:blipFill>
          <a:blip r:embed="rId2" cstate="print"/>
          <a:srcRect/>
          <a:stretch>
            <a:fillRect/>
          </a:stretch>
        </p:blipFill>
        <p:spPr bwMode="auto">
          <a:xfrm>
            <a:off x="2267744" y="2708920"/>
            <a:ext cx="5400600" cy="3384376"/>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latin typeface="Arial" pitchFamily="34" charset="0"/>
                <a:cs typeface="Arial" pitchFamily="34" charset="0"/>
              </a:rPr>
              <a:t>It doesn’t just rain in Wales. Monsoon in Sri Lanka</a:t>
            </a:r>
            <a:endParaRPr lang="en-GB" sz="2000" b="1" dirty="0">
              <a:latin typeface="Arial" pitchFamily="34" charset="0"/>
              <a:cs typeface="Arial" pitchFamily="34" charset="0"/>
            </a:endParaRPr>
          </a:p>
        </p:txBody>
      </p:sp>
      <p:pic>
        <p:nvPicPr>
          <p:cNvPr id="50178" name="Picture 2"/>
          <p:cNvPicPr>
            <a:picLocks noChangeAspect="1" noChangeArrowheads="1"/>
          </p:cNvPicPr>
          <p:nvPr/>
        </p:nvPicPr>
        <p:blipFill>
          <a:blip r:embed="rId2" cstate="print"/>
          <a:srcRect/>
          <a:stretch>
            <a:fillRect/>
          </a:stretch>
        </p:blipFill>
        <p:spPr bwMode="auto">
          <a:xfrm>
            <a:off x="1259632" y="1340768"/>
            <a:ext cx="6552728" cy="4608512"/>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2000" b="1" dirty="0" smtClean="0">
                <a:latin typeface="Arial" pitchFamily="34" charset="0"/>
                <a:cs typeface="Arial" pitchFamily="34" charset="0"/>
              </a:rPr>
              <a:t>New friends- Karaoke is difficult to avoid</a:t>
            </a:r>
            <a:r>
              <a:rPr lang="en-GB" sz="2000" dirty="0" smtClean="0"/>
              <a:t/>
            </a:r>
            <a:br>
              <a:rPr lang="en-GB" sz="2000" dirty="0" smtClean="0"/>
            </a:br>
            <a:endParaRPr lang="en-GB" sz="2000" b="1" dirty="0">
              <a:latin typeface="Arial" pitchFamily="34" charset="0"/>
              <a:cs typeface="Arial" pitchFamily="34" charset="0"/>
            </a:endParaRPr>
          </a:p>
        </p:txBody>
      </p:sp>
      <p:pic>
        <p:nvPicPr>
          <p:cNvPr id="43010" name="Picture 2"/>
          <p:cNvPicPr>
            <a:picLocks noChangeAspect="1" noChangeArrowheads="1"/>
          </p:cNvPicPr>
          <p:nvPr/>
        </p:nvPicPr>
        <p:blipFill>
          <a:blip r:embed="rId2" cstate="print"/>
          <a:srcRect/>
          <a:stretch>
            <a:fillRect/>
          </a:stretch>
        </p:blipFill>
        <p:spPr bwMode="auto">
          <a:xfrm>
            <a:off x="827584" y="980728"/>
            <a:ext cx="7416824" cy="4968552"/>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528" y="188641"/>
            <a:ext cx="8640960" cy="4175890"/>
          </a:xfrm>
          <a:prstGeom prst="rect">
            <a:avLst/>
          </a:prstGeom>
        </p:spPr>
        <p:txBody>
          <a:bodyPr wrap="square">
            <a:spAutoFit/>
          </a:bodyPr>
          <a:lstStyle/>
          <a:p>
            <a:r>
              <a:rPr lang="en-GB" sz="2000" b="1" dirty="0" smtClean="0">
                <a:latin typeface="Arial" pitchFamily="34" charset="0"/>
                <a:cs typeface="Arial" pitchFamily="34" charset="0"/>
              </a:rPr>
              <a:t>People are all the same:</a:t>
            </a:r>
          </a:p>
          <a:p>
            <a:r>
              <a:rPr lang="en-GB" sz="2000" b="1" dirty="0" smtClean="0">
                <a:latin typeface="Arial" pitchFamily="34" charset="0"/>
                <a:cs typeface="Arial" pitchFamily="34" charset="0"/>
              </a:rPr>
              <a:t>We all love our children. Even this one giving me the finger!</a:t>
            </a: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p:txBody>
      </p:sp>
      <p:pic>
        <p:nvPicPr>
          <p:cNvPr id="3074" name="Picture 2"/>
          <p:cNvPicPr>
            <a:picLocks noChangeAspect="1" noChangeArrowheads="1"/>
          </p:cNvPicPr>
          <p:nvPr/>
        </p:nvPicPr>
        <p:blipFill>
          <a:blip r:embed="rId2" cstate="print"/>
          <a:srcRect/>
          <a:stretch>
            <a:fillRect/>
          </a:stretch>
        </p:blipFill>
        <p:spPr bwMode="auto">
          <a:xfrm>
            <a:off x="1187624" y="980728"/>
            <a:ext cx="6768752" cy="4968552"/>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736" y="332656"/>
            <a:ext cx="5184576" cy="792088"/>
          </a:xfrm>
        </p:spPr>
        <p:txBody>
          <a:bodyPr>
            <a:normAutofit/>
          </a:bodyPr>
          <a:lstStyle/>
          <a:p>
            <a:pPr algn="l"/>
            <a:r>
              <a:rPr lang="en-GB" sz="2000" b="1" dirty="0" smtClean="0">
                <a:latin typeface="Arial" pitchFamily="34" charset="0"/>
                <a:cs typeface="Arial" pitchFamily="34" charset="0"/>
              </a:rPr>
              <a:t>We all like soft toilet paper </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(Beehive, Shanghai)</a:t>
            </a:r>
            <a:endParaRPr lang="en-GB" sz="2000" b="1" dirty="0">
              <a:latin typeface="Arial" pitchFamily="34" charset="0"/>
              <a:cs typeface="Arial" pitchFamily="34" charset="0"/>
            </a:endParaRPr>
          </a:p>
        </p:txBody>
      </p:sp>
      <p:pic>
        <p:nvPicPr>
          <p:cNvPr id="5122" name="Picture 2"/>
          <p:cNvPicPr>
            <a:picLocks noGrp="1" noChangeAspect="1" noChangeArrowheads="1"/>
          </p:cNvPicPr>
          <p:nvPr>
            <p:ph idx="1"/>
          </p:nvPr>
        </p:nvPicPr>
        <p:blipFill>
          <a:blip r:embed="rId2" cstate="print"/>
          <a:srcRect/>
          <a:stretch>
            <a:fillRect/>
          </a:stretch>
        </p:blipFill>
        <p:spPr bwMode="auto">
          <a:xfrm>
            <a:off x="827584" y="1196752"/>
            <a:ext cx="7488832" cy="5256584"/>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latin typeface="Arial" pitchFamily="34" charset="0"/>
                <a:cs typeface="Arial" pitchFamily="34" charset="0"/>
              </a:rPr>
              <a:t>We all like toilets</a:t>
            </a:r>
            <a:endParaRPr lang="en-GB" sz="2000" b="1" dirty="0">
              <a:latin typeface="Arial" pitchFamily="34" charset="0"/>
              <a:cs typeface="Arial" pitchFamily="34" charset="0"/>
            </a:endParaRPr>
          </a:p>
        </p:txBody>
      </p:sp>
      <p:pic>
        <p:nvPicPr>
          <p:cNvPr id="3" name="Picture 2" descr="cid:8.2911484590@web27204.mail.ukl.yahoo.com"/>
          <p:cNvPicPr/>
          <p:nvPr/>
        </p:nvPicPr>
        <p:blipFill>
          <a:blip r:embed="rId2" r:link="rId3" cstate="print"/>
          <a:srcRect/>
          <a:stretch>
            <a:fillRect/>
          </a:stretch>
        </p:blipFill>
        <p:spPr bwMode="auto">
          <a:xfrm>
            <a:off x="1475656" y="1340768"/>
            <a:ext cx="6181700" cy="432048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97634"/>
          </a:xfrm>
        </p:spPr>
        <p:txBody>
          <a:bodyPr>
            <a:noAutofit/>
          </a:bodyPr>
          <a:lstStyle/>
          <a:p>
            <a:pPr marL="457200" indent="-457200"/>
            <a:r>
              <a:rPr lang="en-GB" sz="2000" b="1" dirty="0" smtClean="0">
                <a:latin typeface="Arial" pitchFamily="34" charset="0"/>
                <a:cs typeface="Arial" pitchFamily="34" charset="0"/>
              </a:rPr>
              <a:t>Humour transcends boundaries</a:t>
            </a: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b="1" dirty="0" smtClean="0">
                <a:latin typeface="Arial" pitchFamily="34" charset="0"/>
                <a:cs typeface="Arial" pitchFamily="34" charset="0"/>
              </a:rPr>
              <a:t/>
            </a:r>
            <a:br>
              <a:rPr lang="en-GB" sz="1800" b="1" dirty="0" smtClean="0">
                <a:latin typeface="Arial" pitchFamily="34" charset="0"/>
                <a:cs typeface="Arial" pitchFamily="34" charset="0"/>
              </a:rPr>
            </a:br>
            <a:r>
              <a:rPr lang="en-GB" sz="1800" dirty="0" smtClean="0"/>
              <a:t/>
            </a:r>
            <a:br>
              <a:rPr lang="en-GB" sz="1800" dirty="0" smtClean="0"/>
            </a:br>
            <a:r>
              <a:rPr lang="en-GB" sz="2000" b="1" dirty="0">
                <a:latin typeface="Arial" pitchFamily="34" charset="0"/>
                <a:cs typeface="Arial" pitchFamily="34" charset="0"/>
              </a:rPr>
              <a:t> </a:t>
            </a:r>
            <a:br>
              <a:rPr lang="en-GB" sz="2000" b="1" dirty="0">
                <a:latin typeface="Arial" pitchFamily="34" charset="0"/>
                <a:cs typeface="Arial" pitchFamily="34" charset="0"/>
              </a:rPr>
            </a:br>
            <a:endParaRPr lang="en-GB" sz="1800" dirty="0"/>
          </a:p>
        </p:txBody>
      </p:sp>
      <p:pic>
        <p:nvPicPr>
          <p:cNvPr id="1026" name="Picture 2"/>
          <p:cNvPicPr>
            <a:picLocks noChangeAspect="1" noChangeArrowheads="1"/>
          </p:cNvPicPr>
          <p:nvPr/>
        </p:nvPicPr>
        <p:blipFill>
          <a:blip r:embed="rId2" cstate="print"/>
          <a:srcRect/>
          <a:stretch>
            <a:fillRect/>
          </a:stretch>
        </p:blipFill>
        <p:spPr bwMode="auto">
          <a:xfrm>
            <a:off x="899593" y="1124745"/>
            <a:ext cx="7128791" cy="5040559"/>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latin typeface="Arial" pitchFamily="34" charset="0"/>
                <a:cs typeface="Arial" pitchFamily="34" charset="0"/>
              </a:rPr>
              <a:t>Eating for Wales!</a:t>
            </a:r>
            <a:endParaRPr lang="en-GB" sz="2000" b="1" dirty="0">
              <a:latin typeface="Arial" pitchFamily="34" charset="0"/>
              <a:cs typeface="Arial" pitchFamily="34" charset="0"/>
            </a:endParaRPr>
          </a:p>
        </p:txBody>
      </p:sp>
      <p:pic>
        <p:nvPicPr>
          <p:cNvPr id="49154" name="Picture 2"/>
          <p:cNvPicPr>
            <a:picLocks noChangeAspect="1" noChangeArrowheads="1"/>
          </p:cNvPicPr>
          <p:nvPr/>
        </p:nvPicPr>
        <p:blipFill>
          <a:blip r:embed="rId2" cstate="print"/>
          <a:srcRect/>
          <a:stretch>
            <a:fillRect/>
          </a:stretch>
        </p:blipFill>
        <p:spPr bwMode="auto">
          <a:xfrm>
            <a:off x="1115616" y="1196752"/>
            <a:ext cx="6552728" cy="4896544"/>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4664" y="274638"/>
            <a:ext cx="11737304" cy="1143000"/>
          </a:xfrm>
        </p:spPr>
        <p:txBody>
          <a:bodyPr>
            <a:normAutofit/>
          </a:bodyPr>
          <a:lstStyle/>
          <a:p>
            <a:r>
              <a:rPr lang="en-GB" sz="2800" b="1" dirty="0" err="1" smtClean="0">
                <a:latin typeface="Arial" pitchFamily="34" charset="0"/>
                <a:cs typeface="Arial" pitchFamily="34" charset="0"/>
              </a:rPr>
              <a:t>Ganbei</a:t>
            </a:r>
            <a:r>
              <a:rPr lang="en-GB" sz="2800" b="1" dirty="0" smtClean="0">
                <a:latin typeface="Arial" pitchFamily="34" charset="0"/>
                <a:cs typeface="Arial" pitchFamily="34" charset="0"/>
              </a:rPr>
              <a:t>!</a:t>
            </a:r>
            <a:endParaRPr lang="en-GB" sz="2800" b="1" dirty="0">
              <a:latin typeface="Arial" pitchFamily="34" charset="0"/>
              <a:cs typeface="Arial" pitchFamily="34" charset="0"/>
            </a:endParaRPr>
          </a:p>
        </p:txBody>
      </p:sp>
      <p:pic>
        <p:nvPicPr>
          <p:cNvPr id="47106" name="Picture 2"/>
          <p:cNvPicPr>
            <a:picLocks noChangeAspect="1" noChangeArrowheads="1"/>
          </p:cNvPicPr>
          <p:nvPr/>
        </p:nvPicPr>
        <p:blipFill>
          <a:blip r:embed="rId2" cstate="print"/>
          <a:srcRect/>
          <a:stretch>
            <a:fillRect/>
          </a:stretch>
        </p:blipFill>
        <p:spPr bwMode="auto">
          <a:xfrm>
            <a:off x="1187624" y="1340768"/>
            <a:ext cx="6840760" cy="4752528"/>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latin typeface="Arial" pitchFamily="34" charset="0"/>
                <a:cs typeface="Arial" pitchFamily="34" charset="0"/>
              </a:rPr>
              <a:t>Be careful mixing business and leisure</a:t>
            </a:r>
            <a:endParaRPr lang="en-GB" sz="2000" b="1" dirty="0">
              <a:latin typeface="Arial" pitchFamily="34" charset="0"/>
              <a:cs typeface="Arial" pitchFamily="34" charset="0"/>
            </a:endParaRPr>
          </a:p>
        </p:txBody>
      </p:sp>
      <p:pic>
        <p:nvPicPr>
          <p:cNvPr id="48130" name="Picture 2"/>
          <p:cNvPicPr>
            <a:picLocks noChangeAspect="1" noChangeArrowheads="1"/>
          </p:cNvPicPr>
          <p:nvPr/>
        </p:nvPicPr>
        <p:blipFill>
          <a:blip r:embed="rId2" cstate="print"/>
          <a:srcRect/>
          <a:stretch>
            <a:fillRect/>
          </a:stretch>
        </p:blipFill>
        <p:spPr bwMode="auto">
          <a:xfrm>
            <a:off x="1547664" y="1916832"/>
            <a:ext cx="6624736" cy="4032448"/>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latin typeface="Arial" pitchFamily="34" charset="0"/>
                <a:cs typeface="Arial" pitchFamily="34" charset="0"/>
              </a:rPr>
              <a:t>“Strange” groups have to be taught</a:t>
            </a:r>
            <a:endParaRPr lang="en-GB" sz="2800" b="1" dirty="0">
              <a:latin typeface="Arial" pitchFamily="34" charset="0"/>
              <a:cs typeface="Arial" pitchFamily="34" charset="0"/>
            </a:endParaRPr>
          </a:p>
        </p:txBody>
      </p:sp>
      <p:pic>
        <p:nvPicPr>
          <p:cNvPr id="44034" name="Picture 2"/>
          <p:cNvPicPr>
            <a:picLocks noChangeAspect="1" noChangeArrowheads="1"/>
          </p:cNvPicPr>
          <p:nvPr/>
        </p:nvPicPr>
        <p:blipFill>
          <a:blip r:embed="rId2" cstate="print"/>
          <a:srcRect/>
          <a:stretch>
            <a:fillRect/>
          </a:stretch>
        </p:blipFill>
        <p:spPr bwMode="auto">
          <a:xfrm>
            <a:off x="1259632" y="1556792"/>
            <a:ext cx="6480720" cy="4608512"/>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latin typeface="Arial" pitchFamily="34" charset="0"/>
                <a:cs typeface="Arial" pitchFamily="34" charset="0"/>
              </a:rPr>
              <a:t>It’s worth it for graduation day</a:t>
            </a:r>
            <a:endParaRPr lang="en-GB" sz="2000" b="1" dirty="0">
              <a:latin typeface="Arial" pitchFamily="34" charset="0"/>
              <a:cs typeface="Arial" pitchFamily="34" charset="0"/>
            </a:endParaRPr>
          </a:p>
        </p:txBody>
      </p:sp>
      <p:pic>
        <p:nvPicPr>
          <p:cNvPr id="45058" name="Picture 2"/>
          <p:cNvPicPr>
            <a:picLocks noChangeAspect="1" noChangeArrowheads="1"/>
          </p:cNvPicPr>
          <p:nvPr/>
        </p:nvPicPr>
        <p:blipFill>
          <a:blip r:embed="rId2" cstate="print"/>
          <a:srcRect/>
          <a:stretch>
            <a:fillRect/>
          </a:stretch>
        </p:blipFill>
        <p:spPr bwMode="auto">
          <a:xfrm>
            <a:off x="1259632" y="1268760"/>
            <a:ext cx="6480719" cy="4752527"/>
          </a:xfrm>
          <a:prstGeom prst="rect">
            <a:avLst/>
          </a:prstGeom>
          <a:noFill/>
          <a:ln w="9525">
            <a:noFill/>
            <a:miter lim="800000"/>
            <a:headEnd/>
            <a:tailEnd/>
          </a:ln>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latin typeface="Arial" pitchFamily="34" charset="0"/>
                <a:cs typeface="Arial" pitchFamily="34" charset="0"/>
              </a:rPr>
              <a:t>MBA at SMU: A real mix of students</a:t>
            </a:r>
            <a:endParaRPr lang="en-GB" sz="2000" b="1" dirty="0">
              <a:latin typeface="Arial" pitchFamily="34" charset="0"/>
              <a:cs typeface="Arial" pitchFamily="34" charset="0"/>
            </a:endParaRPr>
          </a:p>
        </p:txBody>
      </p:sp>
      <p:pic>
        <p:nvPicPr>
          <p:cNvPr id="46082" name="Picture 2"/>
          <p:cNvPicPr>
            <a:picLocks noChangeAspect="1" noChangeArrowheads="1"/>
          </p:cNvPicPr>
          <p:nvPr/>
        </p:nvPicPr>
        <p:blipFill>
          <a:blip r:embed="rId2" cstate="print"/>
          <a:srcRect/>
          <a:stretch>
            <a:fillRect/>
          </a:stretch>
        </p:blipFill>
        <p:spPr bwMode="auto">
          <a:xfrm>
            <a:off x="755576" y="1340768"/>
            <a:ext cx="7416824" cy="4608512"/>
          </a:xfrm>
          <a:prstGeom prst="rect">
            <a:avLst/>
          </a:prstGeom>
          <a:noFill/>
          <a:ln w="9525">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85728"/>
            <a:ext cx="8229600" cy="911024"/>
          </a:xfrm>
        </p:spPr>
        <p:txBody>
          <a:bodyPr>
            <a:normAutofit/>
          </a:bodyPr>
          <a:lstStyle/>
          <a:p>
            <a:pPr algn="l"/>
            <a:r>
              <a:rPr lang="en-GB" sz="2400" b="1" dirty="0" smtClean="0">
                <a:latin typeface="Arial" pitchFamily="34" charset="0"/>
                <a:cs typeface="Arial" pitchFamily="34" charset="0"/>
              </a:rPr>
              <a:t>Cross cultural blunders</a:t>
            </a:r>
            <a:endParaRPr lang="en-GB" sz="2400" b="1" dirty="0">
              <a:latin typeface="Arial" pitchFamily="34" charset="0"/>
              <a:cs typeface="Arial" pitchFamily="34" charset="0"/>
            </a:endParaRPr>
          </a:p>
        </p:txBody>
      </p:sp>
      <p:sp>
        <p:nvSpPr>
          <p:cNvPr id="3" name="Content Placeholder 2"/>
          <p:cNvSpPr>
            <a:spLocks noGrp="1"/>
          </p:cNvSpPr>
          <p:nvPr>
            <p:ph idx="1"/>
          </p:nvPr>
        </p:nvSpPr>
        <p:spPr>
          <a:xfrm>
            <a:off x="457200" y="1196753"/>
            <a:ext cx="8229600" cy="936104"/>
          </a:xfrm>
        </p:spPr>
        <p:txBody>
          <a:bodyPr>
            <a:normAutofit/>
          </a:bodyPr>
          <a:lstStyle/>
          <a:p>
            <a:pPr>
              <a:buNone/>
            </a:pPr>
            <a:r>
              <a:rPr lang="en-GB" sz="1800" b="1" dirty="0" smtClean="0">
                <a:latin typeface="Arial" pitchFamily="34" charset="0"/>
                <a:cs typeface="Arial" pitchFamily="34" charset="0"/>
              </a:rPr>
              <a:t>“</a:t>
            </a:r>
            <a:r>
              <a:rPr lang="en-GB" sz="1800" dirty="0" smtClean="0">
                <a:latin typeface="Arial" pitchFamily="34" charset="0"/>
                <a:cs typeface="Arial" pitchFamily="34" charset="0"/>
              </a:rPr>
              <a:t>Come alive with Pepsi!” was translated into Cantonese as </a:t>
            </a:r>
          </a:p>
          <a:p>
            <a:pPr algn="ctr">
              <a:buNone/>
            </a:pPr>
            <a:r>
              <a:rPr lang="en-GB" sz="1800" dirty="0" smtClean="0">
                <a:latin typeface="Arial" pitchFamily="34" charset="0"/>
                <a:cs typeface="Arial" pitchFamily="34" charset="0"/>
              </a:rPr>
              <a:t>“Pepsi brings your dead relatives back to life”</a:t>
            </a:r>
          </a:p>
          <a:p>
            <a:pPr>
              <a:buNone/>
            </a:pPr>
            <a:endParaRPr lang="en-GB" sz="1800" b="1" dirty="0" smtClean="0">
              <a:latin typeface="Arial" pitchFamily="34" charset="0"/>
              <a:cs typeface="Arial" pitchFamily="34" charset="0"/>
            </a:endParaRPr>
          </a:p>
          <a:p>
            <a:pPr>
              <a:buNone/>
            </a:pPr>
            <a:endParaRPr lang="en-GB" sz="1800" b="1" dirty="0">
              <a:latin typeface="Arial" pitchFamily="34" charset="0"/>
              <a:cs typeface="Arial" pitchFamily="34" charset="0"/>
            </a:endParaRPr>
          </a:p>
        </p:txBody>
      </p:sp>
      <p:sp>
        <p:nvSpPr>
          <p:cNvPr id="4" name="Rectangle 3"/>
          <p:cNvSpPr/>
          <p:nvPr/>
        </p:nvSpPr>
        <p:spPr>
          <a:xfrm>
            <a:off x="467544" y="1988841"/>
            <a:ext cx="8424936" cy="1200329"/>
          </a:xfrm>
          <a:prstGeom prst="rect">
            <a:avLst/>
          </a:prstGeom>
        </p:spPr>
        <p:txBody>
          <a:bodyPr wrap="square">
            <a:spAutoFit/>
          </a:bodyPr>
          <a:lstStyle/>
          <a:p>
            <a:pPr lvl="0" fontAlgn="base">
              <a:spcBef>
                <a:spcPct val="0"/>
              </a:spcBef>
              <a:spcAft>
                <a:spcPct val="0"/>
              </a:spcAft>
            </a:pPr>
            <a:r>
              <a:rPr lang="en-GB" dirty="0" smtClean="0">
                <a:latin typeface="Arial" pitchFamily="34" charset="0"/>
                <a:ea typeface="Times New Roman" pitchFamily="18" charset="0"/>
                <a:cs typeface="Arial" pitchFamily="34" charset="0"/>
              </a:rPr>
              <a:t>A golf ball manufacturing company packaged golf balls in packs of four for convenient purchase in Japan. Unfortunately, pronunciation of the word "four" in Japanese sounds like the word "death" and items packaged in fours are unpopular. </a:t>
            </a:r>
          </a:p>
        </p:txBody>
      </p:sp>
      <p:sp>
        <p:nvSpPr>
          <p:cNvPr id="5" name="Rectangle 4"/>
          <p:cNvSpPr/>
          <p:nvPr/>
        </p:nvSpPr>
        <p:spPr>
          <a:xfrm>
            <a:off x="467544" y="3212976"/>
            <a:ext cx="8280920" cy="923330"/>
          </a:xfrm>
          <a:prstGeom prst="rect">
            <a:avLst/>
          </a:prstGeom>
        </p:spPr>
        <p:txBody>
          <a:bodyPr wrap="square">
            <a:spAutoFit/>
          </a:bodyPr>
          <a:lstStyle/>
          <a:p>
            <a:pPr lvl="0" fontAlgn="base">
              <a:spcBef>
                <a:spcPct val="0"/>
              </a:spcBef>
              <a:spcAft>
                <a:spcPct val="0"/>
              </a:spcAft>
            </a:pPr>
            <a:r>
              <a:rPr lang="en-GB" dirty="0" smtClean="0">
                <a:latin typeface="Arial" pitchFamily="34" charset="0"/>
                <a:ea typeface="Times New Roman" pitchFamily="18" charset="0"/>
                <a:cs typeface="Arial" pitchFamily="34" charset="0"/>
              </a:rPr>
              <a:t>One company printed the "OK" finger sign on each page of its catalogue. In many parts of Latin America that is considered an obscene gesture. Six months of work were lost because they had to reprint all the catalogues. </a:t>
            </a:r>
            <a:endParaRPr lang="en-GB" dirty="0" smtClean="0">
              <a:latin typeface="Arial" pitchFamily="34" charset="0"/>
              <a:cs typeface="Arial" pitchFamily="34" charset="0"/>
            </a:endParaRPr>
          </a:p>
        </p:txBody>
      </p:sp>
      <p:sp>
        <p:nvSpPr>
          <p:cNvPr id="6" name="Rectangle 5"/>
          <p:cNvSpPr/>
          <p:nvPr/>
        </p:nvSpPr>
        <p:spPr>
          <a:xfrm>
            <a:off x="467544" y="4149080"/>
            <a:ext cx="8208912" cy="1200329"/>
          </a:xfrm>
          <a:prstGeom prst="rect">
            <a:avLst/>
          </a:prstGeom>
        </p:spPr>
        <p:txBody>
          <a:bodyPr wrap="square">
            <a:spAutoFit/>
          </a:bodyPr>
          <a:lstStyle/>
          <a:p>
            <a:r>
              <a:rPr lang="en-GB" dirty="0" smtClean="0">
                <a:latin typeface="Arial" pitchFamily="34" charset="0"/>
                <a:cs typeface="Arial" pitchFamily="34" charset="0"/>
              </a:rPr>
              <a:t>All pictures or symbols are not interpreted the same across the world: staff at a port  in Kenya saw the "internationally recognised" symbol for "fragile" (i.e. broken wine glass) and presumed it was a box of broken glass. Rather than waste space they threw all the boxes into the sea!</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55576" y="4509120"/>
            <a:ext cx="7848872" cy="1754326"/>
          </a:xfrm>
          <a:prstGeom prst="rect">
            <a:avLst/>
          </a:prstGeom>
        </p:spPr>
        <p:txBody>
          <a:bodyPr wrap="square">
            <a:spAutoFit/>
          </a:bodyPr>
          <a:lstStyle/>
          <a:p>
            <a:endParaRPr lang="en-GB" dirty="0" smtClean="0"/>
          </a:p>
          <a:p>
            <a:r>
              <a:rPr lang="en-GB" dirty="0" smtClean="0"/>
              <a:t>  </a:t>
            </a:r>
          </a:p>
          <a:p>
            <a:endParaRPr lang="en-GB" dirty="0" smtClean="0"/>
          </a:p>
          <a:p>
            <a:endParaRPr lang="en-GB" dirty="0" smtClean="0"/>
          </a:p>
          <a:p>
            <a:endParaRPr lang="en-GB" dirty="0" smtClean="0"/>
          </a:p>
          <a:p>
            <a:endParaRPr lang="en-GB" dirty="0"/>
          </a:p>
        </p:txBody>
      </p:sp>
      <p:sp>
        <p:nvSpPr>
          <p:cNvPr id="6" name="Rectangle 5"/>
          <p:cNvSpPr/>
          <p:nvPr/>
        </p:nvSpPr>
        <p:spPr>
          <a:xfrm>
            <a:off x="683568" y="620689"/>
            <a:ext cx="7920880" cy="4247317"/>
          </a:xfrm>
          <a:prstGeom prst="rect">
            <a:avLst/>
          </a:prstGeom>
        </p:spPr>
        <p:txBody>
          <a:bodyPr wrap="square">
            <a:spAutoFit/>
          </a:bodyPr>
          <a:lstStyle/>
          <a:p>
            <a:r>
              <a:rPr lang="en-GB" dirty="0" smtClean="0"/>
              <a:t>Susan Freeman, Lisa J Daniel</a:t>
            </a:r>
            <a:r>
              <a:rPr lang="en-GB" i="1" dirty="0" smtClean="0"/>
              <a:t> </a:t>
            </a:r>
            <a:r>
              <a:rPr lang="en-GB" dirty="0" smtClean="0"/>
              <a:t>and Wahid Murad (2012) </a:t>
            </a:r>
            <a:r>
              <a:rPr lang="en-GB" i="1" dirty="0" smtClean="0"/>
              <a:t> </a:t>
            </a:r>
            <a:r>
              <a:rPr lang="en-GB" dirty="0" smtClean="0"/>
              <a:t>Knowledge and network development for service firm entry into emerging Asian markets, </a:t>
            </a:r>
            <a:r>
              <a:rPr lang="en-GB" i="1" dirty="0" smtClean="0"/>
              <a:t>Asian Business &amp; Management,</a:t>
            </a:r>
            <a:r>
              <a:rPr lang="en-GB" dirty="0" smtClean="0"/>
              <a:t> 11, 1, 101–122</a:t>
            </a:r>
          </a:p>
          <a:p>
            <a:r>
              <a:rPr lang="en-GB" dirty="0" smtClean="0"/>
              <a:t/>
            </a:r>
            <a:br>
              <a:rPr lang="en-GB" dirty="0" smtClean="0"/>
            </a:br>
            <a:r>
              <a:rPr lang="en-GB" dirty="0" smtClean="0"/>
              <a:t>Evidence suggests that where psychic distance is high there is greater importance in accessing organizational situated knowledge over international market knowledge for leveraging foreign entrants in new Asian markets. Managerial implications suggest that entry into Asian markets requires managing multiple levels of relational interactions, and that leverage from the home market is essential to the process.</a:t>
            </a:r>
          </a:p>
          <a:p>
            <a:endParaRPr lang="en-GB" dirty="0" smtClean="0"/>
          </a:p>
          <a:p>
            <a:r>
              <a:rPr lang="en-GB" dirty="0" smtClean="0"/>
              <a:t>“I’ve graduated from the MBA- no more ‘Management Speak’, please!”</a:t>
            </a:r>
          </a:p>
          <a:p>
            <a:endParaRPr lang="en-GB" dirty="0" smtClean="0"/>
          </a:p>
          <a:p>
            <a:r>
              <a:rPr lang="en-GB" dirty="0" smtClean="0"/>
              <a:t/>
            </a:r>
            <a:br>
              <a:rPr lang="en-GB" dirty="0" smtClean="0"/>
            </a:br>
            <a:endParaRPr lang="en-GB" dirty="0"/>
          </a:p>
        </p:txBody>
      </p:sp>
      <p:sp>
        <p:nvSpPr>
          <p:cNvPr id="7" name="Rectangle 6"/>
          <p:cNvSpPr/>
          <p:nvPr/>
        </p:nvSpPr>
        <p:spPr>
          <a:xfrm>
            <a:off x="611560" y="4221088"/>
            <a:ext cx="7992888" cy="923330"/>
          </a:xfrm>
          <a:prstGeom prst="rect">
            <a:avLst/>
          </a:prstGeom>
        </p:spPr>
        <p:txBody>
          <a:bodyPr wrap="square">
            <a:spAutoFit/>
          </a:bodyPr>
          <a:lstStyle/>
          <a:p>
            <a:r>
              <a:rPr lang="en-GB" b="1" dirty="0" smtClean="0">
                <a:latin typeface="Arial" pitchFamily="34" charset="0"/>
                <a:cs typeface="Arial" pitchFamily="34" charset="0"/>
              </a:rPr>
              <a:t>In other words, when there are big differences in culture, take your organisation with you! Establish links at all levels within and between your organisation(s).</a:t>
            </a:r>
            <a:endParaRPr lang="en-GB" b="1" dirty="0">
              <a:latin typeface="Arial" pitchFamily="34" charset="0"/>
              <a:cs typeface="Arial"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3600400"/>
          </a:xfrm>
        </p:spPr>
        <p:txBody>
          <a:bodyPr>
            <a:normAutofit fontScale="90000"/>
          </a:bodyPr>
          <a:lstStyle/>
          <a:p>
            <a:r>
              <a:rPr lang="en-GB" dirty="0" smtClean="0">
                <a:latin typeface="Arial" pitchFamily="34" charset="0"/>
                <a:cs typeface="Arial" pitchFamily="34" charset="0"/>
              </a:rPr>
              <a:t>Thank You.</a:t>
            </a:r>
            <a:br>
              <a:rPr lang="en-GB"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r>
              <a:rPr lang="en-GB" dirty="0" smtClean="0">
                <a:latin typeface="Arial" pitchFamily="34" charset="0"/>
                <a:cs typeface="Arial" pitchFamily="34" charset="0"/>
              </a:rPr>
              <a:t>It was a pleasure teaching you and is a pleasure seeing you all again!</a:t>
            </a:r>
            <a:br>
              <a:rPr lang="en-GB"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endParaRPr lang="en-GB" dirty="0">
              <a:latin typeface="Arial" pitchFamily="34" charset="0"/>
              <a:cs typeface="Arial"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Arial" pitchFamily="34" charset="0"/>
                <a:cs typeface="Arial" pitchFamily="34" charset="0"/>
              </a:rPr>
              <a:t>Let’s keep in touch through the SMU MBA  Alumni Association</a:t>
            </a:r>
            <a:endParaRPr lang="en-GB" dirty="0"/>
          </a:p>
        </p:txBody>
      </p:sp>
      <p:pic>
        <p:nvPicPr>
          <p:cNvPr id="51202" name="Picture 2"/>
          <p:cNvPicPr>
            <a:picLocks noChangeAspect="1" noChangeArrowheads="1"/>
          </p:cNvPicPr>
          <p:nvPr/>
        </p:nvPicPr>
        <p:blipFill>
          <a:blip r:embed="rId2" cstate="print"/>
          <a:srcRect/>
          <a:stretch>
            <a:fillRect/>
          </a:stretch>
        </p:blipFill>
        <p:spPr bwMode="auto">
          <a:xfrm>
            <a:off x="1259632" y="1772816"/>
            <a:ext cx="6840760" cy="4752528"/>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390</TotalTime>
  <Words>756</Words>
  <Application>Microsoft Office PowerPoint</Application>
  <PresentationFormat>Näytössä katseltava diaesitys (4:3)</PresentationFormat>
  <Paragraphs>127</Paragraphs>
  <Slides>26</Slides>
  <Notes>1</Notes>
  <HiddenSlides>0</HiddenSlides>
  <MMClips>0</MMClips>
  <ScaleCrop>false</ScaleCrop>
  <HeadingPairs>
    <vt:vector size="4" baseType="variant">
      <vt:variant>
        <vt:lpstr>Teema</vt:lpstr>
      </vt:variant>
      <vt:variant>
        <vt:i4>1</vt:i4>
      </vt:variant>
      <vt:variant>
        <vt:lpstr>Dian otsikot</vt:lpstr>
      </vt:variant>
      <vt:variant>
        <vt:i4>26</vt:i4>
      </vt:variant>
    </vt:vector>
  </HeadingPairs>
  <TitlesOfParts>
    <vt:vector size="27" baseType="lpstr">
      <vt:lpstr>Office Theme</vt:lpstr>
      <vt:lpstr>Cross Cultural Management Challenges for the C21st Manager </vt:lpstr>
      <vt:lpstr>1. The International Dimension</vt:lpstr>
      <vt:lpstr> 2. The Economic Impact</vt:lpstr>
      <vt:lpstr>3. Wider Impacts</vt:lpstr>
      <vt:lpstr>4. Negative aspects</vt:lpstr>
      <vt:lpstr>5. The challenges</vt:lpstr>
      <vt:lpstr>Dia 7</vt:lpstr>
      <vt:lpstr>   7. Progress?   </vt:lpstr>
      <vt:lpstr>Dia 9</vt:lpstr>
      <vt:lpstr>Dia 10</vt:lpstr>
      <vt:lpstr>It doesn’t just rain in Wales. Monsoon in Sri Lanka</vt:lpstr>
      <vt:lpstr>New friends- Karaoke is difficult to avoid </vt:lpstr>
      <vt:lpstr>Dia 13</vt:lpstr>
      <vt:lpstr>We all like soft toilet paper  (Beehive, Shanghai)</vt:lpstr>
      <vt:lpstr>We all like toilets</vt:lpstr>
      <vt:lpstr>Humour transcends boundaries                     </vt:lpstr>
      <vt:lpstr>Eating for Wales!</vt:lpstr>
      <vt:lpstr>Ganbei!</vt:lpstr>
      <vt:lpstr>Be careful mixing business and leisure</vt:lpstr>
      <vt:lpstr>“Strange” groups have to be taught</vt:lpstr>
      <vt:lpstr>It’s worth it for graduation day</vt:lpstr>
      <vt:lpstr>MBA at SMU: A real mix of students</vt:lpstr>
      <vt:lpstr>Cross cultural blunders</vt:lpstr>
      <vt:lpstr>Dia 24</vt:lpstr>
      <vt:lpstr>Thank You.  It was a pleasure teaching you and is a pleasure seeing you all again!  </vt:lpstr>
      <vt:lpstr>Let’s keep in touch through the SMU MBA  Alumni Association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 the Family Life Cycle theory be used in C21st in Asian economies?</dc:title>
  <dc:creator>Karen</dc:creator>
  <cp:lastModifiedBy>twiberg</cp:lastModifiedBy>
  <cp:revision>49</cp:revision>
  <dcterms:created xsi:type="dcterms:W3CDTF">2011-05-30T03:21:45Z</dcterms:created>
  <dcterms:modified xsi:type="dcterms:W3CDTF">2012-01-20T14:13:36Z</dcterms:modified>
</cp:coreProperties>
</file>