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1"/>
  </p:notesMasterIdLst>
  <p:handoutMasterIdLst>
    <p:handoutMasterId r:id="rId22"/>
  </p:handoutMasterIdLst>
  <p:sldIdLst>
    <p:sldId id="312" r:id="rId2"/>
    <p:sldId id="258" r:id="rId3"/>
    <p:sldId id="261" r:id="rId4"/>
    <p:sldId id="262" r:id="rId5"/>
    <p:sldId id="263" r:id="rId6"/>
    <p:sldId id="264" r:id="rId7"/>
    <p:sldId id="266" r:id="rId8"/>
    <p:sldId id="267" r:id="rId9"/>
    <p:sldId id="268" r:id="rId10"/>
    <p:sldId id="316" r:id="rId11"/>
    <p:sldId id="317" r:id="rId12"/>
    <p:sldId id="315" r:id="rId13"/>
    <p:sldId id="325" r:id="rId14"/>
    <p:sldId id="319" r:id="rId15"/>
    <p:sldId id="321" r:id="rId16"/>
    <p:sldId id="322" r:id="rId17"/>
    <p:sldId id="270" r:id="rId18"/>
    <p:sldId id="275" r:id="rId19"/>
    <p:sldId id="276"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rew Williams" initials="AW" lastIdx="2" clrIdx="0">
    <p:extLst>
      <p:ext uri="{19B8F6BF-5375-455C-9EA6-DF929625EA0E}">
        <p15:presenceInfo xmlns:p15="http://schemas.microsoft.com/office/powerpoint/2012/main" userId="5201b9e7b1a147e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291" autoAdjust="0"/>
  </p:normalViewPr>
  <p:slideViewPr>
    <p:cSldViewPr>
      <p:cViewPr varScale="1">
        <p:scale>
          <a:sx n="56" d="100"/>
          <a:sy n="56" d="100"/>
        </p:scale>
        <p:origin x="1584" y="7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53EE64-25E9-4235-8363-FD0A28F2E9E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7CAF00C-2D79-49CF-81AB-E4CBE71DFB4A}">
      <dgm:prSet/>
      <dgm:spPr/>
      <dgm:t>
        <a:bodyPr/>
        <a:lstStyle/>
        <a:p>
          <a:r>
            <a:rPr lang="en-GB"/>
            <a:t>The marketing function and accounting</a:t>
          </a:r>
          <a:endParaRPr lang="en-US"/>
        </a:p>
      </dgm:t>
    </dgm:pt>
    <dgm:pt modelId="{9C8577D0-1A8E-408A-9AD0-1E2441B84A24}" type="parTrans" cxnId="{A3C1879A-3590-4958-A8B7-1F9903481E72}">
      <dgm:prSet/>
      <dgm:spPr/>
      <dgm:t>
        <a:bodyPr/>
        <a:lstStyle/>
        <a:p>
          <a:endParaRPr lang="en-US"/>
        </a:p>
      </dgm:t>
    </dgm:pt>
    <dgm:pt modelId="{9B9338C7-D7AD-42A6-90A0-D8DDBDA00EAF}" type="sibTrans" cxnId="{A3C1879A-3590-4958-A8B7-1F9903481E72}">
      <dgm:prSet/>
      <dgm:spPr/>
      <dgm:t>
        <a:bodyPr/>
        <a:lstStyle/>
        <a:p>
          <a:endParaRPr lang="en-US"/>
        </a:p>
      </dgm:t>
    </dgm:pt>
    <dgm:pt modelId="{B82E9D93-807C-4248-875D-6DF70BB44284}">
      <dgm:prSet/>
      <dgm:spPr/>
      <dgm:t>
        <a:bodyPr/>
        <a:lstStyle/>
        <a:p>
          <a:r>
            <a:rPr lang="en-GB"/>
            <a:t>Cost behaviour: fixed and variable costs</a:t>
          </a:r>
          <a:endParaRPr lang="en-US"/>
        </a:p>
      </dgm:t>
    </dgm:pt>
    <dgm:pt modelId="{6A820FD6-700C-4DF3-9D54-8C55B3F3AFB1}" type="parTrans" cxnId="{CB2DE83A-0B7E-4455-92A2-8006829D5495}">
      <dgm:prSet/>
      <dgm:spPr/>
      <dgm:t>
        <a:bodyPr/>
        <a:lstStyle/>
        <a:p>
          <a:endParaRPr lang="en-US"/>
        </a:p>
      </dgm:t>
    </dgm:pt>
    <dgm:pt modelId="{C1899555-2E4F-440E-A78E-B9A318CDDCCF}" type="sibTrans" cxnId="{CB2DE83A-0B7E-4455-92A2-8006829D5495}">
      <dgm:prSet/>
      <dgm:spPr/>
      <dgm:t>
        <a:bodyPr/>
        <a:lstStyle/>
        <a:p>
          <a:endParaRPr lang="en-US"/>
        </a:p>
      </dgm:t>
    </dgm:pt>
    <dgm:pt modelId="{AA884B58-6950-4B9F-809C-4C4C17C73E50}">
      <dgm:prSet/>
      <dgm:spPr/>
      <dgm:t>
        <a:bodyPr/>
        <a:lstStyle/>
        <a:p>
          <a:r>
            <a:rPr lang="en-GB"/>
            <a:t>Cost-volume-profit analysis</a:t>
          </a:r>
          <a:endParaRPr lang="en-US"/>
        </a:p>
      </dgm:t>
    </dgm:pt>
    <dgm:pt modelId="{70DEBBD1-9704-4B08-8CDA-4D395D913D4E}" type="parTrans" cxnId="{F69D6580-2318-423A-83C7-6FB1B96631FF}">
      <dgm:prSet/>
      <dgm:spPr/>
      <dgm:t>
        <a:bodyPr/>
        <a:lstStyle/>
        <a:p>
          <a:endParaRPr lang="en-US"/>
        </a:p>
      </dgm:t>
    </dgm:pt>
    <dgm:pt modelId="{56A8337A-E621-4135-8CDC-B719F8440729}" type="sibTrans" cxnId="{F69D6580-2318-423A-83C7-6FB1B96631FF}">
      <dgm:prSet/>
      <dgm:spPr/>
      <dgm:t>
        <a:bodyPr/>
        <a:lstStyle/>
        <a:p>
          <a:endParaRPr lang="en-US"/>
        </a:p>
      </dgm:t>
    </dgm:pt>
    <dgm:pt modelId="{0933F172-6BF9-474F-A556-B7DB4BA8C057}">
      <dgm:prSet/>
      <dgm:spPr/>
      <dgm:t>
        <a:bodyPr/>
        <a:lstStyle/>
        <a:p>
          <a:r>
            <a:rPr lang="en-GB"/>
            <a:t>Alternative approaches to pricing</a:t>
          </a:r>
          <a:endParaRPr lang="en-US"/>
        </a:p>
      </dgm:t>
    </dgm:pt>
    <dgm:pt modelId="{ACED36AC-55A2-4D4F-B3FF-BE09296106ED}" type="parTrans" cxnId="{8CD10F24-B984-49F4-A0D8-2550041D2D8A}">
      <dgm:prSet/>
      <dgm:spPr/>
      <dgm:t>
        <a:bodyPr/>
        <a:lstStyle/>
        <a:p>
          <a:endParaRPr lang="en-US"/>
        </a:p>
      </dgm:t>
    </dgm:pt>
    <dgm:pt modelId="{7D5D896F-50D9-4233-99F5-6200A91130BE}" type="sibTrans" cxnId="{8CD10F24-B984-49F4-A0D8-2550041D2D8A}">
      <dgm:prSet/>
      <dgm:spPr/>
      <dgm:t>
        <a:bodyPr/>
        <a:lstStyle/>
        <a:p>
          <a:endParaRPr lang="en-US"/>
        </a:p>
      </dgm:t>
    </dgm:pt>
    <dgm:pt modelId="{B7819610-E3C3-4A2A-AA91-2CFD3BE959E5}" type="pres">
      <dgm:prSet presAssocID="{0B53EE64-25E9-4235-8363-FD0A28F2E9E9}" presName="root" presStyleCnt="0">
        <dgm:presLayoutVars>
          <dgm:dir/>
          <dgm:resizeHandles val="exact"/>
        </dgm:presLayoutVars>
      </dgm:prSet>
      <dgm:spPr/>
    </dgm:pt>
    <dgm:pt modelId="{42879C3C-5A0E-4AD9-90DD-0581E3E9E71E}" type="pres">
      <dgm:prSet presAssocID="{27CAF00C-2D79-49CF-81AB-E4CBE71DFB4A}" presName="compNode" presStyleCnt="0"/>
      <dgm:spPr/>
    </dgm:pt>
    <dgm:pt modelId="{EFD32AFA-E171-4FDF-B556-746E585C852A}" type="pres">
      <dgm:prSet presAssocID="{27CAF00C-2D79-49CF-81AB-E4CBE71DFB4A}" presName="bgRect" presStyleLbl="bgShp" presStyleIdx="0" presStyleCnt="4"/>
      <dgm:spPr/>
    </dgm:pt>
    <dgm:pt modelId="{63B486EE-960A-4EC1-BB79-B0E53EBBC7C5}" type="pres">
      <dgm:prSet presAssocID="{27CAF00C-2D79-49CF-81AB-E4CBE71DFB4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culator"/>
        </a:ext>
      </dgm:extLst>
    </dgm:pt>
    <dgm:pt modelId="{6DF0DEDD-8184-447F-BBCD-A28E3F9D1FDD}" type="pres">
      <dgm:prSet presAssocID="{27CAF00C-2D79-49CF-81AB-E4CBE71DFB4A}" presName="spaceRect" presStyleCnt="0"/>
      <dgm:spPr/>
    </dgm:pt>
    <dgm:pt modelId="{F987049E-C12D-4236-B3CF-583F7F46C995}" type="pres">
      <dgm:prSet presAssocID="{27CAF00C-2D79-49CF-81AB-E4CBE71DFB4A}" presName="parTx" presStyleLbl="revTx" presStyleIdx="0" presStyleCnt="4">
        <dgm:presLayoutVars>
          <dgm:chMax val="0"/>
          <dgm:chPref val="0"/>
        </dgm:presLayoutVars>
      </dgm:prSet>
      <dgm:spPr/>
    </dgm:pt>
    <dgm:pt modelId="{5EA08FF5-8F96-4BBB-BDE7-08F616EADFFA}" type="pres">
      <dgm:prSet presAssocID="{9B9338C7-D7AD-42A6-90A0-D8DDBDA00EAF}" presName="sibTrans" presStyleCnt="0"/>
      <dgm:spPr/>
    </dgm:pt>
    <dgm:pt modelId="{4544A072-BF16-4595-A420-068FC134D463}" type="pres">
      <dgm:prSet presAssocID="{B82E9D93-807C-4248-875D-6DF70BB44284}" presName="compNode" presStyleCnt="0"/>
      <dgm:spPr/>
    </dgm:pt>
    <dgm:pt modelId="{626D5C80-6EB5-4461-BA16-E75ECB4FE29A}" type="pres">
      <dgm:prSet presAssocID="{B82E9D93-807C-4248-875D-6DF70BB44284}" presName="bgRect" presStyleLbl="bgShp" presStyleIdx="1" presStyleCnt="4"/>
      <dgm:spPr/>
    </dgm:pt>
    <dgm:pt modelId="{2D5DF52B-080E-492E-BC94-86510373B211}" type="pres">
      <dgm:prSet presAssocID="{B82E9D93-807C-4248-875D-6DF70BB4428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BF0B3032-0B08-4AAE-8E01-939FFCA8A59A}" type="pres">
      <dgm:prSet presAssocID="{B82E9D93-807C-4248-875D-6DF70BB44284}" presName="spaceRect" presStyleCnt="0"/>
      <dgm:spPr/>
    </dgm:pt>
    <dgm:pt modelId="{03E4AE21-C4DE-46F3-B56C-9A19A78530BD}" type="pres">
      <dgm:prSet presAssocID="{B82E9D93-807C-4248-875D-6DF70BB44284}" presName="parTx" presStyleLbl="revTx" presStyleIdx="1" presStyleCnt="4">
        <dgm:presLayoutVars>
          <dgm:chMax val="0"/>
          <dgm:chPref val="0"/>
        </dgm:presLayoutVars>
      </dgm:prSet>
      <dgm:spPr/>
    </dgm:pt>
    <dgm:pt modelId="{16F0BE35-8075-4FB4-92CA-51E54B9351E7}" type="pres">
      <dgm:prSet presAssocID="{C1899555-2E4F-440E-A78E-B9A318CDDCCF}" presName="sibTrans" presStyleCnt="0"/>
      <dgm:spPr/>
    </dgm:pt>
    <dgm:pt modelId="{55D3B0AB-1B1E-49BE-B91F-C41B56F0B388}" type="pres">
      <dgm:prSet presAssocID="{AA884B58-6950-4B9F-809C-4C4C17C73E50}" presName="compNode" presStyleCnt="0"/>
      <dgm:spPr/>
    </dgm:pt>
    <dgm:pt modelId="{3BA093D5-3D17-4D82-9FF5-A105DB69691B}" type="pres">
      <dgm:prSet presAssocID="{AA884B58-6950-4B9F-809C-4C4C17C73E50}" presName="bgRect" presStyleLbl="bgShp" presStyleIdx="2" presStyleCnt="4"/>
      <dgm:spPr/>
    </dgm:pt>
    <dgm:pt modelId="{73C58982-B7C7-4DFF-BD1B-11EB1CB236D8}" type="pres">
      <dgm:prSet presAssocID="{AA884B58-6950-4B9F-809C-4C4C17C73E5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056D8D14-EB7D-4580-B425-477F09B970A2}" type="pres">
      <dgm:prSet presAssocID="{AA884B58-6950-4B9F-809C-4C4C17C73E50}" presName="spaceRect" presStyleCnt="0"/>
      <dgm:spPr/>
    </dgm:pt>
    <dgm:pt modelId="{5C7367FD-336C-4ED8-BCC5-B5DC5CE9D529}" type="pres">
      <dgm:prSet presAssocID="{AA884B58-6950-4B9F-809C-4C4C17C73E50}" presName="parTx" presStyleLbl="revTx" presStyleIdx="2" presStyleCnt="4">
        <dgm:presLayoutVars>
          <dgm:chMax val="0"/>
          <dgm:chPref val="0"/>
        </dgm:presLayoutVars>
      </dgm:prSet>
      <dgm:spPr/>
    </dgm:pt>
    <dgm:pt modelId="{DBB79723-F940-41F1-AB34-20D649D2BEB1}" type="pres">
      <dgm:prSet presAssocID="{56A8337A-E621-4135-8CDC-B719F8440729}" presName="sibTrans" presStyleCnt="0"/>
      <dgm:spPr/>
    </dgm:pt>
    <dgm:pt modelId="{73C2AAEA-0A7A-4E91-AEC8-55CB74D73A6F}" type="pres">
      <dgm:prSet presAssocID="{0933F172-6BF9-474F-A556-B7DB4BA8C057}" presName="compNode" presStyleCnt="0"/>
      <dgm:spPr/>
    </dgm:pt>
    <dgm:pt modelId="{31310921-F831-410C-A45C-BA43863C6F45}" type="pres">
      <dgm:prSet presAssocID="{0933F172-6BF9-474F-A556-B7DB4BA8C057}" presName="bgRect" presStyleLbl="bgShp" presStyleIdx="3" presStyleCnt="4"/>
      <dgm:spPr/>
    </dgm:pt>
    <dgm:pt modelId="{7E3A9BE6-CF51-49EE-A72A-557DEF393073}" type="pres">
      <dgm:prSet presAssocID="{0933F172-6BF9-474F-A556-B7DB4BA8C05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44CFF684-946E-478D-8708-ACA84399D138}" type="pres">
      <dgm:prSet presAssocID="{0933F172-6BF9-474F-A556-B7DB4BA8C057}" presName="spaceRect" presStyleCnt="0"/>
      <dgm:spPr/>
    </dgm:pt>
    <dgm:pt modelId="{7C625053-D087-43A1-9015-7AE0C92DCC53}" type="pres">
      <dgm:prSet presAssocID="{0933F172-6BF9-474F-A556-B7DB4BA8C057}" presName="parTx" presStyleLbl="revTx" presStyleIdx="3" presStyleCnt="4">
        <dgm:presLayoutVars>
          <dgm:chMax val="0"/>
          <dgm:chPref val="0"/>
        </dgm:presLayoutVars>
      </dgm:prSet>
      <dgm:spPr/>
    </dgm:pt>
  </dgm:ptLst>
  <dgm:cxnLst>
    <dgm:cxn modelId="{F6973B0F-FD48-4AEF-B2DE-08AC17A0EA85}" type="presOf" srcId="{B82E9D93-807C-4248-875D-6DF70BB44284}" destId="{03E4AE21-C4DE-46F3-B56C-9A19A78530BD}" srcOrd="0" destOrd="0" presId="urn:microsoft.com/office/officeart/2018/2/layout/IconVerticalSolidList"/>
    <dgm:cxn modelId="{8CD10F24-B984-49F4-A0D8-2550041D2D8A}" srcId="{0B53EE64-25E9-4235-8363-FD0A28F2E9E9}" destId="{0933F172-6BF9-474F-A556-B7DB4BA8C057}" srcOrd="3" destOrd="0" parTransId="{ACED36AC-55A2-4D4F-B3FF-BE09296106ED}" sibTransId="{7D5D896F-50D9-4233-99F5-6200A91130BE}"/>
    <dgm:cxn modelId="{9ADF3A34-9C23-4E88-BFC5-1A96EDE7627D}" type="presOf" srcId="{0933F172-6BF9-474F-A556-B7DB4BA8C057}" destId="{7C625053-D087-43A1-9015-7AE0C92DCC53}" srcOrd="0" destOrd="0" presId="urn:microsoft.com/office/officeart/2018/2/layout/IconVerticalSolidList"/>
    <dgm:cxn modelId="{CB2DE83A-0B7E-4455-92A2-8006829D5495}" srcId="{0B53EE64-25E9-4235-8363-FD0A28F2E9E9}" destId="{B82E9D93-807C-4248-875D-6DF70BB44284}" srcOrd="1" destOrd="0" parTransId="{6A820FD6-700C-4DF3-9D54-8C55B3F3AFB1}" sibTransId="{C1899555-2E4F-440E-A78E-B9A318CDDCCF}"/>
    <dgm:cxn modelId="{495F7F75-260A-420F-9961-8BBEE0EAA07B}" type="presOf" srcId="{AA884B58-6950-4B9F-809C-4C4C17C73E50}" destId="{5C7367FD-336C-4ED8-BCC5-B5DC5CE9D529}" srcOrd="0" destOrd="0" presId="urn:microsoft.com/office/officeart/2018/2/layout/IconVerticalSolidList"/>
    <dgm:cxn modelId="{F69D6580-2318-423A-83C7-6FB1B96631FF}" srcId="{0B53EE64-25E9-4235-8363-FD0A28F2E9E9}" destId="{AA884B58-6950-4B9F-809C-4C4C17C73E50}" srcOrd="2" destOrd="0" parTransId="{70DEBBD1-9704-4B08-8CDA-4D395D913D4E}" sibTransId="{56A8337A-E621-4135-8CDC-B719F8440729}"/>
    <dgm:cxn modelId="{63EA4A8B-5F6C-4BB4-9B5E-EE844A3D852F}" type="presOf" srcId="{27CAF00C-2D79-49CF-81AB-E4CBE71DFB4A}" destId="{F987049E-C12D-4236-B3CF-583F7F46C995}" srcOrd="0" destOrd="0" presId="urn:microsoft.com/office/officeart/2018/2/layout/IconVerticalSolidList"/>
    <dgm:cxn modelId="{A3C1879A-3590-4958-A8B7-1F9903481E72}" srcId="{0B53EE64-25E9-4235-8363-FD0A28F2E9E9}" destId="{27CAF00C-2D79-49CF-81AB-E4CBE71DFB4A}" srcOrd="0" destOrd="0" parTransId="{9C8577D0-1A8E-408A-9AD0-1E2441B84A24}" sibTransId="{9B9338C7-D7AD-42A6-90A0-D8DDBDA00EAF}"/>
    <dgm:cxn modelId="{4B8BFCD5-7C0C-4AB5-B775-26CDED755CD1}" type="presOf" srcId="{0B53EE64-25E9-4235-8363-FD0A28F2E9E9}" destId="{B7819610-E3C3-4A2A-AA91-2CFD3BE959E5}" srcOrd="0" destOrd="0" presId="urn:microsoft.com/office/officeart/2018/2/layout/IconVerticalSolidList"/>
    <dgm:cxn modelId="{F1E29BA1-C147-413D-B9E6-3618A62C1742}" type="presParOf" srcId="{B7819610-E3C3-4A2A-AA91-2CFD3BE959E5}" destId="{42879C3C-5A0E-4AD9-90DD-0581E3E9E71E}" srcOrd="0" destOrd="0" presId="urn:microsoft.com/office/officeart/2018/2/layout/IconVerticalSolidList"/>
    <dgm:cxn modelId="{85AD5B49-FB6A-4A0E-8327-40C721745348}" type="presParOf" srcId="{42879C3C-5A0E-4AD9-90DD-0581E3E9E71E}" destId="{EFD32AFA-E171-4FDF-B556-746E585C852A}" srcOrd="0" destOrd="0" presId="urn:microsoft.com/office/officeart/2018/2/layout/IconVerticalSolidList"/>
    <dgm:cxn modelId="{9B081309-1213-4DDD-BD80-CBA0FA2C13C1}" type="presParOf" srcId="{42879C3C-5A0E-4AD9-90DD-0581E3E9E71E}" destId="{63B486EE-960A-4EC1-BB79-B0E53EBBC7C5}" srcOrd="1" destOrd="0" presId="urn:microsoft.com/office/officeart/2018/2/layout/IconVerticalSolidList"/>
    <dgm:cxn modelId="{FC70AD91-DD47-49D3-AEB1-1C0DC620149E}" type="presParOf" srcId="{42879C3C-5A0E-4AD9-90DD-0581E3E9E71E}" destId="{6DF0DEDD-8184-447F-BBCD-A28E3F9D1FDD}" srcOrd="2" destOrd="0" presId="urn:microsoft.com/office/officeart/2018/2/layout/IconVerticalSolidList"/>
    <dgm:cxn modelId="{B3C6A7E0-6D1C-4E63-8A60-11A8E54FD9D9}" type="presParOf" srcId="{42879C3C-5A0E-4AD9-90DD-0581E3E9E71E}" destId="{F987049E-C12D-4236-B3CF-583F7F46C995}" srcOrd="3" destOrd="0" presId="urn:microsoft.com/office/officeart/2018/2/layout/IconVerticalSolidList"/>
    <dgm:cxn modelId="{921CEA2B-CF17-4B4B-9377-5891EBB4E5CD}" type="presParOf" srcId="{B7819610-E3C3-4A2A-AA91-2CFD3BE959E5}" destId="{5EA08FF5-8F96-4BBB-BDE7-08F616EADFFA}" srcOrd="1" destOrd="0" presId="urn:microsoft.com/office/officeart/2018/2/layout/IconVerticalSolidList"/>
    <dgm:cxn modelId="{BB757EFC-F6DA-49EE-B94F-05A36E822B36}" type="presParOf" srcId="{B7819610-E3C3-4A2A-AA91-2CFD3BE959E5}" destId="{4544A072-BF16-4595-A420-068FC134D463}" srcOrd="2" destOrd="0" presId="urn:microsoft.com/office/officeart/2018/2/layout/IconVerticalSolidList"/>
    <dgm:cxn modelId="{64E0624F-D300-4350-8C03-E7180FC3394E}" type="presParOf" srcId="{4544A072-BF16-4595-A420-068FC134D463}" destId="{626D5C80-6EB5-4461-BA16-E75ECB4FE29A}" srcOrd="0" destOrd="0" presId="urn:microsoft.com/office/officeart/2018/2/layout/IconVerticalSolidList"/>
    <dgm:cxn modelId="{FFB3DCF8-6622-4497-AA7C-715D28558547}" type="presParOf" srcId="{4544A072-BF16-4595-A420-068FC134D463}" destId="{2D5DF52B-080E-492E-BC94-86510373B211}" srcOrd="1" destOrd="0" presId="urn:microsoft.com/office/officeart/2018/2/layout/IconVerticalSolidList"/>
    <dgm:cxn modelId="{D9819A0D-79F7-4396-BE5B-5A29277C2B48}" type="presParOf" srcId="{4544A072-BF16-4595-A420-068FC134D463}" destId="{BF0B3032-0B08-4AAE-8E01-939FFCA8A59A}" srcOrd="2" destOrd="0" presId="urn:microsoft.com/office/officeart/2018/2/layout/IconVerticalSolidList"/>
    <dgm:cxn modelId="{BBD68EFA-A600-45A3-A78E-60FA0BEAB0A0}" type="presParOf" srcId="{4544A072-BF16-4595-A420-068FC134D463}" destId="{03E4AE21-C4DE-46F3-B56C-9A19A78530BD}" srcOrd="3" destOrd="0" presId="urn:microsoft.com/office/officeart/2018/2/layout/IconVerticalSolidList"/>
    <dgm:cxn modelId="{6DFC4162-09AF-498E-8C24-D851D5ACA9A2}" type="presParOf" srcId="{B7819610-E3C3-4A2A-AA91-2CFD3BE959E5}" destId="{16F0BE35-8075-4FB4-92CA-51E54B9351E7}" srcOrd="3" destOrd="0" presId="urn:microsoft.com/office/officeart/2018/2/layout/IconVerticalSolidList"/>
    <dgm:cxn modelId="{B445E5CE-16F0-40D2-AA12-23E3C3782469}" type="presParOf" srcId="{B7819610-E3C3-4A2A-AA91-2CFD3BE959E5}" destId="{55D3B0AB-1B1E-49BE-B91F-C41B56F0B388}" srcOrd="4" destOrd="0" presId="urn:microsoft.com/office/officeart/2018/2/layout/IconVerticalSolidList"/>
    <dgm:cxn modelId="{C202E8E7-0563-4FE4-BF3A-C2A4C3EF4467}" type="presParOf" srcId="{55D3B0AB-1B1E-49BE-B91F-C41B56F0B388}" destId="{3BA093D5-3D17-4D82-9FF5-A105DB69691B}" srcOrd="0" destOrd="0" presId="urn:microsoft.com/office/officeart/2018/2/layout/IconVerticalSolidList"/>
    <dgm:cxn modelId="{91CAD0DE-9020-4B4B-A2AF-36AEC1EA7D6C}" type="presParOf" srcId="{55D3B0AB-1B1E-49BE-B91F-C41B56F0B388}" destId="{73C58982-B7C7-4DFF-BD1B-11EB1CB236D8}" srcOrd="1" destOrd="0" presId="urn:microsoft.com/office/officeart/2018/2/layout/IconVerticalSolidList"/>
    <dgm:cxn modelId="{F1F16037-9CE3-49DA-9FB7-5E30702F82CD}" type="presParOf" srcId="{55D3B0AB-1B1E-49BE-B91F-C41B56F0B388}" destId="{056D8D14-EB7D-4580-B425-477F09B970A2}" srcOrd="2" destOrd="0" presId="urn:microsoft.com/office/officeart/2018/2/layout/IconVerticalSolidList"/>
    <dgm:cxn modelId="{29BFA672-08B1-4673-97BC-B2AF8607ED1D}" type="presParOf" srcId="{55D3B0AB-1B1E-49BE-B91F-C41B56F0B388}" destId="{5C7367FD-336C-4ED8-BCC5-B5DC5CE9D529}" srcOrd="3" destOrd="0" presId="urn:microsoft.com/office/officeart/2018/2/layout/IconVerticalSolidList"/>
    <dgm:cxn modelId="{A7A10B39-55EE-4746-91E4-E4E23CA6BFC4}" type="presParOf" srcId="{B7819610-E3C3-4A2A-AA91-2CFD3BE959E5}" destId="{DBB79723-F940-41F1-AB34-20D649D2BEB1}" srcOrd="5" destOrd="0" presId="urn:microsoft.com/office/officeart/2018/2/layout/IconVerticalSolidList"/>
    <dgm:cxn modelId="{67D019C2-7354-4A0C-AFDA-B13E4F015EDF}" type="presParOf" srcId="{B7819610-E3C3-4A2A-AA91-2CFD3BE959E5}" destId="{73C2AAEA-0A7A-4E91-AEC8-55CB74D73A6F}" srcOrd="6" destOrd="0" presId="urn:microsoft.com/office/officeart/2018/2/layout/IconVerticalSolidList"/>
    <dgm:cxn modelId="{55685855-7421-4461-93BD-B06D00CBEF41}" type="presParOf" srcId="{73C2AAEA-0A7A-4E91-AEC8-55CB74D73A6F}" destId="{31310921-F831-410C-A45C-BA43863C6F45}" srcOrd="0" destOrd="0" presId="urn:microsoft.com/office/officeart/2018/2/layout/IconVerticalSolidList"/>
    <dgm:cxn modelId="{2F37B8F1-BFCD-4329-A4DF-598051466304}" type="presParOf" srcId="{73C2AAEA-0A7A-4E91-AEC8-55CB74D73A6F}" destId="{7E3A9BE6-CF51-49EE-A72A-557DEF393073}" srcOrd="1" destOrd="0" presId="urn:microsoft.com/office/officeart/2018/2/layout/IconVerticalSolidList"/>
    <dgm:cxn modelId="{FE9FB5BF-6301-4CE8-9452-3C7DC7DACDD2}" type="presParOf" srcId="{73C2AAEA-0A7A-4E91-AEC8-55CB74D73A6F}" destId="{44CFF684-946E-478D-8708-ACA84399D138}" srcOrd="2" destOrd="0" presId="urn:microsoft.com/office/officeart/2018/2/layout/IconVerticalSolidList"/>
    <dgm:cxn modelId="{3DD5C237-F3BC-4CD1-B03B-7841DA56F781}" type="presParOf" srcId="{73C2AAEA-0A7A-4E91-AEC8-55CB74D73A6F}" destId="{7C625053-D087-43A1-9015-7AE0C92DCC5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364CF1-1AC5-4966-8C15-CEC689ED5E6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28B8052-8778-4E77-9781-CF3A4FD3F89F}">
      <dgm:prSet/>
      <dgm:spPr/>
      <dgm:t>
        <a:bodyPr/>
        <a:lstStyle/>
        <a:p>
          <a:r>
            <a:rPr lang="en-GB"/>
            <a:t>Cost-plus pricing</a:t>
          </a:r>
          <a:endParaRPr lang="en-US"/>
        </a:p>
      </dgm:t>
    </dgm:pt>
    <dgm:pt modelId="{058C985D-4A78-4D44-B442-0BC57BD279DD}" type="parTrans" cxnId="{B74CC7A6-E0E5-489A-8F94-A406C18CE620}">
      <dgm:prSet/>
      <dgm:spPr/>
      <dgm:t>
        <a:bodyPr/>
        <a:lstStyle/>
        <a:p>
          <a:endParaRPr lang="en-US"/>
        </a:p>
      </dgm:t>
    </dgm:pt>
    <dgm:pt modelId="{8A4FD650-F1CB-4E1E-9D15-09EE23DA8E9A}" type="sibTrans" cxnId="{B74CC7A6-E0E5-489A-8F94-A406C18CE620}">
      <dgm:prSet/>
      <dgm:spPr/>
      <dgm:t>
        <a:bodyPr/>
        <a:lstStyle/>
        <a:p>
          <a:endParaRPr lang="en-US"/>
        </a:p>
      </dgm:t>
    </dgm:pt>
    <dgm:pt modelId="{2B71A86D-8A64-4F18-821F-E877ABFD4FFF}">
      <dgm:prSet/>
      <dgm:spPr/>
      <dgm:t>
        <a:bodyPr/>
        <a:lstStyle/>
        <a:p>
          <a:r>
            <a:rPr lang="en-GB"/>
            <a:t>Target rate of return pricing</a:t>
          </a:r>
          <a:endParaRPr lang="en-US"/>
        </a:p>
      </dgm:t>
    </dgm:pt>
    <dgm:pt modelId="{8F55DBA7-1B19-4741-BDE1-666196E1965D}" type="parTrans" cxnId="{E33674F3-F2A9-47D9-A859-3999B7C5FC75}">
      <dgm:prSet/>
      <dgm:spPr/>
      <dgm:t>
        <a:bodyPr/>
        <a:lstStyle/>
        <a:p>
          <a:endParaRPr lang="en-US"/>
        </a:p>
      </dgm:t>
    </dgm:pt>
    <dgm:pt modelId="{2928E599-A110-420B-80CC-88E78D10F47D}" type="sibTrans" cxnId="{E33674F3-F2A9-47D9-A859-3999B7C5FC75}">
      <dgm:prSet/>
      <dgm:spPr/>
      <dgm:t>
        <a:bodyPr/>
        <a:lstStyle/>
        <a:p>
          <a:endParaRPr lang="en-US"/>
        </a:p>
      </dgm:t>
    </dgm:pt>
    <dgm:pt modelId="{609AE1E2-4C9E-4469-819A-6D8F2C829B9B}">
      <dgm:prSet/>
      <dgm:spPr/>
      <dgm:t>
        <a:bodyPr/>
        <a:lstStyle/>
        <a:p>
          <a:r>
            <a:rPr lang="en-GB"/>
            <a:t>Special pricing decisions</a:t>
          </a:r>
          <a:endParaRPr lang="en-US"/>
        </a:p>
      </dgm:t>
    </dgm:pt>
    <dgm:pt modelId="{AB17A928-2907-4AE7-9EF0-C3FC9EAB9752}" type="parTrans" cxnId="{3C63C80B-B21C-47A2-9E6F-B332BA458C47}">
      <dgm:prSet/>
      <dgm:spPr/>
      <dgm:t>
        <a:bodyPr/>
        <a:lstStyle/>
        <a:p>
          <a:endParaRPr lang="en-US"/>
        </a:p>
      </dgm:t>
    </dgm:pt>
    <dgm:pt modelId="{DF289F90-19C0-4735-86F4-BD599331670F}" type="sibTrans" cxnId="{3C63C80B-B21C-47A2-9E6F-B332BA458C47}">
      <dgm:prSet/>
      <dgm:spPr/>
      <dgm:t>
        <a:bodyPr/>
        <a:lstStyle/>
        <a:p>
          <a:endParaRPr lang="en-US"/>
        </a:p>
      </dgm:t>
    </dgm:pt>
    <dgm:pt modelId="{6266B58D-7E55-48D7-AA5A-B40146047995}">
      <dgm:prSet/>
      <dgm:spPr/>
      <dgm:t>
        <a:bodyPr/>
        <a:lstStyle/>
        <a:p>
          <a:r>
            <a:rPr lang="en-GB"/>
            <a:t>Transfer pricing. </a:t>
          </a:r>
          <a:endParaRPr lang="en-US"/>
        </a:p>
      </dgm:t>
    </dgm:pt>
    <dgm:pt modelId="{B0BAE556-6E0F-41D8-8253-D44D4DB41FF3}" type="parTrans" cxnId="{86E171DD-D99B-41AA-B4E6-80A4B1EBFDB1}">
      <dgm:prSet/>
      <dgm:spPr/>
      <dgm:t>
        <a:bodyPr/>
        <a:lstStyle/>
        <a:p>
          <a:endParaRPr lang="en-US"/>
        </a:p>
      </dgm:t>
    </dgm:pt>
    <dgm:pt modelId="{7E4CAFB3-0FAD-4561-A3AD-BE066960D8ED}" type="sibTrans" cxnId="{86E171DD-D99B-41AA-B4E6-80A4B1EBFDB1}">
      <dgm:prSet/>
      <dgm:spPr/>
      <dgm:t>
        <a:bodyPr/>
        <a:lstStyle/>
        <a:p>
          <a:endParaRPr lang="en-US"/>
        </a:p>
      </dgm:t>
    </dgm:pt>
    <dgm:pt modelId="{590A6441-F779-48EF-9E96-E1AB79ECFCF0}" type="pres">
      <dgm:prSet presAssocID="{35364CF1-1AC5-4966-8C15-CEC689ED5E6F}" presName="root" presStyleCnt="0">
        <dgm:presLayoutVars>
          <dgm:dir/>
          <dgm:resizeHandles val="exact"/>
        </dgm:presLayoutVars>
      </dgm:prSet>
      <dgm:spPr/>
    </dgm:pt>
    <dgm:pt modelId="{6C4A4EF1-F8BD-482A-B508-7806F2A3E3AD}" type="pres">
      <dgm:prSet presAssocID="{728B8052-8778-4E77-9781-CF3A4FD3F89F}" presName="compNode" presStyleCnt="0"/>
      <dgm:spPr/>
    </dgm:pt>
    <dgm:pt modelId="{7B13B595-F19D-4D4E-9661-5AE4411853FA}" type="pres">
      <dgm:prSet presAssocID="{728B8052-8778-4E77-9781-CF3A4FD3F89F}" presName="bgRect" presStyleLbl="bgShp" presStyleIdx="0" presStyleCnt="4"/>
      <dgm:spPr/>
    </dgm:pt>
    <dgm:pt modelId="{24680603-533D-420E-9AC9-0E10FAC3390B}" type="pres">
      <dgm:prSet presAssocID="{728B8052-8778-4E77-9781-CF3A4FD3F89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14A8ED54-5BB2-45E4-B88B-A9E8A8459B30}" type="pres">
      <dgm:prSet presAssocID="{728B8052-8778-4E77-9781-CF3A4FD3F89F}" presName="spaceRect" presStyleCnt="0"/>
      <dgm:spPr/>
    </dgm:pt>
    <dgm:pt modelId="{E7711065-3F4D-42A4-BA23-37C655FFBF8E}" type="pres">
      <dgm:prSet presAssocID="{728B8052-8778-4E77-9781-CF3A4FD3F89F}" presName="parTx" presStyleLbl="revTx" presStyleIdx="0" presStyleCnt="4">
        <dgm:presLayoutVars>
          <dgm:chMax val="0"/>
          <dgm:chPref val="0"/>
        </dgm:presLayoutVars>
      </dgm:prSet>
      <dgm:spPr/>
    </dgm:pt>
    <dgm:pt modelId="{35BCE15B-18D1-40EA-B8FE-496BBF0C3735}" type="pres">
      <dgm:prSet presAssocID="{8A4FD650-F1CB-4E1E-9D15-09EE23DA8E9A}" presName="sibTrans" presStyleCnt="0"/>
      <dgm:spPr/>
    </dgm:pt>
    <dgm:pt modelId="{5B2187E3-8BBC-462F-B604-9C57C9484CCB}" type="pres">
      <dgm:prSet presAssocID="{2B71A86D-8A64-4F18-821F-E877ABFD4FFF}" presName="compNode" presStyleCnt="0"/>
      <dgm:spPr/>
    </dgm:pt>
    <dgm:pt modelId="{6C7D7EB7-3D75-4C3C-A9CF-45A3A71A7B46}" type="pres">
      <dgm:prSet presAssocID="{2B71A86D-8A64-4F18-821F-E877ABFD4FFF}" presName="bgRect" presStyleLbl="bgShp" presStyleIdx="1" presStyleCnt="4"/>
      <dgm:spPr/>
    </dgm:pt>
    <dgm:pt modelId="{8D9C2F78-6714-4914-9CB1-7B33B7502C46}" type="pres">
      <dgm:prSet presAssocID="{2B71A86D-8A64-4F18-821F-E877ABFD4FF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1EC5BBCE-42E3-45C0-9C59-7E12F21184F8}" type="pres">
      <dgm:prSet presAssocID="{2B71A86D-8A64-4F18-821F-E877ABFD4FFF}" presName="spaceRect" presStyleCnt="0"/>
      <dgm:spPr/>
    </dgm:pt>
    <dgm:pt modelId="{1F5DE8B0-6E6D-45C1-90F3-397E299D6B4C}" type="pres">
      <dgm:prSet presAssocID="{2B71A86D-8A64-4F18-821F-E877ABFD4FFF}" presName="parTx" presStyleLbl="revTx" presStyleIdx="1" presStyleCnt="4">
        <dgm:presLayoutVars>
          <dgm:chMax val="0"/>
          <dgm:chPref val="0"/>
        </dgm:presLayoutVars>
      </dgm:prSet>
      <dgm:spPr/>
    </dgm:pt>
    <dgm:pt modelId="{C0503651-343B-47BD-AC91-FB605CA04E22}" type="pres">
      <dgm:prSet presAssocID="{2928E599-A110-420B-80CC-88E78D10F47D}" presName="sibTrans" presStyleCnt="0"/>
      <dgm:spPr/>
    </dgm:pt>
    <dgm:pt modelId="{02FB89C9-063A-4E43-A605-9CAC1E25FAA8}" type="pres">
      <dgm:prSet presAssocID="{609AE1E2-4C9E-4469-819A-6D8F2C829B9B}" presName="compNode" presStyleCnt="0"/>
      <dgm:spPr/>
    </dgm:pt>
    <dgm:pt modelId="{A5EEA250-15FF-4D37-80A0-866AEFC90DE9}" type="pres">
      <dgm:prSet presAssocID="{609AE1E2-4C9E-4469-819A-6D8F2C829B9B}" presName="bgRect" presStyleLbl="bgShp" presStyleIdx="2" presStyleCnt="4"/>
      <dgm:spPr/>
    </dgm:pt>
    <dgm:pt modelId="{61D100A0-822D-4471-892F-13054320C329}" type="pres">
      <dgm:prSet presAssocID="{609AE1E2-4C9E-4469-819A-6D8F2C829B9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09E223DE-C429-4D9D-988B-E391258A0A7B}" type="pres">
      <dgm:prSet presAssocID="{609AE1E2-4C9E-4469-819A-6D8F2C829B9B}" presName="spaceRect" presStyleCnt="0"/>
      <dgm:spPr/>
    </dgm:pt>
    <dgm:pt modelId="{813287DA-4475-4134-8B5D-F001EFDDCE33}" type="pres">
      <dgm:prSet presAssocID="{609AE1E2-4C9E-4469-819A-6D8F2C829B9B}" presName="parTx" presStyleLbl="revTx" presStyleIdx="2" presStyleCnt="4">
        <dgm:presLayoutVars>
          <dgm:chMax val="0"/>
          <dgm:chPref val="0"/>
        </dgm:presLayoutVars>
      </dgm:prSet>
      <dgm:spPr/>
    </dgm:pt>
    <dgm:pt modelId="{A5A0D191-F977-48BD-A05E-556F474B5265}" type="pres">
      <dgm:prSet presAssocID="{DF289F90-19C0-4735-86F4-BD599331670F}" presName="sibTrans" presStyleCnt="0"/>
      <dgm:spPr/>
    </dgm:pt>
    <dgm:pt modelId="{5AE8236D-4AA9-4383-8985-0B6F553C8AB5}" type="pres">
      <dgm:prSet presAssocID="{6266B58D-7E55-48D7-AA5A-B40146047995}" presName="compNode" presStyleCnt="0"/>
      <dgm:spPr/>
    </dgm:pt>
    <dgm:pt modelId="{2ADCDE75-27D6-487E-9513-06237274C746}" type="pres">
      <dgm:prSet presAssocID="{6266B58D-7E55-48D7-AA5A-B40146047995}" presName="bgRect" presStyleLbl="bgShp" presStyleIdx="3" presStyleCnt="4"/>
      <dgm:spPr/>
    </dgm:pt>
    <dgm:pt modelId="{3D671A63-614B-4B5E-9BD0-1F255D148437}" type="pres">
      <dgm:prSet presAssocID="{6266B58D-7E55-48D7-AA5A-B4014604799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ble"/>
        </a:ext>
      </dgm:extLst>
    </dgm:pt>
    <dgm:pt modelId="{C52E845B-B11A-4828-9FD3-44CC1DDE8013}" type="pres">
      <dgm:prSet presAssocID="{6266B58D-7E55-48D7-AA5A-B40146047995}" presName="spaceRect" presStyleCnt="0"/>
      <dgm:spPr/>
    </dgm:pt>
    <dgm:pt modelId="{7656943D-3133-489B-B7FC-61AD099DB3BE}" type="pres">
      <dgm:prSet presAssocID="{6266B58D-7E55-48D7-AA5A-B40146047995}" presName="parTx" presStyleLbl="revTx" presStyleIdx="3" presStyleCnt="4">
        <dgm:presLayoutVars>
          <dgm:chMax val="0"/>
          <dgm:chPref val="0"/>
        </dgm:presLayoutVars>
      </dgm:prSet>
      <dgm:spPr/>
    </dgm:pt>
  </dgm:ptLst>
  <dgm:cxnLst>
    <dgm:cxn modelId="{3C63C80B-B21C-47A2-9E6F-B332BA458C47}" srcId="{35364CF1-1AC5-4966-8C15-CEC689ED5E6F}" destId="{609AE1E2-4C9E-4469-819A-6D8F2C829B9B}" srcOrd="2" destOrd="0" parTransId="{AB17A928-2907-4AE7-9EF0-C3FC9EAB9752}" sibTransId="{DF289F90-19C0-4735-86F4-BD599331670F}"/>
    <dgm:cxn modelId="{11563289-BC60-4E73-AF37-1BA118B8ACFF}" type="presOf" srcId="{609AE1E2-4C9E-4469-819A-6D8F2C829B9B}" destId="{813287DA-4475-4134-8B5D-F001EFDDCE33}" srcOrd="0" destOrd="0" presId="urn:microsoft.com/office/officeart/2018/2/layout/IconVerticalSolidList"/>
    <dgm:cxn modelId="{FF7CA297-C4FE-4884-9492-71B9FF72D282}" type="presOf" srcId="{35364CF1-1AC5-4966-8C15-CEC689ED5E6F}" destId="{590A6441-F779-48EF-9E96-E1AB79ECFCF0}" srcOrd="0" destOrd="0" presId="urn:microsoft.com/office/officeart/2018/2/layout/IconVerticalSolidList"/>
    <dgm:cxn modelId="{B74CC7A6-E0E5-489A-8F94-A406C18CE620}" srcId="{35364CF1-1AC5-4966-8C15-CEC689ED5E6F}" destId="{728B8052-8778-4E77-9781-CF3A4FD3F89F}" srcOrd="0" destOrd="0" parTransId="{058C985D-4A78-4D44-B442-0BC57BD279DD}" sibTransId="{8A4FD650-F1CB-4E1E-9D15-09EE23DA8E9A}"/>
    <dgm:cxn modelId="{8C38EAC7-81AD-40D8-9717-B0637A2DB89C}" type="presOf" srcId="{728B8052-8778-4E77-9781-CF3A4FD3F89F}" destId="{E7711065-3F4D-42A4-BA23-37C655FFBF8E}" srcOrd="0" destOrd="0" presId="urn:microsoft.com/office/officeart/2018/2/layout/IconVerticalSolidList"/>
    <dgm:cxn modelId="{BDCAF5D0-520C-4B51-9428-4937ED9938DF}" type="presOf" srcId="{2B71A86D-8A64-4F18-821F-E877ABFD4FFF}" destId="{1F5DE8B0-6E6D-45C1-90F3-397E299D6B4C}" srcOrd="0" destOrd="0" presId="urn:microsoft.com/office/officeart/2018/2/layout/IconVerticalSolidList"/>
    <dgm:cxn modelId="{86E171DD-D99B-41AA-B4E6-80A4B1EBFDB1}" srcId="{35364CF1-1AC5-4966-8C15-CEC689ED5E6F}" destId="{6266B58D-7E55-48D7-AA5A-B40146047995}" srcOrd="3" destOrd="0" parTransId="{B0BAE556-6E0F-41D8-8253-D44D4DB41FF3}" sibTransId="{7E4CAFB3-0FAD-4561-A3AD-BE066960D8ED}"/>
    <dgm:cxn modelId="{918FE8E6-CA5F-4333-B67D-1C03E631CD1E}" type="presOf" srcId="{6266B58D-7E55-48D7-AA5A-B40146047995}" destId="{7656943D-3133-489B-B7FC-61AD099DB3BE}" srcOrd="0" destOrd="0" presId="urn:microsoft.com/office/officeart/2018/2/layout/IconVerticalSolidList"/>
    <dgm:cxn modelId="{E33674F3-F2A9-47D9-A859-3999B7C5FC75}" srcId="{35364CF1-1AC5-4966-8C15-CEC689ED5E6F}" destId="{2B71A86D-8A64-4F18-821F-E877ABFD4FFF}" srcOrd="1" destOrd="0" parTransId="{8F55DBA7-1B19-4741-BDE1-666196E1965D}" sibTransId="{2928E599-A110-420B-80CC-88E78D10F47D}"/>
    <dgm:cxn modelId="{17BE4935-7691-4284-AF49-8E3D6992B9EA}" type="presParOf" srcId="{590A6441-F779-48EF-9E96-E1AB79ECFCF0}" destId="{6C4A4EF1-F8BD-482A-B508-7806F2A3E3AD}" srcOrd="0" destOrd="0" presId="urn:microsoft.com/office/officeart/2018/2/layout/IconVerticalSolidList"/>
    <dgm:cxn modelId="{6F951E5B-5257-4DCE-B2EA-82FD016B790B}" type="presParOf" srcId="{6C4A4EF1-F8BD-482A-B508-7806F2A3E3AD}" destId="{7B13B595-F19D-4D4E-9661-5AE4411853FA}" srcOrd="0" destOrd="0" presId="urn:microsoft.com/office/officeart/2018/2/layout/IconVerticalSolidList"/>
    <dgm:cxn modelId="{6C54AC46-746A-459D-8823-1329E6F3AC33}" type="presParOf" srcId="{6C4A4EF1-F8BD-482A-B508-7806F2A3E3AD}" destId="{24680603-533D-420E-9AC9-0E10FAC3390B}" srcOrd="1" destOrd="0" presId="urn:microsoft.com/office/officeart/2018/2/layout/IconVerticalSolidList"/>
    <dgm:cxn modelId="{607DE0D9-6261-4E1F-A054-0FE93B34CE79}" type="presParOf" srcId="{6C4A4EF1-F8BD-482A-B508-7806F2A3E3AD}" destId="{14A8ED54-5BB2-45E4-B88B-A9E8A8459B30}" srcOrd="2" destOrd="0" presId="urn:microsoft.com/office/officeart/2018/2/layout/IconVerticalSolidList"/>
    <dgm:cxn modelId="{AB22450B-E5BE-4A03-B0CB-1D89EC5EE860}" type="presParOf" srcId="{6C4A4EF1-F8BD-482A-B508-7806F2A3E3AD}" destId="{E7711065-3F4D-42A4-BA23-37C655FFBF8E}" srcOrd="3" destOrd="0" presId="urn:microsoft.com/office/officeart/2018/2/layout/IconVerticalSolidList"/>
    <dgm:cxn modelId="{F7EA93B7-D437-4D26-BD67-E37471F547BF}" type="presParOf" srcId="{590A6441-F779-48EF-9E96-E1AB79ECFCF0}" destId="{35BCE15B-18D1-40EA-B8FE-496BBF0C3735}" srcOrd="1" destOrd="0" presId="urn:microsoft.com/office/officeart/2018/2/layout/IconVerticalSolidList"/>
    <dgm:cxn modelId="{3D90E690-5B8A-4FE2-85A9-F2B430501EAA}" type="presParOf" srcId="{590A6441-F779-48EF-9E96-E1AB79ECFCF0}" destId="{5B2187E3-8BBC-462F-B604-9C57C9484CCB}" srcOrd="2" destOrd="0" presId="urn:microsoft.com/office/officeart/2018/2/layout/IconVerticalSolidList"/>
    <dgm:cxn modelId="{902DEB63-78AA-4D34-A819-99FAFA9F80D8}" type="presParOf" srcId="{5B2187E3-8BBC-462F-B604-9C57C9484CCB}" destId="{6C7D7EB7-3D75-4C3C-A9CF-45A3A71A7B46}" srcOrd="0" destOrd="0" presId="urn:microsoft.com/office/officeart/2018/2/layout/IconVerticalSolidList"/>
    <dgm:cxn modelId="{9A3322FC-4539-4865-9EA7-0EA389B9E68D}" type="presParOf" srcId="{5B2187E3-8BBC-462F-B604-9C57C9484CCB}" destId="{8D9C2F78-6714-4914-9CB1-7B33B7502C46}" srcOrd="1" destOrd="0" presId="urn:microsoft.com/office/officeart/2018/2/layout/IconVerticalSolidList"/>
    <dgm:cxn modelId="{90F6B5DD-E165-4231-90A6-D0B5B007C128}" type="presParOf" srcId="{5B2187E3-8BBC-462F-B604-9C57C9484CCB}" destId="{1EC5BBCE-42E3-45C0-9C59-7E12F21184F8}" srcOrd="2" destOrd="0" presId="urn:microsoft.com/office/officeart/2018/2/layout/IconVerticalSolidList"/>
    <dgm:cxn modelId="{58F6B6B5-77E6-4CA7-BBD3-746DB30A96BC}" type="presParOf" srcId="{5B2187E3-8BBC-462F-B604-9C57C9484CCB}" destId="{1F5DE8B0-6E6D-45C1-90F3-397E299D6B4C}" srcOrd="3" destOrd="0" presId="urn:microsoft.com/office/officeart/2018/2/layout/IconVerticalSolidList"/>
    <dgm:cxn modelId="{A3AC69C9-3E28-413E-B2DF-CA19CAD4ED15}" type="presParOf" srcId="{590A6441-F779-48EF-9E96-E1AB79ECFCF0}" destId="{C0503651-343B-47BD-AC91-FB605CA04E22}" srcOrd="3" destOrd="0" presId="urn:microsoft.com/office/officeart/2018/2/layout/IconVerticalSolidList"/>
    <dgm:cxn modelId="{68D6D68B-88E3-4962-ABF1-4EEC6302B536}" type="presParOf" srcId="{590A6441-F779-48EF-9E96-E1AB79ECFCF0}" destId="{02FB89C9-063A-4E43-A605-9CAC1E25FAA8}" srcOrd="4" destOrd="0" presId="urn:microsoft.com/office/officeart/2018/2/layout/IconVerticalSolidList"/>
    <dgm:cxn modelId="{5EEE34D3-E0BB-44CB-A150-AE23B3A72E51}" type="presParOf" srcId="{02FB89C9-063A-4E43-A605-9CAC1E25FAA8}" destId="{A5EEA250-15FF-4D37-80A0-866AEFC90DE9}" srcOrd="0" destOrd="0" presId="urn:microsoft.com/office/officeart/2018/2/layout/IconVerticalSolidList"/>
    <dgm:cxn modelId="{A8336235-7E44-42AD-98F7-66E0E4F3B580}" type="presParOf" srcId="{02FB89C9-063A-4E43-A605-9CAC1E25FAA8}" destId="{61D100A0-822D-4471-892F-13054320C329}" srcOrd="1" destOrd="0" presId="urn:microsoft.com/office/officeart/2018/2/layout/IconVerticalSolidList"/>
    <dgm:cxn modelId="{D585A7CD-23DA-4DD8-A151-87AFFCB3A41C}" type="presParOf" srcId="{02FB89C9-063A-4E43-A605-9CAC1E25FAA8}" destId="{09E223DE-C429-4D9D-988B-E391258A0A7B}" srcOrd="2" destOrd="0" presId="urn:microsoft.com/office/officeart/2018/2/layout/IconVerticalSolidList"/>
    <dgm:cxn modelId="{E5D21F88-FAF3-4BD7-AD42-EF13C426BBD8}" type="presParOf" srcId="{02FB89C9-063A-4E43-A605-9CAC1E25FAA8}" destId="{813287DA-4475-4134-8B5D-F001EFDDCE33}" srcOrd="3" destOrd="0" presId="urn:microsoft.com/office/officeart/2018/2/layout/IconVerticalSolidList"/>
    <dgm:cxn modelId="{BC08894F-0262-49E2-B21F-89F9F9787F16}" type="presParOf" srcId="{590A6441-F779-48EF-9E96-E1AB79ECFCF0}" destId="{A5A0D191-F977-48BD-A05E-556F474B5265}" srcOrd="5" destOrd="0" presId="urn:microsoft.com/office/officeart/2018/2/layout/IconVerticalSolidList"/>
    <dgm:cxn modelId="{6AAE1454-2038-400E-AE99-4A3036B9791B}" type="presParOf" srcId="{590A6441-F779-48EF-9E96-E1AB79ECFCF0}" destId="{5AE8236D-4AA9-4383-8985-0B6F553C8AB5}" srcOrd="6" destOrd="0" presId="urn:microsoft.com/office/officeart/2018/2/layout/IconVerticalSolidList"/>
    <dgm:cxn modelId="{CC42C2AF-80CE-4460-8A7A-1AFA6B528C79}" type="presParOf" srcId="{5AE8236D-4AA9-4383-8985-0B6F553C8AB5}" destId="{2ADCDE75-27D6-487E-9513-06237274C746}" srcOrd="0" destOrd="0" presId="urn:microsoft.com/office/officeart/2018/2/layout/IconVerticalSolidList"/>
    <dgm:cxn modelId="{DE86122A-27F3-4D17-A079-DE8CDE795F2F}" type="presParOf" srcId="{5AE8236D-4AA9-4383-8985-0B6F553C8AB5}" destId="{3D671A63-614B-4B5E-9BD0-1F255D148437}" srcOrd="1" destOrd="0" presId="urn:microsoft.com/office/officeart/2018/2/layout/IconVerticalSolidList"/>
    <dgm:cxn modelId="{DDFC21E3-0B9F-4A27-A3F1-3E9B823F5C42}" type="presParOf" srcId="{5AE8236D-4AA9-4383-8985-0B6F553C8AB5}" destId="{C52E845B-B11A-4828-9FD3-44CC1DDE8013}" srcOrd="2" destOrd="0" presId="urn:microsoft.com/office/officeart/2018/2/layout/IconVerticalSolidList"/>
    <dgm:cxn modelId="{E9E47E99-58E0-4102-A620-F940C74C2994}" type="presParOf" srcId="{5AE8236D-4AA9-4383-8985-0B6F553C8AB5}" destId="{7656943D-3133-489B-B7FC-61AD099DB3B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32AFA-E171-4FDF-B556-746E585C852A}">
      <dsp:nvSpPr>
        <dsp:cNvPr id="0" name=""/>
        <dsp:cNvSpPr/>
      </dsp:nvSpPr>
      <dsp:spPr>
        <a:xfrm>
          <a:off x="0" y="2179"/>
          <a:ext cx="4435078" cy="11046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B486EE-960A-4EC1-BB79-B0E53EBBC7C5}">
      <dsp:nvSpPr>
        <dsp:cNvPr id="0" name=""/>
        <dsp:cNvSpPr/>
      </dsp:nvSpPr>
      <dsp:spPr>
        <a:xfrm>
          <a:off x="334156" y="250725"/>
          <a:ext cx="607557" cy="6075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87049E-C12D-4236-B3CF-583F7F46C995}">
      <dsp:nvSpPr>
        <dsp:cNvPr id="0" name=""/>
        <dsp:cNvSpPr/>
      </dsp:nvSpPr>
      <dsp:spPr>
        <a:xfrm>
          <a:off x="1275871" y="2179"/>
          <a:ext cx="3159206" cy="1104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09" tIns="116909" rIns="116909" bIns="116909" numCol="1" spcCol="1270" anchor="ctr" anchorCtr="0">
          <a:noAutofit/>
        </a:bodyPr>
        <a:lstStyle/>
        <a:p>
          <a:pPr marL="0" lvl="0" indent="0" algn="l" defTabSz="977900">
            <a:lnSpc>
              <a:spcPct val="90000"/>
            </a:lnSpc>
            <a:spcBef>
              <a:spcPct val="0"/>
            </a:spcBef>
            <a:spcAft>
              <a:spcPct val="35000"/>
            </a:spcAft>
            <a:buNone/>
          </a:pPr>
          <a:r>
            <a:rPr lang="en-GB" sz="2200" kern="1200"/>
            <a:t>The marketing function and accounting</a:t>
          </a:r>
          <a:endParaRPr lang="en-US" sz="2200" kern="1200"/>
        </a:p>
      </dsp:txBody>
      <dsp:txXfrm>
        <a:off x="1275871" y="2179"/>
        <a:ext cx="3159206" cy="1104650"/>
      </dsp:txXfrm>
    </dsp:sp>
    <dsp:sp modelId="{626D5C80-6EB5-4461-BA16-E75ECB4FE29A}">
      <dsp:nvSpPr>
        <dsp:cNvPr id="0" name=""/>
        <dsp:cNvSpPr/>
      </dsp:nvSpPr>
      <dsp:spPr>
        <a:xfrm>
          <a:off x="0" y="1382992"/>
          <a:ext cx="4435078" cy="11046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5DF52B-080E-492E-BC94-86510373B211}">
      <dsp:nvSpPr>
        <dsp:cNvPr id="0" name=""/>
        <dsp:cNvSpPr/>
      </dsp:nvSpPr>
      <dsp:spPr>
        <a:xfrm>
          <a:off x="334156" y="1631539"/>
          <a:ext cx="607557" cy="6075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E4AE21-C4DE-46F3-B56C-9A19A78530BD}">
      <dsp:nvSpPr>
        <dsp:cNvPr id="0" name=""/>
        <dsp:cNvSpPr/>
      </dsp:nvSpPr>
      <dsp:spPr>
        <a:xfrm>
          <a:off x="1275871" y="1382992"/>
          <a:ext cx="3159206" cy="1104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09" tIns="116909" rIns="116909" bIns="116909" numCol="1" spcCol="1270" anchor="ctr" anchorCtr="0">
          <a:noAutofit/>
        </a:bodyPr>
        <a:lstStyle/>
        <a:p>
          <a:pPr marL="0" lvl="0" indent="0" algn="l" defTabSz="977900">
            <a:lnSpc>
              <a:spcPct val="90000"/>
            </a:lnSpc>
            <a:spcBef>
              <a:spcPct val="0"/>
            </a:spcBef>
            <a:spcAft>
              <a:spcPct val="35000"/>
            </a:spcAft>
            <a:buNone/>
          </a:pPr>
          <a:r>
            <a:rPr lang="en-GB" sz="2200" kern="1200"/>
            <a:t>Cost behaviour: fixed and variable costs</a:t>
          </a:r>
          <a:endParaRPr lang="en-US" sz="2200" kern="1200"/>
        </a:p>
      </dsp:txBody>
      <dsp:txXfrm>
        <a:off x="1275871" y="1382992"/>
        <a:ext cx="3159206" cy="1104650"/>
      </dsp:txXfrm>
    </dsp:sp>
    <dsp:sp modelId="{3BA093D5-3D17-4D82-9FF5-A105DB69691B}">
      <dsp:nvSpPr>
        <dsp:cNvPr id="0" name=""/>
        <dsp:cNvSpPr/>
      </dsp:nvSpPr>
      <dsp:spPr>
        <a:xfrm>
          <a:off x="0" y="2763806"/>
          <a:ext cx="4435078" cy="11046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C58982-B7C7-4DFF-BD1B-11EB1CB236D8}">
      <dsp:nvSpPr>
        <dsp:cNvPr id="0" name=""/>
        <dsp:cNvSpPr/>
      </dsp:nvSpPr>
      <dsp:spPr>
        <a:xfrm>
          <a:off x="334156" y="3012352"/>
          <a:ext cx="607557" cy="6075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7367FD-336C-4ED8-BCC5-B5DC5CE9D529}">
      <dsp:nvSpPr>
        <dsp:cNvPr id="0" name=""/>
        <dsp:cNvSpPr/>
      </dsp:nvSpPr>
      <dsp:spPr>
        <a:xfrm>
          <a:off x="1275871" y="2763806"/>
          <a:ext cx="3159206" cy="1104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09" tIns="116909" rIns="116909" bIns="116909" numCol="1" spcCol="1270" anchor="ctr" anchorCtr="0">
          <a:noAutofit/>
        </a:bodyPr>
        <a:lstStyle/>
        <a:p>
          <a:pPr marL="0" lvl="0" indent="0" algn="l" defTabSz="977900">
            <a:lnSpc>
              <a:spcPct val="90000"/>
            </a:lnSpc>
            <a:spcBef>
              <a:spcPct val="0"/>
            </a:spcBef>
            <a:spcAft>
              <a:spcPct val="35000"/>
            </a:spcAft>
            <a:buNone/>
          </a:pPr>
          <a:r>
            <a:rPr lang="en-GB" sz="2200" kern="1200"/>
            <a:t>Cost-volume-profit analysis</a:t>
          </a:r>
          <a:endParaRPr lang="en-US" sz="2200" kern="1200"/>
        </a:p>
      </dsp:txBody>
      <dsp:txXfrm>
        <a:off x="1275871" y="2763806"/>
        <a:ext cx="3159206" cy="1104650"/>
      </dsp:txXfrm>
    </dsp:sp>
    <dsp:sp modelId="{31310921-F831-410C-A45C-BA43863C6F45}">
      <dsp:nvSpPr>
        <dsp:cNvPr id="0" name=""/>
        <dsp:cNvSpPr/>
      </dsp:nvSpPr>
      <dsp:spPr>
        <a:xfrm>
          <a:off x="0" y="4144619"/>
          <a:ext cx="4435078" cy="11046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3A9BE6-CF51-49EE-A72A-557DEF393073}">
      <dsp:nvSpPr>
        <dsp:cNvPr id="0" name=""/>
        <dsp:cNvSpPr/>
      </dsp:nvSpPr>
      <dsp:spPr>
        <a:xfrm>
          <a:off x="334156" y="4393166"/>
          <a:ext cx="607557" cy="6075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625053-D087-43A1-9015-7AE0C92DCC53}">
      <dsp:nvSpPr>
        <dsp:cNvPr id="0" name=""/>
        <dsp:cNvSpPr/>
      </dsp:nvSpPr>
      <dsp:spPr>
        <a:xfrm>
          <a:off x="1275871" y="4144619"/>
          <a:ext cx="3159206" cy="1104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09" tIns="116909" rIns="116909" bIns="116909" numCol="1" spcCol="1270" anchor="ctr" anchorCtr="0">
          <a:noAutofit/>
        </a:bodyPr>
        <a:lstStyle/>
        <a:p>
          <a:pPr marL="0" lvl="0" indent="0" algn="l" defTabSz="977900">
            <a:lnSpc>
              <a:spcPct val="90000"/>
            </a:lnSpc>
            <a:spcBef>
              <a:spcPct val="0"/>
            </a:spcBef>
            <a:spcAft>
              <a:spcPct val="35000"/>
            </a:spcAft>
            <a:buNone/>
          </a:pPr>
          <a:r>
            <a:rPr lang="en-GB" sz="2200" kern="1200"/>
            <a:t>Alternative approaches to pricing</a:t>
          </a:r>
          <a:endParaRPr lang="en-US" sz="2200" kern="1200"/>
        </a:p>
      </dsp:txBody>
      <dsp:txXfrm>
        <a:off x="1275871" y="4144619"/>
        <a:ext cx="3159206" cy="11046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13B595-F19D-4D4E-9661-5AE4411853FA}">
      <dsp:nvSpPr>
        <dsp:cNvPr id="0" name=""/>
        <dsp:cNvSpPr/>
      </dsp:nvSpPr>
      <dsp:spPr>
        <a:xfrm>
          <a:off x="0" y="1924"/>
          <a:ext cx="4435078"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680603-533D-420E-9AC9-0E10FAC3390B}">
      <dsp:nvSpPr>
        <dsp:cNvPr id="0" name=""/>
        <dsp:cNvSpPr/>
      </dsp:nvSpPr>
      <dsp:spPr>
        <a:xfrm>
          <a:off x="295064" y="221393"/>
          <a:ext cx="536480" cy="5364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711065-3F4D-42A4-BA23-37C655FFBF8E}">
      <dsp:nvSpPr>
        <dsp:cNvPr id="0" name=""/>
        <dsp:cNvSpPr/>
      </dsp:nvSpPr>
      <dsp:spPr>
        <a:xfrm>
          <a:off x="1126608" y="1924"/>
          <a:ext cx="3308469"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kern="1200"/>
            <a:t>Cost-plus pricing</a:t>
          </a:r>
          <a:endParaRPr lang="en-US" sz="2200" kern="1200"/>
        </a:p>
      </dsp:txBody>
      <dsp:txXfrm>
        <a:off x="1126608" y="1924"/>
        <a:ext cx="3308469" cy="975418"/>
      </dsp:txXfrm>
    </dsp:sp>
    <dsp:sp modelId="{6C7D7EB7-3D75-4C3C-A9CF-45A3A71A7B46}">
      <dsp:nvSpPr>
        <dsp:cNvPr id="0" name=""/>
        <dsp:cNvSpPr/>
      </dsp:nvSpPr>
      <dsp:spPr>
        <a:xfrm>
          <a:off x="0" y="1221197"/>
          <a:ext cx="4435078"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9C2F78-6714-4914-9CB1-7B33B7502C46}">
      <dsp:nvSpPr>
        <dsp:cNvPr id="0" name=""/>
        <dsp:cNvSpPr/>
      </dsp:nvSpPr>
      <dsp:spPr>
        <a:xfrm>
          <a:off x="295064" y="1440667"/>
          <a:ext cx="536480" cy="5364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5DE8B0-6E6D-45C1-90F3-397E299D6B4C}">
      <dsp:nvSpPr>
        <dsp:cNvPr id="0" name=""/>
        <dsp:cNvSpPr/>
      </dsp:nvSpPr>
      <dsp:spPr>
        <a:xfrm>
          <a:off x="1126608" y="1221197"/>
          <a:ext cx="3308469"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kern="1200"/>
            <a:t>Target rate of return pricing</a:t>
          </a:r>
          <a:endParaRPr lang="en-US" sz="2200" kern="1200"/>
        </a:p>
      </dsp:txBody>
      <dsp:txXfrm>
        <a:off x="1126608" y="1221197"/>
        <a:ext cx="3308469" cy="975418"/>
      </dsp:txXfrm>
    </dsp:sp>
    <dsp:sp modelId="{A5EEA250-15FF-4D37-80A0-866AEFC90DE9}">
      <dsp:nvSpPr>
        <dsp:cNvPr id="0" name=""/>
        <dsp:cNvSpPr/>
      </dsp:nvSpPr>
      <dsp:spPr>
        <a:xfrm>
          <a:off x="0" y="2440471"/>
          <a:ext cx="4435078"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D100A0-822D-4471-892F-13054320C329}">
      <dsp:nvSpPr>
        <dsp:cNvPr id="0" name=""/>
        <dsp:cNvSpPr/>
      </dsp:nvSpPr>
      <dsp:spPr>
        <a:xfrm>
          <a:off x="295064" y="2659940"/>
          <a:ext cx="536480" cy="5364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3287DA-4475-4134-8B5D-F001EFDDCE33}">
      <dsp:nvSpPr>
        <dsp:cNvPr id="0" name=""/>
        <dsp:cNvSpPr/>
      </dsp:nvSpPr>
      <dsp:spPr>
        <a:xfrm>
          <a:off x="1126608" y="2440471"/>
          <a:ext cx="3308469"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kern="1200"/>
            <a:t>Special pricing decisions</a:t>
          </a:r>
          <a:endParaRPr lang="en-US" sz="2200" kern="1200"/>
        </a:p>
      </dsp:txBody>
      <dsp:txXfrm>
        <a:off x="1126608" y="2440471"/>
        <a:ext cx="3308469" cy="975418"/>
      </dsp:txXfrm>
    </dsp:sp>
    <dsp:sp modelId="{2ADCDE75-27D6-487E-9513-06237274C746}">
      <dsp:nvSpPr>
        <dsp:cNvPr id="0" name=""/>
        <dsp:cNvSpPr/>
      </dsp:nvSpPr>
      <dsp:spPr>
        <a:xfrm>
          <a:off x="0" y="3659744"/>
          <a:ext cx="4435078" cy="9754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671A63-614B-4B5E-9BD0-1F255D148437}">
      <dsp:nvSpPr>
        <dsp:cNvPr id="0" name=""/>
        <dsp:cNvSpPr/>
      </dsp:nvSpPr>
      <dsp:spPr>
        <a:xfrm>
          <a:off x="295064" y="3879213"/>
          <a:ext cx="536480" cy="5364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56943D-3133-489B-B7FC-61AD099DB3BE}">
      <dsp:nvSpPr>
        <dsp:cNvPr id="0" name=""/>
        <dsp:cNvSpPr/>
      </dsp:nvSpPr>
      <dsp:spPr>
        <a:xfrm>
          <a:off x="1126608" y="3659744"/>
          <a:ext cx="3308469" cy="975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32" tIns="103232" rIns="103232" bIns="103232" numCol="1" spcCol="1270" anchor="ctr" anchorCtr="0">
          <a:noAutofit/>
        </a:bodyPr>
        <a:lstStyle/>
        <a:p>
          <a:pPr marL="0" lvl="0" indent="0" algn="l" defTabSz="977900">
            <a:lnSpc>
              <a:spcPct val="90000"/>
            </a:lnSpc>
            <a:spcBef>
              <a:spcPct val="0"/>
            </a:spcBef>
            <a:spcAft>
              <a:spcPct val="35000"/>
            </a:spcAft>
            <a:buNone/>
          </a:pPr>
          <a:r>
            <a:rPr lang="en-GB" sz="2200" kern="1200"/>
            <a:t>Transfer pricing. </a:t>
          </a:r>
          <a:endParaRPr lang="en-US" sz="2200" kern="1200"/>
        </a:p>
      </dsp:txBody>
      <dsp:txXfrm>
        <a:off x="1126608" y="3659744"/>
        <a:ext cx="3308469" cy="97541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6C15254-D509-430A-9490-08DCAB64DE9E}" type="datetimeFigureOut">
              <a:rPr lang="en-US" smtClean="0"/>
              <a:pPr/>
              <a:t>11/29/2021</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E417405-0C34-4463-81CF-A0677FE936C7}" type="slidenum">
              <a:rPr lang="en-US" smtClean="0"/>
              <a:pPr/>
              <a:t>‹#›</a:t>
            </a:fld>
            <a:endParaRPr lang="en-US"/>
          </a:p>
        </p:txBody>
      </p:sp>
    </p:spTree>
    <p:extLst>
      <p:ext uri="{BB962C8B-B14F-4D97-AF65-F5344CB8AC3E}">
        <p14:creationId xmlns:p14="http://schemas.microsoft.com/office/powerpoint/2010/main" val="101191018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F8B08E3-B88F-4622-A3CF-4538153DFF91}" type="datetimeFigureOut">
              <a:rPr lang="en-US" smtClean="0"/>
              <a:pPr/>
              <a:t>11/29/2021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DBD18BD-32CB-4AF2-B023-6C96FA81C777}" type="slidenum">
              <a:rPr lang="en-US" smtClean="0"/>
              <a:pPr/>
              <a:t>‹#›</a:t>
            </a:fld>
            <a:endParaRPr lang="en-US"/>
          </a:p>
        </p:txBody>
      </p:sp>
    </p:spTree>
    <p:extLst>
      <p:ext uri="{BB962C8B-B14F-4D97-AF65-F5344CB8AC3E}">
        <p14:creationId xmlns:p14="http://schemas.microsoft.com/office/powerpoint/2010/main" val="259079238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accaglobal.com/content/dam/acca/global/PDF-students/2012s/cvp_fig2.pdf"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www.accaglobal.com/content/dam/acca/global/PDF-students/2012s/cvp_fig3.pdf"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D821C686-455B-4DBF-AF0A-DE9C2A29A81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98315D56-1854-4BC5-82CD-4A23CF44FFA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124" name="Slide Number Placeholder 3">
            <a:extLst>
              <a:ext uri="{FF2B5EF4-FFF2-40B4-BE49-F238E27FC236}">
                <a16:creationId xmlns:a16="http://schemas.microsoft.com/office/drawing/2014/main" id="{34BB7DC4-C1D0-4605-AB80-8984FFC6C71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2E5DD0-F8AB-4A3B-B9C1-0F962383F980}" type="slidenum">
              <a:rPr lang="en-GB" altLang="en-US">
                <a:solidFill>
                  <a:srgbClr val="000000"/>
                </a:solidFill>
                <a:latin typeface="Calibri" panose="020F0502020204030204" pitchFamily="34" charset="0"/>
              </a:rPr>
              <a:pPr/>
              <a:t>1</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DBD18BD-32CB-4AF2-B023-6C96FA81C777}" type="slidenum">
              <a:rPr lang="en-US" smtClean="0"/>
              <a:pPr/>
              <a:t>2</a:t>
            </a:fld>
            <a:endParaRPr lang="en-US"/>
          </a:p>
        </p:txBody>
      </p:sp>
    </p:spTree>
    <p:extLst>
      <p:ext uri="{BB962C8B-B14F-4D97-AF65-F5344CB8AC3E}">
        <p14:creationId xmlns:p14="http://schemas.microsoft.com/office/powerpoint/2010/main" val="1688381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3</a:t>
            </a:fld>
            <a:endParaRPr lang="en-US"/>
          </a:p>
        </p:txBody>
      </p:sp>
    </p:spTree>
    <p:extLst>
      <p:ext uri="{BB962C8B-B14F-4D97-AF65-F5344CB8AC3E}">
        <p14:creationId xmlns:p14="http://schemas.microsoft.com/office/powerpoint/2010/main" val="5936753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endParaRPr lang="en-GB" sz="1200" b="1" kern="1200" dirty="0">
              <a:solidFill>
                <a:schemeClr val="tx1"/>
              </a:solidFill>
              <a:effectLst/>
              <a:latin typeface="+mn-lt"/>
              <a:ea typeface="+mn-ea"/>
              <a:cs typeface="+mn-cs"/>
            </a:endParaRPr>
          </a:p>
        </p:txBody>
      </p:sp>
      <p:sp>
        <p:nvSpPr>
          <p:cNvPr id="5" name="Slide Number Placeholder 4"/>
          <p:cNvSpPr>
            <a:spLocks noGrp="1"/>
          </p:cNvSpPr>
          <p:nvPr>
            <p:ph type="sldNum" sz="quarter" idx="11"/>
          </p:nvPr>
        </p:nvSpPr>
        <p:spPr/>
        <p:txBody>
          <a:bodyPr/>
          <a:lstStyle/>
          <a:p>
            <a:fld id="{4DBD18BD-32CB-4AF2-B023-6C96FA81C777}" type="slidenum">
              <a:rPr lang="en-US" smtClean="0"/>
              <a:pPr/>
              <a:t>4</a:t>
            </a:fld>
            <a:endParaRPr lang="en-US"/>
          </a:p>
        </p:txBody>
      </p:sp>
    </p:spTree>
    <p:extLst>
      <p:ext uri="{BB962C8B-B14F-4D97-AF65-F5344CB8AC3E}">
        <p14:creationId xmlns:p14="http://schemas.microsoft.com/office/powerpoint/2010/main" val="3059976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endParaRPr lang="en-GB" sz="1200" kern="1200" dirty="0">
              <a:solidFill>
                <a:schemeClr val="tx1"/>
              </a:solidFill>
              <a:effectLst/>
              <a:latin typeface="+mn-lt"/>
              <a:ea typeface="+mn-ea"/>
              <a:cs typeface="+mn-cs"/>
            </a:endParaRPr>
          </a:p>
        </p:txBody>
      </p:sp>
      <p:sp>
        <p:nvSpPr>
          <p:cNvPr id="5" name="Slide Number Placeholder 4"/>
          <p:cNvSpPr>
            <a:spLocks noGrp="1"/>
          </p:cNvSpPr>
          <p:nvPr>
            <p:ph type="sldNum" sz="quarter" idx="11"/>
          </p:nvPr>
        </p:nvSpPr>
        <p:spPr/>
        <p:txBody>
          <a:bodyPr/>
          <a:lstStyle/>
          <a:p>
            <a:fld id="{4DBD18BD-32CB-4AF2-B023-6C96FA81C777}" type="slidenum">
              <a:rPr lang="en-US" smtClean="0"/>
              <a:pPr/>
              <a:t>5</a:t>
            </a:fld>
            <a:endParaRPr lang="en-US"/>
          </a:p>
        </p:txBody>
      </p:sp>
    </p:spTree>
    <p:extLst>
      <p:ext uri="{BB962C8B-B14F-4D97-AF65-F5344CB8AC3E}">
        <p14:creationId xmlns:p14="http://schemas.microsoft.com/office/powerpoint/2010/main" val="1002613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6</a:t>
            </a:fld>
            <a:endParaRPr lang="en-US"/>
          </a:p>
        </p:txBody>
      </p:sp>
    </p:spTree>
    <p:extLst>
      <p:ext uri="{BB962C8B-B14F-4D97-AF65-F5344CB8AC3E}">
        <p14:creationId xmlns:p14="http://schemas.microsoft.com/office/powerpoint/2010/main" val="17049076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itchFamily="34" charset="0"/>
                <a:cs typeface="Arial" pitchFamily="34" charset="0"/>
              </a:rPr>
              <a:t> </a:t>
            </a:r>
          </a:p>
        </p:txBody>
      </p:sp>
      <p:sp>
        <p:nvSpPr>
          <p:cNvPr id="5" name="Slide Number Placeholder 4"/>
          <p:cNvSpPr>
            <a:spLocks noGrp="1"/>
          </p:cNvSpPr>
          <p:nvPr>
            <p:ph type="sldNum" sz="quarter" idx="11"/>
          </p:nvPr>
        </p:nvSpPr>
        <p:spPr/>
        <p:txBody>
          <a:bodyPr/>
          <a:lstStyle/>
          <a:p>
            <a:fld id="{4DBD18BD-32CB-4AF2-B023-6C96FA81C777}" type="slidenum">
              <a:rPr lang="en-US" smtClean="0"/>
              <a:pPr/>
              <a:t>7</a:t>
            </a:fld>
            <a:endParaRPr lang="en-US"/>
          </a:p>
        </p:txBody>
      </p:sp>
    </p:spTree>
    <p:extLst>
      <p:ext uri="{BB962C8B-B14F-4D97-AF65-F5344CB8AC3E}">
        <p14:creationId xmlns:p14="http://schemas.microsoft.com/office/powerpoint/2010/main" val="41060364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8</a:t>
            </a:fld>
            <a:endParaRPr lang="en-US"/>
          </a:p>
        </p:txBody>
      </p:sp>
    </p:spTree>
    <p:extLst>
      <p:ext uri="{BB962C8B-B14F-4D97-AF65-F5344CB8AC3E}">
        <p14:creationId xmlns:p14="http://schemas.microsoft.com/office/powerpoint/2010/main" val="2755892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9</a:t>
            </a:fld>
            <a:endParaRPr lang="en-US"/>
          </a:p>
        </p:txBody>
      </p:sp>
    </p:spTree>
    <p:extLst>
      <p:ext uri="{BB962C8B-B14F-4D97-AF65-F5344CB8AC3E}">
        <p14:creationId xmlns:p14="http://schemas.microsoft.com/office/powerpoint/2010/main" val="11754832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CVP analysis looks primarily at the effects of differing levels of activity on the financial results of a business. The reason for the particular focus on sales volume is because, in the short-run, sales price, and the cost of materials and labour, are usually known with a degree of accuracy. Sales volume, however, is not usually so predictable and therefore, in the short-run, profitability often hinges upon it.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Make a note of the figures that relate to Company A</a:t>
            </a:r>
            <a:endParaRPr lang="en-GB" dirty="0"/>
          </a:p>
          <a:p>
            <a:endParaRPr lang="en-GB" dirty="0"/>
          </a:p>
        </p:txBody>
      </p:sp>
      <p:sp>
        <p:nvSpPr>
          <p:cNvPr id="4" name="Slide Number Placeholder 3"/>
          <p:cNvSpPr>
            <a:spLocks noGrp="1"/>
          </p:cNvSpPr>
          <p:nvPr>
            <p:ph type="sldNum" sz="quarter" idx="5"/>
          </p:nvPr>
        </p:nvSpPr>
        <p:spPr/>
        <p:txBody>
          <a:bodyPr/>
          <a:lstStyle/>
          <a:p>
            <a:fld id="{4DBD18BD-32CB-4AF2-B023-6C96FA81C777}" type="slidenum">
              <a:rPr lang="en-US" smtClean="0"/>
              <a:pPr/>
              <a:t>10</a:t>
            </a:fld>
            <a:endParaRPr lang="en-US"/>
          </a:p>
        </p:txBody>
      </p:sp>
    </p:spTree>
    <p:extLst>
      <p:ext uri="{BB962C8B-B14F-4D97-AF65-F5344CB8AC3E}">
        <p14:creationId xmlns:p14="http://schemas.microsoft.com/office/powerpoint/2010/main" val="19934538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a note of the abbreviations:  USP – Unit selling price; Q – quantity sold; FC – fixed costs; VC – variable costs; UVC – Unit Variable Cost; P – Profit; CVP – Cost Volume Profit</a:t>
            </a:r>
          </a:p>
          <a:p>
            <a:endParaRPr lang="en-GB" dirty="0"/>
          </a:p>
          <a:p>
            <a:r>
              <a:rPr lang="en-GB" sz="1200" b="0" i="0" kern="1200" dirty="0">
                <a:solidFill>
                  <a:schemeClr val="tx1"/>
                </a:solidFill>
                <a:effectLst/>
                <a:latin typeface="+mn-lt"/>
                <a:ea typeface="+mn-ea"/>
                <a:cs typeface="+mn-cs"/>
              </a:rPr>
              <a:t>Note: total fixed costs are used rather than unit fixed costs since unit fixed costs will vary depending on the level of output.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It would, therefore, be inappropriate to use a unit fixed cost since this would vary depending on output. Sales price and variable costs, on the other hand, are assumed to remain constant for all levels of output in the short-run, and, therefore, unit costs are appropriate. </a:t>
            </a:r>
            <a:r>
              <a:rPr lang="en-GB" dirty="0"/>
              <a:t>Continuing with our equation, we now set P to zero in order to find out how many items we need to sell in order to make no profit, i.e. to break even:</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DBD18BD-32CB-4AF2-B023-6C96FA81C777}" type="slidenum">
              <a:rPr lang="en-US" smtClean="0"/>
              <a:pPr/>
              <a:t>12</a:t>
            </a:fld>
            <a:endParaRPr lang="en-US"/>
          </a:p>
        </p:txBody>
      </p:sp>
    </p:spTree>
    <p:extLst>
      <p:ext uri="{BB962C8B-B14F-4D97-AF65-F5344CB8AC3E}">
        <p14:creationId xmlns:p14="http://schemas.microsoft.com/office/powerpoint/2010/main" val="22684723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Continuing with our equation, we now set P to zero in order to find out how many items we need to sell in order to make no profit, i.e. to break even: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20Q represents contribution x quantity.  So 20 x number of sales – fc (200,000) would give us our profit.  However, we don’t know how many we are going to sell, we are trying to determine how many we need to sell in order to break even.  20 (contribution) divided by fixed costs of 200,000 = 10,000</a:t>
            </a:r>
            <a:endParaRPr lang="en-GB" dirty="0"/>
          </a:p>
          <a:p>
            <a:endParaRPr lang="en-GB" dirty="0"/>
          </a:p>
        </p:txBody>
      </p:sp>
      <p:sp>
        <p:nvSpPr>
          <p:cNvPr id="4" name="Slide Number Placeholder 3"/>
          <p:cNvSpPr>
            <a:spLocks noGrp="1"/>
          </p:cNvSpPr>
          <p:nvPr>
            <p:ph type="sldNum" sz="quarter" idx="5"/>
          </p:nvPr>
        </p:nvSpPr>
        <p:spPr/>
        <p:txBody>
          <a:bodyPr/>
          <a:lstStyle/>
          <a:p>
            <a:fld id="{4DBD18BD-32CB-4AF2-B023-6C96FA81C777}" type="slidenum">
              <a:rPr lang="en-US" smtClean="0"/>
              <a:pPr/>
              <a:t>13</a:t>
            </a:fld>
            <a:endParaRPr lang="en-US"/>
          </a:p>
        </p:txBody>
      </p:sp>
    </p:spTree>
    <p:extLst>
      <p:ext uri="{BB962C8B-B14F-4D97-AF65-F5344CB8AC3E}">
        <p14:creationId xmlns:p14="http://schemas.microsoft.com/office/powerpoint/2010/main" val="33908594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looked at contribution extensively, both at level 4 and level 5.  The contribution margin method is a ratio that highlights the contribution from an activity expressed as a percentage of the sales revenue.  Contribution and sales revenue can both be expressed in per-unit or total terms. </a:t>
            </a:r>
          </a:p>
        </p:txBody>
      </p:sp>
      <p:sp>
        <p:nvSpPr>
          <p:cNvPr id="4" name="Slide Number Placeholder 3"/>
          <p:cNvSpPr>
            <a:spLocks noGrp="1"/>
          </p:cNvSpPr>
          <p:nvPr>
            <p:ph type="sldNum" sz="quarter" idx="5"/>
          </p:nvPr>
        </p:nvSpPr>
        <p:spPr/>
        <p:txBody>
          <a:bodyPr/>
          <a:lstStyle/>
          <a:p>
            <a:fld id="{4DBD18BD-32CB-4AF2-B023-6C96FA81C777}" type="slidenum">
              <a:rPr lang="en-US" smtClean="0"/>
              <a:pPr/>
              <a:t>14</a:t>
            </a:fld>
            <a:endParaRPr lang="en-US"/>
          </a:p>
        </p:txBody>
      </p:sp>
    </p:spTree>
    <p:extLst>
      <p:ext uri="{BB962C8B-B14F-4D97-AF65-F5344CB8AC3E}">
        <p14:creationId xmlns:p14="http://schemas.microsoft.com/office/powerpoint/2010/main" val="38312686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Make a note of the abbreviations:  USP – Unit selling price; Q – quantity sold; FC – fixed costs; VC – variable costs; UVC – Unit Variable Cost; P – Profit; CVP – Cost Volume Profit   UCM – Unit Contribution Margin</a:t>
            </a:r>
          </a:p>
          <a:p>
            <a:endParaRPr lang="en-GB" dirty="0"/>
          </a:p>
          <a:p>
            <a:r>
              <a:rPr lang="en-GB" sz="1200" b="0" i="0" kern="1200" dirty="0">
                <a:solidFill>
                  <a:schemeClr val="tx1"/>
                </a:solidFill>
                <a:effectLst/>
                <a:latin typeface="+mn-lt"/>
                <a:ea typeface="+mn-ea"/>
                <a:cs typeface="+mn-cs"/>
              </a:rPr>
              <a:t>The contribution margin method uses a little bit of algebra to rewrite our equation above, concentrating on the use of the ‘contribution margin’.</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DBD18BD-32CB-4AF2-B023-6C96FA81C777}" type="slidenum">
              <a:rPr lang="en-US" smtClean="0"/>
              <a:pPr/>
              <a:t>15</a:t>
            </a:fld>
            <a:endParaRPr lang="en-US"/>
          </a:p>
        </p:txBody>
      </p:sp>
    </p:spTree>
    <p:extLst>
      <p:ext uri="{BB962C8B-B14F-4D97-AF65-F5344CB8AC3E}">
        <p14:creationId xmlns:p14="http://schemas.microsoft.com/office/powerpoint/2010/main" val="10403767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Figure 1 is on the following slide.  </a:t>
            </a:r>
          </a:p>
          <a:p>
            <a:r>
              <a:rPr lang="en-GB" sz="1200" b="0" i="0" kern="1200" dirty="0">
                <a:solidFill>
                  <a:schemeClr val="tx1"/>
                </a:solidFill>
                <a:effectLst/>
                <a:latin typeface="+mn-lt"/>
                <a:ea typeface="+mn-ea"/>
                <a:cs typeface="+mn-cs"/>
              </a:rPr>
              <a:t>Alternatively, a contribution graph could be drawn. While this is not specifically covered by the Performance Management syllabus, it is still useful to see it. This is very similar to a break-even chart; the only difference being that instead of showing a fixed cost line, a variable cost line is shown instead. Hence, it is the difference between the variable cost line and the total cost line that represents fixed costs. The advantage of this is that it emphasises contribution as it is represented by the gap between the total revenue and the variable cost lines. This is shown for Company A in </a:t>
            </a:r>
            <a:r>
              <a:rPr lang="en-GB" sz="1200" b="1" i="0" u="sng" kern="1200" dirty="0">
                <a:solidFill>
                  <a:schemeClr val="tx1"/>
                </a:solidFill>
                <a:effectLst/>
                <a:latin typeface="+mn-lt"/>
                <a:ea typeface="+mn-ea"/>
                <a:cs typeface="+mn-cs"/>
                <a:hlinkClick r:id="rId3"/>
              </a:rPr>
              <a:t>Figure 2</a:t>
            </a:r>
            <a:r>
              <a:rPr lang="en-GB" sz="1200" b="0" i="0" kern="1200" dirty="0">
                <a:solidFill>
                  <a:schemeClr val="tx1"/>
                </a:solidFill>
                <a:effectLst/>
                <a:latin typeface="+mn-lt"/>
                <a:ea typeface="+mn-ea"/>
                <a:cs typeface="+mn-cs"/>
              </a:rPr>
              <a:t>. Finally, a profit–volume graph could be drawn, which emphasises the impact of volume changes on profit (</a:t>
            </a:r>
            <a:r>
              <a:rPr lang="en-GB" sz="1200" b="1" i="0" u="sng" kern="1200" dirty="0">
                <a:solidFill>
                  <a:schemeClr val="tx1"/>
                </a:solidFill>
                <a:effectLst/>
                <a:latin typeface="+mn-lt"/>
                <a:ea typeface="+mn-ea"/>
                <a:cs typeface="+mn-cs"/>
                <a:hlinkClick r:id="rId4"/>
              </a:rPr>
              <a:t>Figure 3</a:t>
            </a:r>
            <a:r>
              <a:rPr lang="en-GB" sz="1200" b="0" i="0" kern="1200" dirty="0">
                <a:solidFill>
                  <a:schemeClr val="tx1"/>
                </a:solidFill>
                <a:effectLst/>
                <a:latin typeface="+mn-lt"/>
                <a:ea typeface="+mn-ea"/>
                <a:cs typeface="+mn-cs"/>
              </a:rPr>
              <a:t>). This is key to the Performance Management syllabus and is discussed in more detail later in this article.</a:t>
            </a:r>
            <a:endParaRPr lang="en-GB" dirty="0"/>
          </a:p>
          <a:p>
            <a:endParaRPr lang="en-GB" dirty="0"/>
          </a:p>
        </p:txBody>
      </p:sp>
      <p:sp>
        <p:nvSpPr>
          <p:cNvPr id="4" name="Slide Number Placeholder 3"/>
          <p:cNvSpPr>
            <a:spLocks noGrp="1"/>
          </p:cNvSpPr>
          <p:nvPr>
            <p:ph type="sldNum" sz="quarter" idx="5"/>
          </p:nvPr>
        </p:nvSpPr>
        <p:spPr/>
        <p:txBody>
          <a:bodyPr/>
          <a:lstStyle/>
          <a:p>
            <a:fld id="{4DBD18BD-32CB-4AF2-B023-6C96FA81C777}" type="slidenum">
              <a:rPr lang="en-US" smtClean="0"/>
              <a:pPr/>
              <a:t>16</a:t>
            </a:fld>
            <a:endParaRPr lang="en-US"/>
          </a:p>
        </p:txBody>
      </p:sp>
    </p:spTree>
    <p:extLst>
      <p:ext uri="{BB962C8B-B14F-4D97-AF65-F5344CB8AC3E}">
        <p14:creationId xmlns:p14="http://schemas.microsoft.com/office/powerpoint/2010/main" val="42514313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previous data, a breakeven chart can easily be plotted which shows the expected</a:t>
            </a:r>
            <a:r>
              <a:rPr lang="en-GB" baseline="0" dirty="0"/>
              <a:t> behaviour of costs (and profits) at all levels of production (within the relevant range).</a:t>
            </a:r>
          </a:p>
          <a:p>
            <a:endParaRPr lang="en-GB" dirty="0"/>
          </a:p>
          <a:p>
            <a:r>
              <a:rPr lang="en-GB" dirty="0"/>
              <a:t>Vertical axis is</a:t>
            </a:r>
            <a:r>
              <a:rPr lang="en-GB" baseline="0" dirty="0"/>
              <a:t> £s, i.e. costs and revenue.  </a:t>
            </a:r>
          </a:p>
          <a:p>
            <a:r>
              <a:rPr lang="en-GB" baseline="0" dirty="0"/>
              <a:t>Horizontal axis is production in units.</a:t>
            </a:r>
          </a:p>
        </p:txBody>
      </p:sp>
      <p:sp>
        <p:nvSpPr>
          <p:cNvPr id="5" name="Slide Number Placeholder 4"/>
          <p:cNvSpPr>
            <a:spLocks noGrp="1"/>
          </p:cNvSpPr>
          <p:nvPr>
            <p:ph type="sldNum" sz="quarter" idx="11"/>
          </p:nvPr>
        </p:nvSpPr>
        <p:spPr/>
        <p:txBody>
          <a:bodyPr/>
          <a:lstStyle/>
          <a:p>
            <a:fld id="{4DBD18BD-32CB-4AF2-B023-6C96FA81C777}" type="slidenum">
              <a:rPr lang="en-US" smtClean="0"/>
              <a:pPr/>
              <a:t>17</a:t>
            </a:fld>
            <a:endParaRPr lang="en-US"/>
          </a:p>
        </p:txBody>
      </p:sp>
    </p:spTree>
    <p:extLst>
      <p:ext uri="{BB962C8B-B14F-4D97-AF65-F5344CB8AC3E}">
        <p14:creationId xmlns:p14="http://schemas.microsoft.com/office/powerpoint/2010/main" val="29615131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18</a:t>
            </a:fld>
            <a:endParaRPr lang="en-US"/>
          </a:p>
        </p:txBody>
      </p:sp>
    </p:spTree>
    <p:extLst>
      <p:ext uri="{BB962C8B-B14F-4D97-AF65-F5344CB8AC3E}">
        <p14:creationId xmlns:p14="http://schemas.microsoft.com/office/powerpoint/2010/main" val="19175390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4"/>
          <p:cNvSpPr>
            <a:spLocks noGrp="1"/>
          </p:cNvSpPr>
          <p:nvPr>
            <p:ph type="sldNum" sz="quarter" idx="11"/>
          </p:nvPr>
        </p:nvSpPr>
        <p:spPr/>
        <p:txBody>
          <a:bodyPr/>
          <a:lstStyle/>
          <a:p>
            <a:fld id="{4DBD18BD-32CB-4AF2-B023-6C96FA81C777}" type="slidenum">
              <a:rPr lang="en-US" smtClean="0"/>
              <a:pPr/>
              <a:t>19</a:t>
            </a:fld>
            <a:endParaRPr lang="en-US"/>
          </a:p>
        </p:txBody>
      </p:sp>
    </p:spTree>
    <p:extLst>
      <p:ext uri="{BB962C8B-B14F-4D97-AF65-F5344CB8AC3E}">
        <p14:creationId xmlns:p14="http://schemas.microsoft.com/office/powerpoint/2010/main" val="2052056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4FBA43D-F6B0-46AE-B831-2A0F43F05C22}" type="datetime1">
              <a:rPr lang="en-US" smtClean="0"/>
              <a:t>11/29/2021</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082AA575-3A2F-47FF-843C-F9856FBBA3EC}" type="slidenum">
              <a:rPr lang="en-US" smtClean="0"/>
              <a:pPr/>
              <a:t>‹#›</a:t>
            </a:fld>
            <a:endParaRPr 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954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EC4FD2-5020-4CCA-89DC-229345A71660}" type="datetime1">
              <a:rPr lang="en-US" smtClean="0"/>
              <a:t>11/29/2021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8399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54A4AD-4A1F-4FF9-A008-72968EE69583}" type="datetime1">
              <a:rPr lang="en-US" smtClean="0"/>
              <a:t>11/29/2021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7509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22842D-D197-43D6-AF33-B8720EDAE7DC}" type="datetime1">
              <a:rPr lang="en-US" smtClean="0"/>
              <a:t>11/29/2021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2AA575-3A2F-47FF-843C-F9856FBBA3EC}" type="slidenum">
              <a:rPr lang="en-US" smtClean="0"/>
              <a:pPr/>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82263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E5E06F-2D65-4FD3-8D12-3662C3DDF02E}" type="datetime1">
              <a:rPr lang="en-US" smtClean="0"/>
              <a:t>11/29/2021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82AA575-3A2F-47FF-843C-F9856FBBA3EC}" type="slidenum">
              <a:rPr lang="en-US" smtClean="0"/>
              <a:pPr/>
              <a:t>‹#›</a:t>
            </a:fld>
            <a:endParaRPr lang="en-US"/>
          </a:p>
        </p:txBody>
      </p:sp>
    </p:spTree>
    <p:extLst>
      <p:ext uri="{BB962C8B-B14F-4D97-AF65-F5344CB8AC3E}">
        <p14:creationId xmlns:p14="http://schemas.microsoft.com/office/powerpoint/2010/main" val="1080938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17C6A7-0789-462C-8293-D040CD83C217}" type="datetime1">
              <a:rPr lang="en-US" smtClean="0"/>
              <a:t>11/29/2021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82AA575-3A2F-47FF-843C-F9856FBBA3EC}" type="slidenum">
              <a:rPr lang="en-US" smtClean="0"/>
              <a:pPr/>
              <a:t>‹#›</a:t>
            </a:fld>
            <a:endParaRPr lang="en-US"/>
          </a:p>
        </p:txBody>
      </p:sp>
    </p:spTree>
    <p:extLst>
      <p:ext uri="{BB962C8B-B14F-4D97-AF65-F5344CB8AC3E}">
        <p14:creationId xmlns:p14="http://schemas.microsoft.com/office/powerpoint/2010/main" val="11525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E9DDDC-4F03-4218-80DA-6E1168558019}" type="datetime1">
              <a:rPr lang="en-US" smtClean="0"/>
              <a:t>11/29/2021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82AA575-3A2F-47FF-843C-F9856FBBA3EC}" type="slidenum">
              <a:rPr lang="en-US" smtClean="0"/>
              <a:pPr/>
              <a:t>‹#›</a:t>
            </a:fld>
            <a:endParaRPr lang="en-US"/>
          </a:p>
        </p:txBody>
      </p:sp>
    </p:spTree>
    <p:extLst>
      <p:ext uri="{BB962C8B-B14F-4D97-AF65-F5344CB8AC3E}">
        <p14:creationId xmlns:p14="http://schemas.microsoft.com/office/powerpoint/2010/main" val="2117137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4ACC979-AA73-48EE-B35F-99C6EC5FB6B1}" type="datetime1">
              <a:rPr lang="en-US" smtClean="0"/>
              <a:t>11/29/2021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2AA575-3A2F-47FF-843C-F9856FBBA3EC}" type="slidenum">
              <a:rPr lang="en-US" smtClean="0"/>
              <a:pPr/>
              <a:t>‹#›</a:t>
            </a:fld>
            <a:endParaRPr 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45230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4F99675A-8F37-4F24-BD3D-9408DEFB96A4}" type="datetime1">
              <a:rPr lang="en-US" smtClean="0"/>
              <a:t>11/29/2021</a:t>
            </a:fld>
            <a:endParaRPr lang="en-US"/>
          </a:p>
        </p:txBody>
      </p:sp>
      <p:sp>
        <p:nvSpPr>
          <p:cNvPr id="6" name="Footer Placeholder 5"/>
          <p:cNvSpPr>
            <a:spLocks noGrp="1"/>
          </p:cNvSpPr>
          <p:nvPr>
            <p:ph type="ftr" sz="quarter" idx="11"/>
          </p:nvPr>
        </p:nvSpPr>
        <p:spPr>
          <a:xfrm>
            <a:off x="1437530" y="318641"/>
            <a:ext cx="3251553" cy="320931"/>
          </a:xfrm>
        </p:spPr>
        <p:txBody>
          <a:bodyPr/>
          <a:lstStyle/>
          <a:p>
            <a:endParaRPr lang="en-US"/>
          </a:p>
        </p:txBody>
      </p:sp>
      <p:sp>
        <p:nvSpPr>
          <p:cNvPr id="7" name="Slide Number Placeholder 6"/>
          <p:cNvSpPr>
            <a:spLocks noGrp="1"/>
          </p:cNvSpPr>
          <p:nvPr>
            <p:ph type="sldNum" sz="quarter" idx="12"/>
          </p:nvPr>
        </p:nvSpPr>
        <p:spPr/>
        <p:txBody>
          <a:bodyPr/>
          <a:lstStyle/>
          <a:p>
            <a:fld id="{082AA575-3A2F-47FF-843C-F9856FBBA3EC}" type="slidenum">
              <a:rPr lang="en-US" smtClean="0"/>
              <a:pPr/>
              <a:t>‹#›</a:t>
            </a:fld>
            <a:endParaRPr 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37753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BC0435-D04C-4F72-B781-BDA7F702BA0B}" type="datetime1">
              <a:rPr lang="en-US" smtClean="0"/>
              <a:t>11/29/2021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spTree>
    <p:extLst>
      <p:ext uri="{BB962C8B-B14F-4D97-AF65-F5344CB8AC3E}">
        <p14:creationId xmlns:p14="http://schemas.microsoft.com/office/powerpoint/2010/main" val="23918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7EB8DD-679C-457D-8FC0-B15C08C5DE87}" type="datetime1">
              <a:rPr lang="en-US" smtClean="0"/>
              <a:t>11/29/2021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2AA575-3A2F-47FF-843C-F9856FBBA3EC}" type="slidenum">
              <a:rPr lang="en-US" smtClean="0"/>
              <a:pPr/>
              <a:t>‹#›</a:t>
            </a:fld>
            <a:endParaRPr 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15197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141AD1D-7A17-49A0-BC35-7AD7F692A8C0}" type="datetime1">
              <a:rPr lang="en-US" smtClean="0"/>
              <a:t>11/29/2021</a:t>
            </a:fld>
            <a:endParaRPr lang="en-US"/>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082AA575-3A2F-47FF-843C-F9856FBBA3EC}" type="slidenum">
              <a:rPr lang="en-US" smtClean="0"/>
              <a:pPr/>
              <a:t>‹#›</a:t>
            </a:fld>
            <a:endParaRPr lang="en-US"/>
          </a:p>
        </p:txBody>
      </p:sp>
    </p:spTree>
    <p:extLst>
      <p:ext uri="{BB962C8B-B14F-4D97-AF65-F5344CB8AC3E}">
        <p14:creationId xmlns:p14="http://schemas.microsoft.com/office/powerpoint/2010/main" val="221901908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hdr="0" ftr="0" dt="0"/>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accaglobal.com/content/dam/acca/global/PDF-students/2012s/cvp_fig1.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1669046F-5838-4C7A-BBE8-A77F40FD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D5E6CDB-92ED-43A1-9491-C46E2C8E9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80" name="Group 79">
            <a:extLst>
              <a:ext uri="{FF2B5EF4-FFF2-40B4-BE49-F238E27FC236}">
                <a16:creationId xmlns:a16="http://schemas.microsoft.com/office/drawing/2014/main" id="{EBB966BC-DC49-4138-8DEF-B1CD130339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7" y="482171"/>
            <a:ext cx="4578249" cy="5149101"/>
            <a:chOff x="632237" y="482171"/>
            <a:chExt cx="6104331" cy="5149101"/>
          </a:xfrm>
        </p:grpSpPr>
        <p:sp>
          <p:nvSpPr>
            <p:cNvPr id="81" name="Rectangle 80">
              <a:extLst>
                <a:ext uri="{FF2B5EF4-FFF2-40B4-BE49-F238E27FC236}">
                  <a16:creationId xmlns:a16="http://schemas.microsoft.com/office/drawing/2014/main" id="{EDD0BD06-EC5B-4F0E-A221-562BC2BA6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610433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634200B3-EC47-4A5B-A640-7118BF6AD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5471355"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84" name="Rectangle 83">
            <a:extLst>
              <a:ext uri="{FF2B5EF4-FFF2-40B4-BE49-F238E27FC236}">
                <a16:creationId xmlns:a16="http://schemas.microsoft.com/office/drawing/2014/main" id="{23B9DAF8-7DB4-40CB-85F8-7E02F95C6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281" y="984450"/>
            <a:ext cx="3859185"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6" name="Straight Connector 85">
            <a:extLst>
              <a:ext uri="{FF2B5EF4-FFF2-40B4-BE49-F238E27FC236}">
                <a16:creationId xmlns:a16="http://schemas.microsoft.com/office/drawing/2014/main" id="{606AED2C-61BA-485C-9DD4-B23B6280F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3521" y="1847088"/>
            <a:ext cx="2640276"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4101" name="TextBox 10">
            <a:extLst>
              <a:ext uri="{FF2B5EF4-FFF2-40B4-BE49-F238E27FC236}">
                <a16:creationId xmlns:a16="http://schemas.microsoft.com/office/drawing/2014/main" id="{0DFDBC65-B5B5-4C45-BF13-7342D0944982}"/>
              </a:ext>
            </a:extLst>
          </p:cNvPr>
          <p:cNvSpPr txBox="1">
            <a:spLocks noChangeArrowheads="1"/>
          </p:cNvSpPr>
          <p:nvPr/>
        </p:nvSpPr>
        <p:spPr bwMode="auto">
          <a:xfrm>
            <a:off x="5413522" y="804520"/>
            <a:ext cx="2640275" cy="104923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914400">
              <a:lnSpc>
                <a:spcPct val="90000"/>
              </a:lnSpc>
              <a:spcBef>
                <a:spcPct val="0"/>
              </a:spcBef>
              <a:spcAft>
                <a:spcPts val="600"/>
              </a:spcAft>
            </a:pPr>
            <a:r>
              <a:rPr lang="en-US" altLang="en-US" sz="2200" cap="all">
                <a:latin typeface="+mj-lt"/>
                <a:ea typeface="+mj-ea"/>
                <a:cs typeface="+mj-cs"/>
              </a:rPr>
              <a:t>Financial Performance Management</a:t>
            </a:r>
          </a:p>
        </p:txBody>
      </p:sp>
      <p:pic>
        <p:nvPicPr>
          <p:cNvPr id="4102" name="Picture 1">
            <a:extLst>
              <a:ext uri="{FF2B5EF4-FFF2-40B4-BE49-F238E27FC236}">
                <a16:creationId xmlns:a16="http://schemas.microsoft.com/office/drawing/2014/main" id="{7CF7B118-9C3B-4B2F-B0AD-1D8CDE6EEFA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53417" y="2325659"/>
            <a:ext cx="3618861" cy="144754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Slide Number Placeholder 5">
            <a:extLst>
              <a:ext uri="{FF2B5EF4-FFF2-40B4-BE49-F238E27FC236}">
                <a16:creationId xmlns:a16="http://schemas.microsoft.com/office/drawing/2014/main" id="{B59B41BC-3F9A-4A6A-B3E9-6126F260BB6F}"/>
              </a:ext>
            </a:extLst>
          </p:cNvPr>
          <p:cNvSpPr>
            <a:spLocks noGrp="1" noChangeArrowheads="1"/>
          </p:cNvSpPr>
          <p:nvPr>
            <p:ph type="sldNum" sz="quarter" idx="12"/>
          </p:nvPr>
        </p:nvSpPr>
        <p:spPr bwMode="auto">
          <a:xfrm>
            <a:off x="8183709" y="798973"/>
            <a:ext cx="608265" cy="50357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l">
              <a:lnSpc>
                <a:spcPct val="90000"/>
              </a:lnSpc>
              <a:spcAft>
                <a:spcPts val="600"/>
              </a:spcAft>
            </a:pPr>
            <a:fld id="{0E1F1002-4721-4F30-BF77-60EF57EA9DF1}" type="slidenum">
              <a:rPr lang="en-US" altLang="en-US">
                <a:solidFill>
                  <a:schemeClr val="accent1"/>
                </a:solidFill>
                <a:latin typeface="+mn-lt"/>
                <a:cs typeface="+mn-cs"/>
              </a:rPr>
              <a:pPr algn="l">
                <a:lnSpc>
                  <a:spcPct val="90000"/>
                </a:lnSpc>
                <a:spcAft>
                  <a:spcPts val="600"/>
                </a:spcAft>
              </a:pPr>
              <a:t>1</a:t>
            </a:fld>
            <a:endParaRPr lang="en-US" altLang="en-US">
              <a:solidFill>
                <a:schemeClr val="accent1"/>
              </a:solidFill>
              <a:latin typeface="+mn-lt"/>
              <a:cs typeface="+mn-cs"/>
            </a:endParaRPr>
          </a:p>
        </p:txBody>
      </p:sp>
      <p:sp>
        <p:nvSpPr>
          <p:cNvPr id="2059" name="Rectangle 11">
            <a:extLst>
              <a:ext uri="{FF2B5EF4-FFF2-40B4-BE49-F238E27FC236}">
                <a16:creationId xmlns:a16="http://schemas.microsoft.com/office/drawing/2014/main" id="{4A0D79BD-DEB8-40B5-B585-15AC21136F17}"/>
              </a:ext>
            </a:extLst>
          </p:cNvPr>
          <p:cNvSpPr>
            <a:spLocks noGrp="1" noChangeArrowheads="1"/>
          </p:cNvSpPr>
          <p:nvPr>
            <p:ph idx="1"/>
          </p:nvPr>
        </p:nvSpPr>
        <p:spPr>
          <a:xfrm>
            <a:off x="5413521" y="2015732"/>
            <a:ext cx="2640276" cy="3450613"/>
          </a:xfrm>
        </p:spPr>
        <p:txBody>
          <a:bodyPr vert="horz" lIns="91440" tIns="45720" rIns="91440" bIns="45720" rtlCol="0" anchor="t">
            <a:normAutofit/>
          </a:bodyPr>
          <a:lstStyle/>
          <a:p>
            <a:pPr marL="0" defTabSz="914400">
              <a:defRPr/>
            </a:pPr>
            <a:r>
              <a:rPr lang="en-US" b="1"/>
              <a:t>Cost-Volume-Profit (CVP) Analysis</a:t>
            </a:r>
          </a:p>
          <a:p>
            <a:pPr marL="0" defTabSz="914400">
              <a:defRPr/>
            </a:pPr>
            <a:endParaRPr lang="en-US" b="1"/>
          </a:p>
          <a:p>
            <a:pPr marL="0" defTabSz="914400">
              <a:defRPr/>
            </a:pPr>
            <a:endParaRPr lang="en-US" b="1"/>
          </a:p>
          <a:p>
            <a:pPr marL="0" defTabSz="914400">
              <a:defRPr/>
            </a:pPr>
            <a:endParaRPr lang="en-US" b="1"/>
          </a:p>
          <a:p>
            <a:pPr marL="0" defTabSz="914400">
              <a:defRPr/>
            </a:pPr>
            <a:endParaRPr lang="en-US" b="1"/>
          </a:p>
          <a:p>
            <a:pPr defTabSz="914400">
              <a:defRPr/>
            </a:pPr>
            <a:endParaRPr lang="en-US"/>
          </a:p>
          <a:p>
            <a:pPr defTabSz="914400">
              <a:defRPr/>
            </a:pPr>
            <a:endParaRPr lang="en-US"/>
          </a:p>
          <a:p>
            <a:pPr defTabSz="914400">
              <a:defRPr/>
            </a:pPr>
            <a:endParaRPr lang="en-US"/>
          </a:p>
        </p:txBody>
      </p:sp>
      <p:pic>
        <p:nvPicPr>
          <p:cNvPr id="88" name="Picture 87">
            <a:extLst>
              <a:ext uri="{FF2B5EF4-FFF2-40B4-BE49-F238E27FC236}">
                <a16:creationId xmlns:a16="http://schemas.microsoft.com/office/drawing/2014/main" id="{7EFCF05C-6070-460B-8E60-12BE3EFD19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90" name="Straight Connector 89">
            <a:extLst>
              <a:ext uri="{FF2B5EF4-FFF2-40B4-BE49-F238E27FC236}">
                <a16:creationId xmlns:a16="http://schemas.microsoft.com/office/drawing/2014/main" id="{CFD731F1-726F-453E-9516-3058095DE9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098" name="Text Box 5">
            <a:extLst>
              <a:ext uri="{FF2B5EF4-FFF2-40B4-BE49-F238E27FC236}">
                <a16:creationId xmlns:a16="http://schemas.microsoft.com/office/drawing/2014/main" id="{2074EC23-63D7-454A-AE81-DDA4A12C3E96}"/>
              </a:ext>
            </a:extLst>
          </p:cNvPr>
          <p:cNvSpPr txBox="1">
            <a:spLocks noChangeArrowheads="1"/>
          </p:cNvSpPr>
          <p:nvPr/>
        </p:nvSpPr>
        <p:spPr bwMode="auto">
          <a:xfrm>
            <a:off x="827088" y="620713"/>
            <a:ext cx="7705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457200">
              <a:defRPr>
                <a:solidFill>
                  <a:schemeClr val="tx1"/>
                </a:solidFill>
                <a:latin typeface="Arial" panose="020B0604020202020204" pitchFamily="34" charset="0"/>
                <a:cs typeface="Arial" panose="020B0604020202020204" pitchFamily="34" charset="0"/>
              </a:defRPr>
            </a:lvl1pPr>
            <a:lvl2pPr marL="742950" indent="-285750" defTabSz="457200">
              <a:defRPr>
                <a:solidFill>
                  <a:schemeClr val="tx1"/>
                </a:solidFill>
                <a:latin typeface="Arial" panose="020B0604020202020204" pitchFamily="34" charset="0"/>
                <a:cs typeface="Arial" panose="020B0604020202020204" pitchFamily="34" charset="0"/>
              </a:defRPr>
            </a:lvl2pPr>
            <a:lvl3pPr marL="1143000" indent="-228600" defTabSz="457200">
              <a:defRPr>
                <a:solidFill>
                  <a:schemeClr val="tx1"/>
                </a:solidFill>
                <a:latin typeface="Arial" panose="020B0604020202020204" pitchFamily="34" charset="0"/>
                <a:cs typeface="Arial" panose="020B0604020202020204" pitchFamily="34" charset="0"/>
              </a:defRPr>
            </a:lvl3pPr>
            <a:lvl4pPr marL="1600200" indent="-228600" defTabSz="457200">
              <a:defRPr>
                <a:solidFill>
                  <a:schemeClr val="tx1"/>
                </a:solidFill>
                <a:latin typeface="Arial" panose="020B0604020202020204" pitchFamily="34" charset="0"/>
                <a:cs typeface="Arial" panose="020B0604020202020204" pitchFamily="34" charset="0"/>
              </a:defRPr>
            </a:lvl4pPr>
            <a:lvl5pPr marL="2057400" indent="-228600" defTabSz="457200">
              <a:defRPr>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endParaRPr lang="en-US" altLang="en-US">
              <a:solidFill>
                <a:srgbClr val="000000"/>
              </a:solidFill>
              <a:latin typeface="Calibri" panose="020F050202020403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1A86B93D-0879-4BC3-B616-90E504482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720E885D-F4D2-48FD-95D9-DA0751F3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6148" name="Rectangle 4"/>
          <p:cNvSpPr>
            <a:spLocks noGrp="1" noChangeArrowheads="1"/>
          </p:cNvSpPr>
          <p:nvPr>
            <p:ph type="title"/>
          </p:nvPr>
        </p:nvSpPr>
        <p:spPr>
          <a:xfrm>
            <a:off x="5666994" y="2307409"/>
            <a:ext cx="2368182" cy="3747316"/>
          </a:xfrm>
        </p:spPr>
        <p:txBody>
          <a:bodyPr anchor="t">
            <a:normAutofit/>
          </a:bodyPr>
          <a:lstStyle/>
          <a:p>
            <a:pPr eaLnBrk="1" hangingPunct="1"/>
            <a:r>
              <a:rPr lang="en-GB" sz="3000" dirty="0">
                <a:latin typeface="Arial" charset="0"/>
              </a:rPr>
              <a:t>Overview</a:t>
            </a:r>
          </a:p>
        </p:txBody>
      </p:sp>
      <p:cxnSp>
        <p:nvCxnSpPr>
          <p:cNvPr id="79" name="Straight Connector 78">
            <a:extLst>
              <a:ext uri="{FF2B5EF4-FFF2-40B4-BE49-F238E27FC236}">
                <a16:creationId xmlns:a16="http://schemas.microsoft.com/office/drawing/2014/main" id="{39EC1CB8-4497-451C-9F6C-6BC9B6505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66994" y="2146542"/>
            <a:ext cx="236818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1" name="Title 1">
            <a:extLst>
              <a:ext uri="{FF2B5EF4-FFF2-40B4-BE49-F238E27FC236}">
                <a16:creationId xmlns:a16="http://schemas.microsoft.com/office/drawing/2014/main" id="{A599AF7C-8D7E-4D1B-AB28-587084B3DEF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685" y="3122496"/>
            <a:ext cx="264761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graphicFrame>
        <p:nvGraphicFramePr>
          <p:cNvPr id="6151" name="Rectangle 5">
            <a:extLst>
              <a:ext uri="{FF2B5EF4-FFF2-40B4-BE49-F238E27FC236}">
                <a16:creationId xmlns:a16="http://schemas.microsoft.com/office/drawing/2014/main" id="{36F11AEB-F9B1-4E34-8282-9C09D1788B19}"/>
              </a:ext>
            </a:extLst>
          </p:cNvPr>
          <p:cNvGraphicFramePr>
            <a:graphicFrameLocks noGrp="1"/>
          </p:cNvGraphicFramePr>
          <p:nvPr>
            <p:ph idx="1"/>
            <p:extLst>
              <p:ext uri="{D42A27DB-BD31-4B8C-83A1-F6EECF244321}">
                <p14:modId xmlns:p14="http://schemas.microsoft.com/office/powerpoint/2010/main" val="876196594"/>
              </p:ext>
            </p:extLst>
          </p:nvPr>
        </p:nvGraphicFramePr>
        <p:xfrm>
          <a:off x="852260" y="803275"/>
          <a:ext cx="4435078" cy="5251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0993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2"/>
          <p:cNvSpPr>
            <a:spLocks noGrp="1" noChangeArrowheads="1"/>
          </p:cNvSpPr>
          <p:nvPr>
            <p:ph type="title"/>
          </p:nvPr>
        </p:nvSpPr>
        <p:spPr/>
        <p:txBody>
          <a:bodyPr/>
          <a:lstStyle/>
          <a:p>
            <a:pPr eaLnBrk="1" hangingPunct="1"/>
            <a:r>
              <a:rPr lang="en-GB">
                <a:latin typeface="Arial" charset="0"/>
              </a:rPr>
              <a:t>Marketing &amp; accounting</a:t>
            </a:r>
          </a:p>
        </p:txBody>
      </p:sp>
      <p:sp>
        <p:nvSpPr>
          <p:cNvPr id="8196" name="Rectangle 4"/>
          <p:cNvSpPr>
            <a:spLocks noGrp="1" noChangeArrowheads="1"/>
          </p:cNvSpPr>
          <p:nvPr>
            <p:ph sz="half" idx="1"/>
          </p:nvPr>
        </p:nvSpPr>
        <p:spPr/>
        <p:txBody>
          <a:bodyPr>
            <a:normAutofit fontScale="92500" lnSpcReduction="20000"/>
          </a:bodyPr>
          <a:lstStyle/>
          <a:p>
            <a:pPr eaLnBrk="1" hangingPunct="1">
              <a:lnSpc>
                <a:spcPct val="90000"/>
              </a:lnSpc>
              <a:buFont typeface="Wingdings" pitchFamily="2" charset="2"/>
              <a:buChar char="n"/>
              <a:defRPr/>
            </a:pPr>
            <a:r>
              <a:rPr lang="en-GB" dirty="0">
                <a:effectLst>
                  <a:outerShdw blurRad="38100" dist="38100" dir="2700000" algn="tl">
                    <a:srgbClr val="C0C0C0"/>
                  </a:outerShdw>
                </a:effectLst>
                <a:ea typeface="+mn-ea"/>
              </a:rPr>
              <a:t>Marketing strategy for a business will encompass decisions about</a:t>
            </a:r>
          </a:p>
          <a:p>
            <a:pPr lvl="1" eaLnBrk="1" hangingPunct="1">
              <a:lnSpc>
                <a:spcPct val="90000"/>
              </a:lnSpc>
              <a:buFont typeface="Wingdings" pitchFamily="2" charset="2"/>
              <a:buChar char="¨"/>
              <a:defRPr/>
            </a:pPr>
            <a:r>
              <a:rPr lang="en-GB" dirty="0">
                <a:effectLst>
                  <a:outerShdw blurRad="38100" dist="38100" dir="2700000" algn="tl">
                    <a:srgbClr val="C0C0C0"/>
                  </a:outerShdw>
                </a:effectLst>
              </a:rPr>
              <a:t>product/service mix, </a:t>
            </a:r>
          </a:p>
          <a:p>
            <a:pPr lvl="1" eaLnBrk="1" hangingPunct="1">
              <a:lnSpc>
                <a:spcPct val="90000"/>
              </a:lnSpc>
              <a:buFont typeface="Wingdings" pitchFamily="2" charset="2"/>
              <a:buChar char="¨"/>
              <a:defRPr/>
            </a:pPr>
            <a:r>
              <a:rPr lang="en-GB" dirty="0">
                <a:effectLst>
                  <a:outerShdw blurRad="38100" dist="38100" dir="2700000" algn="tl">
                    <a:srgbClr val="C0C0C0"/>
                  </a:outerShdw>
                </a:effectLst>
              </a:rPr>
              <a:t>customer mix, </a:t>
            </a:r>
          </a:p>
          <a:p>
            <a:pPr lvl="1" eaLnBrk="1" hangingPunct="1">
              <a:lnSpc>
                <a:spcPct val="90000"/>
              </a:lnSpc>
              <a:buFont typeface="Wingdings" pitchFamily="2" charset="2"/>
              <a:buChar char="¨"/>
              <a:defRPr/>
            </a:pPr>
            <a:r>
              <a:rPr lang="en-GB" dirty="0">
                <a:effectLst>
                  <a:outerShdw blurRad="38100" dist="38100" dir="2700000" algn="tl">
                    <a:srgbClr val="C0C0C0"/>
                  </a:outerShdw>
                </a:effectLst>
              </a:rPr>
              <a:t>market segmentation,</a:t>
            </a:r>
          </a:p>
          <a:p>
            <a:pPr lvl="1" eaLnBrk="1" hangingPunct="1">
              <a:lnSpc>
                <a:spcPct val="90000"/>
              </a:lnSpc>
              <a:buFont typeface="Wingdings" pitchFamily="2" charset="2"/>
              <a:buChar char="¨"/>
              <a:defRPr/>
            </a:pPr>
            <a:r>
              <a:rPr lang="en-GB" dirty="0">
                <a:effectLst>
                  <a:outerShdw blurRad="38100" dist="38100" dir="2700000" algn="tl">
                    <a:srgbClr val="C0C0C0"/>
                  </a:outerShdw>
                </a:effectLst>
              </a:rPr>
              <a:t>pricing, and </a:t>
            </a:r>
          </a:p>
          <a:p>
            <a:pPr lvl="1" eaLnBrk="1" hangingPunct="1">
              <a:lnSpc>
                <a:spcPct val="90000"/>
              </a:lnSpc>
              <a:buFont typeface="Wingdings" pitchFamily="2" charset="2"/>
              <a:buChar char="¨"/>
              <a:defRPr/>
            </a:pPr>
            <a:r>
              <a:rPr lang="en-GB" dirty="0">
                <a:effectLst>
                  <a:outerShdw blurRad="38100" dist="38100" dir="2700000" algn="tl">
                    <a:srgbClr val="C0C0C0"/>
                  </a:outerShdw>
                </a:effectLst>
              </a:rPr>
              <a:t>distribution channel</a:t>
            </a:r>
            <a:r>
              <a:rPr lang="en-GB" sz="2000" dirty="0"/>
              <a:t> </a:t>
            </a:r>
          </a:p>
        </p:txBody>
      </p:sp>
      <p:sp>
        <p:nvSpPr>
          <p:cNvPr id="8197" name="Rectangle 5"/>
          <p:cNvSpPr>
            <a:spLocks noGrp="1" noChangeArrowheads="1"/>
          </p:cNvSpPr>
          <p:nvPr>
            <p:ph sz="half" idx="2"/>
          </p:nvPr>
        </p:nvSpPr>
        <p:spPr/>
        <p:txBody>
          <a:bodyPr>
            <a:normAutofit fontScale="92500" lnSpcReduction="20000"/>
          </a:bodyPr>
          <a:lstStyle/>
          <a:p>
            <a:pPr eaLnBrk="1" hangingPunct="1">
              <a:lnSpc>
                <a:spcPct val="90000"/>
              </a:lnSpc>
              <a:buClr>
                <a:schemeClr val="tx1"/>
              </a:buClr>
              <a:buFont typeface="Wingdings" charset="0"/>
              <a:buChar char="Ø"/>
            </a:pPr>
            <a:r>
              <a:rPr lang="en-GB" sz="2400" dirty="0">
                <a:effectLst>
                  <a:outerShdw blurRad="38100" dist="38100" dir="2700000" algn="tl">
                    <a:srgbClr val="DDDDDD"/>
                  </a:outerShdw>
                </a:effectLst>
                <a:latin typeface="Arial" charset="0"/>
              </a:rPr>
              <a:t>What is the volume of product/services we need to sell to maintain profitability?</a:t>
            </a:r>
          </a:p>
          <a:p>
            <a:pPr eaLnBrk="1" hangingPunct="1">
              <a:lnSpc>
                <a:spcPct val="90000"/>
              </a:lnSpc>
              <a:buClr>
                <a:schemeClr val="tx1"/>
              </a:buClr>
              <a:buFont typeface="Wingdings" charset="0"/>
              <a:buChar char="Ø"/>
            </a:pPr>
            <a:r>
              <a:rPr lang="en-GB" sz="2400" dirty="0">
                <a:effectLst>
                  <a:outerShdw blurRad="38100" dist="38100" dir="2700000" algn="tl">
                    <a:srgbClr val="DDDDDD"/>
                  </a:outerShdw>
                </a:effectLst>
                <a:latin typeface="Arial" charset="0"/>
              </a:rPr>
              <a:t>What alternative approaches to pricing can we adopt?</a:t>
            </a:r>
          </a:p>
          <a:p>
            <a:pPr eaLnBrk="1" hangingPunct="1">
              <a:lnSpc>
                <a:spcPct val="90000"/>
              </a:lnSpc>
              <a:buClr>
                <a:schemeClr val="tx1"/>
              </a:buClr>
              <a:buFont typeface="Wingdings" charset="0"/>
              <a:buChar char="Ø"/>
            </a:pPr>
            <a:r>
              <a:rPr lang="en-GB" sz="2400" dirty="0">
                <a:effectLst>
                  <a:outerShdw blurRad="38100" dist="38100" dir="2700000" algn="tl">
                    <a:srgbClr val="DDDDDD"/>
                  </a:outerShdw>
                </a:effectLst>
                <a:latin typeface="Arial" charset="0"/>
              </a:rPr>
              <a:t>What is our customer, product/service and distribution channel profitability in each of our market segments?</a:t>
            </a:r>
          </a:p>
        </p:txBody>
      </p:sp>
    </p:spTree>
    <p:extLst>
      <p:ext uri="{BB962C8B-B14F-4D97-AF65-F5344CB8AC3E}">
        <p14:creationId xmlns:p14="http://schemas.microsoft.com/office/powerpoint/2010/main" val="968347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0216D9FD-860F-4F5C-8D9B-CE7002071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4" name="Rectangle 2"/>
          <p:cNvSpPr>
            <a:spLocks noGrp="1" noChangeArrowheads="1"/>
          </p:cNvSpPr>
          <p:nvPr>
            <p:ph type="title"/>
          </p:nvPr>
        </p:nvSpPr>
        <p:spPr>
          <a:xfrm>
            <a:off x="661988" y="977028"/>
            <a:ext cx="2500057" cy="5237503"/>
          </a:xfrm>
        </p:spPr>
        <p:txBody>
          <a:bodyPr anchor="ctr">
            <a:normAutofit/>
          </a:bodyPr>
          <a:lstStyle/>
          <a:p>
            <a:pPr eaLnBrk="1" hangingPunct="1"/>
            <a:r>
              <a:rPr lang="en-GB" sz="3000">
                <a:latin typeface="Arial" charset="0"/>
              </a:rPr>
              <a:t>Cost behaviour</a:t>
            </a:r>
          </a:p>
        </p:txBody>
      </p:sp>
      <p:sp>
        <p:nvSpPr>
          <p:cNvPr id="76" name="Rectangle 75">
            <a:extLst>
              <a:ext uri="{FF2B5EF4-FFF2-40B4-BE49-F238E27FC236}">
                <a16:creationId xmlns:a16="http://schemas.microsoft.com/office/drawing/2014/main" id="{8D074069-7026-466C-B495-20FB9578C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494" y="0"/>
            <a:ext cx="5653506" cy="6858000"/>
          </a:xfrm>
          <a:prstGeom prst="rect">
            <a:avLst/>
          </a:prstGeom>
          <a:solidFill>
            <a:schemeClr val="tx2"/>
          </a:solidFill>
          <a:ln w="6350">
            <a:noFill/>
          </a:ln>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C1685D80-4D5A-471F-9215-651424F47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340" y="0"/>
            <a:ext cx="123444" cy="6858000"/>
          </a:xfrm>
          <a:prstGeom prst="rect">
            <a:avLst/>
          </a:prstGeom>
          <a:solidFill>
            <a:schemeClr val="accent2"/>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0245" name="Rectangle 3"/>
          <p:cNvSpPr>
            <a:spLocks noGrp="1" noChangeArrowheads="1"/>
          </p:cNvSpPr>
          <p:nvPr>
            <p:ph idx="1"/>
          </p:nvPr>
        </p:nvSpPr>
        <p:spPr>
          <a:xfrm>
            <a:off x="4343965" y="977029"/>
            <a:ext cx="4071592" cy="5237503"/>
          </a:xfrm>
        </p:spPr>
        <p:txBody>
          <a:bodyPr anchor="ctr">
            <a:normAutofit/>
          </a:bodyPr>
          <a:lstStyle/>
          <a:p>
            <a:pPr eaLnBrk="1" hangingPunct="1"/>
            <a:r>
              <a:rPr lang="en-GB">
                <a:solidFill>
                  <a:schemeClr val="bg1"/>
                </a:solidFill>
                <a:latin typeface="Arial" charset="0"/>
              </a:rPr>
              <a:t>Fixed costs </a:t>
            </a:r>
          </a:p>
          <a:p>
            <a:pPr eaLnBrk="1" hangingPunct="1"/>
            <a:r>
              <a:rPr lang="en-GB">
                <a:solidFill>
                  <a:schemeClr val="bg1"/>
                </a:solidFill>
                <a:latin typeface="Arial" charset="0"/>
              </a:rPr>
              <a:t>Variable costs</a:t>
            </a:r>
          </a:p>
          <a:p>
            <a:pPr eaLnBrk="1" hangingPunct="1"/>
            <a:r>
              <a:rPr lang="en-GB">
                <a:solidFill>
                  <a:schemeClr val="bg1"/>
                </a:solidFill>
                <a:latin typeface="Arial" charset="0"/>
              </a:rPr>
              <a:t>Semi-fixed costs</a:t>
            </a:r>
          </a:p>
          <a:p>
            <a:pPr eaLnBrk="1" hangingPunct="1"/>
            <a:r>
              <a:rPr lang="en-GB">
                <a:solidFill>
                  <a:schemeClr val="bg1"/>
                </a:solidFill>
                <a:latin typeface="Arial" charset="0"/>
              </a:rPr>
              <a:t>Semi-variable costs</a:t>
            </a:r>
          </a:p>
          <a:p>
            <a:pPr eaLnBrk="1" hangingPunct="1"/>
            <a:r>
              <a:rPr lang="en-GB">
                <a:solidFill>
                  <a:schemeClr val="bg1"/>
                </a:solidFill>
                <a:latin typeface="Arial" charset="0"/>
              </a:rPr>
              <a:t>Marginal costs</a:t>
            </a:r>
          </a:p>
          <a:p>
            <a:pPr eaLnBrk="1" hangingPunct="1"/>
            <a:r>
              <a:rPr lang="en-GB">
                <a:solidFill>
                  <a:schemeClr val="bg1"/>
                </a:solidFill>
                <a:latin typeface="Arial" charset="0"/>
              </a:rPr>
              <a:t>Average costs</a:t>
            </a:r>
          </a:p>
          <a:p>
            <a:pPr eaLnBrk="1" hangingPunct="1"/>
            <a:endParaRPr lang="en-GB">
              <a:solidFill>
                <a:schemeClr val="bg1"/>
              </a:solidFill>
              <a:latin typeface="Arial" charset="0"/>
            </a:endParaRPr>
          </a:p>
          <a:p>
            <a:pPr eaLnBrk="1" hangingPunct="1">
              <a:buFont typeface="Wingdings" charset="0"/>
              <a:buNone/>
            </a:pPr>
            <a:endParaRPr lang="en-GB">
              <a:solidFill>
                <a:schemeClr val="bg1"/>
              </a:solidFill>
              <a:latin typeface="Arial" charset="0"/>
            </a:endParaRPr>
          </a:p>
        </p:txBody>
      </p:sp>
    </p:spTree>
    <p:extLst>
      <p:ext uri="{BB962C8B-B14F-4D97-AF65-F5344CB8AC3E}">
        <p14:creationId xmlns:p14="http://schemas.microsoft.com/office/powerpoint/2010/main" val="1010321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270" name="Rectangle 73">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271" name="Picture 75">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1272" name="Straight Connector 77">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1273" name="Straight Connector 79">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1274" name="Rectangle 81">
            <a:extLst>
              <a:ext uri="{FF2B5EF4-FFF2-40B4-BE49-F238E27FC236}">
                <a16:creationId xmlns:a16="http://schemas.microsoft.com/office/drawing/2014/main" id="{E2FB3747-BFEC-4D0B-A987-BC9568F0B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5" name="Rectangle 83">
            <a:extLst>
              <a:ext uri="{FF2B5EF4-FFF2-40B4-BE49-F238E27FC236}">
                <a16:creationId xmlns:a16="http://schemas.microsoft.com/office/drawing/2014/main" id="{28AB78F9-B968-493D-B697-514F1A20D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1268" name="Rectangle 2"/>
          <p:cNvSpPr>
            <a:spLocks noGrp="1" noChangeArrowheads="1"/>
          </p:cNvSpPr>
          <p:nvPr>
            <p:ph type="title"/>
          </p:nvPr>
        </p:nvSpPr>
        <p:spPr>
          <a:xfrm>
            <a:off x="1332546" y="4613198"/>
            <a:ext cx="6490891" cy="844697"/>
          </a:xfrm>
        </p:spPr>
        <p:txBody>
          <a:bodyPr vert="horz" lIns="91440" tIns="45720" rIns="91440" bIns="45720" rtlCol="0" anchor="t">
            <a:normAutofit/>
          </a:bodyPr>
          <a:lstStyle/>
          <a:p>
            <a:pPr defTabSz="914400"/>
            <a:r>
              <a:rPr lang="en-US"/>
              <a:t>Cost behaviour</a:t>
            </a:r>
          </a:p>
        </p:txBody>
      </p:sp>
      <p:grpSp>
        <p:nvGrpSpPr>
          <p:cNvPr id="11276" name="Group 85">
            <a:extLst>
              <a:ext uri="{FF2B5EF4-FFF2-40B4-BE49-F238E27FC236}">
                <a16:creationId xmlns:a16="http://schemas.microsoft.com/office/drawing/2014/main" id="{BF428797-2897-4987-97AE-CC7E760B80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253" y="323836"/>
            <a:ext cx="6974974" cy="3652791"/>
            <a:chOff x="7639235" y="600024"/>
            <a:chExt cx="3898557" cy="5222486"/>
          </a:xfrm>
        </p:grpSpPr>
        <p:sp>
          <p:nvSpPr>
            <p:cNvPr id="87" name="Rectangle 86">
              <a:extLst>
                <a:ext uri="{FF2B5EF4-FFF2-40B4-BE49-F238E27FC236}">
                  <a16:creationId xmlns:a16="http://schemas.microsoft.com/office/drawing/2014/main" id="{ACAF60A3-79CC-4912-B61B-707CC2B99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39235" y="600024"/>
              <a:ext cx="3898557" cy="522248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E04482E0-41D8-43A7-99E0-0DB9E2320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0263" y="1062693"/>
              <a:ext cx="3635738" cy="4292341"/>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1559949" y="1366336"/>
            <a:ext cx="6015490" cy="156402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1277" name="Straight Connector 89">
            <a:extLst>
              <a:ext uri="{FF2B5EF4-FFF2-40B4-BE49-F238E27FC236}">
                <a16:creationId xmlns:a16="http://schemas.microsoft.com/office/drawing/2014/main" id="{4219D19D-C57A-4EBD-A668-7EF1F6C13F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32546" y="4460798"/>
            <a:ext cx="6482257"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1278" name="Picture 91">
            <a:extLst>
              <a:ext uri="{FF2B5EF4-FFF2-40B4-BE49-F238E27FC236}">
                <a16:creationId xmlns:a16="http://schemas.microsoft.com/office/drawing/2014/main" id="{2CFE85CD-CC1B-43AE-A37A-0C06606F48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1279" name="Straight Connector 93">
            <a:extLst>
              <a:ext uri="{FF2B5EF4-FFF2-40B4-BE49-F238E27FC236}">
                <a16:creationId xmlns:a16="http://schemas.microsoft.com/office/drawing/2014/main" id="{44497725-2883-4D3A-91E2-180A9DF1DA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2896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p:cNvSpPr>
            <a:spLocks noGrp="1" noChangeArrowheads="1"/>
          </p:cNvSpPr>
          <p:nvPr>
            <p:ph type="title"/>
          </p:nvPr>
        </p:nvSpPr>
        <p:spPr>
          <a:xfrm>
            <a:off x="637262" y="1240076"/>
            <a:ext cx="2045860" cy="4584527"/>
          </a:xfrm>
        </p:spPr>
        <p:txBody>
          <a:bodyPr>
            <a:normAutofit/>
          </a:bodyPr>
          <a:lstStyle/>
          <a:p>
            <a:pPr eaLnBrk="1" hangingPunct="1"/>
            <a:r>
              <a:rPr lang="en-GB" sz="3000">
                <a:solidFill>
                  <a:srgbClr val="FFFFFF"/>
                </a:solidFill>
                <a:latin typeface="Arial" charset="0"/>
              </a:rPr>
              <a:t>Cost-volume-profit (CVP) analysis</a:t>
            </a:r>
          </a:p>
        </p:txBody>
      </p:sp>
      <p:sp>
        <p:nvSpPr>
          <p:cNvPr id="14339" name="Rectangle 3"/>
          <p:cNvSpPr>
            <a:spLocks noGrp="1" noChangeArrowheads="1"/>
          </p:cNvSpPr>
          <p:nvPr>
            <p:ph idx="1"/>
          </p:nvPr>
        </p:nvSpPr>
        <p:spPr>
          <a:xfrm>
            <a:off x="3529195" y="1240077"/>
            <a:ext cx="4526120" cy="4916465"/>
          </a:xfrm>
        </p:spPr>
        <p:txBody>
          <a:bodyPr anchor="t">
            <a:normAutofit/>
          </a:bodyPr>
          <a:lstStyle/>
          <a:p>
            <a:pPr eaLnBrk="1" hangingPunct="1">
              <a:buFont typeface="Wingdings" pitchFamily="2" charset="2"/>
              <a:buChar char="n"/>
              <a:defRPr/>
            </a:pPr>
            <a:r>
              <a:rPr lang="en-GB" dirty="0">
                <a:effectLst>
                  <a:outerShdw blurRad="38100" dist="38100" dir="2700000" algn="tl">
                    <a:srgbClr val="C0C0C0"/>
                  </a:outerShdw>
                </a:effectLst>
                <a:ea typeface="+mn-ea"/>
              </a:rPr>
              <a:t>The relationship between changes in the number of units sold, selling prices and fixed and variable costs</a:t>
            </a:r>
          </a:p>
          <a:p>
            <a:pPr lvl="1" eaLnBrk="1" hangingPunct="1">
              <a:buFont typeface="Wingdings" pitchFamily="2" charset="2"/>
              <a:buChar char="¨"/>
              <a:defRPr/>
            </a:pPr>
            <a:r>
              <a:rPr lang="en-GB" dirty="0"/>
              <a:t>Relevant range</a:t>
            </a:r>
          </a:p>
          <a:p>
            <a:pPr lvl="1" eaLnBrk="1" hangingPunct="1">
              <a:buFont typeface="Wingdings" pitchFamily="2" charset="2"/>
              <a:buChar char="¨"/>
              <a:defRPr/>
            </a:pPr>
            <a:r>
              <a:rPr lang="en-GB" dirty="0"/>
              <a:t>Sensitivity analysis</a:t>
            </a:r>
          </a:p>
          <a:p>
            <a:pPr lvl="1" eaLnBrk="1" hangingPunct="1">
              <a:buFont typeface="Wingdings" pitchFamily="2" charset="2"/>
              <a:buChar char="¨"/>
              <a:defRPr/>
            </a:pPr>
            <a:endParaRPr lang="en-GB" dirty="0"/>
          </a:p>
        </p:txBody>
      </p:sp>
    </p:spTree>
    <p:extLst>
      <p:ext uri="{BB962C8B-B14F-4D97-AF65-F5344CB8AC3E}">
        <p14:creationId xmlns:p14="http://schemas.microsoft.com/office/powerpoint/2010/main" val="2452988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0" name="Rectangle 2"/>
          <p:cNvSpPr>
            <a:spLocks noGrp="1" noChangeArrowheads="1"/>
          </p:cNvSpPr>
          <p:nvPr>
            <p:ph type="title"/>
          </p:nvPr>
        </p:nvSpPr>
        <p:spPr>
          <a:xfrm>
            <a:off x="637262" y="1240076"/>
            <a:ext cx="2045860" cy="4584527"/>
          </a:xfrm>
        </p:spPr>
        <p:txBody>
          <a:bodyPr>
            <a:normAutofit/>
          </a:bodyPr>
          <a:lstStyle/>
          <a:p>
            <a:pPr eaLnBrk="1" hangingPunct="1"/>
            <a:r>
              <a:rPr lang="en-GB" sz="2200">
                <a:solidFill>
                  <a:srgbClr val="FFFFFF"/>
                </a:solidFill>
                <a:latin typeface="Arial" charset="0"/>
              </a:rPr>
              <a:t>Breakeven</a:t>
            </a:r>
          </a:p>
        </p:txBody>
      </p:sp>
      <p:sp>
        <p:nvSpPr>
          <p:cNvPr id="16387" name="Rectangle 3"/>
          <p:cNvSpPr>
            <a:spLocks noGrp="1" noChangeArrowheads="1"/>
          </p:cNvSpPr>
          <p:nvPr>
            <p:ph idx="1"/>
          </p:nvPr>
        </p:nvSpPr>
        <p:spPr>
          <a:xfrm>
            <a:off x="3529195" y="1240077"/>
            <a:ext cx="4526120" cy="4916465"/>
          </a:xfrm>
        </p:spPr>
        <p:txBody>
          <a:bodyPr anchor="t">
            <a:normAutofit/>
          </a:bodyPr>
          <a:lstStyle/>
          <a:p>
            <a:pPr eaLnBrk="1" hangingPunct="1"/>
            <a:r>
              <a:rPr lang="en-GB">
                <a:latin typeface="Arial" charset="0"/>
              </a:rPr>
              <a:t>The point at which total costs equal total revenue – there is neither a profit or loss</a:t>
            </a:r>
          </a:p>
          <a:p>
            <a:pPr lvl="1" eaLnBrk="1" hangingPunct="1">
              <a:buFont typeface="Wingdings" charset="0"/>
              <a:buNone/>
            </a:pPr>
            <a:r>
              <a:rPr lang="en-GB" b="1">
                <a:latin typeface="Arial" charset="0"/>
              </a:rPr>
              <a:t>Breakeven sales (in units) = </a:t>
            </a:r>
          </a:p>
          <a:p>
            <a:pPr lvl="1" eaLnBrk="1" hangingPunct="1">
              <a:buFont typeface="Wingdings" charset="0"/>
              <a:buNone/>
            </a:pPr>
            <a:r>
              <a:rPr lang="en-GB" b="1">
                <a:latin typeface="Arial" charset="0"/>
              </a:rPr>
              <a:t>Fixed costs</a:t>
            </a:r>
          </a:p>
          <a:p>
            <a:pPr lvl="1" eaLnBrk="1" hangingPunct="1">
              <a:buFont typeface="Wingdings" charset="0"/>
              <a:buNone/>
            </a:pPr>
            <a:r>
              <a:rPr lang="en-GB" b="1">
                <a:latin typeface="Arial" charset="0"/>
              </a:rPr>
              <a:t>Unit contribution</a:t>
            </a:r>
          </a:p>
          <a:p>
            <a:pPr eaLnBrk="1" hangingPunct="1"/>
            <a:r>
              <a:rPr lang="en-GB" i="1">
                <a:latin typeface="Arial" charset="0"/>
              </a:rPr>
              <a:t>Unit contribution = selling price per unit – variable cost per unit</a:t>
            </a:r>
          </a:p>
          <a:p>
            <a:pPr lvl="1" eaLnBrk="1" hangingPunct="1">
              <a:buFont typeface="Wingdings" charset="0"/>
              <a:buNone/>
            </a:pPr>
            <a:r>
              <a:rPr lang="en-GB" b="1">
                <a:latin typeface="Arial" charset="0"/>
              </a:rPr>
              <a:t>Breakeven sales (in £s) =</a:t>
            </a:r>
          </a:p>
          <a:p>
            <a:pPr lvl="1" eaLnBrk="1" hangingPunct="1">
              <a:buFont typeface="Wingdings" charset="0"/>
              <a:buNone/>
            </a:pPr>
            <a:r>
              <a:rPr lang="en-GB" b="1">
                <a:latin typeface="Arial" charset="0"/>
              </a:rPr>
              <a:t>Fixed costs</a:t>
            </a:r>
          </a:p>
          <a:p>
            <a:pPr lvl="1" eaLnBrk="1" hangingPunct="1">
              <a:buFont typeface="Wingdings" charset="0"/>
              <a:buNone/>
            </a:pPr>
            <a:r>
              <a:rPr lang="en-GB" b="1">
                <a:latin typeface="Arial" charset="0"/>
              </a:rPr>
              <a:t>Unit contribution as a % of sales</a:t>
            </a:r>
          </a:p>
          <a:p>
            <a:pPr lvl="1" eaLnBrk="1" hangingPunct="1">
              <a:buFont typeface="Wingdings" charset="0"/>
              <a:buNone/>
            </a:pPr>
            <a:endParaRPr lang="en-GB">
              <a:effectLst>
                <a:outerShdw blurRad="38100" dist="38100" dir="2700000" algn="tl">
                  <a:srgbClr val="DDDDDD"/>
                </a:outerShdw>
              </a:effectLst>
              <a:latin typeface="Arial" charset="0"/>
            </a:endParaRPr>
          </a:p>
        </p:txBody>
      </p:sp>
      <p:sp>
        <p:nvSpPr>
          <p:cNvPr id="14342" name="Line 5"/>
          <p:cNvSpPr>
            <a:spLocks noChangeShapeType="1"/>
          </p:cNvSpPr>
          <p:nvPr/>
        </p:nvSpPr>
        <p:spPr bwMode="auto">
          <a:xfrm>
            <a:off x="3492500" y="3429000"/>
            <a:ext cx="23749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4343" name="Line 6"/>
          <p:cNvSpPr>
            <a:spLocks noChangeShapeType="1"/>
          </p:cNvSpPr>
          <p:nvPr/>
        </p:nvSpPr>
        <p:spPr bwMode="auto">
          <a:xfrm>
            <a:off x="2700338" y="5734050"/>
            <a:ext cx="40322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445491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Rectangle 2"/>
          <p:cNvSpPr>
            <a:spLocks noGrp="1" noChangeArrowheads="1"/>
          </p:cNvSpPr>
          <p:nvPr>
            <p:ph type="title"/>
          </p:nvPr>
        </p:nvSpPr>
        <p:spPr/>
        <p:txBody>
          <a:bodyPr/>
          <a:lstStyle/>
          <a:p>
            <a:pPr eaLnBrk="1" hangingPunct="1"/>
            <a:r>
              <a:rPr lang="en-GB">
                <a:latin typeface="Arial" charset="0"/>
              </a:rPr>
              <a:t>CVP analysis</a:t>
            </a:r>
            <a:endParaRPr lang="en-GB" sz="2800">
              <a:latin typeface="Arial" charset="0"/>
            </a:endParaRPr>
          </a:p>
        </p:txBody>
      </p:sp>
      <p:sp>
        <p:nvSpPr>
          <p:cNvPr id="15365" name="Rectangle 3"/>
          <p:cNvSpPr>
            <a:spLocks noGrp="1" noChangeArrowheads="1"/>
          </p:cNvSpPr>
          <p:nvPr>
            <p:ph sz="half" idx="1"/>
          </p:nvPr>
        </p:nvSpPr>
        <p:spPr/>
        <p:txBody>
          <a:bodyPr>
            <a:normAutofit fontScale="92500"/>
          </a:bodyPr>
          <a:lstStyle/>
          <a:p>
            <a:pPr eaLnBrk="1" hangingPunct="1">
              <a:buFont typeface="Wingdings" charset="0"/>
              <a:buNone/>
            </a:pPr>
            <a:r>
              <a:rPr lang="en-GB" dirty="0">
                <a:latin typeface="Arial" charset="0"/>
              </a:rPr>
              <a:t>Fixed costs £200,000</a:t>
            </a:r>
          </a:p>
          <a:p>
            <a:pPr eaLnBrk="1" hangingPunct="1">
              <a:buFont typeface="Wingdings" charset="0"/>
              <a:buNone/>
            </a:pPr>
            <a:r>
              <a:rPr lang="en-GB" dirty="0">
                <a:latin typeface="Arial" charset="0"/>
              </a:rPr>
              <a:t>Variable costs £10 per unit</a:t>
            </a:r>
          </a:p>
          <a:p>
            <a:pPr eaLnBrk="1" hangingPunct="1">
              <a:buFont typeface="Wingdings" charset="0"/>
              <a:buNone/>
            </a:pPr>
            <a:r>
              <a:rPr lang="en-GB" dirty="0">
                <a:latin typeface="Arial" charset="0"/>
              </a:rPr>
              <a:t>Selling price £25</a:t>
            </a:r>
          </a:p>
          <a:p>
            <a:pPr eaLnBrk="1" hangingPunct="1">
              <a:buFont typeface="Wingdings" charset="0"/>
              <a:buNone/>
            </a:pPr>
            <a:r>
              <a:rPr lang="en-GB" dirty="0">
                <a:latin typeface="Arial" charset="0"/>
              </a:rPr>
              <a:t>20,000 units</a:t>
            </a:r>
          </a:p>
          <a:p>
            <a:pPr eaLnBrk="1" hangingPunct="1">
              <a:buFont typeface="Wingdings" charset="0"/>
              <a:buNone/>
            </a:pPr>
            <a:endParaRPr lang="en-GB" dirty="0">
              <a:latin typeface="Arial" charset="0"/>
            </a:endParaRPr>
          </a:p>
          <a:p>
            <a:pPr eaLnBrk="1" hangingPunct="1">
              <a:buFont typeface="Wingdings" charset="0"/>
              <a:buNone/>
            </a:pPr>
            <a:r>
              <a:rPr lang="en-GB" dirty="0">
                <a:latin typeface="Arial" charset="0"/>
              </a:rPr>
              <a:t>What is the net profit?</a:t>
            </a:r>
          </a:p>
        </p:txBody>
      </p:sp>
      <p:sp>
        <p:nvSpPr>
          <p:cNvPr id="37892" name="Rectangle 4"/>
          <p:cNvSpPr>
            <a:spLocks noGrp="1" noChangeArrowheads="1"/>
          </p:cNvSpPr>
          <p:nvPr>
            <p:ph sz="half" idx="2"/>
          </p:nvPr>
        </p:nvSpPr>
        <p:spPr/>
        <p:txBody>
          <a:bodyPr>
            <a:normAutofit fontScale="92500"/>
          </a:bodyPr>
          <a:lstStyle/>
          <a:p>
            <a:pPr eaLnBrk="1" hangingPunct="1">
              <a:buFont typeface="Wingdings" charset="0"/>
              <a:buNone/>
            </a:pPr>
            <a:endParaRPr lang="en-GB" dirty="0">
              <a:effectLst>
                <a:outerShdw blurRad="38100" dist="38100" dir="2700000" algn="tl">
                  <a:srgbClr val="DDDDDD"/>
                </a:outerShdw>
              </a:effectLst>
              <a:latin typeface="Arial" charset="0"/>
            </a:endParaRPr>
          </a:p>
          <a:p>
            <a:pPr eaLnBrk="1" hangingPunct="1">
              <a:buFont typeface="Wingdings" charset="0"/>
              <a:buNone/>
            </a:pPr>
            <a:r>
              <a:rPr lang="en-GB" dirty="0">
                <a:effectLst>
                  <a:outerShdw blurRad="38100" dist="38100" dir="2700000" algn="tl">
                    <a:srgbClr val="DDDDDD"/>
                  </a:outerShdw>
                </a:effectLst>
                <a:latin typeface="Arial" charset="0"/>
              </a:rPr>
              <a:t> (£25 x 20,000) = 500,000</a:t>
            </a:r>
          </a:p>
          <a:p>
            <a:pPr eaLnBrk="1" hangingPunct="1">
              <a:buFont typeface="Wingdings" charset="0"/>
              <a:buNone/>
            </a:pPr>
            <a:r>
              <a:rPr lang="en-GB" dirty="0">
                <a:effectLst>
                  <a:outerShdw blurRad="38100" dist="38100" dir="2700000" algn="tl">
                    <a:srgbClr val="DDDDDD"/>
                  </a:outerShdw>
                </a:effectLst>
                <a:latin typeface="Arial" charset="0"/>
              </a:rPr>
              <a:t> [200,000 + (£10 x 20,000)]</a:t>
            </a:r>
          </a:p>
          <a:p>
            <a:pPr eaLnBrk="1" hangingPunct="1">
              <a:buFont typeface="Wingdings" charset="0"/>
              <a:buNone/>
            </a:pPr>
            <a:endParaRPr lang="en-GB" dirty="0">
              <a:effectLst>
                <a:outerShdw blurRad="38100" dist="38100" dir="2700000" algn="tl">
                  <a:srgbClr val="DDDDDD"/>
                </a:outerShdw>
              </a:effectLst>
              <a:latin typeface="Arial" charset="0"/>
            </a:endParaRPr>
          </a:p>
          <a:p>
            <a:pPr eaLnBrk="1" hangingPunct="1">
              <a:buFont typeface="Wingdings" charset="0"/>
              <a:buNone/>
            </a:pPr>
            <a:r>
              <a:rPr lang="en-GB" dirty="0">
                <a:effectLst>
                  <a:outerShdw blurRad="38100" dist="38100" dir="2700000" algn="tl">
                    <a:srgbClr val="DDDDDD"/>
                  </a:outerShdw>
                </a:effectLst>
                <a:latin typeface="Arial" charset="0"/>
              </a:rPr>
              <a:t>N = 500,000 – 400,000</a:t>
            </a:r>
          </a:p>
          <a:p>
            <a:pPr eaLnBrk="1" hangingPunct="1">
              <a:buFont typeface="Wingdings" charset="0"/>
              <a:buNone/>
            </a:pPr>
            <a:endParaRPr lang="en-GB" dirty="0">
              <a:effectLst>
                <a:outerShdw blurRad="38100" dist="38100" dir="2700000" algn="tl">
                  <a:srgbClr val="DDDDDD"/>
                </a:outerShdw>
              </a:effectLst>
              <a:latin typeface="Arial" charset="0"/>
            </a:endParaRPr>
          </a:p>
          <a:p>
            <a:pPr eaLnBrk="1" hangingPunct="1">
              <a:buFont typeface="Wingdings" charset="0"/>
              <a:buNone/>
            </a:pPr>
            <a:r>
              <a:rPr lang="en-GB" dirty="0">
                <a:effectLst>
                  <a:outerShdw blurRad="38100" dist="38100" dir="2700000" algn="tl">
                    <a:srgbClr val="DDDDDD"/>
                  </a:outerShdw>
                </a:effectLst>
                <a:latin typeface="Arial" charset="0"/>
              </a:rPr>
              <a:t>N = £100,000</a:t>
            </a:r>
          </a:p>
        </p:txBody>
      </p:sp>
    </p:spTree>
    <p:extLst>
      <p:ext uri="{BB962C8B-B14F-4D97-AF65-F5344CB8AC3E}">
        <p14:creationId xmlns:p14="http://schemas.microsoft.com/office/powerpoint/2010/main" val="19590596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2"/>
          <p:cNvSpPr>
            <a:spLocks noGrp="1" noChangeArrowheads="1"/>
          </p:cNvSpPr>
          <p:nvPr>
            <p:ph type="title"/>
          </p:nvPr>
        </p:nvSpPr>
        <p:spPr/>
        <p:txBody>
          <a:bodyPr/>
          <a:lstStyle/>
          <a:p>
            <a:pPr eaLnBrk="1" hangingPunct="1"/>
            <a:r>
              <a:rPr lang="en-GB">
                <a:latin typeface="Arial" charset="0"/>
              </a:rPr>
              <a:t>Breakeven</a:t>
            </a:r>
            <a:endParaRPr lang="en-GB" sz="2800">
              <a:latin typeface="Arial" charset="0"/>
            </a:endParaRPr>
          </a:p>
        </p:txBody>
      </p:sp>
      <p:sp>
        <p:nvSpPr>
          <p:cNvPr id="16389" name="Rectangle 3"/>
          <p:cNvSpPr>
            <a:spLocks noGrp="1" noChangeArrowheads="1"/>
          </p:cNvSpPr>
          <p:nvPr>
            <p:ph sz="half" idx="1"/>
          </p:nvPr>
        </p:nvSpPr>
        <p:spPr/>
        <p:txBody>
          <a:bodyPr>
            <a:normAutofit fontScale="47500" lnSpcReduction="20000"/>
          </a:bodyPr>
          <a:lstStyle/>
          <a:p>
            <a:pPr eaLnBrk="1" hangingPunct="1">
              <a:buFont typeface="Wingdings" charset="0"/>
              <a:buNone/>
            </a:pPr>
            <a:r>
              <a:rPr lang="en-GB" sz="2400" b="1" dirty="0">
                <a:latin typeface="Arial" charset="0"/>
              </a:rPr>
              <a:t>Breakeven (in units):</a:t>
            </a:r>
          </a:p>
          <a:p>
            <a:pPr eaLnBrk="1" hangingPunct="1">
              <a:buFont typeface="Wingdings" charset="0"/>
              <a:buNone/>
            </a:pPr>
            <a:endParaRPr lang="en-GB" sz="2000" dirty="0">
              <a:latin typeface="Arial" charset="0"/>
            </a:endParaRPr>
          </a:p>
          <a:p>
            <a:pPr algn="ctr" eaLnBrk="1" hangingPunct="1">
              <a:buFont typeface="Wingdings" charset="0"/>
              <a:buNone/>
            </a:pPr>
            <a:r>
              <a:rPr lang="en-GB" sz="2000" dirty="0">
                <a:latin typeface="Arial" charset="0"/>
              </a:rPr>
              <a:t>Fixed costs</a:t>
            </a:r>
          </a:p>
          <a:p>
            <a:pPr eaLnBrk="1" hangingPunct="1">
              <a:buFont typeface="Wingdings" charset="0"/>
              <a:buNone/>
            </a:pPr>
            <a:r>
              <a:rPr lang="en-GB" sz="2000" dirty="0">
                <a:latin typeface="Arial" charset="0"/>
              </a:rPr>
              <a:t>(Selling price – variable cost)</a:t>
            </a:r>
          </a:p>
          <a:p>
            <a:pPr eaLnBrk="1" hangingPunct="1">
              <a:buFont typeface="Wingdings" charset="0"/>
              <a:buNone/>
            </a:pPr>
            <a:endParaRPr lang="en-GB" sz="2000" dirty="0">
              <a:latin typeface="Arial" charset="0"/>
            </a:endParaRPr>
          </a:p>
          <a:p>
            <a:pPr eaLnBrk="1" hangingPunct="1">
              <a:buFont typeface="Wingdings" charset="0"/>
              <a:buNone/>
            </a:pPr>
            <a:r>
              <a:rPr lang="en-GB" sz="2000" dirty="0">
                <a:latin typeface="Arial" charset="0"/>
              </a:rPr>
              <a:t>=  200,000</a:t>
            </a:r>
          </a:p>
          <a:p>
            <a:pPr eaLnBrk="1" hangingPunct="1">
              <a:buFont typeface="Wingdings" charset="0"/>
              <a:buNone/>
            </a:pPr>
            <a:r>
              <a:rPr lang="en-GB" sz="2000" dirty="0">
                <a:latin typeface="Arial" charset="0"/>
              </a:rPr>
              <a:t>    20 – 10</a:t>
            </a:r>
          </a:p>
          <a:p>
            <a:pPr eaLnBrk="1" hangingPunct="1">
              <a:buFont typeface="Wingdings" charset="0"/>
              <a:buNone/>
            </a:pPr>
            <a:endParaRPr lang="en-GB" sz="2000" dirty="0">
              <a:latin typeface="Arial" charset="0"/>
            </a:endParaRPr>
          </a:p>
          <a:p>
            <a:pPr eaLnBrk="1" hangingPunct="1">
              <a:buFont typeface="Wingdings" charset="0"/>
              <a:buNone/>
            </a:pPr>
            <a:r>
              <a:rPr lang="en-GB" sz="2000" dirty="0">
                <a:latin typeface="Arial" charset="0"/>
              </a:rPr>
              <a:t>= 20,000 units</a:t>
            </a:r>
          </a:p>
        </p:txBody>
      </p:sp>
      <p:sp>
        <p:nvSpPr>
          <p:cNvPr id="16390" name="Rectangle 4"/>
          <p:cNvSpPr>
            <a:spLocks noGrp="1" noChangeArrowheads="1"/>
          </p:cNvSpPr>
          <p:nvPr>
            <p:ph sz="half" idx="2"/>
          </p:nvPr>
        </p:nvSpPr>
        <p:spPr/>
        <p:txBody>
          <a:bodyPr>
            <a:normAutofit fontScale="47500" lnSpcReduction="20000"/>
          </a:bodyPr>
          <a:lstStyle/>
          <a:p>
            <a:pPr eaLnBrk="1" hangingPunct="1">
              <a:buFont typeface="Wingdings" charset="0"/>
              <a:buNone/>
            </a:pPr>
            <a:r>
              <a:rPr lang="en-GB" sz="2400" b="1" dirty="0">
                <a:latin typeface="Arial" charset="0"/>
              </a:rPr>
              <a:t>Breakeven (in £sales):</a:t>
            </a:r>
          </a:p>
          <a:p>
            <a:pPr eaLnBrk="1" hangingPunct="1">
              <a:buFont typeface="Wingdings" charset="0"/>
              <a:buNone/>
            </a:pPr>
            <a:endParaRPr lang="en-GB" sz="2000" dirty="0">
              <a:latin typeface="Arial" charset="0"/>
            </a:endParaRPr>
          </a:p>
          <a:p>
            <a:pPr eaLnBrk="1" hangingPunct="1">
              <a:buFont typeface="Wingdings" charset="0"/>
              <a:buNone/>
            </a:pPr>
            <a:r>
              <a:rPr lang="en-GB" sz="2000" dirty="0">
                <a:latin typeface="Arial" charset="0"/>
              </a:rPr>
              <a:t>		Fixed costs</a:t>
            </a:r>
          </a:p>
          <a:p>
            <a:pPr eaLnBrk="1" hangingPunct="1">
              <a:buFont typeface="Wingdings" charset="0"/>
              <a:buNone/>
            </a:pPr>
            <a:r>
              <a:rPr lang="en-GB" sz="2000" dirty="0">
                <a:latin typeface="Arial" charset="0"/>
              </a:rPr>
              <a:t>Unit contribution as % of sales</a:t>
            </a:r>
          </a:p>
          <a:p>
            <a:pPr eaLnBrk="1" hangingPunct="1">
              <a:buFont typeface="Wingdings" charset="0"/>
              <a:buNone/>
            </a:pPr>
            <a:endParaRPr lang="en-GB" sz="2000" dirty="0">
              <a:latin typeface="Arial" charset="0"/>
            </a:endParaRPr>
          </a:p>
          <a:p>
            <a:pPr eaLnBrk="1" hangingPunct="1">
              <a:buFont typeface="Wingdings" charset="0"/>
              <a:buNone/>
            </a:pPr>
            <a:r>
              <a:rPr lang="en-GB" sz="2000" dirty="0">
                <a:latin typeface="Arial" charset="0"/>
              </a:rPr>
              <a:t>=  200,000</a:t>
            </a:r>
          </a:p>
          <a:p>
            <a:pPr eaLnBrk="1" hangingPunct="1">
              <a:buFont typeface="Wingdings" charset="0"/>
              <a:buNone/>
            </a:pPr>
            <a:r>
              <a:rPr lang="en-GB" sz="2000" dirty="0">
                <a:latin typeface="Arial" charset="0"/>
              </a:rPr>
              <a:t>	  0.5</a:t>
            </a:r>
            <a:r>
              <a:rPr lang="en-US" sz="2000" dirty="0">
                <a:latin typeface="Arial" charset="0"/>
                <a:cs typeface="Arial" charset="0"/>
              </a:rPr>
              <a:t>*</a:t>
            </a:r>
          </a:p>
          <a:p>
            <a:pPr eaLnBrk="1" hangingPunct="1">
              <a:buFont typeface="Wingdings" charset="0"/>
              <a:buNone/>
            </a:pPr>
            <a:endParaRPr lang="en-US" sz="2000" dirty="0">
              <a:latin typeface="Arial" charset="0"/>
              <a:cs typeface="Arial" charset="0"/>
            </a:endParaRPr>
          </a:p>
          <a:p>
            <a:pPr eaLnBrk="1" hangingPunct="1">
              <a:buFont typeface="Wingdings" charset="0"/>
              <a:buNone/>
            </a:pPr>
            <a:r>
              <a:rPr lang="en-US" sz="2000" dirty="0">
                <a:latin typeface="Arial" charset="0"/>
                <a:cs typeface="Arial" charset="0"/>
              </a:rPr>
              <a:t>= £400,000 </a:t>
            </a:r>
            <a:r>
              <a:rPr lang="en-US" sz="2000" i="1" dirty="0">
                <a:latin typeface="Arial" charset="0"/>
                <a:cs typeface="Arial" charset="0"/>
              </a:rPr>
              <a:t>or 20,000 units @ £20</a:t>
            </a:r>
          </a:p>
          <a:p>
            <a:pPr eaLnBrk="1" hangingPunct="1">
              <a:buFont typeface="Wingdings" charset="0"/>
              <a:buNone/>
            </a:pPr>
            <a:endParaRPr lang="en-US" sz="1800" dirty="0">
              <a:latin typeface="Arial" charset="0"/>
              <a:cs typeface="Arial" charset="0"/>
            </a:endParaRPr>
          </a:p>
          <a:p>
            <a:pPr eaLnBrk="1" hangingPunct="1">
              <a:buFont typeface="Wingdings" charset="0"/>
              <a:buNone/>
            </a:pPr>
            <a:r>
              <a:rPr lang="en-US" sz="1800" dirty="0">
                <a:latin typeface="Arial" charset="0"/>
                <a:cs typeface="Arial" charset="0"/>
              </a:rPr>
              <a:t>*Unit contribution is 20 – 10 = 10</a:t>
            </a:r>
          </a:p>
          <a:p>
            <a:pPr eaLnBrk="1" hangingPunct="1">
              <a:buFont typeface="Wingdings" charset="0"/>
              <a:buNone/>
            </a:pPr>
            <a:r>
              <a:rPr lang="en-US" sz="1800" dirty="0">
                <a:latin typeface="Arial" charset="0"/>
                <a:cs typeface="Arial" charset="0"/>
              </a:rPr>
              <a:t>As a % of sales 10/20 = 50% or 0.5</a:t>
            </a:r>
          </a:p>
        </p:txBody>
      </p:sp>
      <p:sp>
        <p:nvSpPr>
          <p:cNvPr id="16391" name="Line 5"/>
          <p:cNvSpPr>
            <a:spLocks noChangeShapeType="1"/>
          </p:cNvSpPr>
          <p:nvPr/>
        </p:nvSpPr>
        <p:spPr bwMode="auto">
          <a:xfrm>
            <a:off x="2051720" y="2780928"/>
            <a:ext cx="1584176"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6393" name="Line 7"/>
          <p:cNvSpPr>
            <a:spLocks noChangeShapeType="1"/>
          </p:cNvSpPr>
          <p:nvPr/>
        </p:nvSpPr>
        <p:spPr bwMode="auto">
          <a:xfrm>
            <a:off x="5580111" y="2780928"/>
            <a:ext cx="720081"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3467407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7C4B8-7CDC-4340-BFB8-28A3A34F0BF5}"/>
              </a:ext>
            </a:extLst>
          </p:cNvPr>
          <p:cNvSpPr>
            <a:spLocks noGrp="1"/>
          </p:cNvSpPr>
          <p:nvPr>
            <p:ph type="title"/>
          </p:nvPr>
        </p:nvSpPr>
        <p:spPr/>
        <p:txBody>
          <a:bodyPr/>
          <a:lstStyle/>
          <a:p>
            <a:r>
              <a:rPr lang="en-GB" dirty="0"/>
              <a:t>Company a</a:t>
            </a:r>
          </a:p>
        </p:txBody>
      </p:sp>
      <p:sp>
        <p:nvSpPr>
          <p:cNvPr id="3" name="Content Placeholder 2">
            <a:extLst>
              <a:ext uri="{FF2B5EF4-FFF2-40B4-BE49-F238E27FC236}">
                <a16:creationId xmlns:a16="http://schemas.microsoft.com/office/drawing/2014/main" id="{88237460-1929-4972-B415-A1244ACA182A}"/>
              </a:ext>
            </a:extLst>
          </p:cNvPr>
          <p:cNvSpPr>
            <a:spLocks noGrp="1"/>
          </p:cNvSpPr>
          <p:nvPr>
            <p:ph idx="1"/>
          </p:nvPr>
        </p:nvSpPr>
        <p:spPr>
          <a:xfrm>
            <a:off x="487725" y="2015733"/>
            <a:ext cx="8260739" cy="3450613"/>
          </a:xfrm>
        </p:spPr>
        <p:txBody>
          <a:bodyPr>
            <a:normAutofit fontScale="92500" lnSpcReduction="20000"/>
          </a:bodyPr>
          <a:lstStyle/>
          <a:p>
            <a:r>
              <a:rPr lang="en-GB" dirty="0"/>
              <a:t>Company A may know that the sales price for product X in a particular year is going to be in the region of $50 and its variable costs are approximately $30.</a:t>
            </a:r>
          </a:p>
          <a:p>
            <a:r>
              <a:rPr lang="en-GB" dirty="0"/>
              <a:t>It can, therefore, say with some degree of certainty that the contribution per unit (sales price less variable costs) is $20. Company A may also have fixed costs of $200,000 per annum, which again, are fairly easy to predict. </a:t>
            </a:r>
          </a:p>
          <a:p>
            <a:r>
              <a:rPr lang="en-GB" dirty="0"/>
              <a:t>However, when we ask the question, ‘Will the company make a profit in that year?’ the answer is ‘We don’t know’. We don’t know because we don’t know the sales volume for the year. However, we can work out how many sales the business needs to achieve in order to make a profit and this is where CVP analysis begins.</a:t>
            </a:r>
          </a:p>
          <a:p>
            <a:endParaRPr lang="en-GB" dirty="0"/>
          </a:p>
        </p:txBody>
      </p:sp>
    </p:spTree>
    <p:extLst>
      <p:ext uri="{BB962C8B-B14F-4D97-AF65-F5344CB8AC3E}">
        <p14:creationId xmlns:p14="http://schemas.microsoft.com/office/powerpoint/2010/main" val="42800444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1BD2B-17D3-4063-BBFB-18CB7255FCE6}"/>
              </a:ext>
            </a:extLst>
          </p:cNvPr>
          <p:cNvSpPr>
            <a:spLocks noGrp="1"/>
          </p:cNvSpPr>
          <p:nvPr>
            <p:ph type="title"/>
          </p:nvPr>
        </p:nvSpPr>
        <p:spPr/>
        <p:txBody>
          <a:bodyPr>
            <a:normAutofit fontScale="90000"/>
          </a:bodyPr>
          <a:lstStyle/>
          <a:p>
            <a:r>
              <a:rPr lang="en-GB" b="1" dirty="0"/>
              <a:t>Methods for calculating the break-even point</a:t>
            </a:r>
            <a:endParaRPr lang="en-GB" dirty="0"/>
          </a:p>
        </p:txBody>
      </p:sp>
      <p:sp>
        <p:nvSpPr>
          <p:cNvPr id="3" name="Content Placeholder 2">
            <a:extLst>
              <a:ext uri="{FF2B5EF4-FFF2-40B4-BE49-F238E27FC236}">
                <a16:creationId xmlns:a16="http://schemas.microsoft.com/office/drawing/2014/main" id="{E10F6970-4FB2-429E-AA48-85F36C9D36B4}"/>
              </a:ext>
            </a:extLst>
          </p:cNvPr>
          <p:cNvSpPr>
            <a:spLocks noGrp="1"/>
          </p:cNvSpPr>
          <p:nvPr>
            <p:ph idx="1"/>
          </p:nvPr>
        </p:nvSpPr>
        <p:spPr>
          <a:xfrm>
            <a:off x="1443491" y="2015733"/>
            <a:ext cx="6571343" cy="4037747"/>
          </a:xfrm>
        </p:spPr>
        <p:txBody>
          <a:bodyPr>
            <a:normAutofit/>
          </a:bodyPr>
          <a:lstStyle/>
          <a:p>
            <a:pPr marL="0" indent="0">
              <a:buNone/>
            </a:pPr>
            <a:br>
              <a:rPr lang="en-GB" b="1" dirty="0"/>
            </a:br>
            <a:r>
              <a:rPr lang="en-GB" dirty="0"/>
              <a:t>The break-even point is when total revenues and total costs are equal, that is, there is no profit but also no loss made. </a:t>
            </a:r>
          </a:p>
          <a:p>
            <a:pPr marL="0" indent="0">
              <a:buNone/>
            </a:pPr>
            <a:r>
              <a:rPr lang="en-GB" dirty="0"/>
              <a:t>There are three methods for ascertaining this break-even point: </a:t>
            </a:r>
          </a:p>
          <a:p>
            <a:pPr marL="457200" indent="-457200">
              <a:buAutoNum type="arabicParenBoth"/>
            </a:pPr>
            <a:r>
              <a:rPr lang="en-GB" b="1" dirty="0"/>
              <a:t>The equation method</a:t>
            </a:r>
          </a:p>
          <a:p>
            <a:pPr marL="457200" indent="-457200">
              <a:buAutoNum type="arabicParenBoth"/>
            </a:pPr>
            <a:r>
              <a:rPr lang="en-GB" b="1" dirty="0"/>
              <a:t>The contribution margin method</a:t>
            </a:r>
          </a:p>
          <a:p>
            <a:pPr marL="457200" indent="-457200">
              <a:buAutoNum type="arabicParenBoth"/>
            </a:pPr>
            <a:r>
              <a:rPr lang="en-GB" b="1" dirty="0"/>
              <a:t>The graphical method</a:t>
            </a:r>
          </a:p>
          <a:p>
            <a:pPr marL="457200" indent="-457200">
              <a:buAutoNum type="arabicParenBoth"/>
            </a:pPr>
            <a:endParaRPr lang="en-GB" b="1" dirty="0"/>
          </a:p>
          <a:p>
            <a:pPr marL="457200" indent="-457200">
              <a:buAutoNum type="arabicParenBoth"/>
            </a:pPr>
            <a:endParaRPr lang="en-GB" dirty="0"/>
          </a:p>
        </p:txBody>
      </p:sp>
    </p:spTree>
    <p:extLst>
      <p:ext uri="{BB962C8B-B14F-4D97-AF65-F5344CB8AC3E}">
        <p14:creationId xmlns:p14="http://schemas.microsoft.com/office/powerpoint/2010/main" val="2747207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2532D-C840-4A9A-B39D-DA1E0AED1B7C}"/>
              </a:ext>
            </a:extLst>
          </p:cNvPr>
          <p:cNvSpPr>
            <a:spLocks noGrp="1"/>
          </p:cNvSpPr>
          <p:nvPr>
            <p:ph type="title"/>
          </p:nvPr>
        </p:nvSpPr>
        <p:spPr/>
        <p:txBody>
          <a:bodyPr/>
          <a:lstStyle/>
          <a:p>
            <a:r>
              <a:rPr lang="en-GB" b="1" dirty="0"/>
              <a:t>(1) The equation method</a:t>
            </a:r>
            <a:endParaRPr lang="en-GB" dirty="0"/>
          </a:p>
        </p:txBody>
      </p:sp>
      <p:sp>
        <p:nvSpPr>
          <p:cNvPr id="3" name="Content Placeholder 2">
            <a:extLst>
              <a:ext uri="{FF2B5EF4-FFF2-40B4-BE49-F238E27FC236}">
                <a16:creationId xmlns:a16="http://schemas.microsoft.com/office/drawing/2014/main" id="{2BCD49D1-870A-46DB-88B5-739F4D6DBEEA}"/>
              </a:ext>
            </a:extLst>
          </p:cNvPr>
          <p:cNvSpPr>
            <a:spLocks noGrp="1"/>
          </p:cNvSpPr>
          <p:nvPr>
            <p:ph idx="1"/>
          </p:nvPr>
        </p:nvSpPr>
        <p:spPr>
          <a:xfrm>
            <a:off x="1443491" y="2015733"/>
            <a:ext cx="6571343" cy="3861539"/>
          </a:xfrm>
        </p:spPr>
        <p:txBody>
          <a:bodyPr>
            <a:normAutofit fontScale="92500" lnSpcReduction="10000"/>
          </a:bodyPr>
          <a:lstStyle/>
          <a:p>
            <a:r>
              <a:rPr lang="en-GB" dirty="0"/>
              <a:t>We know that total revenues are found by multiplying unit selling price (USP) by quantity sold (Q). Also, total costs are made up firstly of total fixed costs (FC) and secondly by variable costs (VC). Total variable costs are found by multiplying unit variable cost (UVC) by total quantity (Q). Any excess of total revenue over total costs will give rise to profit (P). </a:t>
            </a:r>
          </a:p>
          <a:p>
            <a:r>
              <a:rPr lang="en-GB" dirty="0"/>
              <a:t>Total revenue – total variable costs – total fixed costs = Profit</a:t>
            </a:r>
            <a:br>
              <a:rPr lang="en-GB" dirty="0"/>
            </a:br>
            <a:r>
              <a:rPr lang="en-GB" dirty="0"/>
              <a:t>(USP x Q) – (UVC x Q) – FC = P</a:t>
            </a:r>
            <a:br>
              <a:rPr lang="en-GB" dirty="0"/>
            </a:br>
            <a:r>
              <a:rPr lang="en-GB" dirty="0"/>
              <a:t>(50Q) – (30Q) – 200,000 = P  </a:t>
            </a:r>
          </a:p>
          <a:p>
            <a:r>
              <a:rPr lang="en-GB" sz="1200" dirty="0"/>
              <a:t>Source: ACCA Global (2020)</a:t>
            </a:r>
          </a:p>
        </p:txBody>
      </p:sp>
    </p:spTree>
    <p:extLst>
      <p:ext uri="{BB962C8B-B14F-4D97-AF65-F5344CB8AC3E}">
        <p14:creationId xmlns:p14="http://schemas.microsoft.com/office/powerpoint/2010/main" val="3407136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CDE8D-518B-4973-B848-FDC173DDE635}"/>
              </a:ext>
            </a:extLst>
          </p:cNvPr>
          <p:cNvSpPr>
            <a:spLocks noGrp="1"/>
          </p:cNvSpPr>
          <p:nvPr>
            <p:ph type="title"/>
          </p:nvPr>
        </p:nvSpPr>
        <p:spPr>
          <a:xfrm>
            <a:off x="696714" y="377273"/>
            <a:ext cx="8064895" cy="1049235"/>
          </a:xfrm>
        </p:spPr>
        <p:txBody>
          <a:bodyPr>
            <a:normAutofit fontScale="90000"/>
          </a:bodyPr>
          <a:lstStyle/>
          <a:p>
            <a:r>
              <a:rPr lang="en-GB" dirty="0"/>
              <a:t>We now set profit to zero to help us determine how many we need to sell in order to breakeven.</a:t>
            </a:r>
          </a:p>
        </p:txBody>
      </p:sp>
      <p:sp>
        <p:nvSpPr>
          <p:cNvPr id="3" name="Content Placeholder 2">
            <a:extLst>
              <a:ext uri="{FF2B5EF4-FFF2-40B4-BE49-F238E27FC236}">
                <a16:creationId xmlns:a16="http://schemas.microsoft.com/office/drawing/2014/main" id="{63449183-DF27-4BC4-8CBC-85A3D3378C4C}"/>
              </a:ext>
            </a:extLst>
          </p:cNvPr>
          <p:cNvSpPr>
            <a:spLocks noGrp="1"/>
          </p:cNvSpPr>
          <p:nvPr>
            <p:ph idx="1"/>
          </p:nvPr>
        </p:nvSpPr>
        <p:spPr>
          <a:xfrm>
            <a:off x="1443489" y="1988840"/>
            <a:ext cx="6571343" cy="3450613"/>
          </a:xfrm>
        </p:spPr>
        <p:txBody>
          <a:bodyPr/>
          <a:lstStyle/>
          <a:p>
            <a:r>
              <a:rPr lang="fr-FR" dirty="0"/>
              <a:t>(50Q) – (30Q) – 200,000 = 0</a:t>
            </a:r>
            <a:br>
              <a:rPr lang="fr-FR" dirty="0"/>
            </a:br>
            <a:r>
              <a:rPr lang="fr-FR" dirty="0"/>
              <a:t>20Q – 200,000 = 0</a:t>
            </a:r>
            <a:br>
              <a:rPr lang="fr-FR" dirty="0"/>
            </a:br>
            <a:r>
              <a:rPr lang="fr-FR" dirty="0"/>
              <a:t>20Q = 200,000</a:t>
            </a:r>
            <a:br>
              <a:rPr lang="fr-FR" dirty="0"/>
            </a:br>
            <a:r>
              <a:rPr lang="fr-FR" dirty="0"/>
              <a:t>Q = 10,000 </a:t>
            </a:r>
            <a:r>
              <a:rPr lang="fr-FR" dirty="0" err="1"/>
              <a:t>units</a:t>
            </a:r>
            <a:r>
              <a:rPr lang="fr-FR" dirty="0"/>
              <a:t>.</a:t>
            </a:r>
          </a:p>
          <a:p>
            <a:endParaRPr lang="fr-FR" dirty="0"/>
          </a:p>
          <a:p>
            <a:pPr marL="0" indent="0">
              <a:buNone/>
            </a:pPr>
            <a:endParaRPr lang="en-GB" dirty="0"/>
          </a:p>
        </p:txBody>
      </p:sp>
    </p:spTree>
    <p:extLst>
      <p:ext uri="{BB962C8B-B14F-4D97-AF65-F5344CB8AC3E}">
        <p14:creationId xmlns:p14="http://schemas.microsoft.com/office/powerpoint/2010/main" val="28455535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4226F-C9ED-4DEE-8702-7A27D753460C}"/>
              </a:ext>
            </a:extLst>
          </p:cNvPr>
          <p:cNvSpPr>
            <a:spLocks noGrp="1"/>
          </p:cNvSpPr>
          <p:nvPr>
            <p:ph type="title"/>
          </p:nvPr>
        </p:nvSpPr>
        <p:spPr/>
        <p:txBody>
          <a:bodyPr/>
          <a:lstStyle/>
          <a:p>
            <a:r>
              <a:rPr lang="en-GB" b="1" dirty="0"/>
              <a:t>(2) The contribution margin method</a:t>
            </a:r>
            <a:endParaRPr lang="en-GB" dirty="0"/>
          </a:p>
        </p:txBody>
      </p:sp>
      <p:sp>
        <p:nvSpPr>
          <p:cNvPr id="3" name="Content Placeholder 2">
            <a:extLst>
              <a:ext uri="{FF2B5EF4-FFF2-40B4-BE49-F238E27FC236}">
                <a16:creationId xmlns:a16="http://schemas.microsoft.com/office/drawing/2014/main" id="{501FBB95-E843-4E18-954C-389736311DED}"/>
              </a:ext>
            </a:extLst>
          </p:cNvPr>
          <p:cNvSpPr>
            <a:spLocks noGrp="1"/>
          </p:cNvSpPr>
          <p:nvPr>
            <p:ph idx="1"/>
          </p:nvPr>
        </p:nvSpPr>
        <p:spPr/>
        <p:txBody>
          <a:bodyPr/>
          <a:lstStyle/>
          <a:p>
            <a:r>
              <a:rPr lang="en-GB" dirty="0"/>
              <a:t>This second approach uses a little bit of algebra to rewrite our equation, concentrating on the use of the ‘contribution margin’. The contribution margin is equal to total revenue less total variable costs. Alternatively, the unit contribution margin (UCM) is the unit selling price (USP) less the unit variable cost (UVC). </a:t>
            </a:r>
          </a:p>
        </p:txBody>
      </p:sp>
    </p:spTree>
    <p:extLst>
      <p:ext uri="{BB962C8B-B14F-4D97-AF65-F5344CB8AC3E}">
        <p14:creationId xmlns:p14="http://schemas.microsoft.com/office/powerpoint/2010/main" val="38864039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501BB-3005-48D9-AF7B-E84D5F604E73}"/>
              </a:ext>
            </a:extLst>
          </p:cNvPr>
          <p:cNvSpPr>
            <a:spLocks noGrp="1"/>
          </p:cNvSpPr>
          <p:nvPr>
            <p:ph type="title"/>
          </p:nvPr>
        </p:nvSpPr>
        <p:spPr/>
        <p:txBody>
          <a:bodyPr/>
          <a:lstStyle/>
          <a:p>
            <a:r>
              <a:rPr lang="en-GB" b="1" dirty="0"/>
              <a:t>The contribution margin method</a:t>
            </a:r>
            <a:endParaRPr lang="en-GB" dirty="0"/>
          </a:p>
        </p:txBody>
      </p:sp>
      <p:sp>
        <p:nvSpPr>
          <p:cNvPr id="3" name="Content Placeholder 2">
            <a:extLst>
              <a:ext uri="{FF2B5EF4-FFF2-40B4-BE49-F238E27FC236}">
                <a16:creationId xmlns:a16="http://schemas.microsoft.com/office/drawing/2014/main" id="{942125FC-D4AF-46BA-81C5-36E18C01E84A}"/>
              </a:ext>
            </a:extLst>
          </p:cNvPr>
          <p:cNvSpPr>
            <a:spLocks noGrp="1"/>
          </p:cNvSpPr>
          <p:nvPr>
            <p:ph idx="1"/>
          </p:nvPr>
        </p:nvSpPr>
        <p:spPr>
          <a:xfrm>
            <a:off x="1443491" y="2015733"/>
            <a:ext cx="6571343" cy="4037747"/>
          </a:xfrm>
        </p:spPr>
        <p:txBody>
          <a:bodyPr>
            <a:normAutofit fontScale="92500" lnSpcReduction="10000"/>
          </a:bodyPr>
          <a:lstStyle/>
          <a:p>
            <a:r>
              <a:rPr lang="en-GB" dirty="0"/>
              <a:t>Applying this approach to Company A :</a:t>
            </a:r>
          </a:p>
          <a:p>
            <a:r>
              <a:rPr lang="en-GB" dirty="0"/>
              <a:t>UCM = 20, FC = 200,000 and P = 0.</a:t>
            </a:r>
            <a:br>
              <a:rPr lang="en-GB" dirty="0"/>
            </a:br>
            <a:r>
              <a:rPr lang="en-GB" dirty="0"/>
              <a:t>Q =</a:t>
            </a:r>
            <a:r>
              <a:rPr lang="en-GB" u="sng" dirty="0"/>
              <a:t> FC</a:t>
            </a:r>
            <a:br>
              <a:rPr lang="en-GB" dirty="0"/>
            </a:br>
            <a:r>
              <a:rPr lang="en-GB" dirty="0"/>
              <a:t>     UCM</a:t>
            </a:r>
            <a:br>
              <a:rPr lang="en-GB" dirty="0"/>
            </a:br>
            <a:r>
              <a:rPr lang="en-GB" dirty="0"/>
              <a:t>Q = </a:t>
            </a:r>
            <a:r>
              <a:rPr lang="en-GB" u="sng" dirty="0"/>
              <a:t>200,000</a:t>
            </a:r>
            <a:br>
              <a:rPr lang="en-GB" u="sng" dirty="0"/>
            </a:br>
            <a:r>
              <a:rPr lang="en-GB" dirty="0"/>
              <a:t>           20</a:t>
            </a:r>
          </a:p>
          <a:p>
            <a:r>
              <a:rPr lang="en-GB" dirty="0"/>
              <a:t>Therefore, Q = 10,000 units</a:t>
            </a:r>
          </a:p>
          <a:p>
            <a:endParaRPr lang="en-GB" dirty="0"/>
          </a:p>
          <a:p>
            <a:endParaRPr lang="en-GB" dirty="0"/>
          </a:p>
          <a:p>
            <a:r>
              <a:rPr lang="en-GB" dirty="0"/>
              <a:t>UCM – Unit Contribution Margin</a:t>
            </a:r>
          </a:p>
        </p:txBody>
      </p:sp>
    </p:spTree>
    <p:extLst>
      <p:ext uri="{BB962C8B-B14F-4D97-AF65-F5344CB8AC3E}">
        <p14:creationId xmlns:p14="http://schemas.microsoft.com/office/powerpoint/2010/main" val="34523212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48BAB-8927-40AA-9B2D-9009407BEA49}"/>
              </a:ext>
            </a:extLst>
          </p:cNvPr>
          <p:cNvSpPr>
            <a:spLocks noGrp="1"/>
          </p:cNvSpPr>
          <p:nvPr>
            <p:ph type="title"/>
          </p:nvPr>
        </p:nvSpPr>
        <p:spPr/>
        <p:txBody>
          <a:bodyPr/>
          <a:lstStyle/>
          <a:p>
            <a:r>
              <a:rPr lang="en-GB" b="1" dirty="0"/>
              <a:t>The graphical method</a:t>
            </a:r>
            <a:br>
              <a:rPr lang="en-GB" b="1" dirty="0"/>
            </a:br>
            <a:endParaRPr lang="en-GB" dirty="0"/>
          </a:p>
        </p:txBody>
      </p:sp>
      <p:sp>
        <p:nvSpPr>
          <p:cNvPr id="3" name="Content Placeholder 2">
            <a:extLst>
              <a:ext uri="{FF2B5EF4-FFF2-40B4-BE49-F238E27FC236}">
                <a16:creationId xmlns:a16="http://schemas.microsoft.com/office/drawing/2014/main" id="{82720870-2F0F-4798-939C-DCF7938E0662}"/>
              </a:ext>
            </a:extLst>
          </p:cNvPr>
          <p:cNvSpPr>
            <a:spLocks noGrp="1"/>
          </p:cNvSpPr>
          <p:nvPr>
            <p:ph idx="1"/>
          </p:nvPr>
        </p:nvSpPr>
        <p:spPr>
          <a:xfrm>
            <a:off x="899593" y="2015733"/>
            <a:ext cx="7115242" cy="3450613"/>
          </a:xfrm>
        </p:spPr>
        <p:txBody>
          <a:bodyPr>
            <a:normAutofit fontScale="92500" lnSpcReduction="20000"/>
          </a:bodyPr>
          <a:lstStyle/>
          <a:p>
            <a:r>
              <a:rPr lang="en-GB" dirty="0"/>
              <a:t>With the graphical method, the total costs and total revenue lines are plotted on a graph; $ is shown on the y axis and units are shown on the x axis. </a:t>
            </a:r>
          </a:p>
          <a:p>
            <a:r>
              <a:rPr lang="en-GB" dirty="0"/>
              <a:t>The point where the total cost and revenue lines intersect is the break-even point. The amount of profit or loss at different output levels is represented by the distance between the total cost and total revenue lines. </a:t>
            </a:r>
          </a:p>
          <a:p>
            <a:r>
              <a:rPr lang="en-GB" b="1" u="sng" dirty="0">
                <a:hlinkClick r:id="rId3"/>
              </a:rPr>
              <a:t>Figure 1</a:t>
            </a:r>
            <a:r>
              <a:rPr lang="en-GB" dirty="0"/>
              <a:t> shows a typical break-even chart for Company A. The gap between the fixed costs and the total costs line represents variable costs.</a:t>
            </a:r>
          </a:p>
        </p:txBody>
      </p:sp>
    </p:spTree>
    <p:extLst>
      <p:ext uri="{BB962C8B-B14F-4D97-AF65-F5344CB8AC3E}">
        <p14:creationId xmlns:p14="http://schemas.microsoft.com/office/powerpoint/2010/main" val="4143076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2"/>
          <p:cNvSpPr>
            <a:spLocks noGrp="1" noChangeArrowheads="1"/>
          </p:cNvSpPr>
          <p:nvPr>
            <p:ph type="title"/>
          </p:nvPr>
        </p:nvSpPr>
        <p:spPr>
          <a:xfrm>
            <a:off x="494475" y="1474969"/>
            <a:ext cx="2117940" cy="1868760"/>
          </a:xfrm>
        </p:spPr>
        <p:txBody>
          <a:bodyPr vert="horz" lIns="91440" tIns="45720" rIns="91440" bIns="0" rtlCol="0" anchor="b">
            <a:normAutofit/>
          </a:bodyPr>
          <a:lstStyle/>
          <a:p>
            <a:pPr defTabSz="914400"/>
            <a:r>
              <a:rPr lang="en-US" sz="2600"/>
              <a:t>Breakeven chart</a:t>
            </a: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3463780" y="1812482"/>
            <a:ext cx="4712189" cy="247389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02685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2"/>
          <p:cNvSpPr>
            <a:spLocks noGrp="1" noChangeArrowheads="1"/>
          </p:cNvSpPr>
          <p:nvPr>
            <p:ph type="title"/>
          </p:nvPr>
        </p:nvSpPr>
        <p:spPr>
          <a:xfrm>
            <a:off x="637262" y="1240076"/>
            <a:ext cx="2045860" cy="4584527"/>
          </a:xfrm>
        </p:spPr>
        <p:txBody>
          <a:bodyPr>
            <a:normAutofit/>
          </a:bodyPr>
          <a:lstStyle/>
          <a:p>
            <a:pPr eaLnBrk="1" hangingPunct="1"/>
            <a:r>
              <a:rPr lang="en-GB" sz="2200">
                <a:solidFill>
                  <a:srgbClr val="FFFFFF"/>
                </a:solidFill>
                <a:latin typeface="Arial" charset="0"/>
              </a:rPr>
              <a:t>Limitations of CVP Analysis</a:t>
            </a:r>
          </a:p>
        </p:txBody>
      </p:sp>
      <p:sp>
        <p:nvSpPr>
          <p:cNvPr id="5" name="Slide Number Placeholder 5"/>
          <p:cNvSpPr>
            <a:spLocks noGrp="1"/>
          </p:cNvSpPr>
          <p:nvPr>
            <p:ph type="sldNum" sz="quarter" idx="12"/>
          </p:nvPr>
        </p:nvSpPr>
        <p:spPr>
          <a:xfrm>
            <a:off x="8175690" y="232118"/>
            <a:ext cx="608265" cy="503578"/>
          </a:xfrm>
        </p:spPr>
        <p:txBody>
          <a:bodyPr>
            <a:normAutofit/>
          </a:bodyPr>
          <a:lstStyle/>
          <a:p>
            <a:pPr>
              <a:lnSpc>
                <a:spcPct val="90000"/>
              </a:lnSpc>
              <a:spcAft>
                <a:spcPts val="600"/>
              </a:spcAft>
            </a:pPr>
            <a:fld id="{082AA575-3A2F-47FF-843C-F9856FBBA3EC}" type="slidenum">
              <a:rPr lang="en-US" smtClean="0"/>
              <a:pPr>
                <a:lnSpc>
                  <a:spcPct val="90000"/>
                </a:lnSpc>
                <a:spcAft>
                  <a:spcPts val="600"/>
                </a:spcAft>
              </a:pPr>
              <a:t>18</a:t>
            </a:fld>
            <a:endParaRPr lang="en-US"/>
          </a:p>
        </p:txBody>
      </p:sp>
      <p:sp>
        <p:nvSpPr>
          <p:cNvPr id="18435" name="Rectangle 3"/>
          <p:cNvSpPr>
            <a:spLocks noGrp="1" noChangeArrowheads="1"/>
          </p:cNvSpPr>
          <p:nvPr>
            <p:ph idx="1"/>
          </p:nvPr>
        </p:nvSpPr>
        <p:spPr>
          <a:xfrm>
            <a:off x="3529195" y="1240077"/>
            <a:ext cx="4526120" cy="4916465"/>
          </a:xfrm>
        </p:spPr>
        <p:txBody>
          <a:bodyPr anchor="t">
            <a:normAutofit/>
          </a:bodyPr>
          <a:lstStyle/>
          <a:p>
            <a:pPr marL="0" indent="0" eaLnBrk="1" hangingPunct="1">
              <a:lnSpc>
                <a:spcPct val="110000"/>
              </a:lnSpc>
              <a:buNone/>
            </a:pPr>
            <a:r>
              <a:rPr lang="en-GB" sz="1600">
                <a:effectLst>
                  <a:outerShdw blurRad="38100" dist="38100" dir="2700000" algn="tl">
                    <a:srgbClr val="DDDDDD"/>
                  </a:outerShdw>
                </a:effectLst>
                <a:latin typeface="Arial" charset="0"/>
              </a:rPr>
              <a:t>Assumptions are:</a:t>
            </a:r>
          </a:p>
          <a:p>
            <a:pPr marL="0" indent="0" eaLnBrk="1" hangingPunct="1">
              <a:lnSpc>
                <a:spcPct val="110000"/>
              </a:lnSpc>
              <a:buNone/>
            </a:pPr>
            <a:endParaRPr lang="en-GB" sz="1600">
              <a:effectLst>
                <a:outerShdw blurRad="38100" dist="38100" dir="2700000" algn="tl">
                  <a:srgbClr val="DDDDDD"/>
                </a:outerShdw>
              </a:effectLst>
              <a:latin typeface="Arial" charset="0"/>
            </a:endParaRPr>
          </a:p>
          <a:p>
            <a:pPr marL="457200" indent="-457200" eaLnBrk="1" hangingPunct="1">
              <a:lnSpc>
                <a:spcPct val="110000"/>
              </a:lnSpc>
              <a:buFont typeface="+mj-lt"/>
              <a:buAutoNum type="arabicPeriod"/>
            </a:pPr>
            <a:r>
              <a:rPr lang="en-GB" sz="1600">
                <a:effectLst>
                  <a:outerShdw blurRad="38100" dist="38100" dir="2700000" algn="tl">
                    <a:srgbClr val="DDDDDD"/>
                  </a:outerShdw>
                </a:effectLst>
                <a:latin typeface="Arial" charset="0"/>
              </a:rPr>
              <a:t>Volume is the only factor that causes prices and variable costs to alter</a:t>
            </a:r>
            <a:r>
              <a:rPr lang="en-GB" sz="1600">
                <a:latin typeface="Arial" charset="0"/>
              </a:rPr>
              <a:t> </a:t>
            </a:r>
          </a:p>
          <a:p>
            <a:pPr marL="457200" indent="-457200" eaLnBrk="1" hangingPunct="1">
              <a:lnSpc>
                <a:spcPct val="110000"/>
              </a:lnSpc>
              <a:buFont typeface="+mj-lt"/>
              <a:buAutoNum type="arabicPeriod"/>
            </a:pPr>
            <a:r>
              <a:rPr lang="en-GB" sz="1600">
                <a:effectLst>
                  <a:outerShdw blurRad="38100" dist="38100" dir="2700000" algn="tl">
                    <a:srgbClr val="DDDDDD"/>
                  </a:outerShdw>
                </a:effectLst>
                <a:latin typeface="Arial" charset="0"/>
              </a:rPr>
              <a:t>Single product/service or a product/service mix that remains constant</a:t>
            </a:r>
            <a:r>
              <a:rPr lang="en-GB" sz="1600">
                <a:latin typeface="Arial" charset="0"/>
              </a:rPr>
              <a:t> </a:t>
            </a:r>
          </a:p>
          <a:p>
            <a:pPr marL="457200" indent="-457200" eaLnBrk="1" hangingPunct="1">
              <a:lnSpc>
                <a:spcPct val="110000"/>
              </a:lnSpc>
              <a:buFont typeface="+mj-lt"/>
              <a:buAutoNum type="arabicPeriod"/>
            </a:pPr>
            <a:r>
              <a:rPr lang="en-GB" sz="1600">
                <a:effectLst>
                  <a:outerShdw blurRad="38100" dist="38100" dir="2700000" algn="tl">
                    <a:srgbClr val="DDDDDD"/>
                  </a:outerShdw>
                </a:effectLst>
                <a:latin typeface="Arial" charset="0"/>
              </a:rPr>
              <a:t>Costs can be accurately divided into fixed and variable elements</a:t>
            </a:r>
            <a:r>
              <a:rPr lang="en-GB" sz="1600">
                <a:latin typeface="Arial" charset="0"/>
              </a:rPr>
              <a:t> </a:t>
            </a:r>
          </a:p>
          <a:p>
            <a:pPr marL="457200" indent="-457200" eaLnBrk="1" hangingPunct="1">
              <a:lnSpc>
                <a:spcPct val="110000"/>
              </a:lnSpc>
              <a:buFont typeface="+mj-lt"/>
              <a:buAutoNum type="arabicPeriod"/>
            </a:pPr>
            <a:r>
              <a:rPr lang="en-GB" sz="1600">
                <a:effectLst>
                  <a:outerShdw blurRad="38100" dist="38100" dir="2700000" algn="tl">
                    <a:srgbClr val="DDDDDD"/>
                  </a:outerShdw>
                </a:effectLst>
                <a:latin typeface="Arial" charset="0"/>
              </a:rPr>
              <a:t>Fixed costs do not change</a:t>
            </a:r>
            <a:r>
              <a:rPr lang="en-GB" sz="1600">
                <a:latin typeface="Arial" charset="0"/>
              </a:rPr>
              <a:t> </a:t>
            </a:r>
          </a:p>
          <a:p>
            <a:pPr marL="457200" indent="-457200" eaLnBrk="1" hangingPunct="1">
              <a:lnSpc>
                <a:spcPct val="110000"/>
              </a:lnSpc>
              <a:buFont typeface="+mj-lt"/>
              <a:buAutoNum type="arabicPeriod"/>
            </a:pPr>
            <a:r>
              <a:rPr lang="en-GB" sz="1600">
                <a:effectLst>
                  <a:outerShdw blurRad="38100" dist="38100" dir="2700000" algn="tl">
                    <a:srgbClr val="DDDDDD"/>
                  </a:outerShdw>
                </a:effectLst>
                <a:latin typeface="Arial" charset="0"/>
              </a:rPr>
              <a:t>Total costs and revenues are linear</a:t>
            </a:r>
            <a:r>
              <a:rPr lang="en-GB" sz="1600">
                <a:latin typeface="Arial" charset="0"/>
              </a:rPr>
              <a:t> </a:t>
            </a:r>
          </a:p>
          <a:p>
            <a:pPr marL="457200" indent="-457200" eaLnBrk="1" hangingPunct="1">
              <a:lnSpc>
                <a:spcPct val="110000"/>
              </a:lnSpc>
              <a:buFont typeface="+mj-lt"/>
              <a:buAutoNum type="arabicPeriod"/>
            </a:pPr>
            <a:r>
              <a:rPr lang="en-GB" sz="1600">
                <a:effectLst>
                  <a:outerShdw blurRad="38100" dist="38100" dir="2700000" algn="tl">
                    <a:srgbClr val="DDDDDD"/>
                  </a:outerShdw>
                </a:effectLst>
                <a:latin typeface="Arial" charset="0"/>
              </a:rPr>
              <a:t>Applies only to the short term, and cannot reliably be used in the longer term</a:t>
            </a:r>
          </a:p>
        </p:txBody>
      </p:sp>
    </p:spTree>
    <p:extLst>
      <p:ext uri="{BB962C8B-B14F-4D97-AF65-F5344CB8AC3E}">
        <p14:creationId xmlns:p14="http://schemas.microsoft.com/office/powerpoint/2010/main" val="24002527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2"/>
          <p:cNvSpPr>
            <a:spLocks noGrp="1" noChangeArrowheads="1"/>
          </p:cNvSpPr>
          <p:nvPr>
            <p:ph type="title"/>
          </p:nvPr>
        </p:nvSpPr>
        <p:spPr>
          <a:xfrm>
            <a:off x="1088684" y="2303047"/>
            <a:ext cx="2454070" cy="2674198"/>
          </a:xfrm>
        </p:spPr>
        <p:txBody>
          <a:bodyPr anchor="t">
            <a:normAutofit/>
          </a:bodyPr>
          <a:lstStyle/>
          <a:p>
            <a:pPr eaLnBrk="1" hangingPunct="1"/>
            <a:r>
              <a:rPr lang="en-GB" sz="2500">
                <a:latin typeface="Arial" charset="0"/>
              </a:rPr>
              <a:t>Alternative approaches to pricing</a:t>
            </a:r>
          </a:p>
        </p:txBody>
      </p:sp>
      <p:sp>
        <p:nvSpPr>
          <p:cNvPr id="5" name="Slide Number Placeholder 5"/>
          <p:cNvSpPr>
            <a:spLocks noGrp="1"/>
          </p:cNvSpPr>
          <p:nvPr>
            <p:ph type="sldNum" sz="quarter" idx="12"/>
          </p:nvPr>
        </p:nvSpPr>
        <p:spPr>
          <a:xfrm>
            <a:off x="360045" y="2303047"/>
            <a:ext cx="608264" cy="503578"/>
          </a:xfrm>
        </p:spPr>
        <p:txBody>
          <a:bodyPr>
            <a:normAutofit/>
          </a:bodyPr>
          <a:lstStyle/>
          <a:p>
            <a:pPr>
              <a:lnSpc>
                <a:spcPct val="90000"/>
              </a:lnSpc>
              <a:spcAft>
                <a:spcPts val="600"/>
              </a:spcAft>
            </a:pPr>
            <a:fld id="{082AA575-3A2F-47FF-843C-F9856FBBA3EC}" type="slidenum">
              <a:rPr lang="en-US" smtClean="0"/>
              <a:pPr>
                <a:lnSpc>
                  <a:spcPct val="90000"/>
                </a:lnSpc>
                <a:spcAft>
                  <a:spcPts val="600"/>
                </a:spcAft>
              </a:pPr>
              <a:t>19</a:t>
            </a:fld>
            <a:endParaRPr lang="en-US"/>
          </a:p>
        </p:txBody>
      </p:sp>
      <p:graphicFrame>
        <p:nvGraphicFramePr>
          <p:cNvPr id="24583" name="Rectangle 3">
            <a:extLst>
              <a:ext uri="{FF2B5EF4-FFF2-40B4-BE49-F238E27FC236}">
                <a16:creationId xmlns:a16="http://schemas.microsoft.com/office/drawing/2014/main" id="{F64B3845-1753-44CD-B608-3DA77B18E64E}"/>
              </a:ext>
            </a:extLst>
          </p:cNvPr>
          <p:cNvGraphicFramePr>
            <a:graphicFrameLocks noGrp="1"/>
          </p:cNvGraphicFramePr>
          <p:nvPr>
            <p:ph idx="1"/>
          </p:nvPr>
        </p:nvGraphicFramePr>
        <p:xfrm>
          <a:off x="3856434" y="803275"/>
          <a:ext cx="4435078"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268472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1747</Words>
  <Application>Microsoft Office PowerPoint</Application>
  <PresentationFormat>On-screen Show (4:3)</PresentationFormat>
  <Paragraphs>164</Paragraphs>
  <Slides>19</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Gill Sans MT</vt:lpstr>
      <vt:lpstr>Wingdings</vt:lpstr>
      <vt:lpstr>Gallery</vt:lpstr>
      <vt:lpstr>PowerPoint Presentation</vt:lpstr>
      <vt:lpstr>Overview</vt:lpstr>
      <vt:lpstr>Marketing &amp; accounting</vt:lpstr>
      <vt:lpstr>Cost behaviour</vt:lpstr>
      <vt:lpstr>Cost behaviour</vt:lpstr>
      <vt:lpstr>Cost-volume-profit (CVP) analysis</vt:lpstr>
      <vt:lpstr>Breakeven</vt:lpstr>
      <vt:lpstr>CVP analysis</vt:lpstr>
      <vt:lpstr>Breakeven</vt:lpstr>
      <vt:lpstr>Company a</vt:lpstr>
      <vt:lpstr>Methods for calculating the break-even point</vt:lpstr>
      <vt:lpstr>(1) The equation method</vt:lpstr>
      <vt:lpstr>We now set profit to zero to help us determine how many we need to sell in order to breakeven.</vt:lpstr>
      <vt:lpstr>(2) The contribution margin method</vt:lpstr>
      <vt:lpstr>The contribution margin method</vt:lpstr>
      <vt:lpstr>The graphical method </vt:lpstr>
      <vt:lpstr>Breakeven chart</vt:lpstr>
      <vt:lpstr>Limitations of CVP Analysis</vt:lpstr>
      <vt:lpstr>Alternative approaches to pricing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Marie Pitson</dc:creator>
  <cp:lastModifiedBy>Marie Pitson</cp:lastModifiedBy>
  <cp:revision>22</cp:revision>
  <dcterms:created xsi:type="dcterms:W3CDTF">2020-09-08T15:09:20Z</dcterms:created>
  <dcterms:modified xsi:type="dcterms:W3CDTF">2021-11-29T12:55:00Z</dcterms:modified>
</cp:coreProperties>
</file>