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57" r:id="rId3"/>
    <p:sldId id="270" r:id="rId4"/>
    <p:sldId id="264" r:id="rId5"/>
    <p:sldId id="262" r:id="rId6"/>
    <p:sldId id="263" r:id="rId7"/>
    <p:sldId id="266" r:id="rId8"/>
    <p:sldId id="265" r:id="rId9"/>
    <p:sldId id="268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D6B763-CE2A-7E83-BE3B-2CDEA07C3797}" v="1205" dt="2025-06-12T21:58:37.156"/>
    <p1510:client id="{7B33589C-07E9-CB55-5BF5-A360897919FC}" v="1337" dt="2025-06-12T23:12:07.4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796401" y="3378954"/>
            <a:ext cx="6394567" cy="3479046"/>
          </a:xfrm>
          <a:custGeom>
            <a:avLst/>
            <a:gdLst>
              <a:gd name="connsiteX0" fmla="*/ 5171297 w 6394567"/>
              <a:gd name="connsiteY0" fmla="*/ 284 h 3479046"/>
              <a:gd name="connsiteX1" fmla="*/ 6394290 w 6394567"/>
              <a:gd name="connsiteY1" fmla="*/ 430072 h 3479046"/>
              <a:gd name="connsiteX2" fmla="*/ 6394567 w 6394567"/>
              <a:gd name="connsiteY2" fmla="*/ 430316 h 3479046"/>
              <a:gd name="connsiteX3" fmla="*/ 6394567 w 6394567"/>
              <a:gd name="connsiteY3" fmla="*/ 3479046 h 3479046"/>
              <a:gd name="connsiteX4" fmla="*/ 0 w 6394567"/>
              <a:gd name="connsiteY4" fmla="*/ 3479046 h 3479046"/>
              <a:gd name="connsiteX5" fmla="*/ 3916974 w 6394567"/>
              <a:gd name="connsiteY5" fmla="*/ 405504 h 3479046"/>
              <a:gd name="connsiteX6" fmla="*/ 3959456 w 6394567"/>
              <a:gd name="connsiteY6" fmla="*/ 373857 h 3479046"/>
              <a:gd name="connsiteX7" fmla="*/ 5052215 w 6394567"/>
              <a:gd name="connsiteY7" fmla="*/ 1756 h 3479046"/>
              <a:gd name="connsiteX8" fmla="*/ 5171297 w 6394567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32C74-82F4-2A29-889B-EF23CEE6AA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1" y="1122363"/>
            <a:ext cx="6211185" cy="23052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ACADD6-278F-604C-8A38-BBBAFC6754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2" y="3549048"/>
            <a:ext cx="5029198" cy="1956278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43946B-3F5A-C916-B62B-8D5938EA8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6539F-2DB8-FCDA-C884-9C3CD29B8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DAA7B3-5D3B-D493-8F6F-1FEBB8576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3342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A4769-9A55-AF9B-4CE4-DFA07E711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45D9E-DBB4-B890-88D5-B4C03599EC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E15260-1C0B-A965-3114-D7C40D18B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AF4D1-0334-3F24-69B4-06C7BD742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BA76D-3B8B-429D-9B32-54D6A6297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61709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9C414-4A2F-78AF-ED60-6130D4C563B3}"/>
              </a:ext>
            </a:extLst>
          </p:cNvPr>
          <p:cNvSpPr/>
          <p:nvPr/>
        </p:nvSpPr>
        <p:spPr>
          <a:xfrm>
            <a:off x="6284115" y="3378954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2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3410AE4-7FC7-589E-B6D3-0DA7B5FC5CE3}"/>
              </a:ext>
            </a:extLst>
          </p:cNvPr>
          <p:cNvSpPr/>
          <p:nvPr/>
        </p:nvSpPr>
        <p:spPr>
          <a:xfrm flipH="1" flipV="1">
            <a:off x="0" y="0"/>
            <a:ext cx="2923855" cy="1479128"/>
          </a:xfrm>
          <a:custGeom>
            <a:avLst/>
            <a:gdLst>
              <a:gd name="connsiteX0" fmla="*/ 2923855 w 2923855"/>
              <a:gd name="connsiteY0" fmla="*/ 1479128 h 1479128"/>
              <a:gd name="connsiteX1" fmla="*/ 0 w 2923855"/>
              <a:gd name="connsiteY1" fmla="*/ 1479128 h 1479128"/>
              <a:gd name="connsiteX2" fmla="*/ 1368245 w 2923855"/>
              <a:gd name="connsiteY2" fmla="*/ 405504 h 1479128"/>
              <a:gd name="connsiteX3" fmla="*/ 1410727 w 2923855"/>
              <a:gd name="connsiteY3" fmla="*/ 373857 h 1479128"/>
              <a:gd name="connsiteX4" fmla="*/ 2503486 w 2923855"/>
              <a:gd name="connsiteY4" fmla="*/ 1756 h 1479128"/>
              <a:gd name="connsiteX5" fmla="*/ 2622568 w 2923855"/>
              <a:gd name="connsiteY5" fmla="*/ 284 h 1479128"/>
              <a:gd name="connsiteX6" fmla="*/ 2785835 w 2923855"/>
              <a:gd name="connsiteY6" fmla="*/ 9494 h 1479128"/>
              <a:gd name="connsiteX7" fmla="*/ 2923855 w 2923855"/>
              <a:gd name="connsiteY7" fmla="*/ 28352 h 1479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3855" h="1479128">
                <a:moveTo>
                  <a:pt x="2923855" y="1479128"/>
                </a:moveTo>
                <a:lnTo>
                  <a:pt x="0" y="1479128"/>
                </a:lnTo>
                <a:lnTo>
                  <a:pt x="1368245" y="405504"/>
                </a:lnTo>
                <a:lnTo>
                  <a:pt x="1410727" y="373857"/>
                </a:lnTo>
                <a:cubicBezTo>
                  <a:pt x="1742357" y="139664"/>
                  <a:pt x="2122368" y="17528"/>
                  <a:pt x="2503486" y="1756"/>
                </a:cubicBezTo>
                <a:cubicBezTo>
                  <a:pt x="2543187" y="114"/>
                  <a:pt x="2582898" y="-375"/>
                  <a:pt x="2622568" y="284"/>
                </a:cubicBezTo>
                <a:cubicBezTo>
                  <a:pt x="2677115" y="1190"/>
                  <a:pt x="2731584" y="4266"/>
                  <a:pt x="2785835" y="9494"/>
                </a:cubicBezTo>
                <a:lnTo>
                  <a:pt x="2923855" y="28352"/>
                </a:lnTo>
                <a:close/>
              </a:path>
            </a:pathLst>
          </a:custGeom>
          <a:gradFill>
            <a:gsLst>
              <a:gs pos="3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381CBD-08D9-3C9A-7620-24F2D6404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709738"/>
            <a:ext cx="6455434" cy="29812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D5AE2B-1716-CEEC-73F8-E81F591925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0" y="4759252"/>
            <a:ext cx="5397260" cy="95574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F3052-6EE8-979F-04FB-1B8DF81F2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986285-161A-6869-27C2-0A159C2344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ED64F-5DAB-238D-C34A-1DCCB1222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17691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484D0-7460-7B08-F1EE-96EABE402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936841"/>
            <a:ext cx="10092477" cy="95366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0B7F9-8ECB-7079-A11E-51D3903E2B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E97161-CAF5-CA48-D814-7ACD43AB9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9795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BD680-4E7A-5155-3CAE-6BD44EE8B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6A152D-EFF2-B3AA-3F25-14E113673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BD6032-FD7A-BFFD-9BE5-48EDBEFBD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59826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47F4D-4855-340E-03F3-4860885EC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63283"/>
            <a:ext cx="10096500" cy="91600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CEB472-7426-C288-B5F6-0A1232DCED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1" y="1879287"/>
            <a:ext cx="4739628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194F9C-B6FA-97C3-F618-0CF956CB53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6801" y="2505075"/>
            <a:ext cx="4739628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F5665C-7910-AFA2-350F-42C06ED5AF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0330" y="1879287"/>
            <a:ext cx="4762970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71352E-1DE0-F0CD-6F81-1D8FF59C2B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0330" y="2505075"/>
            <a:ext cx="4762970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38F7E4-7D9E-4736-3269-4F0C46996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8386CF-9A84-8D2A-BC47-C951DD994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80844D-FE1F-49E7-3BBD-527FB72EC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6991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F691C-93A5-1364-00A9-A470C289F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357223"/>
            <a:ext cx="8886884" cy="104307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E055BD-4154-B9D1-0B5B-B1E3A06B6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2A9E4A-03D1-7A8B-233D-014A3248F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2CEFC4-D276-DF45-F395-F5BD2EA70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0465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12C0AD-76F4-FCE4-2717-0A9AA4351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83BB66-3F41-7F1D-5108-B3F679A88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AA6DA0-07AE-4BE4-B82F-7936D0E3E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853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BFB75-C953-0BD0-4E2E-717767426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70626"/>
            <a:ext cx="3705225" cy="128677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1AA52-60F3-40F2-673B-5848F4253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75426"/>
            <a:ext cx="5980112" cy="47683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0167E8-C561-5A72-AED3-442F66DDEE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DBFED3-7CB3-1B8B-9504-13A121CAD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2456C9-19A0-4441-B1AF-B7AFBF642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8898EA-84CC-411C-0012-D31495369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69211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C1E10-1458-2553-05B4-313F7E26D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82128"/>
            <a:ext cx="3705225" cy="1275272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C0F677-F177-6DED-1920-685B9D9FF2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143000"/>
            <a:ext cx="5980112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4D1CB1-2109-480E-8904-4077C94D6E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6576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B0DB38-7CB9-2140-BC21-6D2E7DD0B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B448AD-3B1D-4B5E-CAB9-BB5FD2CDE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EEF53D-CF5A-87A2-E973-3B8CCDEBA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96357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50D2E-0561-F284-F89A-AAE3CD09A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10239338" cy="9536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657C4C-16EC-2477-6332-830F53011D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9848" y="2139696"/>
            <a:ext cx="10239338" cy="367768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0940D3-6996-1C08-F1AF-87C354657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676C3-588F-B636-8CE0-AA2CBFBCE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CEF8A9-EB1E-B344-A4B8-B58D06336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67377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EF3A28-33E4-2796-AE7A-1234569F5C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4950" y="1081177"/>
            <a:ext cx="2508849" cy="463382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D185FC-2BBB-E997-A5CD-F2C6CF6B7C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6800" y="1081177"/>
            <a:ext cx="7505700" cy="463382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314B3C-96CD-071C-C2AD-2C7E04F81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AA2B04-F5E0-C5A3-C77D-6AE9A9E91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155BC2-C712-C4A4-50EC-E10D88344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55728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1F4A25-A386-9574-775C-E5E5F9FC3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8886884" cy="95366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F7885F-2B7B-74DB-9996-E0ACEBC9D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2139696"/>
            <a:ext cx="8883836" cy="36776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F519-BA47-2B81-CC1C-7E1F119EC6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7379" y="4629744"/>
            <a:ext cx="26535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E351CED-465B-40B5-ADCE-957C918F227B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952D7B-C352-1630-4C3D-7D5983C04D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610602" y="6318446"/>
            <a:ext cx="2743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6E04F0-DF9B-480B-CC46-BAE7A81FB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6318446"/>
            <a:ext cx="6156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 b="1">
                <a:solidFill>
                  <a:schemeClr val="tx1"/>
                </a:solidFill>
              </a:defRPr>
            </a:lvl1pPr>
          </a:lstStyle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64695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53" r:id="rId6"/>
    <p:sldLayoutId id="2147483749" r:id="rId7"/>
    <p:sldLayoutId id="2147483750" r:id="rId8"/>
    <p:sldLayoutId id="2147483751" r:id="rId9"/>
    <p:sldLayoutId id="2147483752" r:id="rId10"/>
    <p:sldLayoutId id="214748375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oplematters.in/article/guest-article/can-fatigue-management-be-the-antidote-to-growing-workplace-stress-23917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3768F94E-2BF1-56A5-87AC-0C4270793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people sitting at desks and working at a clock&#10;&#10;AI-generated content may be incorrect.">
            <a:extLst>
              <a:ext uri="{FF2B5EF4-FFF2-40B4-BE49-F238E27FC236}">
                <a16:creationId xmlns:a16="http://schemas.microsoft.com/office/drawing/2014/main" id="{16A8DDF7-D678-55C5-26B4-C484636DBE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/>
          </a:stretch>
        </p:blipFill>
        <p:spPr>
          <a:xfrm>
            <a:off x="-53454" y="1"/>
            <a:ext cx="12191979" cy="6857999"/>
          </a:xfrm>
          <a:prstGeom prst="rect">
            <a:avLst/>
          </a:prstGeom>
          <a:solidFill>
            <a:srgbClr val="FFFFFF">
              <a:shade val="85000"/>
            </a:srgbClr>
          </a:solidFill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9" name="Freeform: Shape 25">
            <a:extLst>
              <a:ext uri="{FF2B5EF4-FFF2-40B4-BE49-F238E27FC236}">
                <a16:creationId xmlns:a16="http://schemas.microsoft.com/office/drawing/2014/main" id="{393D8CD4-7FBE-9118-0CEB-9C1A2FA6AE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20219" y="-65315"/>
            <a:ext cx="7557315" cy="3771957"/>
          </a:xfrm>
          <a:custGeom>
            <a:avLst/>
            <a:gdLst>
              <a:gd name="connsiteX0" fmla="*/ 52567 w 7557315"/>
              <a:gd name="connsiteY0" fmla="*/ 3771957 h 3771957"/>
              <a:gd name="connsiteX1" fmla="*/ 7557315 w 7557315"/>
              <a:gd name="connsiteY1" fmla="*/ 3640961 h 3771957"/>
              <a:gd name="connsiteX2" fmla="*/ 3406126 w 7557315"/>
              <a:gd name="connsiteY2" fmla="*/ 499129 h 3771957"/>
              <a:gd name="connsiteX3" fmla="*/ 3350264 w 7557315"/>
              <a:gd name="connsiteY3" fmla="*/ 459014 h 3771957"/>
              <a:gd name="connsiteX4" fmla="*/ 1923366 w 7557315"/>
              <a:gd name="connsiteY4" fmla="*/ 763 h 3771957"/>
              <a:gd name="connsiteX5" fmla="*/ 1768756 w 7557315"/>
              <a:gd name="connsiteY5" fmla="*/ 1549 h 3771957"/>
              <a:gd name="connsiteX6" fmla="*/ 144811 w 7557315"/>
              <a:gd name="connsiteY6" fmla="*/ 625253 h 3771957"/>
              <a:gd name="connsiteX7" fmla="*/ 0 w 7557315"/>
              <a:gd name="connsiteY7" fmla="*/ 760395 h 37719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57315" h="3771957">
                <a:moveTo>
                  <a:pt x="52567" y="3771957"/>
                </a:moveTo>
                <a:lnTo>
                  <a:pt x="7557315" y="3640961"/>
                </a:lnTo>
                <a:lnTo>
                  <a:pt x="3406126" y="499129"/>
                </a:lnTo>
                <a:lnTo>
                  <a:pt x="3350264" y="459014"/>
                </a:lnTo>
                <a:cubicBezTo>
                  <a:pt x="2914482" y="162529"/>
                  <a:pt x="2418440" y="12600"/>
                  <a:pt x="1923366" y="763"/>
                </a:cubicBezTo>
                <a:cubicBezTo>
                  <a:pt x="1871795" y="-470"/>
                  <a:pt x="1820236" y="-206"/>
                  <a:pt x="1768756" y="1549"/>
                </a:cubicBezTo>
                <a:cubicBezTo>
                  <a:pt x="1183172" y="21502"/>
                  <a:pt x="607903" y="234096"/>
                  <a:pt x="144811" y="625253"/>
                </a:cubicBezTo>
                <a:lnTo>
                  <a:pt x="0" y="760395"/>
                </a:lnTo>
                <a:close/>
              </a:path>
            </a:pathLst>
          </a:custGeom>
          <a:gradFill>
            <a:gsLst>
              <a:gs pos="22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71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7434" y="498764"/>
            <a:ext cx="5531331" cy="1670079"/>
          </a:xfrm>
        </p:spPr>
        <p:txBody>
          <a:bodyPr anchor="b">
            <a:normAutofit/>
          </a:bodyPr>
          <a:lstStyle/>
          <a:p>
            <a:r>
              <a:rPr lang="en-GB" sz="3200" b="1" dirty="0">
                <a:latin typeface="Arial"/>
                <a:cs typeface="Arial"/>
              </a:rPr>
              <a:t>Time </a:t>
            </a:r>
            <a:r>
              <a:rPr lang="en-GB" sz="3200" dirty="0">
                <a:latin typeface="Arial"/>
                <a:cs typeface="Arial"/>
              </a:rPr>
              <a:t>Management :</a:t>
            </a:r>
            <a:br>
              <a:rPr lang="en-GB" sz="3200" dirty="0">
                <a:latin typeface="Arial"/>
                <a:cs typeface="Arial"/>
              </a:rPr>
            </a:br>
            <a:r>
              <a:rPr lang="en-GB" sz="2400" b="0" dirty="0">
                <a:latin typeface="Arial"/>
                <a:ea typeface="+mj-lt"/>
                <a:cs typeface="+mj-lt"/>
              </a:rPr>
              <a:t>An Essential Skill for Student Success in Higher Education.</a:t>
            </a:r>
            <a:endParaRPr lang="en-GB" sz="2400" b="0" dirty="0">
              <a:latin typeface="Arial"/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9474" y="2977526"/>
            <a:ext cx="3337731" cy="790814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en-US" b="1" dirty="0">
                <a:latin typeface="Arial"/>
                <a:cs typeface="Arial"/>
              </a:rPr>
              <a:t>By </a:t>
            </a:r>
            <a:endParaRPr lang="en-US" dirty="0"/>
          </a:p>
          <a:p>
            <a:pPr>
              <a:lnSpc>
                <a:spcPct val="110000"/>
              </a:lnSpc>
            </a:pPr>
            <a:r>
              <a:rPr lang="en-US" b="1" dirty="0">
                <a:latin typeface="Arial"/>
                <a:cs typeface="Arial"/>
              </a:rPr>
              <a:t>Devi Raju (2435195)</a:t>
            </a:r>
          </a:p>
        </p:txBody>
      </p:sp>
      <p:pic>
        <p:nvPicPr>
          <p:cNvPr id="7" name="Picture 6" descr="Logo for University of Wales Trinity Saint David featuring a yellow and black shield">
            <a:extLst>
              <a:ext uri="{FF2B5EF4-FFF2-40B4-BE49-F238E27FC236}">
                <a16:creationId xmlns:a16="http://schemas.microsoft.com/office/drawing/2014/main" id="{010EDB4C-58C3-F4CA-8035-5E67FED86D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36325" y="196323"/>
            <a:ext cx="3303915" cy="1145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063577F-2949-C31E-B4B0-5E250230F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17E4A51B-BAF6-3729-A2C0-89331F2FB7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0365" y="-318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40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F24FDB-EFC2-84E1-53B9-36C6615A4C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297065"/>
            <a:ext cx="4333141" cy="1028678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"/>
                <a:cs typeface="Arial"/>
              </a:rPr>
              <a:t>Contents:</a:t>
            </a:r>
          </a:p>
        </p:txBody>
      </p:sp>
      <p:pic>
        <p:nvPicPr>
          <p:cNvPr id="6" name="Content Placeholder 5" descr="A clock with a red hand&#10;&#10;AI-generated content may be incorrect.">
            <a:extLst>
              <a:ext uri="{FF2B5EF4-FFF2-40B4-BE49-F238E27FC236}">
                <a16:creationId xmlns:a16="http://schemas.microsoft.com/office/drawing/2014/main" id="{A4B844A7-85BA-687A-03B7-57088D62AF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921050" y="3670278"/>
            <a:ext cx="4120033" cy="2964873"/>
          </a:xfrm>
        </p:spPr>
      </p:pic>
      <p:pic>
        <p:nvPicPr>
          <p:cNvPr id="5" name="Picture 4" descr="Logo for University of Wales Trinity Saint David featuring a yellow and black shield">
            <a:extLst>
              <a:ext uri="{FF2B5EF4-FFF2-40B4-BE49-F238E27FC236}">
                <a16:creationId xmlns:a16="http://schemas.microsoft.com/office/drawing/2014/main" id="{BCECD0BB-4EDC-AB2A-6D23-56672E2132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93834" y="-4960"/>
            <a:ext cx="3303915" cy="114573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AEC1D23-D9C2-826E-C648-E62F72751E2D}"/>
              </a:ext>
            </a:extLst>
          </p:cNvPr>
          <p:cNvSpPr txBox="1"/>
          <p:nvPr/>
        </p:nvSpPr>
        <p:spPr>
          <a:xfrm>
            <a:off x="1052503" y="1116075"/>
            <a:ext cx="8933055" cy="65556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Ø"/>
            </a:pPr>
            <a:endParaRPr lang="en-GB" dirty="0"/>
          </a:p>
          <a:p>
            <a:pPr marL="342900" indent="-342900">
              <a:buFont typeface="Wingdings"/>
              <a:buChar char="Ø"/>
            </a:pPr>
            <a:endParaRPr lang="en-GB" dirty="0"/>
          </a:p>
          <a:p>
            <a:pPr marL="342900" indent="-342900">
              <a:buFont typeface="Wingdings"/>
              <a:buChar char="Ø"/>
            </a:pPr>
            <a:r>
              <a:rPr lang="en-GB" sz="2400" dirty="0">
                <a:latin typeface="Arial"/>
                <a:cs typeface="Arial"/>
              </a:rPr>
              <a:t>What is Time Management ?</a:t>
            </a:r>
          </a:p>
          <a:p>
            <a:pPr marL="342900" indent="-342900">
              <a:buFont typeface="Wingdings"/>
              <a:buChar char="Ø"/>
            </a:pPr>
            <a:endParaRPr lang="en-GB" sz="24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GB" sz="2400" dirty="0">
                <a:latin typeface="Arial"/>
                <a:cs typeface="Arial"/>
              </a:rPr>
              <a:t>Time Management – An essential skill to Students.</a:t>
            </a:r>
          </a:p>
          <a:p>
            <a:pPr marL="342900" indent="-342900">
              <a:buFont typeface="Wingdings"/>
              <a:buChar char="Ø"/>
            </a:pPr>
            <a:endParaRPr lang="en-GB" sz="24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GB" sz="2400" dirty="0">
                <a:latin typeface="Arial"/>
                <a:cs typeface="Arial"/>
              </a:rPr>
              <a:t>Students struggle with Time Management.</a:t>
            </a:r>
          </a:p>
          <a:p>
            <a:pPr marL="342900" indent="-342900">
              <a:buFont typeface="Wingdings"/>
              <a:buChar char="Ø"/>
            </a:pPr>
            <a:endParaRPr lang="en-GB" sz="24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GB" sz="2400" dirty="0">
                <a:latin typeface="Arial"/>
                <a:cs typeface="Arial"/>
              </a:rPr>
              <a:t>Mastering Time Management – For student's success.</a:t>
            </a:r>
          </a:p>
          <a:p>
            <a:pPr marL="342900" indent="-342900">
              <a:buFont typeface="Wingdings"/>
              <a:buChar char="Ø"/>
            </a:pPr>
            <a:endParaRPr lang="en-GB" sz="24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US" sz="2400" dirty="0">
                <a:latin typeface="Arial"/>
                <a:cs typeface="Arial"/>
              </a:rPr>
              <a:t>Applying the Eisenhower Matrix to student time management.</a:t>
            </a:r>
            <a:endParaRPr lang="en-GB" sz="24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endParaRPr lang="en-GB" sz="2400" dirty="0">
              <a:latin typeface="Arial"/>
              <a:cs typeface="Arial"/>
            </a:endParaRPr>
          </a:p>
          <a:p>
            <a:endParaRPr lang="en-GB" sz="24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endParaRPr lang="en-GB" sz="24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endParaRPr lang="en-GB" sz="24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endParaRPr lang="en-GB" i="1" dirty="0"/>
          </a:p>
          <a:p>
            <a:pPr marL="342900" indent="-342900">
              <a:buFont typeface="Wingdings"/>
              <a:buChar char="Ø"/>
            </a:pPr>
            <a:endParaRPr lang="en-GB" i="1" dirty="0"/>
          </a:p>
          <a:p>
            <a:pPr marL="342900" indent="-342900">
              <a:buFont typeface="Wingdings"/>
              <a:buChar char="Ø"/>
            </a:pPr>
            <a:endParaRPr lang="en-GB" i="1" dirty="0"/>
          </a:p>
          <a:p>
            <a:pPr marL="342900" indent="-342900">
              <a:buFont typeface="Wingdings"/>
              <a:buChar char="Ø"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250576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4421070-3914-DD29-66F1-A24E5A29D0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5EDEF2E-F513-63C8-7D96-4D605DAD43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3DDD7E1F-46EE-55FD-DADE-A0B815F75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0365" y="-318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40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2F7945-193F-43F5-301B-B96A8DEE2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2423" y="297065"/>
            <a:ext cx="6029668" cy="1028678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"/>
                <a:cs typeface="Arial"/>
              </a:rPr>
              <a:t>What is Time Management?</a:t>
            </a:r>
          </a:p>
        </p:txBody>
      </p:sp>
      <p:pic>
        <p:nvPicPr>
          <p:cNvPr id="5" name="Picture 4" descr="Logo for University of Wales Trinity Saint David featuring a yellow and black shield">
            <a:extLst>
              <a:ext uri="{FF2B5EF4-FFF2-40B4-BE49-F238E27FC236}">
                <a16:creationId xmlns:a16="http://schemas.microsoft.com/office/drawing/2014/main" id="{35F71A1F-2D99-1B0D-3401-4122715D72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93834" y="-4960"/>
            <a:ext cx="3303915" cy="1145732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D7EDF4-4F11-F2A1-17A6-3A34030DD2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471" y="1334564"/>
            <a:ext cx="8898213" cy="448281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GB" sz="2400" dirty="0">
                <a:latin typeface="Neue Haas Grotesk Text Pro"/>
                <a:cs typeface="Arial"/>
              </a:rPr>
              <a:t>Time management is process of organising and planning your time.</a:t>
            </a:r>
            <a:endParaRPr lang="en-US" sz="2400">
              <a:latin typeface="Neue Haas Grotesk Text Pro"/>
              <a:cs typeface="Arial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GB" sz="2400" dirty="0">
                <a:latin typeface="Neue Haas Grotesk Text Pro"/>
                <a:cs typeface="Arial"/>
              </a:rPr>
              <a:t>Use your time wisely to balance studies, assignment and personal life.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GB" sz="2400" dirty="0">
                <a:latin typeface="Neue Haas Grotesk Text Pro"/>
                <a:cs typeface="Arial"/>
              </a:rPr>
              <a:t>Planning.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GB" sz="2400" dirty="0">
                <a:latin typeface="Neue Haas Grotesk Text Pro"/>
                <a:cs typeface="Arial"/>
              </a:rPr>
              <a:t>Setting you Priorities.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GB" sz="2400" dirty="0">
                <a:latin typeface="Neue Haas Grotesk Text Pro"/>
                <a:cs typeface="Arial"/>
              </a:rPr>
              <a:t>Creating Schedule.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GB" sz="2400" dirty="0">
                <a:latin typeface="Neue Haas Grotesk Text Pro"/>
                <a:cs typeface="Arial"/>
              </a:rPr>
              <a:t>Work Efficiently.</a:t>
            </a:r>
          </a:p>
        </p:txBody>
      </p:sp>
    </p:spTree>
    <p:extLst>
      <p:ext uri="{BB962C8B-B14F-4D97-AF65-F5344CB8AC3E}">
        <p14:creationId xmlns:p14="http://schemas.microsoft.com/office/powerpoint/2010/main" val="31895584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046EE13-4412-225F-B1AD-2969BA7909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406141B-FA8B-D997-7E61-4EAC40A76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ED4B5C68-D465-760F-3787-FCBFE78E7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0365" y="-318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40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D6C8C3-3B74-D401-EAE8-AD6BC59AD2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555859"/>
            <a:ext cx="8905141" cy="1359356"/>
          </a:xfrm>
        </p:spPr>
        <p:txBody>
          <a:bodyPr anchor="ctr">
            <a:normAutofit/>
          </a:bodyPr>
          <a:lstStyle/>
          <a:p>
            <a:r>
              <a:rPr lang="en-GB" sz="2400" u="sng" dirty="0">
                <a:latin typeface="Arial"/>
                <a:cs typeface="Arial"/>
              </a:rPr>
              <a:t>Time Management – An essential skill to Students:</a:t>
            </a:r>
            <a:endParaRPr lang="en-US" u="sng" dirty="0"/>
          </a:p>
        </p:txBody>
      </p:sp>
      <p:pic>
        <p:nvPicPr>
          <p:cNvPr id="4" name="Content Placeholder 3" descr="A diagram of a clock&#10;&#10;AI-generated content may be incorrect.">
            <a:extLst>
              <a:ext uri="{FF2B5EF4-FFF2-40B4-BE49-F238E27FC236}">
                <a16:creationId xmlns:a16="http://schemas.microsoft.com/office/drawing/2014/main" id="{219C5F71-5AE6-2D7F-B37B-C5EDA01B8B6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920947" y="2903752"/>
            <a:ext cx="3744298" cy="2964873"/>
          </a:xfrm>
        </p:spPr>
      </p:pic>
      <p:pic>
        <p:nvPicPr>
          <p:cNvPr id="5" name="Picture 4" descr="Logo for University of Wales Trinity Saint David featuring a yellow and black shield">
            <a:extLst>
              <a:ext uri="{FF2B5EF4-FFF2-40B4-BE49-F238E27FC236}">
                <a16:creationId xmlns:a16="http://schemas.microsoft.com/office/drawing/2014/main" id="{899EE172-A3F4-6C70-B331-B479F50BF0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93834" y="-4960"/>
            <a:ext cx="3303915" cy="114573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5D2D3F4-4597-0A3A-05AD-3F0C916DDBEA}"/>
              </a:ext>
            </a:extLst>
          </p:cNvPr>
          <p:cNvSpPr txBox="1"/>
          <p:nvPr/>
        </p:nvSpPr>
        <p:spPr>
          <a:xfrm>
            <a:off x="892978" y="2106080"/>
            <a:ext cx="6924792" cy="42795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97069FA-F3FF-1CD4-A7E0-4B6EC241773B}"/>
              </a:ext>
            </a:extLst>
          </p:cNvPr>
          <p:cNvSpPr txBox="1"/>
          <p:nvPr/>
        </p:nvSpPr>
        <p:spPr>
          <a:xfrm>
            <a:off x="882537" y="1698620"/>
            <a:ext cx="8735384" cy="40626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Ø"/>
            </a:pPr>
            <a:r>
              <a:rPr lang="en-GB" sz="2400" dirty="0">
                <a:latin typeface="Arial"/>
                <a:cs typeface="Arial"/>
              </a:rPr>
              <a:t>Time Management is a fundamental skill to  get  academic  success in Higher education.</a:t>
            </a:r>
            <a:endParaRPr lang="en-US"/>
          </a:p>
          <a:p>
            <a:pPr marL="342900" indent="-342900">
              <a:buFont typeface="Wingdings"/>
              <a:buChar char="Ø"/>
            </a:pPr>
            <a:endParaRPr lang="en-GB" sz="24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GB" sz="2400" dirty="0">
                <a:latin typeface="Arial"/>
                <a:cs typeface="Arial"/>
              </a:rPr>
              <a:t>Helps us to finish your work in time.</a:t>
            </a:r>
          </a:p>
          <a:p>
            <a:pPr marL="342900" indent="-342900">
              <a:buFont typeface="Wingdings"/>
              <a:buChar char="Ø"/>
            </a:pPr>
            <a:endParaRPr lang="en-GB" sz="24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GB" sz="2400" dirty="0">
                <a:latin typeface="Arial"/>
                <a:cs typeface="Arial"/>
              </a:rPr>
              <a:t>Reduce Stress and last-minute rushing.</a:t>
            </a:r>
          </a:p>
          <a:p>
            <a:pPr marL="342900" indent="-342900">
              <a:buFont typeface="Wingdings"/>
              <a:buChar char="Ø"/>
            </a:pPr>
            <a:endParaRPr lang="en-GB" sz="24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GB" sz="2400" dirty="0">
                <a:latin typeface="Arial"/>
                <a:cs typeface="Arial"/>
              </a:rPr>
              <a:t>Keeps you organised and focused.</a:t>
            </a:r>
          </a:p>
          <a:p>
            <a:pPr marL="342900" indent="-342900">
              <a:buFont typeface="Wingdings"/>
              <a:buChar char="Ø"/>
            </a:pPr>
            <a:endParaRPr lang="en-GB" sz="24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GB" sz="2400" dirty="0">
                <a:latin typeface="Arial"/>
                <a:cs typeface="Arial"/>
              </a:rPr>
              <a:t>Helps balance you academic and personal life.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1199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1984E31-0429-416E-E15F-335F819508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8D13EE9-8D6F-0CAA-797F-237815E3FB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738EA433-59D1-1CA3-51E0-C7A159105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0365" y="-318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40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895648-BC93-82FC-2D6B-0EEF3EAE67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555859"/>
            <a:ext cx="8905141" cy="1402488"/>
          </a:xfrm>
        </p:spPr>
        <p:txBody>
          <a:bodyPr anchor="ctr">
            <a:normAutofit/>
          </a:bodyPr>
          <a:lstStyle/>
          <a:p>
            <a:r>
              <a:rPr lang="en-GB" sz="2400" u="sng" dirty="0">
                <a:latin typeface="Arial"/>
                <a:cs typeface="Arial"/>
              </a:rPr>
              <a:t>Students struggle with Time Management:</a:t>
            </a:r>
            <a:endParaRPr lang="en-US" u="sng" dirty="0"/>
          </a:p>
        </p:txBody>
      </p:sp>
      <p:pic>
        <p:nvPicPr>
          <p:cNvPr id="4" name="Content Placeholder 3" descr="A circular chart with text and icons&#10;&#10;AI-generated content may be incorrect.">
            <a:extLst>
              <a:ext uri="{FF2B5EF4-FFF2-40B4-BE49-F238E27FC236}">
                <a16:creationId xmlns:a16="http://schemas.microsoft.com/office/drawing/2014/main" id="{ED0CD0B3-CA1D-B78E-A11B-9EBA959D1C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647197" y="3407199"/>
            <a:ext cx="3295552" cy="3410570"/>
          </a:xfrm>
        </p:spPr>
      </p:pic>
      <p:pic>
        <p:nvPicPr>
          <p:cNvPr id="5" name="Picture 4" descr="Logo for University of Wales Trinity Saint David featuring a yellow and black shield">
            <a:extLst>
              <a:ext uri="{FF2B5EF4-FFF2-40B4-BE49-F238E27FC236}">
                <a16:creationId xmlns:a16="http://schemas.microsoft.com/office/drawing/2014/main" id="{88A4613E-B5EC-6E22-B171-7DA4833A2E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93834" y="-4960"/>
            <a:ext cx="3303915" cy="1145732"/>
          </a:xfrm>
          <a:prstGeom prst="rect">
            <a:avLst/>
          </a:prstGeom>
        </p:spPr>
      </p:pic>
      <p:pic>
        <p:nvPicPr>
          <p:cNvPr id="3" name="Picture 2" descr="Why Time Management is a Challenge for ...">
            <a:extLst>
              <a:ext uri="{FF2B5EF4-FFF2-40B4-BE49-F238E27FC236}">
                <a16:creationId xmlns:a16="http://schemas.microsoft.com/office/drawing/2014/main" id="{86C09A34-A5EE-9C31-AD12-0FB75A4A7E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97032" y="1248674"/>
            <a:ext cx="3351182" cy="193087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A2E2150-BF77-29B2-31B3-3FA3CCBBBA8A}"/>
              </a:ext>
            </a:extLst>
          </p:cNvPr>
          <p:cNvSpPr txBox="1"/>
          <p:nvPr/>
        </p:nvSpPr>
        <p:spPr>
          <a:xfrm>
            <a:off x="1083720" y="1940689"/>
            <a:ext cx="8109381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Ø"/>
            </a:pPr>
            <a:r>
              <a:rPr lang="en-GB" sz="2400" dirty="0">
                <a:latin typeface="Arial"/>
                <a:cs typeface="Arial"/>
              </a:rPr>
              <a:t>Poor Planning - not scheduling or forgetting deadlines</a:t>
            </a:r>
            <a:endParaRPr lang="en-US"/>
          </a:p>
          <a:p>
            <a:pPr marL="342900" indent="-342900">
              <a:buFont typeface="Wingdings"/>
              <a:buChar char="Ø"/>
            </a:pPr>
            <a:endParaRPr lang="en-GB" sz="24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GB" sz="2400" dirty="0">
                <a:latin typeface="Arial"/>
                <a:cs typeface="Arial"/>
              </a:rPr>
              <a:t>Procrastinations – waiting last minute to start your work.</a:t>
            </a:r>
          </a:p>
          <a:p>
            <a:pPr marL="342900" indent="-342900">
              <a:buFont typeface="Wingdings"/>
              <a:buChar char="Ø"/>
            </a:pPr>
            <a:endParaRPr lang="en-GB" sz="24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GB" sz="2400" dirty="0">
                <a:latin typeface="Arial"/>
                <a:cs typeface="Arial"/>
              </a:rPr>
              <a:t>Getting distracted – Phones, games, Social medias</a:t>
            </a:r>
          </a:p>
          <a:p>
            <a:pPr marL="342900" indent="-342900">
              <a:buFont typeface="Wingdings"/>
              <a:buChar char="Ø"/>
            </a:pPr>
            <a:endParaRPr lang="en-GB" sz="24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GB" sz="2400" dirty="0">
                <a:latin typeface="Arial"/>
                <a:cs typeface="Arial"/>
              </a:rPr>
              <a:t>Feeling overwhelmed – too many tasks at once.</a:t>
            </a:r>
          </a:p>
          <a:p>
            <a:pPr marL="342900" indent="-342900">
              <a:buFont typeface="Wingdings"/>
              <a:buChar char="Ø"/>
            </a:pPr>
            <a:endParaRPr lang="en-GB" sz="24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GB" sz="2400" dirty="0">
                <a:latin typeface="Arial"/>
                <a:cs typeface="Arial"/>
              </a:rPr>
              <a:t>Underestimating – duration of task time taken.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45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5040CA3-17D0-28A6-9DB5-8664CA91A0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7685565-3DBB-75D3-0B53-86917B7EEF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9C2A5F86-1F94-0681-56BE-7718B7E9B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0365" y="-318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40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43354D-2847-E8EA-0D7C-BB98BD8D2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541481"/>
            <a:ext cx="8905141" cy="1028677"/>
          </a:xfrm>
        </p:spPr>
        <p:txBody>
          <a:bodyPr anchor="ctr">
            <a:normAutofit/>
          </a:bodyPr>
          <a:lstStyle/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400" b="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u="sng" dirty="0">
                <a:latin typeface="Arial"/>
                <a:cs typeface="Arial"/>
              </a:rPr>
              <a:t>Mastering Time Management – For student success:</a:t>
            </a:r>
            <a:endParaRPr lang="en-GB" u="sng" dirty="0"/>
          </a:p>
        </p:txBody>
      </p:sp>
      <p:pic>
        <p:nvPicPr>
          <p:cNvPr id="5" name="Picture 4" descr="Logo for University of Wales Trinity Saint David featuring a yellow and black shield">
            <a:extLst>
              <a:ext uri="{FF2B5EF4-FFF2-40B4-BE49-F238E27FC236}">
                <a16:creationId xmlns:a16="http://schemas.microsoft.com/office/drawing/2014/main" id="{7ED3CF22-7B7D-ED7C-A478-D0FD5F9154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93834" y="-4960"/>
            <a:ext cx="3303915" cy="1145732"/>
          </a:xfrm>
          <a:prstGeom prst="rect">
            <a:avLst/>
          </a:prstGeom>
        </p:spPr>
      </p:pic>
      <p:pic>
        <p:nvPicPr>
          <p:cNvPr id="8" name="Content Placeholder 7" descr="Gambar : menonton, tangan, waktu, mengukur, jam saku, Timer, stopwatch ...">
            <a:extLst>
              <a:ext uri="{FF2B5EF4-FFF2-40B4-BE49-F238E27FC236}">
                <a16:creationId xmlns:a16="http://schemas.microsoft.com/office/drawing/2014/main" id="{D6727A66-4472-AF48-0E20-99AF09D0B87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672491" y="4252574"/>
            <a:ext cx="3340136" cy="2226757"/>
          </a:xfrm>
        </p:spPr>
      </p:pic>
      <p:pic>
        <p:nvPicPr>
          <p:cNvPr id="3" name="Picture 2" descr="Mastering Time Management: A Key to ...">
            <a:extLst>
              <a:ext uri="{FF2B5EF4-FFF2-40B4-BE49-F238E27FC236}">
                <a16:creationId xmlns:a16="http://schemas.microsoft.com/office/drawing/2014/main" id="{93B81A36-871B-97D0-500E-853BF34F93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82655" y="1708750"/>
            <a:ext cx="3437446" cy="200276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2DE90B4-2758-D2B4-749A-DCA681E48588}"/>
              </a:ext>
            </a:extLst>
          </p:cNvPr>
          <p:cNvSpPr txBox="1"/>
          <p:nvPr/>
        </p:nvSpPr>
        <p:spPr>
          <a:xfrm>
            <a:off x="1318810" y="1745373"/>
            <a:ext cx="6751151" cy="43396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Ø"/>
            </a:pPr>
            <a:r>
              <a:rPr lang="en-GB" sz="2400" dirty="0">
                <a:latin typeface="Arial"/>
                <a:cs typeface="Arial"/>
              </a:rPr>
              <a:t>Set clear goals and priorities.</a:t>
            </a:r>
          </a:p>
          <a:p>
            <a:pPr marL="342900" indent="-342900">
              <a:buFont typeface="Wingdings"/>
              <a:buChar char="Ø"/>
            </a:pPr>
            <a:endParaRPr lang="en-GB" sz="24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GB" sz="2400" dirty="0">
                <a:latin typeface="Arial"/>
                <a:cs typeface="Arial"/>
              </a:rPr>
              <a:t>Use a weekly/daily planner.</a:t>
            </a:r>
          </a:p>
          <a:p>
            <a:pPr marL="342900" indent="-342900">
              <a:buFont typeface="Wingdings"/>
              <a:buChar char="Ø"/>
            </a:pPr>
            <a:endParaRPr lang="en-GB" sz="24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GB" sz="2400" dirty="0">
                <a:latin typeface="Arial"/>
                <a:cs typeface="Arial"/>
              </a:rPr>
              <a:t>Avoid distractions like Phones, games and social medias.</a:t>
            </a:r>
          </a:p>
          <a:p>
            <a:pPr marL="342900" indent="-342900">
              <a:buFont typeface="Wingdings"/>
              <a:buChar char="Ø"/>
            </a:pPr>
            <a:endParaRPr lang="en-GB" sz="24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GB" sz="2400" dirty="0">
                <a:latin typeface="Arial"/>
                <a:cs typeface="Arial"/>
              </a:rPr>
              <a:t>Break big tasks into smaller steps</a:t>
            </a:r>
          </a:p>
          <a:p>
            <a:pPr marL="342900" indent="-342900">
              <a:buFont typeface="Wingdings"/>
              <a:buChar char="Ø"/>
            </a:pPr>
            <a:endParaRPr lang="en-GB" sz="24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GB" sz="2400" dirty="0">
                <a:latin typeface="Arial"/>
                <a:cs typeface="Arial"/>
              </a:rPr>
              <a:t>Practise regularly and build a routine.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16477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98AA361-19B4-6F13-3165-3842FB0736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D673D3E-7EF0-BE74-C83B-38B58DAF7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2C955190-C18F-E01E-B06F-D0DCEBE5D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0365" y="-318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40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D6C8C5-CB28-5FDA-3C70-55210B28F7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102" y="282689"/>
            <a:ext cx="7668690" cy="1474375"/>
          </a:xfrm>
        </p:spPr>
        <p:txBody>
          <a:bodyPr anchor="ctr">
            <a:normAutofit/>
          </a:bodyPr>
          <a:lstStyle/>
          <a:p>
            <a:pPr algn="just"/>
            <a:r>
              <a:rPr lang="en-US" sz="2400" u="sng" dirty="0">
                <a:latin typeface="Arial"/>
                <a:cs typeface="Arial"/>
              </a:rPr>
              <a:t>Applying the Eisenhower Matrix to student's time management:</a:t>
            </a:r>
            <a:endParaRPr lang="en-US" sz="2400" u="sng" dirty="0"/>
          </a:p>
          <a:p>
            <a:endParaRPr lang="en-GB" sz="2400" u="sng" dirty="0">
              <a:latin typeface="Arial"/>
              <a:cs typeface="Arial"/>
            </a:endParaRPr>
          </a:p>
        </p:txBody>
      </p:sp>
      <p:pic>
        <p:nvPicPr>
          <p:cNvPr id="7" name="Content Placeholder 6" descr="A diagram of a decision matrix&#10;&#10;AI-generated content may be incorrect.">
            <a:extLst>
              <a:ext uri="{FF2B5EF4-FFF2-40B4-BE49-F238E27FC236}">
                <a16:creationId xmlns:a16="http://schemas.microsoft.com/office/drawing/2014/main" id="{A7813AF5-76F8-B38E-7CE6-2BA5A2FC1C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045156" y="2730309"/>
            <a:ext cx="3886200" cy="3105150"/>
          </a:xfrm>
        </p:spPr>
      </p:pic>
      <p:pic>
        <p:nvPicPr>
          <p:cNvPr id="5" name="Picture 4" descr="Logo for University of Wales Trinity Saint David featuring a yellow and black shield">
            <a:extLst>
              <a:ext uri="{FF2B5EF4-FFF2-40B4-BE49-F238E27FC236}">
                <a16:creationId xmlns:a16="http://schemas.microsoft.com/office/drawing/2014/main" id="{361889B8-CB74-F2EA-698E-39E08A9B6F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93834" y="-4960"/>
            <a:ext cx="3303915" cy="114573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E61E966-D7B1-B60E-3D6C-0A626C68AF37}"/>
              </a:ext>
            </a:extLst>
          </p:cNvPr>
          <p:cNvSpPr txBox="1"/>
          <p:nvPr/>
        </p:nvSpPr>
        <p:spPr>
          <a:xfrm>
            <a:off x="998951" y="1452412"/>
            <a:ext cx="7607010" cy="62170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Ø"/>
            </a:pPr>
            <a:r>
              <a:rPr lang="en-GB" sz="2400" dirty="0">
                <a:latin typeface="Arial"/>
                <a:cs typeface="Arial"/>
              </a:rPr>
              <a:t>One of the effective time management tool to prioritise your task.</a:t>
            </a:r>
            <a:endParaRPr lang="en-US"/>
          </a:p>
          <a:p>
            <a:pPr marL="342900" indent="-342900">
              <a:buFont typeface="Wingdings"/>
              <a:buChar char="Ø"/>
            </a:pPr>
            <a:endParaRPr lang="en-GB" sz="24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GB" sz="2400" dirty="0">
                <a:ea typeface="+mn-lt"/>
                <a:cs typeface="+mn-lt"/>
              </a:rPr>
              <a:t>List all your tasks. </a:t>
            </a:r>
          </a:p>
          <a:p>
            <a:pPr marL="342900" indent="-342900">
              <a:buFont typeface="Wingdings"/>
              <a:buChar char="Ø"/>
            </a:pPr>
            <a:endParaRPr lang="en-GB" sz="2400" dirty="0">
              <a:ea typeface="+mn-lt"/>
              <a:cs typeface="+mn-lt"/>
            </a:endParaRPr>
          </a:p>
          <a:p>
            <a:pPr marL="342900" indent="-342900">
              <a:buFont typeface="Wingdings"/>
              <a:buChar char="Ø"/>
            </a:pPr>
            <a:r>
              <a:rPr lang="en-GB" sz="2400" dirty="0">
                <a:ea typeface="+mn-lt"/>
                <a:cs typeface="+mn-lt"/>
              </a:rPr>
              <a:t> Categorise each task into one of the four quadrants based on its urgency and importance. </a:t>
            </a:r>
            <a:endParaRPr lang="en-GB"/>
          </a:p>
          <a:p>
            <a:pPr marL="342900" indent="-342900">
              <a:buFont typeface="Wingdings"/>
              <a:buChar char="Ø"/>
            </a:pPr>
            <a:endParaRPr lang="en-GB" sz="24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GB" sz="2400" dirty="0">
                <a:latin typeface="Arial"/>
                <a:cs typeface="Arial"/>
              </a:rPr>
              <a:t>Four quadrants of Eisenhower Matrix are</a:t>
            </a:r>
          </a:p>
          <a:p>
            <a:pPr marL="800100" indent="-342900" algn="just">
              <a:buFont typeface="Wingdings"/>
              <a:buChar char="Ø"/>
            </a:pPr>
            <a:r>
              <a:rPr lang="en-US" sz="2000" dirty="0">
                <a:latin typeface="Arial"/>
                <a:cs typeface="Arial"/>
              </a:rPr>
              <a:t>Urgent &amp;Important </a:t>
            </a:r>
            <a:endParaRPr lang="en-GB" sz="2000" dirty="0">
              <a:latin typeface="Arial"/>
              <a:cs typeface="Arial"/>
            </a:endParaRPr>
          </a:p>
          <a:p>
            <a:pPr marL="800100" lvl="1" indent="-342900" algn="just">
              <a:buFont typeface="Wingdings"/>
              <a:buChar char="Ø"/>
            </a:pPr>
            <a:r>
              <a:rPr lang="en-US" sz="2000" dirty="0">
                <a:latin typeface="Arial"/>
                <a:cs typeface="Arial"/>
              </a:rPr>
              <a:t>important &amp; Not Urgent</a:t>
            </a:r>
            <a:endParaRPr lang="en-GB" sz="2000" dirty="0">
              <a:latin typeface="Arial"/>
              <a:cs typeface="Arial"/>
            </a:endParaRPr>
          </a:p>
          <a:p>
            <a:pPr marL="800100" lvl="1" indent="-342900" algn="just">
              <a:buFont typeface="Wingdings"/>
              <a:buChar char="Ø"/>
            </a:pPr>
            <a:r>
              <a:rPr lang="en-GB" sz="2000" dirty="0">
                <a:latin typeface="Arial"/>
                <a:cs typeface="Arial"/>
              </a:rPr>
              <a:t>Urgent &amp; not important</a:t>
            </a:r>
          </a:p>
          <a:p>
            <a:pPr marL="800100" lvl="1" indent="-342900" algn="just">
              <a:buFont typeface="Wingdings"/>
              <a:buChar char="Ø"/>
            </a:pPr>
            <a:r>
              <a:rPr lang="en-GB" sz="2000" dirty="0">
                <a:latin typeface="Arial"/>
                <a:cs typeface="Arial"/>
              </a:rPr>
              <a:t>Not Urgent &amp; not important</a:t>
            </a:r>
          </a:p>
          <a:p>
            <a:pPr lvl="1" algn="just"/>
            <a:endParaRPr lang="en-GB" sz="2000" dirty="0">
              <a:latin typeface="Arial"/>
              <a:cs typeface="Arial"/>
            </a:endParaRPr>
          </a:p>
          <a:p>
            <a:pPr lvl="1" algn="just">
              <a:buFont typeface="Wingdings"/>
            </a:pPr>
            <a:endParaRPr lang="en-GB" sz="2000" dirty="0">
              <a:latin typeface="Arial"/>
              <a:cs typeface="Arial"/>
            </a:endParaRPr>
          </a:p>
          <a:p>
            <a:pPr marL="800100" lvl="1" indent="-342900">
              <a:buFont typeface="Wingdings"/>
              <a:buChar char="Ø"/>
            </a:pPr>
            <a:endParaRPr lang="en-GB" sz="2000" dirty="0">
              <a:latin typeface="Arial"/>
              <a:cs typeface="Arial"/>
            </a:endParaRPr>
          </a:p>
          <a:p>
            <a:pPr marL="800100" lvl="1" indent="-342900">
              <a:buFont typeface="Wingdings"/>
              <a:buChar char="Ø"/>
            </a:pPr>
            <a:endParaRPr lang="en-GB" sz="24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21482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4881DC4-DFD5-68A3-8734-A4DD8878F1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7B08B7B-3D7A-886D-FDBA-EEAA5EAD77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596011D8-FA1F-2CB7-A180-5485C13FB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0365" y="-318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40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974B33-7FAA-340E-ADB1-EEF095858D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397708"/>
            <a:ext cx="8905141" cy="1316224"/>
          </a:xfrm>
        </p:spPr>
        <p:txBody>
          <a:bodyPr anchor="ctr">
            <a:normAutofit/>
          </a:bodyPr>
          <a:lstStyle/>
          <a:p>
            <a:r>
              <a:rPr lang="en-GB" sz="2400" u="sng" dirty="0">
                <a:latin typeface="Arial"/>
                <a:cs typeface="Arial"/>
              </a:rPr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2D7C7F-FAA0-5905-3E67-B261864F6D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0493" y="2750127"/>
            <a:ext cx="5761449" cy="2964873"/>
          </a:xfrm>
        </p:spPr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5" name="Picture 4" descr="Logo for University of Wales Trinity Saint David featuring a yellow and black shield">
            <a:extLst>
              <a:ext uri="{FF2B5EF4-FFF2-40B4-BE49-F238E27FC236}">
                <a16:creationId xmlns:a16="http://schemas.microsoft.com/office/drawing/2014/main" id="{9FDFE23B-85AE-D5FA-ED28-0A5083127F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93834" y="-4960"/>
            <a:ext cx="3303915" cy="1145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70516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88B8D95-8A8E-9253-2E68-F17940DAFE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3C694A7-9959-AC9E-7405-8EF2850F9F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766DE5B8-B6D8-0854-79A0-9A43F11BB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0365" y="-318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40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48F75F-D6BE-DD02-A317-D4234BFECA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130951"/>
            <a:ext cx="10112840" cy="3745999"/>
          </a:xfrm>
        </p:spPr>
        <p:txBody>
          <a:bodyPr anchor="ctr">
            <a:normAutofit/>
          </a:bodyPr>
          <a:lstStyle/>
          <a:p>
            <a:pPr algn="ctr"/>
            <a:br>
              <a:rPr lang="en-GB" sz="2800" dirty="0">
                <a:latin typeface="Arial"/>
                <a:cs typeface="Arial"/>
              </a:rPr>
            </a:br>
            <a:r>
              <a:rPr lang="en-GB" sz="2800" dirty="0">
                <a:latin typeface="Arial"/>
                <a:cs typeface="Arial"/>
              </a:rPr>
              <a:t>The End.</a:t>
            </a:r>
            <a:br>
              <a:rPr lang="en-GB" sz="2800" dirty="0">
                <a:latin typeface="Arial"/>
                <a:cs typeface="Arial"/>
              </a:rPr>
            </a:br>
            <a:br>
              <a:rPr lang="en-GB" sz="2800" dirty="0">
                <a:latin typeface="Arial"/>
                <a:cs typeface="Arial"/>
              </a:rPr>
            </a:br>
            <a:br>
              <a:rPr lang="en-GB" sz="2800" dirty="0">
                <a:latin typeface="Arial"/>
                <a:cs typeface="Arial"/>
              </a:rPr>
            </a:br>
            <a:r>
              <a:rPr lang="en-GB" sz="2800" dirty="0">
                <a:latin typeface="Arial"/>
                <a:cs typeface="Arial"/>
              </a:rPr>
              <a:t> Thank You for listening my presentation.</a:t>
            </a:r>
          </a:p>
        </p:txBody>
      </p:sp>
      <p:pic>
        <p:nvPicPr>
          <p:cNvPr id="5" name="Picture 4" descr="Logo for University of Wales Trinity Saint David featuring a yellow and black shield">
            <a:extLst>
              <a:ext uri="{FF2B5EF4-FFF2-40B4-BE49-F238E27FC236}">
                <a16:creationId xmlns:a16="http://schemas.microsoft.com/office/drawing/2014/main" id="{94DE32F0-F631-FCAE-03E1-F85F49E129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93834" y="-4960"/>
            <a:ext cx="3303915" cy="1145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249945"/>
      </p:ext>
    </p:extLst>
  </p:cSld>
  <p:clrMapOvr>
    <a:masterClrMapping/>
  </p:clrMapOvr>
</p:sld>
</file>

<file path=ppt/theme/theme1.xml><?xml version="1.0" encoding="utf-8"?>
<a:theme xmlns:a="http://schemas.openxmlformats.org/drawingml/2006/main" name="SwellVTI">
  <a:themeElements>
    <a:clrScheme name="Swell">
      <a:dk1>
        <a:sysClr val="windowText" lastClr="000000"/>
      </a:dk1>
      <a:lt1>
        <a:sysClr val="window" lastClr="FFFFFF"/>
      </a:lt1>
      <a:dk2>
        <a:srgbClr val="233B47"/>
      </a:dk2>
      <a:lt2>
        <a:srgbClr val="FEEFD9"/>
      </a:lt2>
      <a:accent1>
        <a:srgbClr val="16AEA7"/>
      </a:accent1>
      <a:accent2>
        <a:srgbClr val="618F88"/>
      </a:accent2>
      <a:accent3>
        <a:srgbClr val="7A9973"/>
      </a:accent3>
      <a:accent4>
        <a:srgbClr val="8AAE8E"/>
      </a:accent4>
      <a:accent5>
        <a:srgbClr val="EB8F60"/>
      </a:accent5>
      <a:accent6>
        <a:srgbClr val="E57A6F"/>
      </a:accent6>
      <a:hlink>
        <a:srgbClr val="13968F"/>
      </a:hlink>
      <a:folHlink>
        <a:srgbClr val="E56152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wellVTI" id="{8361A04D-931A-43DC-973B-1B0B1DD5DECC}" vid="{6DDB23E8-D18E-4BDA-98D6-324466149EB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SwellVTI</vt:lpstr>
      <vt:lpstr>Time Management : An Essential Skill for Student Success in Higher Education.</vt:lpstr>
      <vt:lpstr>Contents:</vt:lpstr>
      <vt:lpstr>What is Time Management?</vt:lpstr>
      <vt:lpstr>Time Management – An essential skill to Students:</vt:lpstr>
      <vt:lpstr>Students struggle with Time Management:</vt:lpstr>
      <vt:lpstr> Mastering Time Management – For student success:</vt:lpstr>
      <vt:lpstr>Applying the Eisenhower Matrix to student's time management: </vt:lpstr>
      <vt:lpstr>References:</vt:lpstr>
      <vt:lpstr> The End.    Thank You for listening my presentation.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581</cp:revision>
  <dcterms:created xsi:type="dcterms:W3CDTF">2025-06-12T19:56:17Z</dcterms:created>
  <dcterms:modified xsi:type="dcterms:W3CDTF">2025-06-12T23:14:22Z</dcterms:modified>
</cp:coreProperties>
</file>