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34" d="100"/>
          <a:sy n="34" d="100"/>
        </p:scale>
        <p:origin x="80" y="10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2801827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3337709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1937715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48C6A9-11E5-4BCC-A68A-CBC005D17815}" type="datetimeFigureOut">
              <a:rPr lang="en-GB" smtClean="0"/>
              <a:t>29/06/2021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1501175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48C6A9-11E5-4BCC-A68A-CBC005D17815}" type="datetimeFigureOut">
              <a:rPr lang="en-GB" smtClean="0"/>
              <a:t>29/06/2021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2547055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48C6A9-11E5-4BCC-A68A-CBC005D17815}" type="datetimeFigureOut">
              <a:rPr lang="en-GB" smtClean="0"/>
              <a:t>29/06/2021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984977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48C6A9-11E5-4BCC-A68A-CBC005D17815}" type="datetimeFigureOut">
              <a:rPr lang="en-GB" smtClean="0"/>
              <a:t>29/06/2021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3119255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348C6A9-11E5-4BCC-A68A-CBC005D17815}" type="datetimeFigureOut">
              <a:rPr lang="en-GB" smtClean="0"/>
              <a:t>29/06/2021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2773934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48C6A9-11E5-4BCC-A68A-CBC005D17815}" type="datetimeFigureOut">
              <a:rPr lang="en-GB" smtClean="0"/>
              <a:t>29/06/2021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3922433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233610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990879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2906230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76840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2049659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2511234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48C6A9-11E5-4BCC-A68A-CBC005D17815}"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804270-C63E-4539-94CC-D102309B905C}" type="slidenum">
              <a:rPr lang="en-GB" smtClean="0"/>
              <a:t>‹#›</a:t>
            </a:fld>
            <a:endParaRPr lang="en-GB"/>
          </a:p>
        </p:txBody>
      </p:sp>
    </p:spTree>
    <p:extLst>
      <p:ext uri="{BB962C8B-B14F-4D97-AF65-F5344CB8AC3E}">
        <p14:creationId xmlns:p14="http://schemas.microsoft.com/office/powerpoint/2010/main" val="1137515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348C6A9-11E5-4BCC-A68A-CBC005D17815}" type="datetimeFigureOut">
              <a:rPr lang="en-GB" smtClean="0"/>
              <a:t>29/06/2021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9804270-C63E-4539-94CC-D102309B905C}" type="slidenum">
              <a:rPr lang="en-GB" smtClean="0"/>
              <a:t>‹#›</a:t>
            </a:fld>
            <a:endParaRPr lang="en-GB"/>
          </a:p>
        </p:txBody>
      </p:sp>
    </p:spTree>
    <p:extLst>
      <p:ext uri="{BB962C8B-B14F-4D97-AF65-F5344CB8AC3E}">
        <p14:creationId xmlns:p14="http://schemas.microsoft.com/office/powerpoint/2010/main" val="7476136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20EAC-3CC9-41B4-9972-58388C79E1FB}"/>
              </a:ext>
            </a:extLst>
          </p:cNvPr>
          <p:cNvSpPr>
            <a:spLocks noGrp="1"/>
          </p:cNvSpPr>
          <p:nvPr>
            <p:ph type="ctrTitle"/>
          </p:nvPr>
        </p:nvSpPr>
        <p:spPr/>
        <p:txBody>
          <a:bodyPr/>
          <a:lstStyle/>
          <a:p>
            <a:r>
              <a:rPr lang="en-GB" dirty="0"/>
              <a:t>Introduction to research</a:t>
            </a:r>
          </a:p>
        </p:txBody>
      </p:sp>
      <p:sp>
        <p:nvSpPr>
          <p:cNvPr id="3" name="Subtitle 2">
            <a:extLst>
              <a:ext uri="{FF2B5EF4-FFF2-40B4-BE49-F238E27FC236}">
                <a16:creationId xmlns:a16="http://schemas.microsoft.com/office/drawing/2014/main" id="{3B8E8BE3-C796-4E70-9B4F-0D3FB2A8A2C5}"/>
              </a:ext>
            </a:extLst>
          </p:cNvPr>
          <p:cNvSpPr>
            <a:spLocks noGrp="1"/>
          </p:cNvSpPr>
          <p:nvPr>
            <p:ph type="subTitle" idx="1"/>
          </p:nvPr>
        </p:nvSpPr>
        <p:spPr/>
        <p:txBody>
          <a:bodyPr/>
          <a:lstStyle/>
          <a:p>
            <a:r>
              <a:rPr lang="en-GB" dirty="0"/>
              <a:t>Assignment 2</a:t>
            </a:r>
          </a:p>
        </p:txBody>
      </p:sp>
    </p:spTree>
    <p:extLst>
      <p:ext uri="{BB962C8B-B14F-4D97-AF65-F5344CB8AC3E}">
        <p14:creationId xmlns:p14="http://schemas.microsoft.com/office/powerpoint/2010/main" val="2410073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132D5-19C4-4EDE-8373-7D76CEE52330}"/>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0BA00E0B-1729-4879-AD07-6DE270A645A8}"/>
              </a:ext>
            </a:extLst>
          </p:cNvPr>
          <p:cNvSpPr>
            <a:spLocks noGrp="1"/>
          </p:cNvSpPr>
          <p:nvPr>
            <p:ph idx="1"/>
          </p:nvPr>
        </p:nvSpPr>
        <p:spPr/>
        <p:txBody>
          <a:bodyPr/>
          <a:lstStyle/>
          <a:p>
            <a:r>
              <a:rPr lang="en-GB" dirty="0"/>
              <a:t>The article I will use is titled ‘</a:t>
            </a:r>
            <a:r>
              <a:rPr lang="en-GB" b="1" i="1" dirty="0">
                <a:solidFill>
                  <a:srgbClr val="555555"/>
                </a:solidFill>
                <a:effectLst/>
                <a:latin typeface="arial" panose="020B0604020202020204" pitchFamily="34" charset="0"/>
              </a:rPr>
              <a:t>Opinions about evidence: A study of social workers’ attitudes towards evidence-based practice’ . </a:t>
            </a:r>
            <a:r>
              <a:rPr lang="en-GB" b="1" dirty="0">
                <a:solidFill>
                  <a:srgbClr val="555555"/>
                </a:solidFill>
                <a:latin typeface="arial" panose="020B0604020202020204" pitchFamily="34" charset="0"/>
              </a:rPr>
              <a:t>This article was written in 2013 by Mel Gray, Elyssa Joy and Debbie Platt.</a:t>
            </a:r>
            <a:endParaRPr lang="en-GB" dirty="0"/>
          </a:p>
        </p:txBody>
      </p:sp>
    </p:spTree>
    <p:extLst>
      <p:ext uri="{BB962C8B-B14F-4D97-AF65-F5344CB8AC3E}">
        <p14:creationId xmlns:p14="http://schemas.microsoft.com/office/powerpoint/2010/main" val="3052435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5469D-BCA4-44A0-8915-95D26BE1C633}"/>
              </a:ext>
            </a:extLst>
          </p:cNvPr>
          <p:cNvSpPr>
            <a:spLocks noGrp="1"/>
          </p:cNvSpPr>
          <p:nvPr>
            <p:ph type="title"/>
          </p:nvPr>
        </p:nvSpPr>
        <p:spPr/>
        <p:txBody>
          <a:bodyPr/>
          <a:lstStyle/>
          <a:p>
            <a:r>
              <a:rPr lang="en-GB" dirty="0"/>
              <a:t>background</a:t>
            </a:r>
          </a:p>
        </p:txBody>
      </p:sp>
      <p:sp>
        <p:nvSpPr>
          <p:cNvPr id="3" name="Content Placeholder 2">
            <a:extLst>
              <a:ext uri="{FF2B5EF4-FFF2-40B4-BE49-F238E27FC236}">
                <a16:creationId xmlns:a16="http://schemas.microsoft.com/office/drawing/2014/main" id="{6B0859B8-05CE-4890-9D9D-DA903EBAFE6E}"/>
              </a:ext>
            </a:extLst>
          </p:cNvPr>
          <p:cNvSpPr>
            <a:spLocks noGrp="1"/>
          </p:cNvSpPr>
          <p:nvPr>
            <p:ph idx="1"/>
          </p:nvPr>
        </p:nvSpPr>
        <p:spPr/>
        <p:txBody>
          <a:bodyPr/>
          <a:lstStyle/>
          <a:p>
            <a:r>
              <a:rPr lang="en-GB" b="0" i="0" dirty="0">
                <a:solidFill>
                  <a:srgbClr val="333333"/>
                </a:solidFill>
                <a:effectLst/>
                <a:latin typeface="arial" panose="020B0604020202020204" pitchFamily="34" charset="0"/>
              </a:rPr>
              <a:t>This article discusses a large survey that </a:t>
            </a:r>
            <a:r>
              <a:rPr lang="en-GB" dirty="0">
                <a:solidFill>
                  <a:srgbClr val="333333"/>
                </a:solidFill>
                <a:latin typeface="arial" panose="020B0604020202020204" pitchFamily="34" charset="0"/>
              </a:rPr>
              <a:t>was done on A</a:t>
            </a:r>
            <a:r>
              <a:rPr lang="en-GB" b="0" i="0" dirty="0">
                <a:solidFill>
                  <a:srgbClr val="333333"/>
                </a:solidFill>
                <a:effectLst/>
                <a:latin typeface="arial" panose="020B0604020202020204" pitchFamily="34" charset="0"/>
              </a:rPr>
              <a:t>ustralian social workers regarding their viewpoint on evidence-based practice and thoughts on the factors affecting its implementation in human service organisations.</a:t>
            </a:r>
          </a:p>
          <a:p>
            <a:r>
              <a:rPr lang="en-GB" dirty="0">
                <a:solidFill>
                  <a:srgbClr val="333333"/>
                </a:solidFill>
                <a:latin typeface="arial" panose="020B0604020202020204" pitchFamily="34" charset="0"/>
              </a:rPr>
              <a:t>This is important because its important that the social workers have a positive viewpoint on the way the care they are giving is arranged.</a:t>
            </a:r>
          </a:p>
          <a:p>
            <a:pPr marL="0" indent="0">
              <a:buNone/>
            </a:pPr>
            <a:endParaRPr lang="en-GB" dirty="0"/>
          </a:p>
        </p:txBody>
      </p:sp>
    </p:spTree>
    <p:extLst>
      <p:ext uri="{BB962C8B-B14F-4D97-AF65-F5344CB8AC3E}">
        <p14:creationId xmlns:p14="http://schemas.microsoft.com/office/powerpoint/2010/main" val="1479215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3D4B0-2784-486B-AC6E-3EBF22E50A92}"/>
              </a:ext>
            </a:extLst>
          </p:cNvPr>
          <p:cNvSpPr>
            <a:spLocks noGrp="1"/>
          </p:cNvSpPr>
          <p:nvPr>
            <p:ph type="title"/>
          </p:nvPr>
        </p:nvSpPr>
        <p:spPr/>
        <p:txBody>
          <a:bodyPr/>
          <a:lstStyle/>
          <a:p>
            <a:r>
              <a:rPr lang="en-GB" dirty="0"/>
              <a:t>Study design and data collection</a:t>
            </a:r>
          </a:p>
        </p:txBody>
      </p:sp>
      <p:sp>
        <p:nvSpPr>
          <p:cNvPr id="3" name="Content Placeholder 2">
            <a:extLst>
              <a:ext uri="{FF2B5EF4-FFF2-40B4-BE49-F238E27FC236}">
                <a16:creationId xmlns:a16="http://schemas.microsoft.com/office/drawing/2014/main" id="{71F95B4E-E209-47E5-A158-64559E744953}"/>
              </a:ext>
            </a:extLst>
          </p:cNvPr>
          <p:cNvSpPr>
            <a:spLocks noGrp="1"/>
          </p:cNvSpPr>
          <p:nvPr>
            <p:ph idx="1"/>
          </p:nvPr>
        </p:nvSpPr>
        <p:spPr/>
        <p:txBody>
          <a:bodyPr/>
          <a:lstStyle/>
          <a:p>
            <a:r>
              <a:rPr lang="en-GB" dirty="0"/>
              <a:t>This study mainly focuses on qualitive data as it asks workers for full answers and explanations of why they feel the way they do about their feelings towards an evidence based approach to care- this is done in order to be able to understand why workers may feel a certain way rather than giving simple yes or no answers, this helps the researcher understand why the worker has given the answer they have give.</a:t>
            </a:r>
          </a:p>
          <a:p>
            <a:r>
              <a:rPr lang="en-GB" dirty="0"/>
              <a:t>A downside of this data approach is that I makes it harder for the researcher to fit the data into graphs and it also requires more effort for participants as they have to give full answers which is sometimes more time consuming.</a:t>
            </a:r>
          </a:p>
          <a:p>
            <a:endParaRPr lang="en-GB" dirty="0"/>
          </a:p>
          <a:p>
            <a:endParaRPr lang="en-GB" dirty="0"/>
          </a:p>
        </p:txBody>
      </p:sp>
    </p:spTree>
    <p:extLst>
      <p:ext uri="{BB962C8B-B14F-4D97-AF65-F5344CB8AC3E}">
        <p14:creationId xmlns:p14="http://schemas.microsoft.com/office/powerpoint/2010/main" val="3758300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8D151-8085-42BE-88C4-6A52D14B7F57}"/>
              </a:ext>
            </a:extLst>
          </p:cNvPr>
          <p:cNvSpPr>
            <a:spLocks noGrp="1"/>
          </p:cNvSpPr>
          <p:nvPr>
            <p:ph type="title"/>
          </p:nvPr>
        </p:nvSpPr>
        <p:spPr/>
        <p:txBody>
          <a:bodyPr/>
          <a:lstStyle/>
          <a:p>
            <a:r>
              <a:rPr lang="en-GB" dirty="0"/>
              <a:t>Literature review</a:t>
            </a:r>
          </a:p>
        </p:txBody>
      </p:sp>
      <p:sp>
        <p:nvSpPr>
          <p:cNvPr id="3" name="Content Placeholder 2">
            <a:extLst>
              <a:ext uri="{FF2B5EF4-FFF2-40B4-BE49-F238E27FC236}">
                <a16:creationId xmlns:a16="http://schemas.microsoft.com/office/drawing/2014/main" id="{E704C1CF-7F9F-4A35-A910-7C1B68AFC550}"/>
              </a:ext>
            </a:extLst>
          </p:cNvPr>
          <p:cNvSpPr>
            <a:spLocks noGrp="1"/>
          </p:cNvSpPr>
          <p:nvPr>
            <p:ph idx="1"/>
          </p:nvPr>
        </p:nvSpPr>
        <p:spPr/>
        <p:txBody>
          <a:bodyPr/>
          <a:lstStyle/>
          <a:p>
            <a:r>
              <a:rPr lang="en-GB" dirty="0"/>
              <a:t>This article does not provide a literacy review.</a:t>
            </a:r>
          </a:p>
          <a:p>
            <a:r>
              <a:rPr lang="en-GB" dirty="0"/>
              <a:t>A literacy review would have made the article better because  it would give prior information regarding the research and will set up what we can expect from the study.</a:t>
            </a:r>
          </a:p>
        </p:txBody>
      </p:sp>
    </p:spTree>
    <p:extLst>
      <p:ext uri="{BB962C8B-B14F-4D97-AF65-F5344CB8AC3E}">
        <p14:creationId xmlns:p14="http://schemas.microsoft.com/office/powerpoint/2010/main" val="2549123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4BB46-C88D-42D3-872A-8649FDA18864}"/>
              </a:ext>
            </a:extLst>
          </p:cNvPr>
          <p:cNvSpPr>
            <a:spLocks noGrp="1"/>
          </p:cNvSpPr>
          <p:nvPr>
            <p:ph type="title"/>
          </p:nvPr>
        </p:nvSpPr>
        <p:spPr/>
        <p:txBody>
          <a:bodyPr/>
          <a:lstStyle/>
          <a:p>
            <a:r>
              <a:rPr lang="en-GB" dirty="0"/>
              <a:t>sample</a:t>
            </a:r>
          </a:p>
        </p:txBody>
      </p:sp>
      <p:sp>
        <p:nvSpPr>
          <p:cNvPr id="3" name="Content Placeholder 2">
            <a:extLst>
              <a:ext uri="{FF2B5EF4-FFF2-40B4-BE49-F238E27FC236}">
                <a16:creationId xmlns:a16="http://schemas.microsoft.com/office/drawing/2014/main" id="{C7F37A5F-5CEC-4315-B2CE-8B8849AF4324}"/>
              </a:ext>
            </a:extLst>
          </p:cNvPr>
          <p:cNvSpPr>
            <a:spLocks noGrp="1"/>
          </p:cNvSpPr>
          <p:nvPr>
            <p:ph idx="1"/>
          </p:nvPr>
        </p:nvSpPr>
        <p:spPr/>
        <p:txBody>
          <a:bodyPr/>
          <a:lstStyle/>
          <a:p>
            <a:r>
              <a:rPr lang="en-GB" dirty="0"/>
              <a:t>This article uses connivence sampling, this is the most simple sampling approach as it allows the researchers to ask whoever is the most convenient to ask- it asks the people who are easily available. Negatives of this is that the sample is not varied which can reduce the representative of the study</a:t>
            </a:r>
          </a:p>
          <a:p>
            <a:r>
              <a:rPr lang="en-GB" dirty="0"/>
              <a:t>There was a sample size of 364 which is a decent sample size for a small scale study, this small a sample size will stop them for applying the study to the whole country as it is not representative to a large scale.</a:t>
            </a:r>
          </a:p>
        </p:txBody>
      </p:sp>
    </p:spTree>
    <p:extLst>
      <p:ext uri="{BB962C8B-B14F-4D97-AF65-F5344CB8AC3E}">
        <p14:creationId xmlns:p14="http://schemas.microsoft.com/office/powerpoint/2010/main" val="268530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DF426-74DA-4491-B73B-C0A51BE47950}"/>
              </a:ext>
            </a:extLst>
          </p:cNvPr>
          <p:cNvSpPr>
            <a:spLocks noGrp="1"/>
          </p:cNvSpPr>
          <p:nvPr>
            <p:ph type="title"/>
          </p:nvPr>
        </p:nvSpPr>
        <p:spPr/>
        <p:txBody>
          <a:bodyPr/>
          <a:lstStyle/>
          <a:p>
            <a:r>
              <a:rPr lang="en-GB" dirty="0"/>
              <a:t>Ethics</a:t>
            </a:r>
          </a:p>
        </p:txBody>
      </p:sp>
      <p:sp>
        <p:nvSpPr>
          <p:cNvPr id="3" name="Content Placeholder 2">
            <a:extLst>
              <a:ext uri="{FF2B5EF4-FFF2-40B4-BE49-F238E27FC236}">
                <a16:creationId xmlns:a16="http://schemas.microsoft.com/office/drawing/2014/main" id="{CE79A192-BCE2-42A6-AADC-6219A86B6E38}"/>
              </a:ext>
            </a:extLst>
          </p:cNvPr>
          <p:cNvSpPr>
            <a:spLocks noGrp="1"/>
          </p:cNvSpPr>
          <p:nvPr>
            <p:ph idx="1"/>
          </p:nvPr>
        </p:nvSpPr>
        <p:spPr/>
        <p:txBody>
          <a:bodyPr/>
          <a:lstStyle/>
          <a:p>
            <a:r>
              <a:rPr lang="en-GB" dirty="0"/>
              <a:t>This study considered ethics by making sure all data was protected- this is important as participants could get in trouble with their workplace of they negative feedback fed back to employers. They also considered ethics by making sure questions on the survey were didn’t contain any sensitive language or personal questions that could perhaps emotionally distress participants. It is also important that participants are in a position to answer questions.</a:t>
            </a:r>
          </a:p>
        </p:txBody>
      </p:sp>
    </p:spTree>
    <p:extLst>
      <p:ext uri="{BB962C8B-B14F-4D97-AF65-F5344CB8AC3E}">
        <p14:creationId xmlns:p14="http://schemas.microsoft.com/office/powerpoint/2010/main" val="3122671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8B0FC-487F-4F5F-8BC1-D506E524D5DE}"/>
              </a:ext>
            </a:extLst>
          </p:cNvPr>
          <p:cNvSpPr>
            <a:spLocks noGrp="1"/>
          </p:cNvSpPr>
          <p:nvPr>
            <p:ph type="title"/>
          </p:nvPr>
        </p:nvSpPr>
        <p:spPr/>
        <p:txBody>
          <a:bodyPr/>
          <a:lstStyle/>
          <a:p>
            <a:r>
              <a:rPr lang="en-GB" dirty="0"/>
              <a:t>Findings</a:t>
            </a:r>
          </a:p>
        </p:txBody>
      </p:sp>
      <p:sp>
        <p:nvSpPr>
          <p:cNvPr id="3" name="Content Placeholder 2">
            <a:extLst>
              <a:ext uri="{FF2B5EF4-FFF2-40B4-BE49-F238E27FC236}">
                <a16:creationId xmlns:a16="http://schemas.microsoft.com/office/drawing/2014/main" id="{4E6D3A43-7910-420D-B57A-29A12D89AAE3}"/>
              </a:ext>
            </a:extLst>
          </p:cNvPr>
          <p:cNvSpPr>
            <a:spLocks noGrp="1"/>
          </p:cNvSpPr>
          <p:nvPr>
            <p:ph idx="1"/>
          </p:nvPr>
        </p:nvSpPr>
        <p:spPr/>
        <p:txBody>
          <a:bodyPr/>
          <a:lstStyle/>
          <a:p>
            <a:r>
              <a:rPr lang="en-GB" b="0" i="0" dirty="0">
                <a:solidFill>
                  <a:srgbClr val="333333"/>
                </a:solidFill>
                <a:effectLst/>
                <a:latin typeface="arial" panose="020B0604020202020204" pitchFamily="34" charset="0"/>
              </a:rPr>
              <a:t>Findings from a national survey of Australian social workers found a degree of support for evidence-based practice with the majority of respondents reporting changes in practice due to the influence of research. A sample size of 364 social workers formed the basis of the final analysis. Both the support for evidence-based practice and the reported changes in practice due to new evidence was highest among social workers in management positions and those with between 10 and 30 years is needed post-qualifying practice experience. The survey also found, however, an unsophisticated understanding of evidence and evidence-based practice and ‘inadequate’ skills in the critical appraisal of research.</a:t>
            </a:r>
            <a:endParaRPr lang="en-GB" dirty="0"/>
          </a:p>
        </p:txBody>
      </p:sp>
    </p:spTree>
    <p:extLst>
      <p:ext uri="{BB962C8B-B14F-4D97-AF65-F5344CB8AC3E}">
        <p14:creationId xmlns:p14="http://schemas.microsoft.com/office/powerpoint/2010/main" val="37015600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22FC8-995A-4450-A0D5-568BF7576104}"/>
              </a:ext>
            </a:extLst>
          </p:cNvPr>
          <p:cNvSpPr>
            <a:spLocks noGrp="1"/>
          </p:cNvSpPr>
          <p:nvPr>
            <p:ph type="title"/>
          </p:nvPr>
        </p:nvSpPr>
        <p:spPr/>
        <p:txBody>
          <a:bodyPr/>
          <a:lstStyle/>
          <a:p>
            <a:r>
              <a:rPr lang="en-GB" dirty="0"/>
              <a:t>Data analysis and results</a:t>
            </a:r>
          </a:p>
        </p:txBody>
      </p:sp>
      <p:sp>
        <p:nvSpPr>
          <p:cNvPr id="3" name="Content Placeholder 2">
            <a:extLst>
              <a:ext uri="{FF2B5EF4-FFF2-40B4-BE49-F238E27FC236}">
                <a16:creationId xmlns:a16="http://schemas.microsoft.com/office/drawing/2014/main" id="{9F452655-7B8B-4C17-8EE4-2EEF6094CBC7}"/>
              </a:ext>
            </a:extLst>
          </p:cNvPr>
          <p:cNvSpPr>
            <a:spLocks noGrp="1"/>
          </p:cNvSpPr>
          <p:nvPr>
            <p:ph idx="1"/>
          </p:nvPr>
        </p:nvSpPr>
        <p:spPr/>
        <p:txBody>
          <a:bodyPr/>
          <a:lstStyle/>
          <a:p>
            <a:r>
              <a:rPr lang="en-GB" b="0" i="0" dirty="0">
                <a:solidFill>
                  <a:srgbClr val="333333"/>
                </a:solidFill>
                <a:effectLst/>
                <a:latin typeface="arial" panose="020B0604020202020204" pitchFamily="34" charset="0"/>
              </a:rPr>
              <a:t>Findings from this survey found a degree of support for evidence-based practice with the majority of respondents reporting changes in practice due to the influence of research. Both the support for evidence-based practice and the reported changes in practice due to new evidence was highest among social workers in management positions and those with between 10 and 30 years is needed post-qualifying practice experience. The survey also </a:t>
            </a:r>
            <a:r>
              <a:rPr lang="en-GB" dirty="0">
                <a:solidFill>
                  <a:srgbClr val="333333"/>
                </a:solidFill>
                <a:latin typeface="arial" panose="020B0604020202020204" pitchFamily="34" charset="0"/>
              </a:rPr>
              <a:t>had findings of</a:t>
            </a:r>
            <a:r>
              <a:rPr lang="en-GB" b="0" i="0" dirty="0">
                <a:solidFill>
                  <a:srgbClr val="333333"/>
                </a:solidFill>
                <a:effectLst/>
                <a:latin typeface="arial" panose="020B0604020202020204" pitchFamily="34" charset="0"/>
              </a:rPr>
              <a:t> an unsophisticated understanding of evidence and evidence-based practice and ‘inadequate’ skills in the critical appraisal of research.</a:t>
            </a:r>
            <a:endParaRPr lang="en-GB" dirty="0"/>
          </a:p>
        </p:txBody>
      </p:sp>
    </p:spTree>
    <p:extLst>
      <p:ext uri="{BB962C8B-B14F-4D97-AF65-F5344CB8AC3E}">
        <p14:creationId xmlns:p14="http://schemas.microsoft.com/office/powerpoint/2010/main" val="3736265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E378-682D-4E76-8C30-5912026B8656}"/>
              </a:ext>
            </a:extLst>
          </p:cNvPr>
          <p:cNvSpPr>
            <a:spLocks noGrp="1"/>
          </p:cNvSpPr>
          <p:nvPr>
            <p:ph type="title"/>
          </p:nvPr>
        </p:nvSpPr>
        <p:spPr/>
        <p:txBody>
          <a:bodyPr/>
          <a:lstStyle/>
          <a:p>
            <a:r>
              <a:rPr lang="en-GB" dirty="0"/>
              <a:t>Discussion and conclusion</a:t>
            </a:r>
          </a:p>
        </p:txBody>
      </p:sp>
      <p:sp>
        <p:nvSpPr>
          <p:cNvPr id="3" name="Content Placeholder 2">
            <a:extLst>
              <a:ext uri="{FF2B5EF4-FFF2-40B4-BE49-F238E27FC236}">
                <a16:creationId xmlns:a16="http://schemas.microsoft.com/office/drawing/2014/main" id="{3C21112C-7B4A-4B71-9279-243C32C557AC}"/>
              </a:ext>
            </a:extLst>
          </p:cNvPr>
          <p:cNvSpPr>
            <a:spLocks noGrp="1"/>
          </p:cNvSpPr>
          <p:nvPr>
            <p:ph idx="1"/>
          </p:nvPr>
        </p:nvSpPr>
        <p:spPr/>
        <p:txBody>
          <a:bodyPr/>
          <a:lstStyle/>
          <a:p>
            <a:r>
              <a:rPr lang="en-GB" dirty="0"/>
              <a:t>This article was a opinion based survey for support workers on their view non an evidence based support within care.</a:t>
            </a:r>
          </a:p>
          <a:p>
            <a:r>
              <a:rPr lang="en-GB" dirty="0"/>
              <a:t>The results came back fairly positives but also showcased issues of understanding.</a:t>
            </a:r>
          </a:p>
          <a:p>
            <a:r>
              <a:rPr lang="en-GB" dirty="0"/>
              <a:t>There were some limitation within the study regarding issues with the sampling approach and also size being too small. This decreased the level of representativeness.</a:t>
            </a:r>
          </a:p>
          <a:p>
            <a:r>
              <a:rPr lang="en-GB" dirty="0"/>
              <a:t>The article did a good job of defining key terms and is easy to understand of someone with no understanding of the topic.</a:t>
            </a:r>
          </a:p>
          <a:p>
            <a:endParaRPr lang="en-GB" dirty="0"/>
          </a:p>
          <a:p>
            <a:pPr marL="0" indent="0">
              <a:buNone/>
            </a:pPr>
            <a:endParaRPr lang="en-GB" dirty="0"/>
          </a:p>
        </p:txBody>
      </p:sp>
    </p:spTree>
    <p:extLst>
      <p:ext uri="{BB962C8B-B14F-4D97-AF65-F5344CB8AC3E}">
        <p14:creationId xmlns:p14="http://schemas.microsoft.com/office/powerpoint/2010/main" val="2192693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CB12B-5F06-493F-B773-7B77229947EC}"/>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2756D5BD-DF57-4464-B89E-DE9AA2C43AAA}"/>
              </a:ext>
            </a:extLst>
          </p:cNvPr>
          <p:cNvSpPr>
            <a:spLocks noGrp="1"/>
          </p:cNvSpPr>
          <p:nvPr>
            <p:ph idx="1"/>
          </p:nvPr>
        </p:nvSpPr>
        <p:spPr/>
        <p:txBody>
          <a:bodyPr/>
          <a:lstStyle/>
          <a:p>
            <a:r>
              <a:rPr lang="en-GB" dirty="0"/>
              <a:t> Gray, M. et al. (2014) ‘Opinions about evidence: A study of social workers’ attitudes towards evidence-based practice’, Journal of Social Work, 14(1), pp. 23–40. </a:t>
            </a:r>
            <a:r>
              <a:rPr lang="en-GB" dirty="0" err="1"/>
              <a:t>doi</a:t>
            </a:r>
            <a:r>
              <a:rPr lang="en-GB"/>
              <a:t>: 10.1177/1468017313475555.</a:t>
            </a:r>
          </a:p>
        </p:txBody>
      </p:sp>
    </p:spTree>
    <p:extLst>
      <p:ext uri="{BB962C8B-B14F-4D97-AF65-F5344CB8AC3E}">
        <p14:creationId xmlns:p14="http://schemas.microsoft.com/office/powerpoint/2010/main" val="387159707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784</Words>
  <Application>Microsoft Office PowerPoint</Application>
  <PresentationFormat>Widescreen</PresentationFormat>
  <Paragraphs>29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vt:lpstr>
      <vt:lpstr>Trebuchet MS</vt:lpstr>
      <vt:lpstr>Wingdings 3</vt:lpstr>
      <vt:lpstr>Facet</vt:lpstr>
      <vt:lpstr>Introduction to research</vt:lpstr>
      <vt:lpstr>Introduction</vt:lpstr>
      <vt:lpstr>background</vt:lpstr>
      <vt:lpstr>Study design and data collection</vt:lpstr>
      <vt:lpstr>Literature review</vt:lpstr>
      <vt:lpstr>sample</vt:lpstr>
      <vt:lpstr>Ethics</vt:lpstr>
      <vt:lpstr>Findings</vt:lpstr>
      <vt:lpstr>Data analysis and results</vt:lpstr>
      <vt:lpstr>Discussion and 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research</dc:title>
  <dc:creator>Chloe Thomas</dc:creator>
  <cp:lastModifiedBy>Lisa thomas</cp:lastModifiedBy>
  <cp:revision>6</cp:revision>
  <dcterms:created xsi:type="dcterms:W3CDTF">2021-06-29T11:54:54Z</dcterms:created>
  <dcterms:modified xsi:type="dcterms:W3CDTF">2021-06-29T12:58:02Z</dcterms:modified>
</cp:coreProperties>
</file>