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69" r:id="rId5"/>
    <p:sldId id="270" r:id="rId6"/>
    <p:sldId id="268" r:id="rId7"/>
    <p:sldId id="271" r:id="rId8"/>
    <p:sldId id="262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4" r:id="rId20"/>
    <p:sldId id="261" r:id="rId21"/>
    <p:sldId id="260" r:id="rId22"/>
    <p:sldId id="258" r:id="rId23"/>
    <p:sldId id="259" r:id="rId24"/>
    <p:sldId id="282" r:id="rId25"/>
    <p:sldId id="283" r:id="rId26"/>
    <p:sldId id="263" r:id="rId27"/>
    <p:sldId id="26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76E68-D965-DDFD-D279-ECC44F6A40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8411A7-6B87-6E05-B67F-BE6FBB69CF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76BC6-CBC6-CA21-3D0D-567BE6281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3E54CA-EB32-2488-91D4-E6C90E2E3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D0D31-9730-C8E5-CD4E-B878CEE3B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33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CCDA8-4BBF-9895-A05D-E9B633BCB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FAC66-A408-1DE9-8935-2A15940DE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39178-0CA2-622D-8D39-4A8E3EFCD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55CE5-9751-F56D-D8CE-A23D706A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B481C-ACDB-1F94-54E6-A319C50E8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62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F39E0-1576-D7A0-A944-5FDAD5D25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1C162-B16A-B979-9ED9-56EF6E4E58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EE229-23D4-0C0F-9168-BBAF9B461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5E6F3-3053-2EBC-CA2B-CE27031A4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87946F-2386-DFCB-4EE8-92E00C3BD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51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C739E-38F9-F1AE-6293-86042DB49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F8210-8E1E-0CCC-EC89-FADF7D5B4A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98A550-8DBB-B5E0-8EA7-B1A1AF2B24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63778F-86AB-1F24-AEDF-F7BC548BC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468558-FFA3-55A2-1930-EEE3FF94E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8429D-C49A-E756-2081-9F71D517F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47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14E4D-7640-3C19-A598-0A60805AC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5EFF2F-E460-83E0-FFFC-208438528E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F10C9-DB15-5BC4-2002-076BCF5FF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643A39-04BE-60F0-9880-5B78F203C4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9C04DA-F104-557B-D97D-1DA128BA89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64B12C-4F7C-96C1-FAE6-EA7399C9A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8F7159-1CD0-257C-2002-A5BDBAC45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D3A266-8CE4-A2F4-332D-2C9C222C8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170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A1C12-53D3-BE6B-7104-8D796FA35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25EC2C-6D87-860F-FDA2-F12967388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D8DAB9-F800-518B-6F4B-34AD3A992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138F93-5655-C767-4233-DC42B8497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750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9B7ECE-014F-9A86-D853-664617E27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9E14B3-F545-9230-FC58-91BF246B1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A27F4-3ADB-783F-D356-94028EA5F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864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95198-C481-0990-073C-DDA991FE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C3EDF-111B-37B8-E6AF-9A20959EB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1F2D1C-FE94-D32A-E6F1-12790E83B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7BFBFA-82AE-EA36-C979-E0D67914B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8ECCA-BBD0-AA43-1483-A11FBC3F1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369171-5F85-2355-6249-AD6E13F95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861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D6E63-867E-54CD-8724-26A8F02B1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E1A505-36BC-93AD-9F7D-D544468F38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C5051E-285B-44DB-56C2-BCCC7DCB61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FC249-5CCE-4D31-A887-5CD71E33C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89F37F-27AD-0586-8B1E-0BC8772FA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74B99-542B-94D4-78F4-46FE1FC94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176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FF1B-DC2D-D552-9307-0E790C527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CFABA2-3337-D28D-68BC-F2BDD0FA92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8EBEE-D97F-EEA9-786D-77AA1D4CA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F4AD7-22FA-B77A-CEAB-B1096E2DE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0B77E-4DB4-D427-FE4C-0A4B13B46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727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5466CF-A74E-6FEE-30F7-76F7680923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BF976C-493D-7331-8A7B-6C99CC9969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D5A04-2864-8435-B312-727A7321F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6C6B15-A16A-DEDE-0B36-31AAEFEA7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738A-FB59-3D8D-8FDA-9E44446C0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179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9FFCD3-02EC-07BE-EB52-6A3DF04E0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7188A-B921-5B90-2459-CE2C682DF7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98300-92EA-2A2D-3BAB-C17F080B14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1BF28A-C48C-4CE9-9F1D-4184AECDC5D5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54FB8-9995-E248-64E6-35AD9BBE2A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5528B-FF6B-12BE-512D-1B3D9169AC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FE884F-10CF-4D96-91AF-CF24F1B06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283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AF77E-9024-6D83-0D11-FA426A671A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Part B: Reflection on Your Project Proposal</a:t>
            </a:r>
          </a:p>
        </p:txBody>
      </p:sp>
    </p:spTree>
    <p:extLst>
      <p:ext uri="{BB962C8B-B14F-4D97-AF65-F5344CB8AC3E}">
        <p14:creationId xmlns:p14="http://schemas.microsoft.com/office/powerpoint/2010/main" val="3413842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1289A-DDDD-914E-56B6-604AB12B4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130" y="1577699"/>
            <a:ext cx="10697818" cy="2139536"/>
          </a:xfrm>
        </p:spPr>
        <p:txBody>
          <a:bodyPr>
            <a:normAutofit/>
          </a:bodyPr>
          <a:lstStyle/>
          <a:p>
            <a:r>
              <a:rPr lang="en-GB" b="1" dirty="0"/>
              <a:t>"</a:t>
            </a:r>
            <a:r>
              <a:rPr lang="en-GB" b="1" i="1" dirty="0"/>
              <a:t>We do not learn from experience... we learn from reflecting on experience."</a:t>
            </a:r>
            <a:br>
              <a:rPr lang="en-GB" dirty="0"/>
            </a:br>
            <a:r>
              <a:rPr lang="en-GB" b="1" dirty="0"/>
              <a:t>— </a:t>
            </a:r>
            <a:r>
              <a:rPr lang="en-GB" dirty="0"/>
              <a:t>John Dewey</a:t>
            </a:r>
          </a:p>
        </p:txBody>
      </p:sp>
    </p:spTree>
    <p:extLst>
      <p:ext uri="{BB962C8B-B14F-4D97-AF65-F5344CB8AC3E}">
        <p14:creationId xmlns:p14="http://schemas.microsoft.com/office/powerpoint/2010/main" val="3024813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D0C6890-A7FA-0A5D-E70C-77F802ABEB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302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71F7F-0D83-3CD4-329C-D2696FE8A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610061" cy="1325563"/>
          </a:xfrm>
        </p:spPr>
        <p:txBody>
          <a:bodyPr/>
          <a:lstStyle/>
          <a:p>
            <a:r>
              <a:rPr lang="en-GB" b="1" dirty="0"/>
              <a:t>What is Reflection, and what is it not?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B0164-2161-D3C9-EA97-42B2917F9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Reflection is NOT...</a:t>
            </a:r>
          </a:p>
          <a:p>
            <a:pPr marL="0" indent="0">
              <a:buNone/>
            </a:pPr>
            <a:r>
              <a:rPr lang="en-GB" dirty="0"/>
              <a:t>❌ Explaining what happened</a:t>
            </a:r>
          </a:p>
          <a:p>
            <a:pPr marL="0" indent="0">
              <a:buNone/>
            </a:pPr>
            <a:r>
              <a:rPr lang="en-GB" dirty="0"/>
              <a:t>❌ Complaining about feedback</a:t>
            </a:r>
          </a:p>
          <a:p>
            <a:pPr marL="0" indent="0">
              <a:buNone/>
            </a:pPr>
            <a:r>
              <a:rPr lang="en-GB" dirty="0"/>
              <a:t>❌ Defending your work</a:t>
            </a:r>
          </a:p>
          <a:p>
            <a:r>
              <a:rPr lang="en-GB" b="1" dirty="0"/>
              <a:t>Reflection IS...</a:t>
            </a:r>
          </a:p>
          <a:p>
            <a:pPr marL="0" indent="0">
              <a:buNone/>
            </a:pPr>
            <a:r>
              <a:rPr lang="en-GB" dirty="0"/>
              <a:t>✔ Learning</a:t>
            </a:r>
          </a:p>
          <a:p>
            <a:pPr marL="0" indent="0">
              <a:buNone/>
            </a:pPr>
            <a:r>
              <a:rPr lang="en-GB" dirty="0"/>
              <a:t>✔ Improving</a:t>
            </a:r>
          </a:p>
          <a:p>
            <a:pPr marL="0" indent="0">
              <a:buNone/>
            </a:pPr>
            <a:r>
              <a:rPr lang="en-GB" dirty="0"/>
              <a:t>✔ Professional growth</a:t>
            </a:r>
          </a:p>
          <a:p>
            <a:pPr marL="0" indent="0">
              <a:buNone/>
            </a:pPr>
            <a:r>
              <a:rPr lang="en-GB" dirty="0"/>
              <a:t>✔ Critical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180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139E1-A163-8972-89AE-B2D4C3FAB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Universities Value Reflection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28DE5-1AEC-FDCB-C97B-7CB5A6B64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Employers want graduates who can...</a:t>
            </a:r>
          </a:p>
          <a:p>
            <a:r>
              <a:rPr lang="en-GB" dirty="0"/>
              <a:t>Learn from mistakes </a:t>
            </a:r>
          </a:p>
          <a:p>
            <a:r>
              <a:rPr lang="en-GB" dirty="0"/>
              <a:t>Accept constructive criticism </a:t>
            </a:r>
          </a:p>
          <a:p>
            <a:r>
              <a:rPr lang="en-GB" dirty="0"/>
              <a:t>Adapt quickly </a:t>
            </a:r>
          </a:p>
          <a:p>
            <a:r>
              <a:rPr lang="en-GB" dirty="0"/>
              <a:t>Improve continuously </a:t>
            </a:r>
          </a:p>
          <a:p>
            <a:r>
              <a:rPr lang="en-GB" dirty="0"/>
              <a:t>Think critically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455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0C28F-D440-59E5-E796-D8C0B5B2C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904" y="2432464"/>
            <a:ext cx="11174896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Learning from Feedback Using Gibbs' Reflective Cycle</a:t>
            </a:r>
          </a:p>
        </p:txBody>
      </p:sp>
    </p:spTree>
    <p:extLst>
      <p:ext uri="{BB962C8B-B14F-4D97-AF65-F5344CB8AC3E}">
        <p14:creationId xmlns:p14="http://schemas.microsoft.com/office/powerpoint/2010/main" val="1292244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F4DD6-1D3A-94B5-30A7-5028BBA2C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Introducing Gibbs' Reflective Cycle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E821F-F899-2395-52A1-7EB8F44B9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Reflection is a structured way of learning from experience.</a:t>
            </a:r>
          </a:p>
          <a:p>
            <a:r>
              <a:rPr lang="en-GB" dirty="0"/>
              <a:t>Instead of simply asking</a:t>
            </a:r>
          </a:p>
          <a:p>
            <a:pPr marL="457200" lvl="1" indent="0">
              <a:buNone/>
            </a:pPr>
            <a:r>
              <a:rPr lang="en-GB" dirty="0"/>
              <a:t>"What happened?"</a:t>
            </a:r>
          </a:p>
          <a:p>
            <a:r>
              <a:rPr lang="en-GB" dirty="0"/>
              <a:t>Gibbs asks</a:t>
            </a:r>
          </a:p>
          <a:p>
            <a:pPr marL="457200" lvl="1" indent="0">
              <a:buNone/>
            </a:pPr>
            <a:r>
              <a:rPr lang="en-GB" dirty="0"/>
              <a:t>"What have I learned?"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505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0DC4C32-3F48-D642-BF5B-BA5783B11D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317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D8EA6-8527-4CC8-B869-7D9948A90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638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Step 1: Description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5DE4F-113B-BFE1-A1F7-48C1E7030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What happened?</a:t>
            </a:r>
          </a:p>
          <a:p>
            <a:pPr marL="0" indent="0">
              <a:buNone/>
            </a:pPr>
            <a:r>
              <a:rPr lang="en-GB" dirty="0"/>
              <a:t>Simply describe the event.</a:t>
            </a:r>
          </a:p>
          <a:p>
            <a:pPr marL="0" indent="0">
              <a:buNone/>
            </a:pPr>
            <a:r>
              <a:rPr lang="en-GB" dirty="0"/>
              <a:t>Answer questions like: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What did you present?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What feedback did you receive?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Who gave the feedback? </a:t>
            </a:r>
          </a:p>
          <a:p>
            <a:pPr marL="0" indent="0">
              <a:buNone/>
            </a:pPr>
            <a:r>
              <a:rPr lang="en-GB" dirty="0"/>
              <a:t>Keep it factual.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192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A8A7F-BD3C-9E1F-7F8E-AA14E2401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2: Feelings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EB58B-5030-21DE-7C2D-7019CDDFD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What were you thinking and feeling?</a:t>
            </a:r>
          </a:p>
          <a:p>
            <a:pPr marL="0" indent="0">
              <a:buNone/>
            </a:pPr>
            <a:r>
              <a:rPr lang="en-GB" dirty="0"/>
              <a:t>Questions:</a:t>
            </a:r>
          </a:p>
          <a:p>
            <a:r>
              <a:rPr lang="en-GB" dirty="0"/>
              <a:t>Were you nervous? </a:t>
            </a:r>
          </a:p>
          <a:p>
            <a:r>
              <a:rPr lang="en-GB" dirty="0"/>
              <a:t>Confident? </a:t>
            </a:r>
          </a:p>
          <a:p>
            <a:r>
              <a:rPr lang="en-GB" dirty="0"/>
              <a:t>Surprised? </a:t>
            </a:r>
          </a:p>
          <a:p>
            <a:r>
              <a:rPr lang="en-GB" dirty="0"/>
              <a:t>Disappointed? </a:t>
            </a:r>
          </a:p>
          <a:p>
            <a:r>
              <a:rPr lang="en-GB" dirty="0"/>
              <a:t>Motivated?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090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93D26-F5EB-5078-F699-50E62BA39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99752-508F-068F-B083-A9D1C85E3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Initially, I felt confident about my presentation. However, I became concerned when several classmates identified weaknesses in my stakeholder analysis. After considering their comments, I realised the feedback was constructive and would strengthen my final submission.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100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9ED3B-3CB4-B00B-834E-9CD27E453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3: Evaluation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8A471-9885-948A-B3C9-43E253681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What went well?</a:t>
            </a:r>
          </a:p>
          <a:p>
            <a:pPr marL="0" indent="0">
              <a:buNone/>
            </a:pPr>
            <a:r>
              <a:rPr lang="en-GB" b="1" dirty="0"/>
              <a:t>What didn't go so well?</a:t>
            </a:r>
          </a:p>
          <a:p>
            <a:pPr marL="0" indent="0">
              <a:buNone/>
            </a:pPr>
            <a:r>
              <a:rPr lang="en-GB" dirty="0"/>
              <a:t>Think about</a:t>
            </a:r>
          </a:p>
          <a:p>
            <a:r>
              <a:rPr lang="en-GB" dirty="0"/>
              <a:t>Presentation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Content</a:t>
            </a:r>
          </a:p>
          <a:p>
            <a:r>
              <a:rPr lang="en-GB" dirty="0"/>
              <a:t>Evidence</a:t>
            </a:r>
          </a:p>
          <a:p>
            <a:r>
              <a:rPr lang="en-GB" dirty="0"/>
              <a:t>Time</a:t>
            </a:r>
          </a:p>
          <a:p>
            <a:r>
              <a:rPr lang="en-GB" dirty="0"/>
              <a:t>Questions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031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333B6-B8DF-F053-AD40-20C48D325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B575C-9993-2442-3BD0-D3732736D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Positive</a:t>
            </a:r>
          </a:p>
          <a:p>
            <a:pPr marL="0" indent="0">
              <a:buNone/>
            </a:pPr>
            <a:r>
              <a:rPr lang="en-GB" dirty="0"/>
              <a:t>✔ Good visual design</a:t>
            </a:r>
          </a:p>
          <a:p>
            <a:pPr marL="0" indent="0">
              <a:buNone/>
            </a:pPr>
            <a:r>
              <a:rPr lang="en-GB" dirty="0"/>
              <a:t>✔ Clear project aim</a:t>
            </a:r>
          </a:p>
          <a:p>
            <a:r>
              <a:rPr lang="en-GB" dirty="0"/>
              <a:t>Needs improvement</a:t>
            </a:r>
          </a:p>
          <a:p>
            <a:pPr marL="0" indent="0">
              <a:buNone/>
            </a:pPr>
            <a:r>
              <a:rPr lang="en-GB" dirty="0"/>
              <a:t>✘ Weak justification</a:t>
            </a:r>
          </a:p>
          <a:p>
            <a:pPr marL="0" indent="0">
              <a:buNone/>
            </a:pPr>
            <a:r>
              <a:rPr lang="en-GB" dirty="0"/>
              <a:t>✘ Limited literature</a:t>
            </a:r>
          </a:p>
          <a:p>
            <a:pPr marL="0" indent="0">
              <a:buNone/>
            </a:pPr>
            <a:r>
              <a:rPr lang="en-GB" dirty="0"/>
              <a:t>✘ Risk analysis too general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916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228F5-11AB-0A53-8103-DF2DD80A1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4: Analysis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62B11-1598-348B-83F8-C972074DB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Why did things happen?</a:t>
            </a:r>
          </a:p>
          <a:p>
            <a:r>
              <a:rPr lang="en-GB" dirty="0"/>
              <a:t>This is where higher marks begin.</a:t>
            </a:r>
          </a:p>
          <a:p>
            <a:r>
              <a:rPr lang="en-GB" dirty="0"/>
              <a:t>Don't simply say</a:t>
            </a:r>
          </a:p>
          <a:p>
            <a:pPr marL="457200" lvl="1" indent="0">
              <a:buNone/>
            </a:pPr>
            <a:r>
              <a:rPr lang="en-GB" dirty="0"/>
              <a:t>"I forgot."</a:t>
            </a:r>
          </a:p>
          <a:p>
            <a:pPr marL="0" indent="0">
              <a:buNone/>
            </a:pPr>
            <a:r>
              <a:rPr lang="en-GB" dirty="0"/>
              <a:t>Explain WHY.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836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B0645-F806-73E1-8904-005A8E80E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5686A-612A-61B4-7ECA-3DF7E98FF6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174" y="1825625"/>
            <a:ext cx="1105562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Poor reflection</a:t>
            </a:r>
          </a:p>
          <a:p>
            <a:r>
              <a:rPr lang="en-GB" dirty="0"/>
              <a:t>My stakeholder analysis wasn't good.</a:t>
            </a:r>
          </a:p>
          <a:p>
            <a:pPr marL="0" indent="0">
              <a:buNone/>
            </a:pPr>
            <a:r>
              <a:rPr lang="en-GB" dirty="0"/>
              <a:t>Good reflection</a:t>
            </a:r>
          </a:p>
          <a:p>
            <a:r>
              <a:rPr lang="en-GB" dirty="0"/>
              <a:t>My stakeholder analysis lacked depth because I focused primarily on internal stakeholders and overlooked local communities, environmental agencies and transport users. Their omission reduced the overall quality of the proposal.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402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90994-BB02-1E06-D945-6A0D50634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5: Conclusion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24CB7-5EEB-B6F5-13DB-DBD6D4B8E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have you learned?</a:t>
            </a:r>
          </a:p>
          <a:p>
            <a:r>
              <a:rPr lang="en-GB" dirty="0"/>
              <a:t>Ask yourself</a:t>
            </a:r>
          </a:p>
          <a:p>
            <a:r>
              <a:rPr lang="en-GB" dirty="0"/>
              <a:t>If I could do this presentation again...</a:t>
            </a:r>
          </a:p>
          <a:p>
            <a:r>
              <a:rPr lang="en-GB" dirty="0"/>
              <a:t>What would I do differently?</a:t>
            </a:r>
          </a:p>
          <a:p>
            <a:pPr marL="0" indent="0">
              <a:buNone/>
            </a:pPr>
            <a:r>
              <a:rPr lang="en-GB" dirty="0"/>
              <a:t>Example</a:t>
            </a:r>
          </a:p>
          <a:p>
            <a:r>
              <a:rPr lang="en-GB" dirty="0"/>
              <a:t>I learned that effective project planning requires more than technical knowledge. Stakeholder engagement, evidence-based decision-making, and clear communication are equally important.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8942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0E719-36D9-B7F6-1123-79BB09953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6: Action Plan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7001-61E4-9EAA-AEDB-EC9CDD73D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How will this improve Part C?</a:t>
            </a:r>
          </a:p>
          <a:p>
            <a:r>
              <a:rPr lang="en-GB" dirty="0"/>
              <a:t>This is the most important section.</a:t>
            </a:r>
          </a:p>
          <a:p>
            <a:r>
              <a:rPr lang="en-GB" dirty="0"/>
              <a:t>Turn reflection into action.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920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38BEF-86BA-1260-271B-F2EBF6817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B65A4-BD98-AC1C-3BCD-1B65F31FE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8182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I will</a:t>
            </a:r>
          </a:p>
          <a:p>
            <a:pPr marL="0" indent="0">
              <a:buNone/>
            </a:pPr>
            <a:r>
              <a:rPr lang="en-GB" dirty="0"/>
              <a:t>✔ Improve stakeholder analysis</a:t>
            </a:r>
          </a:p>
          <a:p>
            <a:pPr marL="0" indent="0">
              <a:buNone/>
            </a:pPr>
            <a:r>
              <a:rPr lang="en-GB" dirty="0"/>
              <a:t>✔ Add academic evidence</a:t>
            </a:r>
          </a:p>
          <a:p>
            <a:pPr marL="0" indent="0">
              <a:buNone/>
            </a:pPr>
            <a:r>
              <a:rPr lang="en-GB" dirty="0"/>
              <a:t>✔ Refine project scope</a:t>
            </a:r>
          </a:p>
          <a:p>
            <a:pPr marL="0" indent="0">
              <a:buNone/>
            </a:pPr>
            <a:r>
              <a:rPr lang="en-GB" dirty="0"/>
              <a:t>✔ Strengthen the risk register</a:t>
            </a:r>
          </a:p>
          <a:p>
            <a:pPr marL="0" indent="0">
              <a:buNone/>
            </a:pPr>
            <a:r>
              <a:rPr lang="en-GB" dirty="0"/>
              <a:t>✔ Include SMART objectives</a:t>
            </a:r>
          </a:p>
          <a:p>
            <a:pPr marL="0" indent="0">
              <a:buNone/>
            </a:pPr>
            <a:r>
              <a:rPr lang="en-GB" dirty="0"/>
              <a:t>✔ Improve Gantt chart</a:t>
            </a:r>
          </a:p>
          <a:p>
            <a:r>
              <a:rPr lang="en-GB" dirty="0"/>
              <a:t>Everything links directly to Part 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9682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0A0C0-9C5C-F2AD-1970-9D10C6E20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83669"/>
            <a:ext cx="11773524" cy="1325563"/>
          </a:xfrm>
        </p:spPr>
        <p:txBody>
          <a:bodyPr/>
          <a:lstStyle/>
          <a:p>
            <a:r>
              <a:rPr lang="en-GB" dirty="0"/>
              <a:t>Beyond Gibbs: Other Useful Reflection Frameworks</a:t>
            </a:r>
          </a:p>
        </p:txBody>
      </p:sp>
    </p:spTree>
    <p:extLst>
      <p:ext uri="{BB962C8B-B14F-4D97-AF65-F5344CB8AC3E}">
        <p14:creationId xmlns:p14="http://schemas.microsoft.com/office/powerpoint/2010/main" val="11846719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CD2E2A-2668-5C48-AD48-ECCDF2C11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948" y="0"/>
            <a:ext cx="82745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8448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3F7829-F803-5AC3-EAF7-278789812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9189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6AA6858-3D51-E296-C161-ECDECAE44A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8922" y="0"/>
            <a:ext cx="82892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9480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764810-D0DF-C218-7FA2-2C2287FB4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5361" y="0"/>
            <a:ext cx="67012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5306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AC45F-EBB6-9ACE-B05C-B776F773D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vs Description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05F66FB-4EF3-49F6-2A4A-97F3E34D86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607916"/>
              </p:ext>
            </p:extLst>
          </p:nvPr>
        </p:nvGraphicFramePr>
        <p:xfrm>
          <a:off x="536713" y="2286000"/>
          <a:ext cx="10817087" cy="201168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4472609">
                  <a:extLst>
                    <a:ext uri="{9D8B030D-6E8A-4147-A177-3AD203B41FA5}">
                      <a16:colId xmlns:a16="http://schemas.microsoft.com/office/drawing/2014/main" val="1399741100"/>
                    </a:ext>
                  </a:extLst>
                </a:gridCol>
                <a:gridCol w="6344478">
                  <a:extLst>
                    <a:ext uri="{9D8B030D-6E8A-4147-A177-3AD203B41FA5}">
                      <a16:colId xmlns:a16="http://schemas.microsoft.com/office/drawing/2014/main" val="11001678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Weak Reflection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Strong Reflection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1114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 received feedback.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 analysed why the feedback was given.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919249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My presentation was good.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The presentation communicated the project clearly but lacked justification for key decisions.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07925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 will improve it.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 will revise the stakeholder analysis, supported by academic literature and project management theory.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6266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0126124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83F76-0EC2-33D7-51C8-5B4D444CC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Remember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B4176-0251-0A1C-26EE-0F529E345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Reflection is about becoming a better project manager.</a:t>
            </a:r>
          </a:p>
          <a:p>
            <a:pPr marL="0" indent="0">
              <a:buNone/>
            </a:pPr>
            <a:r>
              <a:rPr lang="en-GB" dirty="0"/>
              <a:t>Not proving you were right.</a:t>
            </a:r>
          </a:p>
          <a:p>
            <a:pPr marL="0" indent="0">
              <a:buNone/>
            </a:pPr>
            <a:r>
              <a:rPr lang="en-GB" dirty="0"/>
              <a:t>Good reflections demonstrate:</a:t>
            </a:r>
          </a:p>
          <a:p>
            <a:pPr marL="0" indent="0">
              <a:buNone/>
            </a:pPr>
            <a:r>
              <a:rPr lang="en-GB" dirty="0"/>
              <a:t>✔ Honesty</a:t>
            </a:r>
          </a:p>
          <a:p>
            <a:pPr marL="0" indent="0">
              <a:buNone/>
            </a:pPr>
            <a:r>
              <a:rPr lang="en-GB" dirty="0"/>
              <a:t>✔ Critical thinking</a:t>
            </a:r>
          </a:p>
          <a:p>
            <a:pPr marL="0" indent="0">
              <a:buNone/>
            </a:pPr>
            <a:r>
              <a:rPr lang="en-GB" dirty="0"/>
              <a:t>✔ Self-awareness</a:t>
            </a:r>
          </a:p>
          <a:p>
            <a:pPr marL="0" indent="0">
              <a:buNone/>
            </a:pPr>
            <a:r>
              <a:rPr lang="en-GB" dirty="0"/>
              <a:t>✔ Learning</a:t>
            </a:r>
          </a:p>
          <a:p>
            <a:pPr marL="0" indent="0">
              <a:buNone/>
            </a:pPr>
            <a:r>
              <a:rPr lang="en-GB" dirty="0"/>
              <a:t>✔ Professional development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6086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4AA98-0BFB-4A1C-8232-91CD464CB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(20–25 minutes): Feedback to Improvement – Complete the following table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8087F43-D42A-DE34-98A2-4CC08BB87E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891732"/>
              </p:ext>
            </p:extLst>
          </p:nvPr>
        </p:nvGraphicFramePr>
        <p:xfrm>
          <a:off x="838200" y="2538254"/>
          <a:ext cx="10515600" cy="292608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38459386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19830984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90747407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Feedback I Received</a:t>
                      </a: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Why was it important?</a:t>
                      </a: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What will I change in Part C?</a:t>
                      </a: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5813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Risk analysis too general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Risks were not project-specific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 a detailed risk register with likelihood and impact scores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404341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Stakeholder analysis incomplete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Missed external stakeholders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Include power-interest matrix and stakeholder communication plan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43395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Limited academic references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Arguments lacked evidence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Add current project management literature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185169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Objectives were too broad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Difficult to measure success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Rewrite objectives using SMART principles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32545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811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C9F87-CA01-3A4C-6366-07997E7C6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2896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9339E-18D3-466B-5129-B6EED369A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4086"/>
            <a:ext cx="10515600" cy="521657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Bain, J.D., Ballantyne, R., Mills, C. and Lester, N.C. (2002) </a:t>
            </a:r>
            <a:r>
              <a:rPr lang="en-GB" i="1" dirty="0"/>
              <a:t>Reflecting on Practice: Student Teachers' Perspectives</a:t>
            </a:r>
            <a:r>
              <a:rPr lang="en-GB" dirty="0"/>
              <a:t>. Flaxton, QLD: Post Pressed.</a:t>
            </a:r>
          </a:p>
          <a:p>
            <a:r>
              <a:rPr lang="en-GB" dirty="0"/>
              <a:t>Boud, D., Keogh, R. and Walker, D. (1985) </a:t>
            </a:r>
            <a:r>
              <a:rPr lang="en-GB" i="1" dirty="0"/>
              <a:t>Reflection: Turning Experience into Learning</a:t>
            </a:r>
            <a:r>
              <a:rPr lang="en-GB" dirty="0"/>
              <a:t>. London: Kogan Page.</a:t>
            </a:r>
          </a:p>
          <a:p>
            <a:r>
              <a:rPr lang="en-GB" dirty="0"/>
              <a:t>Brookfield, S.D. (2017) </a:t>
            </a:r>
            <a:r>
              <a:rPr lang="en-GB" i="1" dirty="0"/>
              <a:t>Becoming a Critically Reflective Teacher</a:t>
            </a:r>
            <a:r>
              <a:rPr lang="en-GB" dirty="0"/>
              <a:t>. 2nd edn. San Francisco, CA: Jossey-Bass.</a:t>
            </a:r>
          </a:p>
          <a:p>
            <a:r>
              <a:rPr lang="en-GB" dirty="0"/>
              <a:t>Dewey, J. (1933) </a:t>
            </a:r>
            <a:r>
              <a:rPr lang="en-GB" i="1" dirty="0"/>
              <a:t>How We Think: A Restatement of the Relation of Reflective Thinking to the Educative Process</a:t>
            </a:r>
            <a:r>
              <a:rPr lang="en-GB" dirty="0"/>
              <a:t>. Boston, MA: D.C. Heath.</a:t>
            </a:r>
          </a:p>
          <a:p>
            <a:r>
              <a:rPr lang="en-GB" dirty="0"/>
              <a:t>Gibbs, G. (1988) </a:t>
            </a:r>
            <a:r>
              <a:rPr lang="en-GB" i="1" dirty="0"/>
              <a:t>Learning by Doing: A Guide to Teaching and Learning Methods</a:t>
            </a:r>
            <a:r>
              <a:rPr lang="en-GB" dirty="0"/>
              <a:t>. London: Further Education Unit (FEU), Oxford Polytechnic. </a:t>
            </a:r>
          </a:p>
          <a:p>
            <a:r>
              <a:rPr lang="en-GB" dirty="0"/>
              <a:t>Kolb, D.A. (1984) </a:t>
            </a:r>
            <a:r>
              <a:rPr lang="en-GB" i="1" dirty="0"/>
              <a:t>Experiential Learning: Experience as the Source of Learning and Development</a:t>
            </a:r>
            <a:r>
              <a:rPr lang="en-GB" dirty="0"/>
              <a:t>. Englewood Cliffs, NJ: Prentice Hall. </a:t>
            </a:r>
          </a:p>
          <a:p>
            <a:r>
              <a:rPr lang="en-GB" dirty="0"/>
              <a:t>Mezirow, J. (1991) </a:t>
            </a:r>
            <a:r>
              <a:rPr lang="en-GB" i="1" dirty="0"/>
              <a:t>Transformative Dimensions of Adult Learning</a:t>
            </a:r>
            <a:r>
              <a:rPr lang="en-GB" dirty="0"/>
              <a:t>. San Francisco, CA: Jossey-Bass.</a:t>
            </a:r>
          </a:p>
          <a:p>
            <a:r>
              <a:rPr lang="en-GB" dirty="0"/>
              <a:t>Moon, J.A. (1999) </a:t>
            </a:r>
            <a:r>
              <a:rPr lang="en-GB" i="1" dirty="0"/>
              <a:t>Reflection in Learning and Professional Development: Theory and Practice</a:t>
            </a:r>
            <a:r>
              <a:rPr lang="en-GB" dirty="0"/>
              <a:t>. London: Kogan Page.</a:t>
            </a:r>
          </a:p>
          <a:p>
            <a:r>
              <a:rPr lang="en-GB" dirty="0"/>
              <a:t>Moon, J.A. (2004) </a:t>
            </a:r>
            <a:r>
              <a:rPr lang="en-GB" i="1" dirty="0"/>
              <a:t>A Handbook of Reflective and Experiential Learning: Theory and Practice</a:t>
            </a:r>
            <a:r>
              <a:rPr lang="en-GB" dirty="0"/>
              <a:t>. London: Routledge Falmer.</a:t>
            </a:r>
          </a:p>
          <a:p>
            <a:r>
              <a:rPr lang="en-GB" dirty="0"/>
              <a:t>Schön, D.A. (1983) </a:t>
            </a:r>
            <a:r>
              <a:rPr lang="en-GB" i="1" dirty="0"/>
              <a:t>The Reflective Practitioner: How Professionals Think in Action</a:t>
            </a:r>
            <a:r>
              <a:rPr lang="en-GB" dirty="0"/>
              <a:t>. New York, NY: Basic Books. </a:t>
            </a:r>
          </a:p>
          <a:p>
            <a:r>
              <a:rPr lang="en-GB" dirty="0"/>
              <a:t>Schön, D.A. (1987) </a:t>
            </a:r>
            <a:r>
              <a:rPr lang="en-GB" i="1" dirty="0"/>
              <a:t>Educating the Reflective Practitioner</a:t>
            </a:r>
            <a:r>
              <a:rPr lang="en-GB" dirty="0"/>
              <a:t>. San Francisco, CA: Jossey-Bass.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536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958</Words>
  <Application>Microsoft Office PowerPoint</Application>
  <PresentationFormat>Widescreen</PresentationFormat>
  <Paragraphs>140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Courier New</vt:lpstr>
      <vt:lpstr>Office Theme</vt:lpstr>
      <vt:lpstr> Part B: Reflection on Your Project Proposal</vt:lpstr>
      <vt:lpstr>"We do not learn from experience... we learn from reflecting on experience." — John Dewey</vt:lpstr>
      <vt:lpstr>PowerPoint Presentation</vt:lpstr>
      <vt:lpstr>What is Reflection, and what is it not?</vt:lpstr>
      <vt:lpstr>Why Universities Value Reflection </vt:lpstr>
      <vt:lpstr>Learning from Feedback Using Gibbs' Reflective Cycle</vt:lpstr>
      <vt:lpstr>Introducing Gibbs' Reflective Cycle </vt:lpstr>
      <vt:lpstr>PowerPoint Presentation</vt:lpstr>
      <vt:lpstr>Step 1: Description </vt:lpstr>
      <vt:lpstr>Step 2: Feelings </vt:lpstr>
      <vt:lpstr>Example </vt:lpstr>
      <vt:lpstr>Step 3: Evaluation </vt:lpstr>
      <vt:lpstr>Example </vt:lpstr>
      <vt:lpstr>Step 4: Analysis </vt:lpstr>
      <vt:lpstr>Example </vt:lpstr>
      <vt:lpstr>Step 5: Conclusion </vt:lpstr>
      <vt:lpstr>Step 6: Action Plan </vt:lpstr>
      <vt:lpstr>Example </vt:lpstr>
      <vt:lpstr>Beyond Gibbs: Other Useful Reflection Frameworks</vt:lpstr>
      <vt:lpstr>PowerPoint Presentation</vt:lpstr>
      <vt:lpstr>PowerPoint Presentation</vt:lpstr>
      <vt:lpstr>PowerPoint Presentation</vt:lpstr>
      <vt:lpstr>PowerPoint Presentation</vt:lpstr>
      <vt:lpstr>Reflection vs Description</vt:lpstr>
      <vt:lpstr>Remember </vt:lpstr>
      <vt:lpstr>Activity (20–25 minutes): Feedback to Improvement – Complete the following table</vt:lpstr>
      <vt:lpstr>References</vt:lpstr>
    </vt:vector>
  </TitlesOfParts>
  <Company>University Of Northampton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Xavier Matieni</dc:creator>
  <cp:lastModifiedBy>Xavier Matieni</cp:lastModifiedBy>
  <cp:revision>1</cp:revision>
  <dcterms:created xsi:type="dcterms:W3CDTF">2026-07-24T17:58:36Z</dcterms:created>
  <dcterms:modified xsi:type="dcterms:W3CDTF">2026-07-24T19:03:17Z</dcterms:modified>
</cp:coreProperties>
</file>