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2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3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4.xml" ContentType="application/vnd.openxmlformats-officedocument.theme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5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theme/theme6.xml" ContentType="application/vnd.openxmlformats-officedocument.theme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theme/theme7.xml" ContentType="application/vnd.openxmlformats-officedocument.theme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theme/theme8.xml" ContentType="application/vnd.openxmlformats-officedocument.theme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theme/theme9.xml" ContentType="application/vnd.openxmlformats-officedocument.theme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theme/theme10.xml" ContentType="application/vnd.openxmlformats-officedocument.theme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theme/theme11.xml" ContentType="application/vnd.openxmlformats-officedocument.theme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slideLayouts/slideLayout177.xml" ContentType="application/vnd.openxmlformats-officedocument.presentationml.slideLayout+xml"/>
  <Override PartName="/ppt/slideLayouts/slideLayout178.xml" ContentType="application/vnd.openxmlformats-officedocument.presentationml.slideLayout+xml"/>
  <Override PartName="/ppt/slideLayouts/slideLayout179.xml" ContentType="application/vnd.openxmlformats-officedocument.presentationml.slideLayout+xml"/>
  <Override PartName="/ppt/theme/theme12.xml" ContentType="application/vnd.openxmlformats-officedocument.theme+xml"/>
  <Override PartName="/ppt/slideLayouts/slideLayout180.xml" ContentType="application/vnd.openxmlformats-officedocument.presentationml.slideLayout+xml"/>
  <Override PartName="/ppt/slideLayouts/slideLayout181.xml" ContentType="application/vnd.openxmlformats-officedocument.presentationml.slideLayout+xml"/>
  <Override PartName="/ppt/slideLayouts/slideLayout182.xml" ContentType="application/vnd.openxmlformats-officedocument.presentationml.slideLayout+xml"/>
  <Override PartName="/ppt/slideLayouts/slideLayout183.xml" ContentType="application/vnd.openxmlformats-officedocument.presentationml.slideLayout+xml"/>
  <Override PartName="/ppt/slideLayouts/slideLayout184.xml" ContentType="application/vnd.openxmlformats-officedocument.presentationml.slideLayout+xml"/>
  <Override PartName="/ppt/slideLayouts/slideLayout185.xml" ContentType="application/vnd.openxmlformats-officedocument.presentationml.slideLayout+xml"/>
  <Override PartName="/ppt/slideLayouts/slideLayout186.xml" ContentType="application/vnd.openxmlformats-officedocument.presentationml.slideLayout+xml"/>
  <Override PartName="/ppt/slideLayouts/slideLayout187.xml" ContentType="application/vnd.openxmlformats-officedocument.presentationml.slideLayout+xml"/>
  <Override PartName="/ppt/slideLayouts/slideLayout188.xml" ContentType="application/vnd.openxmlformats-officedocument.presentationml.slideLayout+xml"/>
  <Override PartName="/ppt/slideLayouts/slideLayout189.xml" ContentType="application/vnd.openxmlformats-officedocument.presentationml.slideLayout+xml"/>
  <Override PartName="/ppt/slideLayouts/slideLayout190.xml" ContentType="application/vnd.openxmlformats-officedocument.presentationml.slideLayout+xml"/>
  <Override PartName="/ppt/theme/theme13.xml" ContentType="application/vnd.openxmlformats-officedocument.theme+xml"/>
  <Override PartName="/ppt/slideLayouts/slideLayout191.xml" ContentType="application/vnd.openxmlformats-officedocument.presentationml.slideLayout+xml"/>
  <Override PartName="/ppt/slideLayouts/slideLayout192.xml" ContentType="application/vnd.openxmlformats-officedocument.presentationml.slideLayout+xml"/>
  <Override PartName="/ppt/slideLayouts/slideLayout193.xml" ContentType="application/vnd.openxmlformats-officedocument.presentationml.slideLayout+xml"/>
  <Override PartName="/ppt/slideLayouts/slideLayout194.xml" ContentType="application/vnd.openxmlformats-officedocument.presentationml.slideLayout+xml"/>
  <Override PartName="/ppt/slideLayouts/slideLayout195.xml" ContentType="application/vnd.openxmlformats-officedocument.presentationml.slideLayout+xml"/>
  <Override PartName="/ppt/slideLayouts/slideLayout196.xml" ContentType="application/vnd.openxmlformats-officedocument.presentationml.slideLayout+xml"/>
  <Override PartName="/ppt/slideLayouts/slideLayout197.xml" ContentType="application/vnd.openxmlformats-officedocument.presentationml.slideLayout+xml"/>
  <Override PartName="/ppt/slideLayouts/slideLayout198.xml" ContentType="application/vnd.openxmlformats-officedocument.presentationml.slideLayout+xml"/>
  <Override PartName="/ppt/slideLayouts/slideLayout199.xml" ContentType="application/vnd.openxmlformats-officedocument.presentationml.slideLayout+xml"/>
  <Override PartName="/ppt/slideLayouts/slideLayout200.xml" ContentType="application/vnd.openxmlformats-officedocument.presentationml.slideLayout+xml"/>
  <Override PartName="/ppt/slideLayouts/slideLayout201.xml" ContentType="application/vnd.openxmlformats-officedocument.presentationml.slideLayout+xml"/>
  <Override PartName="/ppt/slideLayouts/slideLayout202.xml" ContentType="application/vnd.openxmlformats-officedocument.presentationml.slideLayout+xml"/>
  <Override PartName="/ppt/theme/theme14.xml" ContentType="application/vnd.openxmlformats-officedocument.theme+xml"/>
  <Override PartName="/ppt/slideLayouts/slideLayout203.xml" ContentType="application/vnd.openxmlformats-officedocument.presentationml.slideLayout+xml"/>
  <Override PartName="/ppt/slideLayouts/slideLayout204.xml" ContentType="application/vnd.openxmlformats-officedocument.presentationml.slideLayout+xml"/>
  <Override PartName="/ppt/slideLayouts/slideLayout205.xml" ContentType="application/vnd.openxmlformats-officedocument.presentationml.slideLayout+xml"/>
  <Override PartName="/ppt/slideLayouts/slideLayout206.xml" ContentType="application/vnd.openxmlformats-officedocument.presentationml.slideLayout+xml"/>
  <Override PartName="/ppt/slideLayouts/slideLayout207.xml" ContentType="application/vnd.openxmlformats-officedocument.presentationml.slideLayout+xml"/>
  <Override PartName="/ppt/slideLayouts/slideLayout208.xml" ContentType="application/vnd.openxmlformats-officedocument.presentationml.slideLayout+xml"/>
  <Override PartName="/ppt/slideLayouts/slideLayout209.xml" ContentType="application/vnd.openxmlformats-officedocument.presentationml.slideLayout+xml"/>
  <Override PartName="/ppt/slideLayouts/slideLayout210.xml" ContentType="application/vnd.openxmlformats-officedocument.presentationml.slideLayout+xml"/>
  <Override PartName="/ppt/slideLayouts/slideLayout211.xml" ContentType="application/vnd.openxmlformats-officedocument.presentationml.slideLayout+xml"/>
  <Override PartName="/ppt/slideLayouts/slideLayout212.xml" ContentType="application/vnd.openxmlformats-officedocument.presentationml.slideLayout+xml"/>
  <Override PartName="/ppt/slideLayouts/slideLayout213.xml" ContentType="application/vnd.openxmlformats-officedocument.presentationml.slideLayout+xml"/>
  <Override PartName="/ppt/slideLayouts/slideLayout214.xml" ContentType="application/vnd.openxmlformats-officedocument.presentationml.slideLayout+xml"/>
  <Override PartName="/ppt/slideLayouts/slideLayout215.xml" ContentType="application/vnd.openxmlformats-officedocument.presentationml.slideLayout+xml"/>
  <Override PartName="/ppt/slideLayouts/slideLayout216.xml" ContentType="application/vnd.openxmlformats-officedocument.presentationml.slideLayout+xml"/>
  <Override PartName="/ppt/slideLayouts/slideLayout217.xml" ContentType="application/vnd.openxmlformats-officedocument.presentationml.slideLayout+xml"/>
  <Override PartName="/ppt/slideLayouts/slideLayout218.xml" ContentType="application/vnd.openxmlformats-officedocument.presentationml.slideLayout+xml"/>
  <Override PartName="/ppt/slideLayouts/slideLayout219.xml" ContentType="application/vnd.openxmlformats-officedocument.presentationml.slideLayout+xml"/>
  <Override PartName="/ppt/theme/theme15.xml" ContentType="application/vnd.openxmlformats-officedocument.theme+xml"/>
  <Override PartName="/ppt/slideLayouts/slideLayout220.xml" ContentType="application/vnd.openxmlformats-officedocument.presentationml.slideLayout+xml"/>
  <Override PartName="/ppt/slideLayouts/slideLayout221.xml" ContentType="application/vnd.openxmlformats-officedocument.presentationml.slideLayout+xml"/>
  <Override PartName="/ppt/slideLayouts/slideLayout222.xml" ContentType="application/vnd.openxmlformats-officedocument.presentationml.slideLayout+xml"/>
  <Override PartName="/ppt/slideLayouts/slideLayout223.xml" ContentType="application/vnd.openxmlformats-officedocument.presentationml.slideLayout+xml"/>
  <Override PartName="/ppt/slideLayouts/slideLayout224.xml" ContentType="application/vnd.openxmlformats-officedocument.presentationml.slideLayout+xml"/>
  <Override PartName="/ppt/slideLayouts/slideLayout225.xml" ContentType="application/vnd.openxmlformats-officedocument.presentationml.slideLayout+xml"/>
  <Override PartName="/ppt/slideLayouts/slideLayout226.xml" ContentType="application/vnd.openxmlformats-officedocument.presentationml.slideLayout+xml"/>
  <Override PartName="/ppt/slideLayouts/slideLayout227.xml" ContentType="application/vnd.openxmlformats-officedocument.presentationml.slideLayout+xml"/>
  <Override PartName="/ppt/slideLayouts/slideLayout228.xml" ContentType="application/vnd.openxmlformats-officedocument.presentationml.slideLayout+xml"/>
  <Override PartName="/ppt/slideLayouts/slideLayout229.xml" ContentType="application/vnd.openxmlformats-officedocument.presentationml.slideLayout+xml"/>
  <Override PartName="/ppt/slideLayouts/slideLayout230.xml" ContentType="application/vnd.openxmlformats-officedocument.presentationml.slideLayout+xml"/>
  <Override PartName="/ppt/theme/theme16.xml" ContentType="application/vnd.openxmlformats-officedocument.theme+xml"/>
  <Override PartName="/ppt/slideLayouts/slideLayout231.xml" ContentType="application/vnd.openxmlformats-officedocument.presentationml.slideLayout+xml"/>
  <Override PartName="/ppt/slideLayouts/slideLayout232.xml" ContentType="application/vnd.openxmlformats-officedocument.presentationml.slideLayout+xml"/>
  <Override PartName="/ppt/slideLayouts/slideLayout233.xml" ContentType="application/vnd.openxmlformats-officedocument.presentationml.slideLayout+xml"/>
  <Override PartName="/ppt/slideLayouts/slideLayout234.xml" ContentType="application/vnd.openxmlformats-officedocument.presentationml.slideLayout+xml"/>
  <Override PartName="/ppt/slideLayouts/slideLayout235.xml" ContentType="application/vnd.openxmlformats-officedocument.presentationml.slideLayout+xml"/>
  <Override PartName="/ppt/slideLayouts/slideLayout236.xml" ContentType="application/vnd.openxmlformats-officedocument.presentationml.slideLayout+xml"/>
  <Override PartName="/ppt/slideLayouts/slideLayout237.xml" ContentType="application/vnd.openxmlformats-officedocument.presentationml.slideLayout+xml"/>
  <Override PartName="/ppt/slideLayouts/slideLayout238.xml" ContentType="application/vnd.openxmlformats-officedocument.presentationml.slideLayout+xml"/>
  <Override PartName="/ppt/slideLayouts/slideLayout239.xml" ContentType="application/vnd.openxmlformats-officedocument.presentationml.slideLayout+xml"/>
  <Override PartName="/ppt/slideLayouts/slideLayout240.xml" ContentType="application/vnd.openxmlformats-officedocument.presentationml.slideLayout+xml"/>
  <Override PartName="/ppt/slideLayouts/slideLayout241.xml" ContentType="application/vnd.openxmlformats-officedocument.presentationml.slideLayout+xml"/>
  <Override PartName="/ppt/theme/theme17.xml" ContentType="application/vnd.openxmlformats-officedocument.theme+xml"/>
  <Override PartName="/ppt/slideLayouts/slideLayout242.xml" ContentType="application/vnd.openxmlformats-officedocument.presentationml.slideLayout+xml"/>
  <Override PartName="/ppt/slideLayouts/slideLayout243.xml" ContentType="application/vnd.openxmlformats-officedocument.presentationml.slideLayout+xml"/>
  <Override PartName="/ppt/slideLayouts/slideLayout244.xml" ContentType="application/vnd.openxmlformats-officedocument.presentationml.slideLayout+xml"/>
  <Override PartName="/ppt/slideLayouts/slideLayout245.xml" ContentType="application/vnd.openxmlformats-officedocument.presentationml.slideLayout+xml"/>
  <Override PartName="/ppt/slideLayouts/slideLayout246.xml" ContentType="application/vnd.openxmlformats-officedocument.presentationml.slideLayout+xml"/>
  <Override PartName="/ppt/slideLayouts/slideLayout247.xml" ContentType="application/vnd.openxmlformats-officedocument.presentationml.slideLayout+xml"/>
  <Override PartName="/ppt/slideLayouts/slideLayout248.xml" ContentType="application/vnd.openxmlformats-officedocument.presentationml.slideLayout+xml"/>
  <Override PartName="/ppt/slideLayouts/slideLayout249.xml" ContentType="application/vnd.openxmlformats-officedocument.presentationml.slideLayout+xml"/>
  <Override PartName="/ppt/slideLayouts/slideLayout250.xml" ContentType="application/vnd.openxmlformats-officedocument.presentationml.slideLayout+xml"/>
  <Override PartName="/ppt/slideLayouts/slideLayout251.xml" ContentType="application/vnd.openxmlformats-officedocument.presentationml.slideLayout+xml"/>
  <Override PartName="/ppt/slideLayouts/slideLayout252.xml" ContentType="application/vnd.openxmlformats-officedocument.presentationml.slideLayout+xml"/>
  <Override PartName="/ppt/theme/theme18.xml" ContentType="application/vnd.openxmlformats-officedocument.theme+xml"/>
  <Override PartName="/ppt/slideLayouts/slideLayout253.xml" ContentType="application/vnd.openxmlformats-officedocument.presentationml.slideLayout+xml"/>
  <Override PartName="/ppt/slideLayouts/slideLayout254.xml" ContentType="application/vnd.openxmlformats-officedocument.presentationml.slideLayout+xml"/>
  <Override PartName="/ppt/slideLayouts/slideLayout255.xml" ContentType="application/vnd.openxmlformats-officedocument.presentationml.slideLayout+xml"/>
  <Override PartName="/ppt/slideLayouts/slideLayout256.xml" ContentType="application/vnd.openxmlformats-officedocument.presentationml.slideLayout+xml"/>
  <Override PartName="/ppt/slideLayouts/slideLayout257.xml" ContentType="application/vnd.openxmlformats-officedocument.presentationml.slideLayout+xml"/>
  <Override PartName="/ppt/slideLayouts/slideLayout258.xml" ContentType="application/vnd.openxmlformats-officedocument.presentationml.slideLayout+xml"/>
  <Override PartName="/ppt/slideLayouts/slideLayout259.xml" ContentType="application/vnd.openxmlformats-officedocument.presentationml.slideLayout+xml"/>
  <Override PartName="/ppt/slideLayouts/slideLayout260.xml" ContentType="application/vnd.openxmlformats-officedocument.presentationml.slideLayout+xml"/>
  <Override PartName="/ppt/slideLayouts/slideLayout261.xml" ContentType="application/vnd.openxmlformats-officedocument.presentationml.slideLayout+xml"/>
  <Override PartName="/ppt/slideLayouts/slideLayout262.xml" ContentType="application/vnd.openxmlformats-officedocument.presentationml.slideLayout+xml"/>
  <Override PartName="/ppt/slideLayouts/slideLayout263.xml" ContentType="application/vnd.openxmlformats-officedocument.presentationml.slideLayout+xml"/>
  <Override PartName="/ppt/theme/theme19.xml" ContentType="application/vnd.openxmlformats-officedocument.theme+xml"/>
  <Override PartName="/ppt/slideLayouts/slideLayout264.xml" ContentType="application/vnd.openxmlformats-officedocument.presentationml.slideLayout+xml"/>
  <Override PartName="/ppt/slideLayouts/slideLayout265.xml" ContentType="application/vnd.openxmlformats-officedocument.presentationml.slideLayout+xml"/>
  <Override PartName="/ppt/slideLayouts/slideLayout266.xml" ContentType="application/vnd.openxmlformats-officedocument.presentationml.slideLayout+xml"/>
  <Override PartName="/ppt/slideLayouts/slideLayout267.xml" ContentType="application/vnd.openxmlformats-officedocument.presentationml.slideLayout+xml"/>
  <Override PartName="/ppt/slideLayouts/slideLayout268.xml" ContentType="application/vnd.openxmlformats-officedocument.presentationml.slideLayout+xml"/>
  <Override PartName="/ppt/slideLayouts/slideLayout269.xml" ContentType="application/vnd.openxmlformats-officedocument.presentationml.slideLayout+xml"/>
  <Override PartName="/ppt/slideLayouts/slideLayout270.xml" ContentType="application/vnd.openxmlformats-officedocument.presentationml.slideLayout+xml"/>
  <Override PartName="/ppt/slideLayouts/slideLayout271.xml" ContentType="application/vnd.openxmlformats-officedocument.presentationml.slideLayout+xml"/>
  <Override PartName="/ppt/slideLayouts/slideLayout272.xml" ContentType="application/vnd.openxmlformats-officedocument.presentationml.slideLayout+xml"/>
  <Override PartName="/ppt/slideLayouts/slideLayout273.xml" ContentType="application/vnd.openxmlformats-officedocument.presentationml.slideLayout+xml"/>
  <Override PartName="/ppt/slideLayouts/slideLayout274.xml" ContentType="application/vnd.openxmlformats-officedocument.presentationml.slideLayout+xml"/>
  <Override PartName="/ppt/theme/theme20.xml" ContentType="application/vnd.openxmlformats-officedocument.theme+xml"/>
  <Override PartName="/ppt/slideLayouts/slideLayout275.xml" ContentType="application/vnd.openxmlformats-officedocument.presentationml.slideLayout+xml"/>
  <Override PartName="/ppt/slideLayouts/slideLayout276.xml" ContentType="application/vnd.openxmlformats-officedocument.presentationml.slideLayout+xml"/>
  <Override PartName="/ppt/slideLayouts/slideLayout277.xml" ContentType="application/vnd.openxmlformats-officedocument.presentationml.slideLayout+xml"/>
  <Override PartName="/ppt/slideLayouts/slideLayout278.xml" ContentType="application/vnd.openxmlformats-officedocument.presentationml.slideLayout+xml"/>
  <Override PartName="/ppt/slideLayouts/slideLayout279.xml" ContentType="application/vnd.openxmlformats-officedocument.presentationml.slideLayout+xml"/>
  <Override PartName="/ppt/slideLayouts/slideLayout280.xml" ContentType="application/vnd.openxmlformats-officedocument.presentationml.slideLayout+xml"/>
  <Override PartName="/ppt/slideLayouts/slideLayout281.xml" ContentType="application/vnd.openxmlformats-officedocument.presentationml.slideLayout+xml"/>
  <Override PartName="/ppt/slideLayouts/slideLayout282.xml" ContentType="application/vnd.openxmlformats-officedocument.presentationml.slideLayout+xml"/>
  <Override PartName="/ppt/slideLayouts/slideLayout283.xml" ContentType="application/vnd.openxmlformats-officedocument.presentationml.slideLayout+xml"/>
  <Override PartName="/ppt/slideLayouts/slideLayout284.xml" ContentType="application/vnd.openxmlformats-officedocument.presentationml.slideLayout+xml"/>
  <Override PartName="/ppt/slideLayouts/slideLayout285.xml" ContentType="application/vnd.openxmlformats-officedocument.presentationml.slideLayout+xml"/>
  <Override PartName="/ppt/theme/theme21.xml" ContentType="application/vnd.openxmlformats-officedocument.theme+xml"/>
  <Override PartName="/ppt/slideLayouts/slideLayout286.xml" ContentType="application/vnd.openxmlformats-officedocument.presentationml.slideLayout+xml"/>
  <Override PartName="/ppt/slideLayouts/slideLayout287.xml" ContentType="application/vnd.openxmlformats-officedocument.presentationml.slideLayout+xml"/>
  <Override PartName="/ppt/slideLayouts/slideLayout288.xml" ContentType="application/vnd.openxmlformats-officedocument.presentationml.slideLayout+xml"/>
  <Override PartName="/ppt/slideLayouts/slideLayout289.xml" ContentType="application/vnd.openxmlformats-officedocument.presentationml.slideLayout+xml"/>
  <Override PartName="/ppt/slideLayouts/slideLayout290.xml" ContentType="application/vnd.openxmlformats-officedocument.presentationml.slideLayout+xml"/>
  <Override PartName="/ppt/slideLayouts/slideLayout291.xml" ContentType="application/vnd.openxmlformats-officedocument.presentationml.slideLayout+xml"/>
  <Override PartName="/ppt/slideLayouts/slideLayout292.xml" ContentType="application/vnd.openxmlformats-officedocument.presentationml.slideLayout+xml"/>
  <Override PartName="/ppt/slideLayouts/slideLayout293.xml" ContentType="application/vnd.openxmlformats-officedocument.presentationml.slideLayout+xml"/>
  <Override PartName="/ppt/slideLayouts/slideLayout294.xml" ContentType="application/vnd.openxmlformats-officedocument.presentationml.slideLayout+xml"/>
  <Override PartName="/ppt/slideLayouts/slideLayout295.xml" ContentType="application/vnd.openxmlformats-officedocument.presentationml.slideLayout+xml"/>
  <Override PartName="/ppt/slideLayouts/slideLayout296.xml" ContentType="application/vnd.openxmlformats-officedocument.presentationml.slideLayout+xml"/>
  <Override PartName="/ppt/theme/theme2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701" r:id="rId3"/>
    <p:sldMasterId id="2147483719" r:id="rId4"/>
    <p:sldMasterId id="2147483731" r:id="rId5"/>
    <p:sldMasterId id="2147483743" r:id="rId6"/>
    <p:sldMasterId id="2147483761" r:id="rId7"/>
    <p:sldMasterId id="2147483779" r:id="rId8"/>
    <p:sldMasterId id="2147483797" r:id="rId9"/>
    <p:sldMasterId id="2147483857" r:id="rId10"/>
    <p:sldMasterId id="2147483869" r:id="rId11"/>
    <p:sldMasterId id="2147483881" r:id="rId12"/>
    <p:sldMasterId id="2147483899" r:id="rId13"/>
    <p:sldMasterId id="2147483911" r:id="rId14"/>
    <p:sldMasterId id="2147483923" r:id="rId15"/>
    <p:sldMasterId id="2147483941" r:id="rId16"/>
    <p:sldMasterId id="2147483953" r:id="rId17"/>
    <p:sldMasterId id="2147483965" r:id="rId18"/>
    <p:sldMasterId id="2147483977" r:id="rId19"/>
    <p:sldMasterId id="2147483989" r:id="rId20"/>
    <p:sldMasterId id="2147484001" r:id="rId21"/>
    <p:sldMasterId id="2147484013" r:id="rId22"/>
  </p:sldMasterIdLst>
  <p:sldIdLst>
    <p:sldId id="256" r:id="rId23"/>
    <p:sldId id="297" r:id="rId24"/>
    <p:sldId id="257" r:id="rId25"/>
    <p:sldId id="258" r:id="rId26"/>
    <p:sldId id="293" r:id="rId27"/>
    <p:sldId id="262" r:id="rId28"/>
    <p:sldId id="260" r:id="rId29"/>
    <p:sldId id="261" r:id="rId30"/>
    <p:sldId id="259" r:id="rId31"/>
    <p:sldId id="264" r:id="rId32"/>
    <p:sldId id="263" r:id="rId33"/>
    <p:sldId id="265" r:id="rId34"/>
    <p:sldId id="294" r:id="rId35"/>
    <p:sldId id="266" r:id="rId36"/>
    <p:sldId id="267" r:id="rId37"/>
    <p:sldId id="268" r:id="rId38"/>
    <p:sldId id="269" r:id="rId39"/>
    <p:sldId id="270" r:id="rId40"/>
    <p:sldId id="271" r:id="rId41"/>
    <p:sldId id="272" r:id="rId42"/>
    <p:sldId id="273" r:id="rId43"/>
    <p:sldId id="295" r:id="rId44"/>
    <p:sldId id="274" r:id="rId45"/>
    <p:sldId id="275" r:id="rId46"/>
    <p:sldId id="276" r:id="rId47"/>
    <p:sldId id="277" r:id="rId48"/>
    <p:sldId id="278" r:id="rId49"/>
    <p:sldId id="279" r:id="rId50"/>
    <p:sldId id="280" r:id="rId51"/>
    <p:sldId id="281" r:id="rId52"/>
    <p:sldId id="296" r:id="rId53"/>
    <p:sldId id="282" r:id="rId54"/>
    <p:sldId id="283" r:id="rId55"/>
    <p:sldId id="284" r:id="rId56"/>
    <p:sldId id="285" r:id="rId57"/>
    <p:sldId id="286" r:id="rId58"/>
    <p:sldId id="287" r:id="rId59"/>
    <p:sldId id="288" r:id="rId60"/>
    <p:sldId id="289" r:id="rId61"/>
    <p:sldId id="290" r:id="rId62"/>
    <p:sldId id="291" r:id="rId63"/>
    <p:sldId id="292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93" autoAdjust="0"/>
    <p:restoredTop sz="94643"/>
  </p:normalViewPr>
  <p:slideViewPr>
    <p:cSldViewPr snapToGrid="0">
      <p:cViewPr varScale="1">
        <p:scale>
          <a:sx n="78" d="100"/>
          <a:sy n="78" d="100"/>
        </p:scale>
        <p:origin x="84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4.xml"/><Relationship Id="rId21" Type="http://schemas.openxmlformats.org/officeDocument/2006/relationships/slideMaster" Target="slideMasters/slideMaster21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slide" Target="slides/slide33.xml"/><Relationship Id="rId63" Type="http://schemas.openxmlformats.org/officeDocument/2006/relationships/slide" Target="slides/slide41.xml"/><Relationship Id="rId68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slide" Target="slides/slide31.xml"/><Relationship Id="rId58" Type="http://schemas.openxmlformats.org/officeDocument/2006/relationships/slide" Target="slides/slide36.xml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39.xml"/><Relationship Id="rId19" Type="http://schemas.openxmlformats.org/officeDocument/2006/relationships/slideMaster" Target="slideMasters/slideMaster19.xml"/><Relationship Id="rId14" Type="http://schemas.openxmlformats.org/officeDocument/2006/relationships/slideMaster" Target="slideMasters/slideMaster14.xml"/><Relationship Id="rId22" Type="http://schemas.openxmlformats.org/officeDocument/2006/relationships/slideMaster" Target="slideMasters/slideMaster22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slide" Target="slides/slide34.xml"/><Relationship Id="rId64" Type="http://schemas.openxmlformats.org/officeDocument/2006/relationships/slide" Target="slides/slide42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29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59" Type="http://schemas.openxmlformats.org/officeDocument/2006/relationships/slide" Target="slides/slide37.xml"/><Relationship Id="rId67" Type="http://schemas.openxmlformats.org/officeDocument/2006/relationships/theme" Target="theme/theme1.xml"/><Relationship Id="rId20" Type="http://schemas.openxmlformats.org/officeDocument/2006/relationships/slideMaster" Target="slideMasters/slideMaster20.xml"/><Relationship Id="rId41" Type="http://schemas.openxmlformats.org/officeDocument/2006/relationships/slide" Target="slides/slide19.xml"/><Relationship Id="rId54" Type="http://schemas.openxmlformats.org/officeDocument/2006/relationships/slide" Target="slides/slide32.xml"/><Relationship Id="rId62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openxmlformats.org/officeDocument/2006/relationships/slide" Target="slides/slide35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slide" Target="slides/slide30.xml"/><Relationship Id="rId60" Type="http://schemas.openxmlformats.org/officeDocument/2006/relationships/slide" Target="slides/slide38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39" Type="http://schemas.openxmlformats.org/officeDocument/2006/relationships/slide" Target="slides/slide17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svg"/><Relationship Id="rId1" Type="http://schemas.openxmlformats.org/officeDocument/2006/relationships/image" Target="../media/image3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svg"/><Relationship Id="rId1" Type="http://schemas.openxmlformats.org/officeDocument/2006/relationships/image" Target="../media/image40.svg"/><Relationship Id="rId5" Type="http://schemas.openxmlformats.org/officeDocument/2006/relationships/image" Target="../media/image44.svg"/><Relationship Id="rId4" Type="http://schemas.openxmlformats.org/officeDocument/2006/relationships/image" Target="../media/image4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svg"/><Relationship Id="rId1" Type="http://schemas.openxmlformats.org/officeDocument/2006/relationships/image" Target="../media/image3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svg"/><Relationship Id="rId1" Type="http://schemas.openxmlformats.org/officeDocument/2006/relationships/image" Target="../media/image40.svg"/><Relationship Id="rId5" Type="http://schemas.openxmlformats.org/officeDocument/2006/relationships/image" Target="../media/image44.svg"/><Relationship Id="rId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2F563F-6787-4D29-A457-B03CDF31C4F5}" type="doc">
      <dgm:prSet loTypeId="urn:microsoft.com/office/officeart/2009/3/layout/StepUpProcess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4C4AFA1-8051-497F-9E5A-48E0287BE4C1}">
      <dgm:prSet custT="1"/>
      <dgm:spPr/>
      <dgm:t>
        <a:bodyPr/>
        <a:lstStyle/>
        <a:p>
          <a:pPr algn="l" rtl="0">
            <a:lnSpc>
              <a:spcPct val="150000"/>
            </a:lnSpc>
          </a:pPr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Title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Promoting Healthy Eating Through Digital Health Promotion: An Evidence-Informed Population Health Strategy for Adolescents Aged 12–18 Years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EDC9A9-14E5-4964-8D44-BAFF05FDC80C}" type="parTrans" cxnId="{DC154D77-F3F7-4A92-B023-8838E85C8AD6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DEBA2E0D-DFA5-4F38-9B84-496C4CB74BDD}" type="sibTrans" cxnId="{DC154D77-F3F7-4A92-B023-8838E85C8AD6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37EC9E0B-6115-4A4F-B62E-6C505FCADA8D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US" sz="1800" b="1" dirty="0">
              <a:latin typeface="Arial" panose="020B0604020202020204" pitchFamily="34" charset="0"/>
              <a:cs typeface="Arial" panose="020B0604020202020204" pitchFamily="34" charset="0"/>
            </a:rPr>
            <a:t>Chosen Group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: 12-18 years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FB1ABF-ECCD-4393-8C8B-CBD297A2B051}" type="parTrans" cxnId="{09BAAC6D-DE2C-4C23-A7B9-2A278758C58A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4F425473-5180-4DAA-9221-EC59A58189A6}" type="sibTrans" cxnId="{09BAAC6D-DE2C-4C23-A7B9-2A278758C58A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E147267E-265F-4279-8D67-3989B53D62B1}" type="pres">
      <dgm:prSet presAssocID="{452F563F-6787-4D29-A457-B03CDF31C4F5}" presName="rootnode" presStyleCnt="0">
        <dgm:presLayoutVars>
          <dgm:chMax/>
          <dgm:chPref/>
          <dgm:dir/>
          <dgm:animLvl val="lvl"/>
        </dgm:presLayoutVars>
      </dgm:prSet>
      <dgm:spPr/>
    </dgm:pt>
    <dgm:pt modelId="{ED9C2AB0-008D-49DA-85DE-69F4902F1B99}" type="pres">
      <dgm:prSet presAssocID="{64C4AFA1-8051-497F-9E5A-48E0287BE4C1}" presName="composite" presStyleCnt="0"/>
      <dgm:spPr/>
    </dgm:pt>
    <dgm:pt modelId="{168C88AD-25C3-4BD3-971E-2C44FD51A7BE}" type="pres">
      <dgm:prSet presAssocID="{64C4AFA1-8051-497F-9E5A-48E0287BE4C1}" presName="LShape" presStyleLbl="alignNode1" presStyleIdx="0" presStyleCnt="3"/>
      <dgm:spPr/>
    </dgm:pt>
    <dgm:pt modelId="{4C6992BE-ADF0-4DBA-938C-8EB01C240FED}" type="pres">
      <dgm:prSet presAssocID="{64C4AFA1-8051-497F-9E5A-48E0287BE4C1}" presName="ParentText" presStyleLbl="revTx" presStyleIdx="0" presStyleCnt="2">
        <dgm:presLayoutVars>
          <dgm:chMax val="0"/>
          <dgm:chPref val="0"/>
          <dgm:bulletEnabled val="1"/>
        </dgm:presLayoutVars>
      </dgm:prSet>
      <dgm:spPr/>
    </dgm:pt>
    <dgm:pt modelId="{AE9FFED2-AFEA-46C5-8A5E-3FEDE3B5FBF0}" type="pres">
      <dgm:prSet presAssocID="{64C4AFA1-8051-497F-9E5A-48E0287BE4C1}" presName="Triangle" presStyleLbl="alignNode1" presStyleIdx="1" presStyleCnt="3"/>
      <dgm:spPr/>
    </dgm:pt>
    <dgm:pt modelId="{90A24D1B-0EBD-4DB9-A310-506F7D6B39E4}" type="pres">
      <dgm:prSet presAssocID="{DEBA2E0D-DFA5-4F38-9B84-496C4CB74BDD}" presName="sibTrans" presStyleCnt="0"/>
      <dgm:spPr/>
    </dgm:pt>
    <dgm:pt modelId="{991C13CB-6D03-4A23-8083-44721AE1437F}" type="pres">
      <dgm:prSet presAssocID="{DEBA2E0D-DFA5-4F38-9B84-496C4CB74BDD}" presName="space" presStyleCnt="0"/>
      <dgm:spPr/>
    </dgm:pt>
    <dgm:pt modelId="{26AECD6E-099C-428B-A028-3C16A116B46E}" type="pres">
      <dgm:prSet presAssocID="{37EC9E0B-6115-4A4F-B62E-6C505FCADA8D}" presName="composite" presStyleCnt="0"/>
      <dgm:spPr/>
    </dgm:pt>
    <dgm:pt modelId="{1EAD8211-8564-415D-A998-DC2473974B44}" type="pres">
      <dgm:prSet presAssocID="{37EC9E0B-6115-4A4F-B62E-6C505FCADA8D}" presName="LShape" presStyleLbl="alignNode1" presStyleIdx="2" presStyleCnt="3"/>
      <dgm:spPr/>
    </dgm:pt>
    <dgm:pt modelId="{DE33B99D-A27F-46DE-83C4-F0564196FF7B}" type="pres">
      <dgm:prSet presAssocID="{37EC9E0B-6115-4A4F-B62E-6C505FCADA8D}" presName="ParentText" presStyleLbl="revTx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4D37623A-4093-496D-B13A-96A6D73F88DD}" type="presOf" srcId="{37EC9E0B-6115-4A4F-B62E-6C505FCADA8D}" destId="{DE33B99D-A27F-46DE-83C4-F0564196FF7B}" srcOrd="0" destOrd="0" presId="urn:microsoft.com/office/officeart/2009/3/layout/StepUpProcess"/>
    <dgm:cxn modelId="{6903053E-6A61-4773-9513-15AEDDD011BE}" type="presOf" srcId="{452F563F-6787-4D29-A457-B03CDF31C4F5}" destId="{E147267E-265F-4279-8D67-3989B53D62B1}" srcOrd="0" destOrd="0" presId="urn:microsoft.com/office/officeart/2009/3/layout/StepUpProcess"/>
    <dgm:cxn modelId="{09BAAC6D-DE2C-4C23-A7B9-2A278758C58A}" srcId="{452F563F-6787-4D29-A457-B03CDF31C4F5}" destId="{37EC9E0B-6115-4A4F-B62E-6C505FCADA8D}" srcOrd="1" destOrd="0" parTransId="{02FB1ABF-ECCD-4393-8C8B-CBD297A2B051}" sibTransId="{4F425473-5180-4DAA-9221-EC59A58189A6}"/>
    <dgm:cxn modelId="{DC154D77-F3F7-4A92-B023-8838E85C8AD6}" srcId="{452F563F-6787-4D29-A457-B03CDF31C4F5}" destId="{64C4AFA1-8051-497F-9E5A-48E0287BE4C1}" srcOrd="0" destOrd="0" parTransId="{DFEDC9A9-14E5-4964-8D44-BAFF05FDC80C}" sibTransId="{DEBA2E0D-DFA5-4F38-9B84-496C4CB74BDD}"/>
    <dgm:cxn modelId="{EC3B4CB3-F19F-49C8-820E-D76802F39C80}" type="presOf" srcId="{64C4AFA1-8051-497F-9E5A-48E0287BE4C1}" destId="{4C6992BE-ADF0-4DBA-938C-8EB01C240FED}" srcOrd="0" destOrd="0" presId="urn:microsoft.com/office/officeart/2009/3/layout/StepUpProcess"/>
    <dgm:cxn modelId="{53B6EDA3-259F-4873-A558-BFBF96B6E6D0}" type="presParOf" srcId="{E147267E-265F-4279-8D67-3989B53D62B1}" destId="{ED9C2AB0-008D-49DA-85DE-69F4902F1B99}" srcOrd="0" destOrd="0" presId="urn:microsoft.com/office/officeart/2009/3/layout/StepUpProcess"/>
    <dgm:cxn modelId="{D5855CBE-7303-463E-8CD2-5E75578843EA}" type="presParOf" srcId="{ED9C2AB0-008D-49DA-85DE-69F4902F1B99}" destId="{168C88AD-25C3-4BD3-971E-2C44FD51A7BE}" srcOrd="0" destOrd="0" presId="urn:microsoft.com/office/officeart/2009/3/layout/StepUpProcess"/>
    <dgm:cxn modelId="{B7DB6538-8BAC-4A01-887E-A002DCA1EF0F}" type="presParOf" srcId="{ED9C2AB0-008D-49DA-85DE-69F4902F1B99}" destId="{4C6992BE-ADF0-4DBA-938C-8EB01C240FED}" srcOrd="1" destOrd="0" presId="urn:microsoft.com/office/officeart/2009/3/layout/StepUpProcess"/>
    <dgm:cxn modelId="{D8A41FD9-3394-421F-8116-F40F2EF4C2B8}" type="presParOf" srcId="{ED9C2AB0-008D-49DA-85DE-69F4902F1B99}" destId="{AE9FFED2-AFEA-46C5-8A5E-3FEDE3B5FBF0}" srcOrd="2" destOrd="0" presId="urn:microsoft.com/office/officeart/2009/3/layout/StepUpProcess"/>
    <dgm:cxn modelId="{70832BEB-86DD-44DF-8C43-B7C890504EA1}" type="presParOf" srcId="{E147267E-265F-4279-8D67-3989B53D62B1}" destId="{90A24D1B-0EBD-4DB9-A310-506F7D6B39E4}" srcOrd="1" destOrd="0" presId="urn:microsoft.com/office/officeart/2009/3/layout/StepUpProcess"/>
    <dgm:cxn modelId="{604BB325-3BB5-43DC-93F3-2ED5CE7161F5}" type="presParOf" srcId="{90A24D1B-0EBD-4DB9-A310-506F7D6B39E4}" destId="{991C13CB-6D03-4A23-8083-44721AE1437F}" srcOrd="0" destOrd="0" presId="urn:microsoft.com/office/officeart/2009/3/layout/StepUpProcess"/>
    <dgm:cxn modelId="{FA3FFD86-BD31-4C7F-802B-D540FD2D6311}" type="presParOf" srcId="{E147267E-265F-4279-8D67-3989B53D62B1}" destId="{26AECD6E-099C-428B-A028-3C16A116B46E}" srcOrd="2" destOrd="0" presId="urn:microsoft.com/office/officeart/2009/3/layout/StepUpProcess"/>
    <dgm:cxn modelId="{BDCDB7BF-4B21-4AA3-83C5-8D01E51772B0}" type="presParOf" srcId="{26AECD6E-099C-428B-A028-3C16A116B46E}" destId="{1EAD8211-8564-415D-A998-DC2473974B44}" srcOrd="0" destOrd="0" presId="urn:microsoft.com/office/officeart/2009/3/layout/StepUpProcess"/>
    <dgm:cxn modelId="{23A81FC2-CF48-4D76-A956-11C993E23F24}" type="presParOf" srcId="{26AECD6E-099C-428B-A028-3C16A116B46E}" destId="{DE33B99D-A27F-46DE-83C4-F0564196FF7B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398D3F-5FBC-43D4-AA78-B060715DB29F}" type="doc">
      <dgm:prSet loTypeId="urn:microsoft.com/office/officeart/2005/8/layout/venn3" loCatId="relationship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1DCD8D38-C279-4250-ABAF-831A320D6DEE}">
      <dgm:prSet custT="1"/>
      <dgm:spPr/>
      <dgm:t>
        <a:bodyPr/>
        <a:lstStyle/>
        <a:p>
          <a:pPr rtl="0"/>
          <a:r>
            <a:rPr lang="en-IN" sz="1800" dirty="0">
              <a:latin typeface="Arial" panose="020B0604020202020204" pitchFamily="34" charset="0"/>
              <a:cs typeface="Arial" panose="020B0604020202020204" pitchFamily="34" charset="0"/>
            </a:rPr>
            <a:t>Poor dietary habits have become a serious public health concern, affecting one in three UK adolescents by increasing their weight, which leads to obesity (Nuffield Department, 2026). </a:t>
          </a:r>
        </a:p>
      </dgm:t>
    </dgm:pt>
    <dgm:pt modelId="{37263B2B-7C49-4F1C-A4C8-7828FD7405E7}" type="parTrans" cxnId="{DCABA7A3-7323-4580-8BF6-EC370113B5A9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60FF61-CBC1-4E9F-8A79-6D2D79FC38C1}" type="sibTrans" cxnId="{DCABA7A3-7323-4580-8BF6-EC370113B5A9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DDD677-48DC-4CF4-A021-E1A9BD6ECF74}">
      <dgm:prSet custT="1"/>
      <dgm:spPr/>
      <dgm:t>
        <a:bodyPr/>
        <a:lstStyle/>
        <a:p>
          <a:pPr rtl="0"/>
          <a:r>
            <a:rPr lang="en-IN" sz="1800" dirty="0">
              <a:latin typeface="Arial" panose="020B0604020202020204" pitchFamily="34" charset="0"/>
              <a:cs typeface="Arial" panose="020B0604020202020204" pitchFamily="34" charset="0"/>
            </a:rPr>
            <a:t>In the UK, 31% of adolescents between 11 and 19 years are experiencing overweight and obesity due to their unhealthy dietary choices (Global Nutrition Report, 2026).  </a:t>
          </a:r>
        </a:p>
      </dgm:t>
    </dgm:pt>
    <dgm:pt modelId="{99D2329A-C59D-45DE-A329-B553F1792C67}" type="parTrans" cxnId="{37AE9052-94ED-4825-AF56-C08D12A15F89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3B946D-8913-4B38-8211-0309809E955F}" type="sibTrans" cxnId="{37AE9052-94ED-4825-AF56-C08D12A15F89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E19DBA-C234-4173-B49B-BB48362E8D46}">
      <dgm:prSet custT="1"/>
      <dgm:spPr/>
      <dgm:t>
        <a:bodyPr/>
        <a:lstStyle/>
        <a:p>
          <a:pPr rtl="0"/>
          <a:r>
            <a:rPr lang="en-IN" sz="1800">
              <a:latin typeface="Arial" panose="020B0604020202020204" pitchFamily="34" charset="0"/>
              <a:cs typeface="Arial" panose="020B0604020202020204" pitchFamily="34" charset="0"/>
            </a:rPr>
            <a:t>The NHS Eatwell Guideline recommends balanced diets for adolescents with less saturated sugar, salt and fat to prevent diet-related diseases (NHS UK, 2026).      </a:t>
          </a:r>
        </a:p>
      </dgm:t>
    </dgm:pt>
    <dgm:pt modelId="{1A1333A1-E3F8-44C6-839F-67E9831B78E3}" type="parTrans" cxnId="{E0BD2ABA-D60E-44CC-83E7-8464D6250EAE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424147-8F13-4882-816D-FD4EAB62513F}" type="sibTrans" cxnId="{E0BD2ABA-D60E-44CC-83E7-8464D6250EAE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1A17F3-A1C5-4FA6-A229-E60DE57784CF}" type="pres">
      <dgm:prSet presAssocID="{60398D3F-5FBC-43D4-AA78-B060715DB29F}" presName="Name0" presStyleCnt="0">
        <dgm:presLayoutVars>
          <dgm:dir/>
          <dgm:resizeHandles val="exact"/>
        </dgm:presLayoutVars>
      </dgm:prSet>
      <dgm:spPr/>
    </dgm:pt>
    <dgm:pt modelId="{4648A57B-5747-43C7-AFD6-D7311C50D9AC}" type="pres">
      <dgm:prSet presAssocID="{1DCD8D38-C279-4250-ABAF-831A320D6DEE}" presName="Name5" presStyleLbl="vennNode1" presStyleIdx="0" presStyleCnt="3">
        <dgm:presLayoutVars>
          <dgm:bulletEnabled val="1"/>
        </dgm:presLayoutVars>
      </dgm:prSet>
      <dgm:spPr/>
    </dgm:pt>
    <dgm:pt modelId="{9DE3E117-8C66-4254-BE95-8A1DE5B09F45}" type="pres">
      <dgm:prSet presAssocID="{5D60FF61-CBC1-4E9F-8A79-6D2D79FC38C1}" presName="space" presStyleCnt="0"/>
      <dgm:spPr/>
    </dgm:pt>
    <dgm:pt modelId="{88B0E5C7-5864-4D7F-85BC-6E13E0CB73E5}" type="pres">
      <dgm:prSet presAssocID="{57DDD677-48DC-4CF4-A021-E1A9BD6ECF74}" presName="Name5" presStyleLbl="vennNode1" presStyleIdx="1" presStyleCnt="3">
        <dgm:presLayoutVars>
          <dgm:bulletEnabled val="1"/>
        </dgm:presLayoutVars>
      </dgm:prSet>
      <dgm:spPr/>
    </dgm:pt>
    <dgm:pt modelId="{A558457A-72FD-4A76-A877-B3C21086AFF5}" type="pres">
      <dgm:prSet presAssocID="{753B946D-8913-4B38-8211-0309809E955F}" presName="space" presStyleCnt="0"/>
      <dgm:spPr/>
    </dgm:pt>
    <dgm:pt modelId="{3F3BFA6D-3D0A-45C2-9D3A-A1F8B88465CD}" type="pres">
      <dgm:prSet presAssocID="{92E19DBA-C234-4173-B49B-BB48362E8D46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8868AD00-66E9-4302-82C5-B34B2130E767}" type="presOf" srcId="{60398D3F-5FBC-43D4-AA78-B060715DB29F}" destId="{151A17F3-A1C5-4FA6-A229-E60DE57784CF}" srcOrd="0" destOrd="0" presId="urn:microsoft.com/office/officeart/2005/8/layout/venn3"/>
    <dgm:cxn modelId="{77F09115-E209-4256-AB4D-6BAAF78068BC}" type="presOf" srcId="{92E19DBA-C234-4173-B49B-BB48362E8D46}" destId="{3F3BFA6D-3D0A-45C2-9D3A-A1F8B88465CD}" srcOrd="0" destOrd="0" presId="urn:microsoft.com/office/officeart/2005/8/layout/venn3"/>
    <dgm:cxn modelId="{37AE9052-94ED-4825-AF56-C08D12A15F89}" srcId="{60398D3F-5FBC-43D4-AA78-B060715DB29F}" destId="{57DDD677-48DC-4CF4-A021-E1A9BD6ECF74}" srcOrd="1" destOrd="0" parTransId="{99D2329A-C59D-45DE-A329-B553F1792C67}" sibTransId="{753B946D-8913-4B38-8211-0309809E955F}"/>
    <dgm:cxn modelId="{1665C776-41C2-42DD-8A56-8AB0DB010EB2}" type="presOf" srcId="{1DCD8D38-C279-4250-ABAF-831A320D6DEE}" destId="{4648A57B-5747-43C7-AFD6-D7311C50D9AC}" srcOrd="0" destOrd="0" presId="urn:microsoft.com/office/officeart/2005/8/layout/venn3"/>
    <dgm:cxn modelId="{DCABA7A3-7323-4580-8BF6-EC370113B5A9}" srcId="{60398D3F-5FBC-43D4-AA78-B060715DB29F}" destId="{1DCD8D38-C279-4250-ABAF-831A320D6DEE}" srcOrd="0" destOrd="0" parTransId="{37263B2B-7C49-4F1C-A4C8-7828FD7405E7}" sibTransId="{5D60FF61-CBC1-4E9F-8A79-6D2D79FC38C1}"/>
    <dgm:cxn modelId="{E0BD2ABA-D60E-44CC-83E7-8464D6250EAE}" srcId="{60398D3F-5FBC-43D4-AA78-B060715DB29F}" destId="{92E19DBA-C234-4173-B49B-BB48362E8D46}" srcOrd="2" destOrd="0" parTransId="{1A1333A1-E3F8-44C6-839F-67E9831B78E3}" sibTransId="{38424147-8F13-4882-816D-FD4EAB62513F}"/>
    <dgm:cxn modelId="{70E9F9CF-C64B-4DDA-A346-FEC54827D5C0}" type="presOf" srcId="{57DDD677-48DC-4CF4-A021-E1A9BD6ECF74}" destId="{88B0E5C7-5864-4D7F-85BC-6E13E0CB73E5}" srcOrd="0" destOrd="0" presId="urn:microsoft.com/office/officeart/2005/8/layout/venn3"/>
    <dgm:cxn modelId="{58A17312-A3D4-4072-B3D7-56E42A6E00AD}" type="presParOf" srcId="{151A17F3-A1C5-4FA6-A229-E60DE57784CF}" destId="{4648A57B-5747-43C7-AFD6-D7311C50D9AC}" srcOrd="0" destOrd="0" presId="urn:microsoft.com/office/officeart/2005/8/layout/venn3"/>
    <dgm:cxn modelId="{ED1D5BBC-B377-4D61-B028-0776C72F23F7}" type="presParOf" srcId="{151A17F3-A1C5-4FA6-A229-E60DE57784CF}" destId="{9DE3E117-8C66-4254-BE95-8A1DE5B09F45}" srcOrd="1" destOrd="0" presId="urn:microsoft.com/office/officeart/2005/8/layout/venn3"/>
    <dgm:cxn modelId="{A923964B-E753-4120-ACF2-74B50C436197}" type="presParOf" srcId="{151A17F3-A1C5-4FA6-A229-E60DE57784CF}" destId="{88B0E5C7-5864-4D7F-85BC-6E13E0CB73E5}" srcOrd="2" destOrd="0" presId="urn:microsoft.com/office/officeart/2005/8/layout/venn3"/>
    <dgm:cxn modelId="{E422CB00-1E5B-4505-BBD2-930524CE35D1}" type="presParOf" srcId="{151A17F3-A1C5-4FA6-A229-E60DE57784CF}" destId="{A558457A-72FD-4A76-A877-B3C21086AFF5}" srcOrd="3" destOrd="0" presId="urn:microsoft.com/office/officeart/2005/8/layout/venn3"/>
    <dgm:cxn modelId="{60FCF95E-910E-4D96-A362-34B929A3EBB1}" type="presParOf" srcId="{151A17F3-A1C5-4FA6-A229-E60DE57784CF}" destId="{3F3BFA6D-3D0A-45C2-9D3A-A1F8B88465CD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CA2A7B-CEF0-4FA7-BFFE-355A7F67C5AE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0241066-F2CB-44B6-ADAA-305D76D82C6E}">
      <dgm:prSet custT="1"/>
      <dgm:spPr>
        <a:solidFill>
          <a:schemeClr val="bg2">
            <a:lumMod val="90000"/>
          </a:schemeClr>
        </a:solidFill>
      </dgm:spPr>
      <dgm:t>
        <a:bodyPr/>
        <a:lstStyle/>
        <a:p>
          <a:pPr rtl="0"/>
          <a:r>
            <a: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PRECEDE-PROCEED Model is a nine-phase evidence-based framework, which is essential to plan, design, implement and evaluate health promotion interventions (Taylor et al., 2021).</a:t>
          </a:r>
          <a:endParaRPr lang="en-IN" sz="18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CBF053-9F6E-4F0B-AC9C-5FC33B8FFFC8}" type="parTrans" cxnId="{63845B1C-50BD-43AD-AEF4-D52BB29D3547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63BE89-4808-4A01-A1EB-F6A129D2B220}" type="sibTrans" cxnId="{63845B1C-50BD-43AD-AEF4-D52BB29D3547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B61D4B-C647-464C-9E73-DD536E80E7F9}">
      <dgm:prSet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pPr rtl="0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This model will help in planning a mobile-based new healthy-eating digital intervention, by ensuring it is locally relevant and sufficient to cure obesity (Taylor et al., 2021). 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0F6B99-F5B6-4CEB-B6F2-F296E4DFFA5E}" type="parTrans" cxnId="{25B4AA42-2DAA-458D-B4C6-A8E6BA05EA2B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8D22DD-70F8-436E-A845-F0CE12A059CE}" type="sibTrans" cxnId="{25B4AA42-2DAA-458D-B4C6-A8E6BA05EA2B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44BA5B-1254-41A3-A1E7-15468245A003}">
      <dgm:prSet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PROCEED will be implemented to guide the app design, implementation and its continuous improvement, to prevent adolescents’ obesity (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Molassiotis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et a., 2022).     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E0875B-F6D9-46FA-BDD6-79FAA06F2DC3}" type="parTrans" cxnId="{5429F509-C5C8-4CDC-A404-C955A6DC5CD5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4E9FB0-4F61-44AE-AF15-B58A5955110D}" type="sibTrans" cxnId="{5429F509-C5C8-4CDC-A404-C955A6DC5CD5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9F0FA9-0C2E-4DF7-9DCD-91769416FA5F}" type="pres">
      <dgm:prSet presAssocID="{C5CA2A7B-CEF0-4FA7-BFFE-355A7F67C5AE}" presName="linear" presStyleCnt="0">
        <dgm:presLayoutVars>
          <dgm:animLvl val="lvl"/>
          <dgm:resizeHandles val="exact"/>
        </dgm:presLayoutVars>
      </dgm:prSet>
      <dgm:spPr/>
    </dgm:pt>
    <dgm:pt modelId="{A5BFBD70-38C4-4805-89F3-C17E18EF7140}" type="pres">
      <dgm:prSet presAssocID="{00241066-F2CB-44B6-ADAA-305D76D82C6E}" presName="parentText" presStyleLbl="node1" presStyleIdx="0" presStyleCnt="3" custLinFactNeighborX="-5054" custLinFactNeighborY="16482">
        <dgm:presLayoutVars>
          <dgm:chMax val="0"/>
          <dgm:bulletEnabled val="1"/>
        </dgm:presLayoutVars>
      </dgm:prSet>
      <dgm:spPr/>
    </dgm:pt>
    <dgm:pt modelId="{98290866-2CA0-4DB7-BF58-DF288412CF16}" type="pres">
      <dgm:prSet presAssocID="{2663BE89-4808-4A01-A1EB-F6A129D2B220}" presName="spacer" presStyleCnt="0"/>
      <dgm:spPr/>
    </dgm:pt>
    <dgm:pt modelId="{947A6137-48B3-4397-BD7B-92DE38CC81F0}" type="pres">
      <dgm:prSet presAssocID="{46B61D4B-C647-464C-9E73-DD536E80E7F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1D6DF3-90CA-4437-A4BD-24EF84C95E4D}" type="pres">
      <dgm:prSet presAssocID="{5A8D22DD-70F8-436E-A845-F0CE12A059CE}" presName="spacer" presStyleCnt="0"/>
      <dgm:spPr/>
    </dgm:pt>
    <dgm:pt modelId="{8E8ECF65-F253-45F4-B76C-CFBBA6DBBF69}" type="pres">
      <dgm:prSet presAssocID="{EC44BA5B-1254-41A3-A1E7-15468245A00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429F509-C5C8-4CDC-A404-C955A6DC5CD5}" srcId="{C5CA2A7B-CEF0-4FA7-BFFE-355A7F67C5AE}" destId="{EC44BA5B-1254-41A3-A1E7-15468245A003}" srcOrd="2" destOrd="0" parTransId="{E5E0875B-F6D9-46FA-BDD6-79FAA06F2DC3}" sibTransId="{EA4E9FB0-4F61-44AE-AF15-B58A5955110D}"/>
    <dgm:cxn modelId="{63845B1C-50BD-43AD-AEF4-D52BB29D3547}" srcId="{C5CA2A7B-CEF0-4FA7-BFFE-355A7F67C5AE}" destId="{00241066-F2CB-44B6-ADAA-305D76D82C6E}" srcOrd="0" destOrd="0" parTransId="{36CBF053-9F6E-4F0B-AC9C-5FC33B8FFFC8}" sibTransId="{2663BE89-4808-4A01-A1EB-F6A129D2B220}"/>
    <dgm:cxn modelId="{25B4AA42-2DAA-458D-B4C6-A8E6BA05EA2B}" srcId="{C5CA2A7B-CEF0-4FA7-BFFE-355A7F67C5AE}" destId="{46B61D4B-C647-464C-9E73-DD536E80E7F9}" srcOrd="1" destOrd="0" parTransId="{060F6B99-F5B6-4CEB-B6F2-F296E4DFFA5E}" sibTransId="{5A8D22DD-70F8-436E-A845-F0CE12A059CE}"/>
    <dgm:cxn modelId="{F3588493-1299-4981-A1BC-11F006077AC4}" type="presOf" srcId="{C5CA2A7B-CEF0-4FA7-BFFE-355A7F67C5AE}" destId="{059F0FA9-0C2E-4DF7-9DCD-91769416FA5F}" srcOrd="0" destOrd="0" presId="urn:microsoft.com/office/officeart/2005/8/layout/vList2"/>
    <dgm:cxn modelId="{8BEF9EA0-04B1-4F79-9F9A-8D167DB50A7A}" type="presOf" srcId="{EC44BA5B-1254-41A3-A1E7-15468245A003}" destId="{8E8ECF65-F253-45F4-B76C-CFBBA6DBBF69}" srcOrd="0" destOrd="0" presId="urn:microsoft.com/office/officeart/2005/8/layout/vList2"/>
    <dgm:cxn modelId="{941CD0C3-288C-4E72-BE25-2DE72A7375DD}" type="presOf" srcId="{46B61D4B-C647-464C-9E73-DD536E80E7F9}" destId="{947A6137-48B3-4397-BD7B-92DE38CC81F0}" srcOrd="0" destOrd="0" presId="urn:microsoft.com/office/officeart/2005/8/layout/vList2"/>
    <dgm:cxn modelId="{900463F8-5FAD-494C-AB63-2C1BD44549FB}" type="presOf" srcId="{00241066-F2CB-44B6-ADAA-305D76D82C6E}" destId="{A5BFBD70-38C4-4805-89F3-C17E18EF7140}" srcOrd="0" destOrd="0" presId="urn:microsoft.com/office/officeart/2005/8/layout/vList2"/>
    <dgm:cxn modelId="{D8FE9A10-198C-4558-B43A-A905B27D624B}" type="presParOf" srcId="{059F0FA9-0C2E-4DF7-9DCD-91769416FA5F}" destId="{A5BFBD70-38C4-4805-89F3-C17E18EF7140}" srcOrd="0" destOrd="0" presId="urn:microsoft.com/office/officeart/2005/8/layout/vList2"/>
    <dgm:cxn modelId="{EC1D8188-3F70-462F-877F-3F803C5FE0F6}" type="presParOf" srcId="{059F0FA9-0C2E-4DF7-9DCD-91769416FA5F}" destId="{98290866-2CA0-4DB7-BF58-DF288412CF16}" srcOrd="1" destOrd="0" presId="urn:microsoft.com/office/officeart/2005/8/layout/vList2"/>
    <dgm:cxn modelId="{1F8813CE-7C72-421A-85B2-5E8138F63CB0}" type="presParOf" srcId="{059F0FA9-0C2E-4DF7-9DCD-91769416FA5F}" destId="{947A6137-48B3-4397-BD7B-92DE38CC81F0}" srcOrd="2" destOrd="0" presId="urn:microsoft.com/office/officeart/2005/8/layout/vList2"/>
    <dgm:cxn modelId="{6A156570-3B48-48EC-B411-9241AACFB0D9}" type="presParOf" srcId="{059F0FA9-0C2E-4DF7-9DCD-91769416FA5F}" destId="{9C1D6DF3-90CA-4437-A4BD-24EF84C95E4D}" srcOrd="3" destOrd="0" presId="urn:microsoft.com/office/officeart/2005/8/layout/vList2"/>
    <dgm:cxn modelId="{204BF941-5D46-4BCA-84CE-717893ED99C0}" type="presParOf" srcId="{059F0FA9-0C2E-4DF7-9DCD-91769416FA5F}" destId="{8E8ECF65-F253-45F4-B76C-CFBBA6DBBF6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A9FF083-9E8F-4C75-8D98-F8EC013FDBC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0824B44-3EF2-4935-B53C-FA94F40C8DA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This model is mainly designed for focusing and addressing education and diagnosis needs. </a:t>
          </a:r>
        </a:p>
      </dgm:t>
    </dgm:pt>
    <dgm:pt modelId="{6CBFEDB6-807F-45A4-A51A-1EE2400C9E66}" type="parTrans" cxnId="{CFA03962-F7C1-4CF3-AAF7-99467E5DAC18}">
      <dgm:prSet/>
      <dgm:spPr/>
      <dgm:t>
        <a:bodyPr/>
        <a:lstStyle/>
        <a:p>
          <a:endParaRPr lang="en-US"/>
        </a:p>
      </dgm:t>
    </dgm:pt>
    <dgm:pt modelId="{E2ED22B7-F041-47ED-8289-5323C17B2632}" type="sibTrans" cxnId="{CFA03962-F7C1-4CF3-AAF7-99467E5DAC18}">
      <dgm:prSet/>
      <dgm:spPr/>
      <dgm:t>
        <a:bodyPr/>
        <a:lstStyle/>
        <a:p>
          <a:endParaRPr lang="en-US"/>
        </a:p>
      </dgm:t>
    </dgm:pt>
    <dgm:pt modelId="{7F289085-3BB3-4775-A5CA-21563FF95DB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This PRECEDE-PROCEED model is appropriate for AI-enabled mHealth nutrition apps because it will help this platform to collect data-driven blueprint. </a:t>
          </a:r>
        </a:p>
      </dgm:t>
    </dgm:pt>
    <dgm:pt modelId="{B5BE68CD-E008-473B-AFF8-E92CE7F86F04}" type="parTrans" cxnId="{A5EFEF97-0881-4E5D-B177-0F3855A72275}">
      <dgm:prSet/>
      <dgm:spPr/>
      <dgm:t>
        <a:bodyPr/>
        <a:lstStyle/>
        <a:p>
          <a:endParaRPr lang="en-US"/>
        </a:p>
      </dgm:t>
    </dgm:pt>
    <dgm:pt modelId="{7798E735-A9BE-4989-B840-62EA2C845074}" type="sibTrans" cxnId="{A5EFEF97-0881-4E5D-B177-0F3855A72275}">
      <dgm:prSet/>
      <dgm:spPr/>
      <dgm:t>
        <a:bodyPr/>
        <a:lstStyle/>
        <a:p>
          <a:endParaRPr lang="en-US"/>
        </a:p>
      </dgm:t>
    </dgm:pt>
    <dgm:pt modelId="{51A38DE7-36F9-4070-A624-40EAEA960D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This model also ensures that health tools should not focus solely on raw data and they need to analyse the needs and behaviours of real users.   </a:t>
          </a:r>
        </a:p>
      </dgm:t>
    </dgm:pt>
    <dgm:pt modelId="{17E95776-D33B-421B-AE07-974DF634D534}" type="parTrans" cxnId="{AA5F33ED-07A9-456D-9018-9880F475C5B3}">
      <dgm:prSet/>
      <dgm:spPr/>
      <dgm:t>
        <a:bodyPr/>
        <a:lstStyle/>
        <a:p>
          <a:endParaRPr lang="en-US"/>
        </a:p>
      </dgm:t>
    </dgm:pt>
    <dgm:pt modelId="{74E5E1A2-BE0B-409B-B988-72A1C69E0280}" type="sibTrans" cxnId="{AA5F33ED-07A9-456D-9018-9880F475C5B3}">
      <dgm:prSet/>
      <dgm:spPr/>
      <dgm:t>
        <a:bodyPr/>
        <a:lstStyle/>
        <a:p>
          <a:endParaRPr lang="en-US"/>
        </a:p>
      </dgm:t>
    </dgm:pt>
    <dgm:pt modelId="{2FDDDEA3-FDAA-4F38-A78E-EF9E520B215C}" type="pres">
      <dgm:prSet presAssocID="{EA9FF083-9E8F-4C75-8D98-F8EC013FDBCE}" presName="root" presStyleCnt="0">
        <dgm:presLayoutVars>
          <dgm:dir/>
          <dgm:resizeHandles val="exact"/>
        </dgm:presLayoutVars>
      </dgm:prSet>
      <dgm:spPr/>
    </dgm:pt>
    <dgm:pt modelId="{D62EED34-1054-44DF-B486-E09B996570EE}" type="pres">
      <dgm:prSet presAssocID="{A0824B44-3EF2-4935-B53C-FA94F40C8DAB}" presName="compNode" presStyleCnt="0"/>
      <dgm:spPr/>
    </dgm:pt>
    <dgm:pt modelId="{326452AA-04B8-482D-9DCE-CE95F91549CB}" type="pres">
      <dgm:prSet presAssocID="{A0824B44-3EF2-4935-B53C-FA94F40C8DAB}" presName="bgRect" presStyleLbl="bgShp" presStyleIdx="0" presStyleCnt="3"/>
      <dgm:spPr/>
    </dgm:pt>
    <dgm:pt modelId="{8DCDBB36-B1E2-4D51-AED3-D75FCBB0BA1E}" type="pres">
      <dgm:prSet presAssocID="{A0824B44-3EF2-4935-B53C-FA94F40C8DA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F4F4FCF-929B-45FD-BCE3-A3C29C97C316}" type="pres">
      <dgm:prSet presAssocID="{A0824B44-3EF2-4935-B53C-FA94F40C8DAB}" presName="spaceRect" presStyleCnt="0"/>
      <dgm:spPr/>
    </dgm:pt>
    <dgm:pt modelId="{99080B82-C7DF-41F0-8B62-1483E613199D}" type="pres">
      <dgm:prSet presAssocID="{A0824B44-3EF2-4935-B53C-FA94F40C8DAB}" presName="parTx" presStyleLbl="revTx" presStyleIdx="0" presStyleCnt="3">
        <dgm:presLayoutVars>
          <dgm:chMax val="0"/>
          <dgm:chPref val="0"/>
        </dgm:presLayoutVars>
      </dgm:prSet>
      <dgm:spPr/>
    </dgm:pt>
    <dgm:pt modelId="{3083560D-5923-4F28-9800-C0989998BFCC}" type="pres">
      <dgm:prSet presAssocID="{E2ED22B7-F041-47ED-8289-5323C17B2632}" presName="sibTrans" presStyleCnt="0"/>
      <dgm:spPr/>
    </dgm:pt>
    <dgm:pt modelId="{ECCC0636-0C84-4183-8162-3F99ED25DE6E}" type="pres">
      <dgm:prSet presAssocID="{7F289085-3BB3-4775-A5CA-21563FF95DB3}" presName="compNode" presStyleCnt="0"/>
      <dgm:spPr/>
    </dgm:pt>
    <dgm:pt modelId="{18604C61-3C22-4FDB-B171-098354FF8528}" type="pres">
      <dgm:prSet presAssocID="{7F289085-3BB3-4775-A5CA-21563FF95DB3}" presName="bgRect" presStyleLbl="bgShp" presStyleIdx="1" presStyleCnt="3"/>
      <dgm:spPr/>
    </dgm:pt>
    <dgm:pt modelId="{88147BD5-5C44-4D90-9CEC-7385A065C525}" type="pres">
      <dgm:prSet presAssocID="{7F289085-3BB3-4775-A5CA-21563FF95DB3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ss Pieces"/>
        </a:ext>
      </dgm:extLst>
    </dgm:pt>
    <dgm:pt modelId="{344D2635-EFE9-4E7F-8D1E-3261F5306F66}" type="pres">
      <dgm:prSet presAssocID="{7F289085-3BB3-4775-A5CA-21563FF95DB3}" presName="spaceRect" presStyleCnt="0"/>
      <dgm:spPr/>
    </dgm:pt>
    <dgm:pt modelId="{8B8F3792-A97D-4209-A3E8-6D93BE4B0533}" type="pres">
      <dgm:prSet presAssocID="{7F289085-3BB3-4775-A5CA-21563FF95DB3}" presName="parTx" presStyleLbl="revTx" presStyleIdx="1" presStyleCnt="3">
        <dgm:presLayoutVars>
          <dgm:chMax val="0"/>
          <dgm:chPref val="0"/>
        </dgm:presLayoutVars>
      </dgm:prSet>
      <dgm:spPr/>
    </dgm:pt>
    <dgm:pt modelId="{CE2B9DF2-8589-4809-B68C-F127A1F26F60}" type="pres">
      <dgm:prSet presAssocID="{7798E735-A9BE-4989-B840-62EA2C845074}" presName="sibTrans" presStyleCnt="0"/>
      <dgm:spPr/>
    </dgm:pt>
    <dgm:pt modelId="{C8FB4234-56A9-4119-8EDF-B2D77B5EBFC0}" type="pres">
      <dgm:prSet presAssocID="{51A38DE7-36F9-4070-A624-40EAEA960DB0}" presName="compNode" presStyleCnt="0"/>
      <dgm:spPr/>
    </dgm:pt>
    <dgm:pt modelId="{3823A137-8870-4CDA-85C1-78622FD2867D}" type="pres">
      <dgm:prSet presAssocID="{51A38DE7-36F9-4070-A624-40EAEA960DB0}" presName="bgRect" presStyleLbl="bgShp" presStyleIdx="2" presStyleCnt="3"/>
      <dgm:spPr/>
    </dgm:pt>
    <dgm:pt modelId="{E66E70F7-80CC-471A-A7A1-41A85E0C4D6B}" type="pres">
      <dgm:prSet presAssocID="{51A38DE7-36F9-4070-A624-40EAEA960DB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282745E8-1FD8-48C2-B65E-81B551D690A8}" type="pres">
      <dgm:prSet presAssocID="{51A38DE7-36F9-4070-A624-40EAEA960DB0}" presName="spaceRect" presStyleCnt="0"/>
      <dgm:spPr/>
    </dgm:pt>
    <dgm:pt modelId="{5AE46409-BBE5-42B6-AE80-FE4A1F0392C9}" type="pres">
      <dgm:prSet presAssocID="{51A38DE7-36F9-4070-A624-40EAEA960DB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969F20A-1794-874B-AC13-D66DF82C7A9B}" type="presOf" srcId="{A0824B44-3EF2-4935-B53C-FA94F40C8DAB}" destId="{99080B82-C7DF-41F0-8B62-1483E613199D}" srcOrd="0" destOrd="0" presId="urn:microsoft.com/office/officeart/2018/2/layout/IconVerticalSolidList"/>
    <dgm:cxn modelId="{6E8BBD12-10C6-E84C-9DA0-F3CDED6C7ECA}" type="presOf" srcId="{7F289085-3BB3-4775-A5CA-21563FF95DB3}" destId="{8B8F3792-A97D-4209-A3E8-6D93BE4B0533}" srcOrd="0" destOrd="0" presId="urn:microsoft.com/office/officeart/2018/2/layout/IconVerticalSolidList"/>
    <dgm:cxn modelId="{FE3FDF27-E9EF-4148-AB27-40F682D194FA}" type="presOf" srcId="{EA9FF083-9E8F-4C75-8D98-F8EC013FDBCE}" destId="{2FDDDEA3-FDAA-4F38-A78E-EF9E520B215C}" srcOrd="0" destOrd="0" presId="urn:microsoft.com/office/officeart/2018/2/layout/IconVerticalSolidList"/>
    <dgm:cxn modelId="{CFA03962-F7C1-4CF3-AAF7-99467E5DAC18}" srcId="{EA9FF083-9E8F-4C75-8D98-F8EC013FDBCE}" destId="{A0824B44-3EF2-4935-B53C-FA94F40C8DAB}" srcOrd="0" destOrd="0" parTransId="{6CBFEDB6-807F-45A4-A51A-1EE2400C9E66}" sibTransId="{E2ED22B7-F041-47ED-8289-5323C17B2632}"/>
    <dgm:cxn modelId="{A5EFEF97-0881-4E5D-B177-0F3855A72275}" srcId="{EA9FF083-9E8F-4C75-8D98-F8EC013FDBCE}" destId="{7F289085-3BB3-4775-A5CA-21563FF95DB3}" srcOrd="1" destOrd="0" parTransId="{B5BE68CD-E008-473B-AFF8-E92CE7F86F04}" sibTransId="{7798E735-A9BE-4989-B840-62EA2C845074}"/>
    <dgm:cxn modelId="{AA5F33ED-07A9-456D-9018-9880F475C5B3}" srcId="{EA9FF083-9E8F-4C75-8D98-F8EC013FDBCE}" destId="{51A38DE7-36F9-4070-A624-40EAEA960DB0}" srcOrd="2" destOrd="0" parTransId="{17E95776-D33B-421B-AE07-974DF634D534}" sibTransId="{74E5E1A2-BE0B-409B-B988-72A1C69E0280}"/>
    <dgm:cxn modelId="{5F08AEF4-02FC-B141-92EC-8BE703C62564}" type="presOf" srcId="{51A38DE7-36F9-4070-A624-40EAEA960DB0}" destId="{5AE46409-BBE5-42B6-AE80-FE4A1F0392C9}" srcOrd="0" destOrd="0" presId="urn:microsoft.com/office/officeart/2018/2/layout/IconVerticalSolidList"/>
    <dgm:cxn modelId="{FAAD87DB-042A-4845-BE8F-FB1C35DE823B}" type="presParOf" srcId="{2FDDDEA3-FDAA-4F38-A78E-EF9E520B215C}" destId="{D62EED34-1054-44DF-B486-E09B996570EE}" srcOrd="0" destOrd="0" presId="urn:microsoft.com/office/officeart/2018/2/layout/IconVerticalSolidList"/>
    <dgm:cxn modelId="{59CE92F4-B6EC-BD44-ADB3-2950221FA4B4}" type="presParOf" srcId="{D62EED34-1054-44DF-B486-E09B996570EE}" destId="{326452AA-04B8-482D-9DCE-CE95F91549CB}" srcOrd="0" destOrd="0" presId="urn:microsoft.com/office/officeart/2018/2/layout/IconVerticalSolidList"/>
    <dgm:cxn modelId="{BF392C3B-A69E-EC4A-BD3D-DFA7D7D03AFF}" type="presParOf" srcId="{D62EED34-1054-44DF-B486-E09B996570EE}" destId="{8DCDBB36-B1E2-4D51-AED3-D75FCBB0BA1E}" srcOrd="1" destOrd="0" presId="urn:microsoft.com/office/officeart/2018/2/layout/IconVerticalSolidList"/>
    <dgm:cxn modelId="{C76EF422-734D-D740-8E9D-581F06F238AA}" type="presParOf" srcId="{D62EED34-1054-44DF-B486-E09B996570EE}" destId="{4F4F4FCF-929B-45FD-BCE3-A3C29C97C316}" srcOrd="2" destOrd="0" presId="urn:microsoft.com/office/officeart/2018/2/layout/IconVerticalSolidList"/>
    <dgm:cxn modelId="{BAC62C8F-3AB6-0C48-82A3-36A448460DD7}" type="presParOf" srcId="{D62EED34-1054-44DF-B486-E09B996570EE}" destId="{99080B82-C7DF-41F0-8B62-1483E613199D}" srcOrd="3" destOrd="0" presId="urn:microsoft.com/office/officeart/2018/2/layout/IconVerticalSolidList"/>
    <dgm:cxn modelId="{BCDB20AB-BE29-A044-9243-30F77A21C9EA}" type="presParOf" srcId="{2FDDDEA3-FDAA-4F38-A78E-EF9E520B215C}" destId="{3083560D-5923-4F28-9800-C0989998BFCC}" srcOrd="1" destOrd="0" presId="urn:microsoft.com/office/officeart/2018/2/layout/IconVerticalSolidList"/>
    <dgm:cxn modelId="{2BD501F0-C8AC-DA45-9C86-2536F905DA3D}" type="presParOf" srcId="{2FDDDEA3-FDAA-4F38-A78E-EF9E520B215C}" destId="{ECCC0636-0C84-4183-8162-3F99ED25DE6E}" srcOrd="2" destOrd="0" presId="urn:microsoft.com/office/officeart/2018/2/layout/IconVerticalSolidList"/>
    <dgm:cxn modelId="{025B2CE8-782E-244E-90ED-47EF16899285}" type="presParOf" srcId="{ECCC0636-0C84-4183-8162-3F99ED25DE6E}" destId="{18604C61-3C22-4FDB-B171-098354FF8528}" srcOrd="0" destOrd="0" presId="urn:microsoft.com/office/officeart/2018/2/layout/IconVerticalSolidList"/>
    <dgm:cxn modelId="{6DBD8BBE-D92D-0A4C-8B9A-9D50719BDB86}" type="presParOf" srcId="{ECCC0636-0C84-4183-8162-3F99ED25DE6E}" destId="{88147BD5-5C44-4D90-9CEC-7385A065C525}" srcOrd="1" destOrd="0" presId="urn:microsoft.com/office/officeart/2018/2/layout/IconVerticalSolidList"/>
    <dgm:cxn modelId="{1FE56EF5-122B-4949-AF3D-B7F3A5566CFB}" type="presParOf" srcId="{ECCC0636-0C84-4183-8162-3F99ED25DE6E}" destId="{344D2635-EFE9-4E7F-8D1E-3261F5306F66}" srcOrd="2" destOrd="0" presId="urn:microsoft.com/office/officeart/2018/2/layout/IconVerticalSolidList"/>
    <dgm:cxn modelId="{FF580C7D-E004-534C-93B4-BF06F7786817}" type="presParOf" srcId="{ECCC0636-0C84-4183-8162-3F99ED25DE6E}" destId="{8B8F3792-A97D-4209-A3E8-6D93BE4B0533}" srcOrd="3" destOrd="0" presId="urn:microsoft.com/office/officeart/2018/2/layout/IconVerticalSolidList"/>
    <dgm:cxn modelId="{08A7F8E9-36AE-144C-835F-408A914DF176}" type="presParOf" srcId="{2FDDDEA3-FDAA-4F38-A78E-EF9E520B215C}" destId="{CE2B9DF2-8589-4809-B68C-F127A1F26F60}" srcOrd="3" destOrd="0" presId="urn:microsoft.com/office/officeart/2018/2/layout/IconVerticalSolidList"/>
    <dgm:cxn modelId="{8512FD32-C040-9948-9395-A2CE04812B01}" type="presParOf" srcId="{2FDDDEA3-FDAA-4F38-A78E-EF9E520B215C}" destId="{C8FB4234-56A9-4119-8EDF-B2D77B5EBFC0}" srcOrd="4" destOrd="0" presId="urn:microsoft.com/office/officeart/2018/2/layout/IconVerticalSolidList"/>
    <dgm:cxn modelId="{D6481C8A-21CA-8740-BB95-CDF5FE90C97A}" type="presParOf" srcId="{C8FB4234-56A9-4119-8EDF-B2D77B5EBFC0}" destId="{3823A137-8870-4CDA-85C1-78622FD2867D}" srcOrd="0" destOrd="0" presId="urn:microsoft.com/office/officeart/2018/2/layout/IconVerticalSolidList"/>
    <dgm:cxn modelId="{7E34DA84-95FC-0349-AD0A-C68CBA96A428}" type="presParOf" srcId="{C8FB4234-56A9-4119-8EDF-B2D77B5EBFC0}" destId="{E66E70F7-80CC-471A-A7A1-41A85E0C4D6B}" srcOrd="1" destOrd="0" presId="urn:microsoft.com/office/officeart/2018/2/layout/IconVerticalSolidList"/>
    <dgm:cxn modelId="{035EC49E-4A31-5D45-B057-4E80498077D9}" type="presParOf" srcId="{C8FB4234-56A9-4119-8EDF-B2D77B5EBFC0}" destId="{282745E8-1FD8-48C2-B65E-81B551D690A8}" srcOrd="2" destOrd="0" presId="urn:microsoft.com/office/officeart/2018/2/layout/IconVerticalSolidList"/>
    <dgm:cxn modelId="{42639F3D-0E0B-224D-93D9-C5D644C21693}" type="presParOf" srcId="{C8FB4234-56A9-4119-8EDF-B2D77B5EBFC0}" destId="{5AE46409-BBE5-42B6-AE80-FE4A1F0392C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E7DFA84-225F-46B9-AB7B-283F076C808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173E106-1B1D-4D8F-8F82-DDFCAA0BC31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‘Social assessment’ phase under PRECEDE will help in identifying the damaged quality of life of UK-based adolescents due to their unhealthy food consumption (Green et al., 2022). </a:t>
          </a:r>
        </a:p>
      </dgm:t>
    </dgm:pt>
    <dgm:pt modelId="{29FECD90-8A61-475C-B6BA-0B64C433F0DB}" type="parTrans" cxnId="{E4F7BC69-FFF4-49CF-83CC-8386B4508BD5}">
      <dgm:prSet/>
      <dgm:spPr/>
      <dgm:t>
        <a:bodyPr/>
        <a:lstStyle/>
        <a:p>
          <a:endParaRPr lang="en-US" sz="1800"/>
        </a:p>
      </dgm:t>
    </dgm:pt>
    <dgm:pt modelId="{DABF4ADF-BB72-411F-BDB5-F22E0A11B7AA}" type="sibTrans" cxnId="{E4F7BC69-FFF4-49CF-83CC-8386B4508BD5}">
      <dgm:prSet/>
      <dgm:spPr/>
      <dgm:t>
        <a:bodyPr/>
        <a:lstStyle/>
        <a:p>
          <a:endParaRPr lang="en-US"/>
        </a:p>
      </dgm:t>
    </dgm:pt>
    <dgm:pt modelId="{65BB8D8C-1666-4C25-920F-51CF60136F0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‘Epidemiological Assessment’ phase in PRECEDE will help in pinpointing the poor-nutrition related health issues such as obesity, diabetes, anxiety and dental caries (Garcia et al., 2019).</a:t>
          </a:r>
        </a:p>
      </dgm:t>
    </dgm:pt>
    <dgm:pt modelId="{34C2CE9A-C932-4DC9-BC9F-891F2EBF7E30}" type="parTrans" cxnId="{22897610-6837-4AB8-A764-C0F3187705B4}">
      <dgm:prSet/>
      <dgm:spPr/>
      <dgm:t>
        <a:bodyPr/>
        <a:lstStyle/>
        <a:p>
          <a:endParaRPr lang="en-US" sz="1800"/>
        </a:p>
      </dgm:t>
    </dgm:pt>
    <dgm:pt modelId="{6ED12178-3AD2-465A-85C9-F33120087CBF}" type="sibTrans" cxnId="{22897610-6837-4AB8-A764-C0F3187705B4}">
      <dgm:prSet/>
      <dgm:spPr/>
      <dgm:t>
        <a:bodyPr/>
        <a:lstStyle/>
        <a:p>
          <a:endParaRPr lang="en-US"/>
        </a:p>
      </dgm:t>
    </dgm:pt>
    <dgm:pt modelId="{D67AC7EE-56D5-4D39-9EB9-8935430ED76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‘Behavioural Assessment’ phase will ensure engagement of key individuals including Dieticians, healthcare agencies, healthcare professionals. who will jointly address the poor dietary-related health problems (Taylor et al., 2021). </a:t>
          </a:r>
        </a:p>
      </dgm:t>
    </dgm:pt>
    <dgm:pt modelId="{59D86C70-62C8-44E9-8C6F-F5FF2617920B}" type="parTrans" cxnId="{24E0D2DC-9241-4BBB-9AB3-5DEC9BD1F4D2}">
      <dgm:prSet/>
      <dgm:spPr/>
      <dgm:t>
        <a:bodyPr/>
        <a:lstStyle/>
        <a:p>
          <a:endParaRPr lang="en-US" sz="1800"/>
        </a:p>
      </dgm:t>
    </dgm:pt>
    <dgm:pt modelId="{10A002D8-04C8-4244-8CC9-E5A0128948AA}" type="sibTrans" cxnId="{24E0D2DC-9241-4BBB-9AB3-5DEC9BD1F4D2}">
      <dgm:prSet/>
      <dgm:spPr/>
      <dgm:t>
        <a:bodyPr/>
        <a:lstStyle/>
        <a:p>
          <a:endParaRPr lang="en-US"/>
        </a:p>
      </dgm:t>
    </dgm:pt>
    <dgm:pt modelId="{B8B00482-9943-432F-A3F1-99908D23B17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‘Educational Assessment’ phase will help in identifying knowledge about best nutritional diets and other healthy habits to deliver them to the adolescents through the intervention (Garcia et al., 2019).   </a:t>
          </a:r>
        </a:p>
      </dgm:t>
    </dgm:pt>
    <dgm:pt modelId="{73FA9DF7-F0F3-44D6-B1EE-5C73FDE2F3AB}" type="parTrans" cxnId="{2C384F8A-BC71-4652-BA4D-90AA837A5A1E}">
      <dgm:prSet/>
      <dgm:spPr/>
      <dgm:t>
        <a:bodyPr/>
        <a:lstStyle/>
        <a:p>
          <a:endParaRPr lang="en-US" sz="1800"/>
        </a:p>
      </dgm:t>
    </dgm:pt>
    <dgm:pt modelId="{2DA3700B-24E8-4646-87F5-30D70477EAAE}" type="sibTrans" cxnId="{2C384F8A-BC71-4652-BA4D-90AA837A5A1E}">
      <dgm:prSet/>
      <dgm:spPr/>
      <dgm:t>
        <a:bodyPr/>
        <a:lstStyle/>
        <a:p>
          <a:endParaRPr lang="en-US"/>
        </a:p>
      </dgm:t>
    </dgm:pt>
    <dgm:pt modelId="{1CF11E58-DDEE-40C3-A230-71D49EB9364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‘Administrative and Policy Assessment’ phase will assist in identifying and assessing any available NHS funding for successfully launching the targeted health intervention (Cahill et al., 2025).</a:t>
          </a:r>
        </a:p>
      </dgm:t>
    </dgm:pt>
    <dgm:pt modelId="{65119977-6F34-4D19-888F-F4B9DA5630D8}" type="parTrans" cxnId="{289ED23E-227A-4FA6-9792-23DC8EE1ADDE}">
      <dgm:prSet/>
      <dgm:spPr/>
      <dgm:t>
        <a:bodyPr/>
        <a:lstStyle/>
        <a:p>
          <a:endParaRPr lang="en-US" sz="1800"/>
        </a:p>
      </dgm:t>
    </dgm:pt>
    <dgm:pt modelId="{F9C35A81-3FB9-42BF-8302-C4CDABF0F44B}" type="sibTrans" cxnId="{289ED23E-227A-4FA6-9792-23DC8EE1ADDE}">
      <dgm:prSet/>
      <dgm:spPr/>
      <dgm:t>
        <a:bodyPr/>
        <a:lstStyle/>
        <a:p>
          <a:endParaRPr lang="en-US"/>
        </a:p>
      </dgm:t>
    </dgm:pt>
    <dgm:pt modelId="{2121B97A-8C3E-43BD-8BF4-45460C335CA0}" type="pres">
      <dgm:prSet presAssocID="{2E7DFA84-225F-46B9-AB7B-283F076C808C}" presName="root" presStyleCnt="0">
        <dgm:presLayoutVars>
          <dgm:dir/>
          <dgm:resizeHandles val="exact"/>
        </dgm:presLayoutVars>
      </dgm:prSet>
      <dgm:spPr/>
    </dgm:pt>
    <dgm:pt modelId="{6C94464F-7D44-460C-82A6-85EAA0C1F0D0}" type="pres">
      <dgm:prSet presAssocID="{C173E106-1B1D-4D8F-8F82-DDFCAA0BC31D}" presName="compNode" presStyleCnt="0"/>
      <dgm:spPr/>
    </dgm:pt>
    <dgm:pt modelId="{D00F9CBD-ED04-4DD9-9B18-18C7A19F6BB1}" type="pres">
      <dgm:prSet presAssocID="{C173E106-1B1D-4D8F-8F82-DDFCAA0BC31D}" presName="bgRect" presStyleLbl="bgShp" presStyleIdx="0" presStyleCnt="5" custLinFactNeighborX="79" custLinFactNeighborY="17154"/>
      <dgm:spPr/>
    </dgm:pt>
    <dgm:pt modelId="{1DAA8669-29F1-4643-9CB0-7FAB74B8B79C}" type="pres">
      <dgm:prSet presAssocID="{C173E106-1B1D-4D8F-8F82-DDFCAA0BC31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58A3A1DB-1439-4794-B44C-095BADA6B214}" type="pres">
      <dgm:prSet presAssocID="{C173E106-1B1D-4D8F-8F82-DDFCAA0BC31D}" presName="spaceRect" presStyleCnt="0"/>
      <dgm:spPr/>
    </dgm:pt>
    <dgm:pt modelId="{2B3CFA1C-12D9-445C-A883-945D11F95A62}" type="pres">
      <dgm:prSet presAssocID="{C173E106-1B1D-4D8F-8F82-DDFCAA0BC31D}" presName="parTx" presStyleLbl="revTx" presStyleIdx="0" presStyleCnt="5" custLinFactNeighborX="-147" custLinFactNeighborY="1244">
        <dgm:presLayoutVars>
          <dgm:chMax val="0"/>
          <dgm:chPref val="0"/>
        </dgm:presLayoutVars>
      </dgm:prSet>
      <dgm:spPr/>
    </dgm:pt>
    <dgm:pt modelId="{18D1A5DB-35C4-4D31-A5BB-F23DF9BBFF09}" type="pres">
      <dgm:prSet presAssocID="{DABF4ADF-BB72-411F-BDB5-F22E0A11B7AA}" presName="sibTrans" presStyleCnt="0"/>
      <dgm:spPr/>
    </dgm:pt>
    <dgm:pt modelId="{F585B626-BBCC-438C-8EA6-7CD1AC95F5C8}" type="pres">
      <dgm:prSet presAssocID="{65BB8D8C-1666-4C25-920F-51CF60136F01}" presName="compNode" presStyleCnt="0"/>
      <dgm:spPr/>
    </dgm:pt>
    <dgm:pt modelId="{E8968770-3A0D-4CE3-A976-85C58E6D96A7}" type="pres">
      <dgm:prSet presAssocID="{65BB8D8C-1666-4C25-920F-51CF60136F01}" presName="bgRect" presStyleLbl="bgShp" presStyleIdx="1" presStyleCnt="5"/>
      <dgm:spPr/>
    </dgm:pt>
    <dgm:pt modelId="{578FAB5A-20DC-4DD5-A76F-FD2DF7A6A295}" type="pres">
      <dgm:prSet presAssocID="{65BB8D8C-1666-4C25-920F-51CF60136F0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vocado"/>
        </a:ext>
      </dgm:extLst>
    </dgm:pt>
    <dgm:pt modelId="{04C3D5D3-FC96-4286-BC7F-FDD99056B0BB}" type="pres">
      <dgm:prSet presAssocID="{65BB8D8C-1666-4C25-920F-51CF60136F01}" presName="spaceRect" presStyleCnt="0"/>
      <dgm:spPr/>
    </dgm:pt>
    <dgm:pt modelId="{5DA3D2E6-071D-4DEC-8EC4-9F62F6AAA126}" type="pres">
      <dgm:prSet presAssocID="{65BB8D8C-1666-4C25-920F-51CF60136F01}" presName="parTx" presStyleLbl="revTx" presStyleIdx="1" presStyleCnt="5">
        <dgm:presLayoutVars>
          <dgm:chMax val="0"/>
          <dgm:chPref val="0"/>
        </dgm:presLayoutVars>
      </dgm:prSet>
      <dgm:spPr/>
    </dgm:pt>
    <dgm:pt modelId="{3BEAD05D-C3EE-406E-B049-58133A5D7580}" type="pres">
      <dgm:prSet presAssocID="{6ED12178-3AD2-465A-85C9-F33120087CBF}" presName="sibTrans" presStyleCnt="0"/>
      <dgm:spPr/>
    </dgm:pt>
    <dgm:pt modelId="{D07B34D2-E87E-4C9F-B3D2-B3BDE6E847A9}" type="pres">
      <dgm:prSet presAssocID="{D67AC7EE-56D5-4D39-9EB9-8935430ED76B}" presName="compNode" presStyleCnt="0"/>
      <dgm:spPr/>
    </dgm:pt>
    <dgm:pt modelId="{65C63ABA-A057-4361-BCF5-1E448A617C59}" type="pres">
      <dgm:prSet presAssocID="{D67AC7EE-56D5-4D39-9EB9-8935430ED76B}" presName="bgRect" presStyleLbl="bgShp" presStyleIdx="2" presStyleCnt="5"/>
      <dgm:spPr/>
    </dgm:pt>
    <dgm:pt modelId="{D9EE0BCC-3EB3-4496-9F08-1A694BA9C637}" type="pres">
      <dgm:prSet presAssocID="{D67AC7EE-56D5-4D39-9EB9-8935430ED76B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340623AD-64BD-4C25-8AF0-933732EFB3F0}" type="pres">
      <dgm:prSet presAssocID="{D67AC7EE-56D5-4D39-9EB9-8935430ED76B}" presName="spaceRect" presStyleCnt="0"/>
      <dgm:spPr/>
    </dgm:pt>
    <dgm:pt modelId="{7DBED343-FBEE-4B1F-A54A-0EF8AFB4974D}" type="pres">
      <dgm:prSet presAssocID="{D67AC7EE-56D5-4D39-9EB9-8935430ED76B}" presName="parTx" presStyleLbl="revTx" presStyleIdx="2" presStyleCnt="5">
        <dgm:presLayoutVars>
          <dgm:chMax val="0"/>
          <dgm:chPref val="0"/>
        </dgm:presLayoutVars>
      </dgm:prSet>
      <dgm:spPr/>
    </dgm:pt>
    <dgm:pt modelId="{AA482044-DF48-4F06-A08F-8C27B08AF805}" type="pres">
      <dgm:prSet presAssocID="{10A002D8-04C8-4244-8CC9-E5A0128948AA}" presName="sibTrans" presStyleCnt="0"/>
      <dgm:spPr/>
    </dgm:pt>
    <dgm:pt modelId="{D435DD7C-2A03-4474-9A53-805F9A9502D1}" type="pres">
      <dgm:prSet presAssocID="{B8B00482-9943-432F-A3F1-99908D23B17D}" presName="compNode" presStyleCnt="0"/>
      <dgm:spPr/>
    </dgm:pt>
    <dgm:pt modelId="{78074AE8-5728-4B0D-BAE1-9C0B7259C8D4}" type="pres">
      <dgm:prSet presAssocID="{B8B00482-9943-432F-A3F1-99908D23B17D}" presName="bgRect" presStyleLbl="bgShp" presStyleIdx="3" presStyleCnt="5"/>
      <dgm:spPr/>
    </dgm:pt>
    <dgm:pt modelId="{20BFDD1B-4308-4059-BE33-A7775C8E9C96}" type="pres">
      <dgm:prSet presAssocID="{B8B00482-9943-432F-A3F1-99908D23B17D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803B1B80-6AA8-4AC6-8A97-FB440C0274F0}" type="pres">
      <dgm:prSet presAssocID="{B8B00482-9943-432F-A3F1-99908D23B17D}" presName="spaceRect" presStyleCnt="0"/>
      <dgm:spPr/>
    </dgm:pt>
    <dgm:pt modelId="{A51C0926-3A0B-402F-A20A-E0158C897F62}" type="pres">
      <dgm:prSet presAssocID="{B8B00482-9943-432F-A3F1-99908D23B17D}" presName="parTx" presStyleLbl="revTx" presStyleIdx="3" presStyleCnt="5">
        <dgm:presLayoutVars>
          <dgm:chMax val="0"/>
          <dgm:chPref val="0"/>
        </dgm:presLayoutVars>
      </dgm:prSet>
      <dgm:spPr/>
    </dgm:pt>
    <dgm:pt modelId="{C45793BB-85D9-42D9-AFB5-FA2516B1EB5A}" type="pres">
      <dgm:prSet presAssocID="{2DA3700B-24E8-4646-87F5-30D70477EAAE}" presName="sibTrans" presStyleCnt="0"/>
      <dgm:spPr/>
    </dgm:pt>
    <dgm:pt modelId="{1CFAB4EC-2BEE-44E5-8A5A-205DED59E069}" type="pres">
      <dgm:prSet presAssocID="{1CF11E58-DDEE-40C3-A230-71D49EB9364A}" presName="compNode" presStyleCnt="0"/>
      <dgm:spPr/>
    </dgm:pt>
    <dgm:pt modelId="{8B2595B0-EDDD-437F-9DBD-F06FC3BB9FEA}" type="pres">
      <dgm:prSet presAssocID="{1CF11E58-DDEE-40C3-A230-71D49EB9364A}" presName="bgRect" presStyleLbl="bgShp" presStyleIdx="4" presStyleCnt="5"/>
      <dgm:spPr/>
    </dgm:pt>
    <dgm:pt modelId="{D4FD3EA7-E59B-4B29-881A-B667EBD2137F}" type="pres">
      <dgm:prSet presAssocID="{1CF11E58-DDEE-40C3-A230-71D49EB9364A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560DFE6-F46F-4B69-8D41-EA55562C209D}" type="pres">
      <dgm:prSet presAssocID="{1CF11E58-DDEE-40C3-A230-71D49EB9364A}" presName="spaceRect" presStyleCnt="0"/>
      <dgm:spPr/>
    </dgm:pt>
    <dgm:pt modelId="{DEA46598-81B3-475F-82C7-A1A4700545BB}" type="pres">
      <dgm:prSet presAssocID="{1CF11E58-DDEE-40C3-A230-71D49EB9364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2897610-6837-4AB8-A764-C0F3187705B4}" srcId="{2E7DFA84-225F-46B9-AB7B-283F076C808C}" destId="{65BB8D8C-1666-4C25-920F-51CF60136F01}" srcOrd="1" destOrd="0" parTransId="{34C2CE9A-C932-4DC9-BC9F-891F2EBF7E30}" sibTransId="{6ED12178-3AD2-465A-85C9-F33120087CBF}"/>
    <dgm:cxn modelId="{31DFC738-B0FD-A844-B41C-789BE116E44F}" type="presOf" srcId="{D67AC7EE-56D5-4D39-9EB9-8935430ED76B}" destId="{7DBED343-FBEE-4B1F-A54A-0EF8AFB4974D}" srcOrd="0" destOrd="0" presId="urn:microsoft.com/office/officeart/2018/2/layout/IconVerticalSolidList"/>
    <dgm:cxn modelId="{289ED23E-227A-4FA6-9792-23DC8EE1ADDE}" srcId="{2E7DFA84-225F-46B9-AB7B-283F076C808C}" destId="{1CF11E58-DDEE-40C3-A230-71D49EB9364A}" srcOrd="4" destOrd="0" parTransId="{65119977-6F34-4D19-888F-F4B9DA5630D8}" sibTransId="{F9C35A81-3FB9-42BF-8302-C4CDABF0F44B}"/>
    <dgm:cxn modelId="{E9897240-2EEF-D047-A617-A79B372CFE29}" type="presOf" srcId="{B8B00482-9943-432F-A3F1-99908D23B17D}" destId="{A51C0926-3A0B-402F-A20A-E0158C897F62}" srcOrd="0" destOrd="0" presId="urn:microsoft.com/office/officeart/2018/2/layout/IconVerticalSolidList"/>
    <dgm:cxn modelId="{E4F7BC69-FFF4-49CF-83CC-8386B4508BD5}" srcId="{2E7DFA84-225F-46B9-AB7B-283F076C808C}" destId="{C173E106-1B1D-4D8F-8F82-DDFCAA0BC31D}" srcOrd="0" destOrd="0" parTransId="{29FECD90-8A61-475C-B6BA-0B64C433F0DB}" sibTransId="{DABF4ADF-BB72-411F-BDB5-F22E0A11B7AA}"/>
    <dgm:cxn modelId="{969B3F4D-3886-E44C-9A8E-EBB80F647C1E}" type="presOf" srcId="{65BB8D8C-1666-4C25-920F-51CF60136F01}" destId="{5DA3D2E6-071D-4DEC-8EC4-9F62F6AAA126}" srcOrd="0" destOrd="0" presId="urn:microsoft.com/office/officeart/2018/2/layout/IconVerticalSolidList"/>
    <dgm:cxn modelId="{F099FF70-23DD-5D42-BB05-307C44E4E2FC}" type="presOf" srcId="{C173E106-1B1D-4D8F-8F82-DDFCAA0BC31D}" destId="{2B3CFA1C-12D9-445C-A883-945D11F95A62}" srcOrd="0" destOrd="0" presId="urn:microsoft.com/office/officeart/2018/2/layout/IconVerticalSolidList"/>
    <dgm:cxn modelId="{76DE147D-15D8-7B41-92DA-F3CB440C1B3E}" type="presOf" srcId="{2E7DFA84-225F-46B9-AB7B-283F076C808C}" destId="{2121B97A-8C3E-43BD-8BF4-45460C335CA0}" srcOrd="0" destOrd="0" presId="urn:microsoft.com/office/officeart/2018/2/layout/IconVerticalSolidList"/>
    <dgm:cxn modelId="{2C384F8A-BC71-4652-BA4D-90AA837A5A1E}" srcId="{2E7DFA84-225F-46B9-AB7B-283F076C808C}" destId="{B8B00482-9943-432F-A3F1-99908D23B17D}" srcOrd="3" destOrd="0" parTransId="{73FA9DF7-F0F3-44D6-B1EE-5C73FDE2F3AB}" sibTransId="{2DA3700B-24E8-4646-87F5-30D70477EAAE}"/>
    <dgm:cxn modelId="{24E0D2DC-9241-4BBB-9AB3-5DEC9BD1F4D2}" srcId="{2E7DFA84-225F-46B9-AB7B-283F076C808C}" destId="{D67AC7EE-56D5-4D39-9EB9-8935430ED76B}" srcOrd="2" destOrd="0" parTransId="{59D86C70-62C8-44E9-8C6F-F5FF2617920B}" sibTransId="{10A002D8-04C8-4244-8CC9-E5A0128948AA}"/>
    <dgm:cxn modelId="{F2242CE3-8167-A548-BCE0-21AD36ED6AA8}" type="presOf" srcId="{1CF11E58-DDEE-40C3-A230-71D49EB9364A}" destId="{DEA46598-81B3-475F-82C7-A1A4700545BB}" srcOrd="0" destOrd="0" presId="urn:microsoft.com/office/officeart/2018/2/layout/IconVerticalSolidList"/>
    <dgm:cxn modelId="{F760A5AA-BE74-E04F-B05B-8DA582B1F8EB}" type="presParOf" srcId="{2121B97A-8C3E-43BD-8BF4-45460C335CA0}" destId="{6C94464F-7D44-460C-82A6-85EAA0C1F0D0}" srcOrd="0" destOrd="0" presId="urn:microsoft.com/office/officeart/2018/2/layout/IconVerticalSolidList"/>
    <dgm:cxn modelId="{18A2D6F5-B93E-E34C-B2A9-12AD7899E1B9}" type="presParOf" srcId="{6C94464F-7D44-460C-82A6-85EAA0C1F0D0}" destId="{D00F9CBD-ED04-4DD9-9B18-18C7A19F6BB1}" srcOrd="0" destOrd="0" presId="urn:microsoft.com/office/officeart/2018/2/layout/IconVerticalSolidList"/>
    <dgm:cxn modelId="{D9A97DB4-BA80-2E46-98AC-4DDCF9E3D6D5}" type="presParOf" srcId="{6C94464F-7D44-460C-82A6-85EAA0C1F0D0}" destId="{1DAA8669-29F1-4643-9CB0-7FAB74B8B79C}" srcOrd="1" destOrd="0" presId="urn:microsoft.com/office/officeart/2018/2/layout/IconVerticalSolidList"/>
    <dgm:cxn modelId="{14A6811E-3036-F245-BB8F-5F75E5667288}" type="presParOf" srcId="{6C94464F-7D44-460C-82A6-85EAA0C1F0D0}" destId="{58A3A1DB-1439-4794-B44C-095BADA6B214}" srcOrd="2" destOrd="0" presId="urn:microsoft.com/office/officeart/2018/2/layout/IconVerticalSolidList"/>
    <dgm:cxn modelId="{2EF7904A-9CF4-D54F-8CBC-96B605F7CABF}" type="presParOf" srcId="{6C94464F-7D44-460C-82A6-85EAA0C1F0D0}" destId="{2B3CFA1C-12D9-445C-A883-945D11F95A62}" srcOrd="3" destOrd="0" presId="urn:microsoft.com/office/officeart/2018/2/layout/IconVerticalSolidList"/>
    <dgm:cxn modelId="{506F235A-5CBB-804B-B68A-21C0997FA77A}" type="presParOf" srcId="{2121B97A-8C3E-43BD-8BF4-45460C335CA0}" destId="{18D1A5DB-35C4-4D31-A5BB-F23DF9BBFF09}" srcOrd="1" destOrd="0" presId="urn:microsoft.com/office/officeart/2018/2/layout/IconVerticalSolidList"/>
    <dgm:cxn modelId="{F1124B9A-61CB-C14A-B7B3-E778F126D8CA}" type="presParOf" srcId="{2121B97A-8C3E-43BD-8BF4-45460C335CA0}" destId="{F585B626-BBCC-438C-8EA6-7CD1AC95F5C8}" srcOrd="2" destOrd="0" presId="urn:microsoft.com/office/officeart/2018/2/layout/IconVerticalSolidList"/>
    <dgm:cxn modelId="{C3883D9B-8314-3B49-9017-D0432D75E2C9}" type="presParOf" srcId="{F585B626-BBCC-438C-8EA6-7CD1AC95F5C8}" destId="{E8968770-3A0D-4CE3-A976-85C58E6D96A7}" srcOrd="0" destOrd="0" presId="urn:microsoft.com/office/officeart/2018/2/layout/IconVerticalSolidList"/>
    <dgm:cxn modelId="{582027F0-E80D-6447-81F7-DBBFE24CFFD7}" type="presParOf" srcId="{F585B626-BBCC-438C-8EA6-7CD1AC95F5C8}" destId="{578FAB5A-20DC-4DD5-A76F-FD2DF7A6A295}" srcOrd="1" destOrd="0" presId="urn:microsoft.com/office/officeart/2018/2/layout/IconVerticalSolidList"/>
    <dgm:cxn modelId="{563D8F17-D97A-7546-A00B-B3FE982EEA00}" type="presParOf" srcId="{F585B626-BBCC-438C-8EA6-7CD1AC95F5C8}" destId="{04C3D5D3-FC96-4286-BC7F-FDD99056B0BB}" srcOrd="2" destOrd="0" presId="urn:microsoft.com/office/officeart/2018/2/layout/IconVerticalSolidList"/>
    <dgm:cxn modelId="{7FA2C149-5F37-A54A-AA2B-B4E730971C37}" type="presParOf" srcId="{F585B626-BBCC-438C-8EA6-7CD1AC95F5C8}" destId="{5DA3D2E6-071D-4DEC-8EC4-9F62F6AAA126}" srcOrd="3" destOrd="0" presId="urn:microsoft.com/office/officeart/2018/2/layout/IconVerticalSolidList"/>
    <dgm:cxn modelId="{DB57586F-43CB-824D-9A62-432703FAF705}" type="presParOf" srcId="{2121B97A-8C3E-43BD-8BF4-45460C335CA0}" destId="{3BEAD05D-C3EE-406E-B049-58133A5D7580}" srcOrd="3" destOrd="0" presId="urn:microsoft.com/office/officeart/2018/2/layout/IconVerticalSolidList"/>
    <dgm:cxn modelId="{94D6FCD0-13D6-1F40-B979-FFF4CB89941A}" type="presParOf" srcId="{2121B97A-8C3E-43BD-8BF4-45460C335CA0}" destId="{D07B34D2-E87E-4C9F-B3D2-B3BDE6E847A9}" srcOrd="4" destOrd="0" presId="urn:microsoft.com/office/officeart/2018/2/layout/IconVerticalSolidList"/>
    <dgm:cxn modelId="{3798E7D9-24AD-A941-BCFC-10406C0E3340}" type="presParOf" srcId="{D07B34D2-E87E-4C9F-B3D2-B3BDE6E847A9}" destId="{65C63ABA-A057-4361-BCF5-1E448A617C59}" srcOrd="0" destOrd="0" presId="urn:microsoft.com/office/officeart/2018/2/layout/IconVerticalSolidList"/>
    <dgm:cxn modelId="{18838752-B9D6-C345-8B22-B71DABE52403}" type="presParOf" srcId="{D07B34D2-E87E-4C9F-B3D2-B3BDE6E847A9}" destId="{D9EE0BCC-3EB3-4496-9F08-1A694BA9C637}" srcOrd="1" destOrd="0" presId="urn:microsoft.com/office/officeart/2018/2/layout/IconVerticalSolidList"/>
    <dgm:cxn modelId="{D6E47089-9180-6C46-A8E6-2ECA46CD0A70}" type="presParOf" srcId="{D07B34D2-E87E-4C9F-B3D2-B3BDE6E847A9}" destId="{340623AD-64BD-4C25-8AF0-933732EFB3F0}" srcOrd="2" destOrd="0" presId="urn:microsoft.com/office/officeart/2018/2/layout/IconVerticalSolidList"/>
    <dgm:cxn modelId="{655BFA48-18B8-BA48-9DCE-D939AAE88154}" type="presParOf" srcId="{D07B34D2-E87E-4C9F-B3D2-B3BDE6E847A9}" destId="{7DBED343-FBEE-4B1F-A54A-0EF8AFB4974D}" srcOrd="3" destOrd="0" presId="urn:microsoft.com/office/officeart/2018/2/layout/IconVerticalSolidList"/>
    <dgm:cxn modelId="{4BD75899-C9D7-8548-8CFD-902D54977CBA}" type="presParOf" srcId="{2121B97A-8C3E-43BD-8BF4-45460C335CA0}" destId="{AA482044-DF48-4F06-A08F-8C27B08AF805}" srcOrd="5" destOrd="0" presId="urn:microsoft.com/office/officeart/2018/2/layout/IconVerticalSolidList"/>
    <dgm:cxn modelId="{CFF5C40B-29F5-5D41-8610-887150A61477}" type="presParOf" srcId="{2121B97A-8C3E-43BD-8BF4-45460C335CA0}" destId="{D435DD7C-2A03-4474-9A53-805F9A9502D1}" srcOrd="6" destOrd="0" presId="urn:microsoft.com/office/officeart/2018/2/layout/IconVerticalSolidList"/>
    <dgm:cxn modelId="{D62E75AB-70E2-8E44-A696-8A7086963FFA}" type="presParOf" srcId="{D435DD7C-2A03-4474-9A53-805F9A9502D1}" destId="{78074AE8-5728-4B0D-BAE1-9C0B7259C8D4}" srcOrd="0" destOrd="0" presId="urn:microsoft.com/office/officeart/2018/2/layout/IconVerticalSolidList"/>
    <dgm:cxn modelId="{45F46FD6-8E70-D541-B6C9-5C41744D10BC}" type="presParOf" srcId="{D435DD7C-2A03-4474-9A53-805F9A9502D1}" destId="{20BFDD1B-4308-4059-BE33-A7775C8E9C96}" srcOrd="1" destOrd="0" presId="urn:microsoft.com/office/officeart/2018/2/layout/IconVerticalSolidList"/>
    <dgm:cxn modelId="{9E2889B5-F6B5-0545-80A0-04099286D9BF}" type="presParOf" srcId="{D435DD7C-2A03-4474-9A53-805F9A9502D1}" destId="{803B1B80-6AA8-4AC6-8A97-FB440C0274F0}" srcOrd="2" destOrd="0" presId="urn:microsoft.com/office/officeart/2018/2/layout/IconVerticalSolidList"/>
    <dgm:cxn modelId="{A2B12C39-7072-9F45-BB81-B894D2545C9C}" type="presParOf" srcId="{D435DD7C-2A03-4474-9A53-805F9A9502D1}" destId="{A51C0926-3A0B-402F-A20A-E0158C897F62}" srcOrd="3" destOrd="0" presId="urn:microsoft.com/office/officeart/2018/2/layout/IconVerticalSolidList"/>
    <dgm:cxn modelId="{386CBFC6-4547-7A40-B438-BD6994EB4476}" type="presParOf" srcId="{2121B97A-8C3E-43BD-8BF4-45460C335CA0}" destId="{C45793BB-85D9-42D9-AFB5-FA2516B1EB5A}" srcOrd="7" destOrd="0" presId="urn:microsoft.com/office/officeart/2018/2/layout/IconVerticalSolidList"/>
    <dgm:cxn modelId="{760B6BA4-2757-9C4D-B44C-42C9C02618D2}" type="presParOf" srcId="{2121B97A-8C3E-43BD-8BF4-45460C335CA0}" destId="{1CFAB4EC-2BEE-44E5-8A5A-205DED59E069}" srcOrd="8" destOrd="0" presId="urn:microsoft.com/office/officeart/2018/2/layout/IconVerticalSolidList"/>
    <dgm:cxn modelId="{4A2D0160-B743-0C46-A7BB-2CF2ADE32EF3}" type="presParOf" srcId="{1CFAB4EC-2BEE-44E5-8A5A-205DED59E069}" destId="{8B2595B0-EDDD-437F-9DBD-F06FC3BB9FEA}" srcOrd="0" destOrd="0" presId="urn:microsoft.com/office/officeart/2018/2/layout/IconVerticalSolidList"/>
    <dgm:cxn modelId="{EC5D5368-EC46-1641-ADC0-6DA631025C47}" type="presParOf" srcId="{1CFAB4EC-2BEE-44E5-8A5A-205DED59E069}" destId="{D4FD3EA7-E59B-4B29-881A-B667EBD2137F}" srcOrd="1" destOrd="0" presId="urn:microsoft.com/office/officeart/2018/2/layout/IconVerticalSolidList"/>
    <dgm:cxn modelId="{CB33345A-CDF1-3447-B305-9DE53B498726}" type="presParOf" srcId="{1CFAB4EC-2BEE-44E5-8A5A-205DED59E069}" destId="{3560DFE6-F46F-4B69-8D41-EA55562C209D}" srcOrd="2" destOrd="0" presId="urn:microsoft.com/office/officeart/2018/2/layout/IconVerticalSolidList"/>
    <dgm:cxn modelId="{D2D75BE2-C26F-DD4C-9D49-FE70C0BC4A75}" type="presParOf" srcId="{1CFAB4EC-2BEE-44E5-8A5A-205DED59E069}" destId="{DEA46598-81B3-475F-82C7-A1A4700545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76E87D8-3555-4C47-8555-7F1412A7F7A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42F58DFC-5047-4BB7-8AD0-F8FF05496896}">
      <dgm:prSet custT="1"/>
      <dgm:spPr/>
      <dgm:t>
        <a:bodyPr/>
        <a:lstStyle/>
        <a:p>
          <a:pPr rtl="0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‘Implementation’ phase will support the launch of the AI-driven digital health intervention and make it widely accessible across the UK (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Kegler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 and Lyn, 2022). 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C005D0-A398-409F-B81D-D61D74E6CC8C}" type="parTrans" cxnId="{7C8E4D34-B5A7-4CC4-940E-666A7C08F2E0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B93A4D-DBFA-4ECA-A5D7-D7F806477BFA}" type="sibTrans" cxnId="{7C8E4D34-B5A7-4CC4-940E-666A7C08F2E0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6A43BA-6AD8-4820-918A-8FAC8D8652E0}">
      <dgm:prSet custT="1"/>
      <dgm:spPr/>
      <dgm:t>
        <a:bodyPr/>
        <a:lstStyle/>
        <a:p>
          <a:pPr rtl="0"/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 'Process Evaluation’ phase will allow monitoring the user engagement and benefits of the healthy eating intervention against its planned objectives (</a:t>
          </a:r>
          <a:r>
            <a:rPr lang="en-US" sz="1800" dirty="0" err="1">
              <a:latin typeface="Arial" panose="020B0604020202020204" pitchFamily="34" charset="0"/>
              <a:cs typeface="Arial" panose="020B0604020202020204" pitchFamily="34" charset="0"/>
            </a:rPr>
            <a:t>Esquenazi-Karonika</a:t>
          </a:r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, 2024). 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FB5805-9484-4C34-AFFC-C70293302171}" type="parTrans" cxnId="{592D7A16-BF25-4A86-BFD6-C6649952754E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A36B21-7B6A-4076-8416-5ED26B90C828}" type="sibTrans" cxnId="{592D7A16-BF25-4A86-BFD6-C6649952754E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A85028-66D6-4870-AD37-892B8FFBF243}">
      <dgm:prSet custT="1"/>
      <dgm:spPr/>
      <dgm:t>
        <a:bodyPr/>
        <a:lstStyle/>
        <a:p>
          <a:pPr rtl="0"/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‘Impact evaluation’ phase will support in ensuring whether the intervention is befitting the UK-based adolescents or not and make changes accordingly (Kegler and Lyn, 2022) </a:t>
          </a: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E36A5E-8A01-4A12-9927-5D98E05E1068}" type="parTrans" cxnId="{EE43C85B-00E8-47F1-8FA1-3CCE25DCE305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322F97-63F2-49A1-A811-4B6AE1C761E1}" type="sibTrans" cxnId="{EE43C85B-00E8-47F1-8FA1-3CCE25DCE305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96FFC1-90AF-4EFF-BC90-57F2E550DC76}">
      <dgm:prSet custT="1"/>
      <dgm:spPr/>
      <dgm:t>
        <a:bodyPr/>
        <a:lstStyle/>
        <a:p>
          <a:pPr rtl="0"/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‘Outcome Evaluation’ will assist in assessing the long-term improvements of the AI-driven healthy eating intervention over the UK-based adolescents (Kegler and Lyn, 2022).  </a:t>
          </a:r>
          <a:endParaRPr lang="en-IN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C3C38F-5FEF-4F17-B10A-73FF6A2E53E8}" type="parTrans" cxnId="{4E5BF0B1-2F5E-46C7-A577-C8E3D737617A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5C2AE6-004B-488C-AD19-791508CF4632}" type="sibTrans" cxnId="{4E5BF0B1-2F5E-46C7-A577-C8E3D737617A}">
      <dgm:prSet/>
      <dgm:spPr/>
      <dgm:t>
        <a:bodyPr/>
        <a:lstStyle/>
        <a:p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360263-E60D-4D93-9EAC-EDC8B4E0A031}" type="pres">
      <dgm:prSet presAssocID="{176E87D8-3555-4C47-8555-7F1412A7F7AB}" presName="vert0" presStyleCnt="0">
        <dgm:presLayoutVars>
          <dgm:dir/>
          <dgm:animOne val="branch"/>
          <dgm:animLvl val="lvl"/>
        </dgm:presLayoutVars>
      </dgm:prSet>
      <dgm:spPr/>
    </dgm:pt>
    <dgm:pt modelId="{896C0D4D-3BC2-47A2-979B-757E2C780105}" type="pres">
      <dgm:prSet presAssocID="{42F58DFC-5047-4BB7-8AD0-F8FF05496896}" presName="thickLine" presStyleLbl="alignNode1" presStyleIdx="0" presStyleCnt="4"/>
      <dgm:spPr/>
    </dgm:pt>
    <dgm:pt modelId="{A4FFA23E-C4FE-4BDF-856A-B51566F24767}" type="pres">
      <dgm:prSet presAssocID="{42F58DFC-5047-4BB7-8AD0-F8FF05496896}" presName="horz1" presStyleCnt="0"/>
      <dgm:spPr/>
    </dgm:pt>
    <dgm:pt modelId="{63F2309C-AAEB-4A8C-8BCC-F5E860667397}" type="pres">
      <dgm:prSet presAssocID="{42F58DFC-5047-4BB7-8AD0-F8FF05496896}" presName="tx1" presStyleLbl="revTx" presStyleIdx="0" presStyleCnt="4"/>
      <dgm:spPr/>
    </dgm:pt>
    <dgm:pt modelId="{4930B4FE-9D74-41BF-A3C7-48153E43F70F}" type="pres">
      <dgm:prSet presAssocID="{42F58DFC-5047-4BB7-8AD0-F8FF05496896}" presName="vert1" presStyleCnt="0"/>
      <dgm:spPr/>
    </dgm:pt>
    <dgm:pt modelId="{27E2B4EF-D2E8-4856-A7F1-97DDA253BAF2}" type="pres">
      <dgm:prSet presAssocID="{876A43BA-6AD8-4820-918A-8FAC8D8652E0}" presName="thickLine" presStyleLbl="alignNode1" presStyleIdx="1" presStyleCnt="4"/>
      <dgm:spPr/>
    </dgm:pt>
    <dgm:pt modelId="{6397A022-ADFA-4636-8228-BB52CC35CE60}" type="pres">
      <dgm:prSet presAssocID="{876A43BA-6AD8-4820-918A-8FAC8D8652E0}" presName="horz1" presStyleCnt="0"/>
      <dgm:spPr/>
    </dgm:pt>
    <dgm:pt modelId="{ADE02696-540C-46CE-8326-D6055165C049}" type="pres">
      <dgm:prSet presAssocID="{876A43BA-6AD8-4820-918A-8FAC8D8652E0}" presName="tx1" presStyleLbl="revTx" presStyleIdx="1" presStyleCnt="4"/>
      <dgm:spPr/>
    </dgm:pt>
    <dgm:pt modelId="{DC09CB74-05E0-4883-9B49-F3B5416D38D5}" type="pres">
      <dgm:prSet presAssocID="{876A43BA-6AD8-4820-918A-8FAC8D8652E0}" presName="vert1" presStyleCnt="0"/>
      <dgm:spPr/>
    </dgm:pt>
    <dgm:pt modelId="{8774561A-B3B0-4D5D-A8C6-92BEAB153041}" type="pres">
      <dgm:prSet presAssocID="{4FA85028-66D6-4870-AD37-892B8FFBF243}" presName="thickLine" presStyleLbl="alignNode1" presStyleIdx="2" presStyleCnt="4"/>
      <dgm:spPr/>
    </dgm:pt>
    <dgm:pt modelId="{FE3BA572-5560-45CD-87EA-E09E4B8AE533}" type="pres">
      <dgm:prSet presAssocID="{4FA85028-66D6-4870-AD37-892B8FFBF243}" presName="horz1" presStyleCnt="0"/>
      <dgm:spPr/>
    </dgm:pt>
    <dgm:pt modelId="{C154EEC2-B658-4205-B931-786BBA8E98F2}" type="pres">
      <dgm:prSet presAssocID="{4FA85028-66D6-4870-AD37-892B8FFBF243}" presName="tx1" presStyleLbl="revTx" presStyleIdx="2" presStyleCnt="4"/>
      <dgm:spPr/>
    </dgm:pt>
    <dgm:pt modelId="{8F855BC1-B3B5-4681-B91D-9A4D1F85CF26}" type="pres">
      <dgm:prSet presAssocID="{4FA85028-66D6-4870-AD37-892B8FFBF243}" presName="vert1" presStyleCnt="0"/>
      <dgm:spPr/>
    </dgm:pt>
    <dgm:pt modelId="{E25E981B-B35D-4C1E-9C71-1E9FB56D2383}" type="pres">
      <dgm:prSet presAssocID="{5996FFC1-90AF-4EFF-BC90-57F2E550DC76}" presName="thickLine" presStyleLbl="alignNode1" presStyleIdx="3" presStyleCnt="4"/>
      <dgm:spPr/>
    </dgm:pt>
    <dgm:pt modelId="{32CB9AD8-12A9-472B-89F5-49B3774D7A1C}" type="pres">
      <dgm:prSet presAssocID="{5996FFC1-90AF-4EFF-BC90-57F2E550DC76}" presName="horz1" presStyleCnt="0"/>
      <dgm:spPr/>
    </dgm:pt>
    <dgm:pt modelId="{93480620-0993-4726-803B-2EE623A2E004}" type="pres">
      <dgm:prSet presAssocID="{5996FFC1-90AF-4EFF-BC90-57F2E550DC76}" presName="tx1" presStyleLbl="revTx" presStyleIdx="3" presStyleCnt="4"/>
      <dgm:spPr/>
    </dgm:pt>
    <dgm:pt modelId="{D7A5937F-7A3E-47CB-9D4E-5C0443DCC859}" type="pres">
      <dgm:prSet presAssocID="{5996FFC1-90AF-4EFF-BC90-57F2E550DC76}" presName="vert1" presStyleCnt="0"/>
      <dgm:spPr/>
    </dgm:pt>
  </dgm:ptLst>
  <dgm:cxnLst>
    <dgm:cxn modelId="{592D7A16-BF25-4A86-BFD6-C6649952754E}" srcId="{176E87D8-3555-4C47-8555-7F1412A7F7AB}" destId="{876A43BA-6AD8-4820-918A-8FAC8D8652E0}" srcOrd="1" destOrd="0" parTransId="{96FB5805-9484-4C34-AFFC-C70293302171}" sibTransId="{ECA36B21-7B6A-4076-8416-5ED26B90C828}"/>
    <dgm:cxn modelId="{9A0F0424-1D06-4C21-BEF3-6C9B0CEDE514}" type="presOf" srcId="{42F58DFC-5047-4BB7-8AD0-F8FF05496896}" destId="{63F2309C-AAEB-4A8C-8BCC-F5E860667397}" srcOrd="0" destOrd="0" presId="urn:microsoft.com/office/officeart/2008/layout/LinedList"/>
    <dgm:cxn modelId="{7C8E4D34-B5A7-4CC4-940E-666A7C08F2E0}" srcId="{176E87D8-3555-4C47-8555-7F1412A7F7AB}" destId="{42F58DFC-5047-4BB7-8AD0-F8FF05496896}" srcOrd="0" destOrd="0" parTransId="{0BC005D0-A398-409F-B81D-D61D74E6CC8C}" sibTransId="{CBB93A4D-DBFA-4ECA-A5D7-D7F806477BFA}"/>
    <dgm:cxn modelId="{EE43C85B-00E8-47F1-8FA1-3CCE25DCE305}" srcId="{176E87D8-3555-4C47-8555-7F1412A7F7AB}" destId="{4FA85028-66D6-4870-AD37-892B8FFBF243}" srcOrd="2" destOrd="0" parTransId="{DFE36A5E-8A01-4A12-9927-5D98E05E1068}" sibTransId="{CA322F97-63F2-49A1-A811-4B6AE1C761E1}"/>
    <dgm:cxn modelId="{1BA3EB61-0CA1-42AA-BD7F-81B35A288838}" type="presOf" srcId="{876A43BA-6AD8-4820-918A-8FAC8D8652E0}" destId="{ADE02696-540C-46CE-8326-D6055165C049}" srcOrd="0" destOrd="0" presId="urn:microsoft.com/office/officeart/2008/layout/LinedList"/>
    <dgm:cxn modelId="{A8FBECA1-F3EB-47A1-BF41-45785B68A589}" type="presOf" srcId="{5996FFC1-90AF-4EFF-BC90-57F2E550DC76}" destId="{93480620-0993-4726-803B-2EE623A2E004}" srcOrd="0" destOrd="0" presId="urn:microsoft.com/office/officeart/2008/layout/LinedList"/>
    <dgm:cxn modelId="{A53EAAAF-43A6-4301-A1C1-C4D7531F2C91}" type="presOf" srcId="{4FA85028-66D6-4870-AD37-892B8FFBF243}" destId="{C154EEC2-B658-4205-B931-786BBA8E98F2}" srcOrd="0" destOrd="0" presId="urn:microsoft.com/office/officeart/2008/layout/LinedList"/>
    <dgm:cxn modelId="{4E5BF0B1-2F5E-46C7-A577-C8E3D737617A}" srcId="{176E87D8-3555-4C47-8555-7F1412A7F7AB}" destId="{5996FFC1-90AF-4EFF-BC90-57F2E550DC76}" srcOrd="3" destOrd="0" parTransId="{EEC3C38F-5FEF-4F17-B10A-73FF6A2E53E8}" sibTransId="{DD5C2AE6-004B-488C-AD19-791508CF4632}"/>
    <dgm:cxn modelId="{CAAE3DB3-B28F-4D7D-905A-60966D59B49A}" type="presOf" srcId="{176E87D8-3555-4C47-8555-7F1412A7F7AB}" destId="{B3360263-E60D-4D93-9EAC-EDC8B4E0A031}" srcOrd="0" destOrd="0" presId="urn:microsoft.com/office/officeart/2008/layout/LinedList"/>
    <dgm:cxn modelId="{E03E51E8-2A5E-485C-AAC7-9F7937D67056}" type="presParOf" srcId="{B3360263-E60D-4D93-9EAC-EDC8B4E0A031}" destId="{896C0D4D-3BC2-47A2-979B-757E2C780105}" srcOrd="0" destOrd="0" presId="urn:microsoft.com/office/officeart/2008/layout/LinedList"/>
    <dgm:cxn modelId="{C60D1C4B-A078-42D2-A5D4-FB84C716EE8F}" type="presParOf" srcId="{B3360263-E60D-4D93-9EAC-EDC8B4E0A031}" destId="{A4FFA23E-C4FE-4BDF-856A-B51566F24767}" srcOrd="1" destOrd="0" presId="urn:microsoft.com/office/officeart/2008/layout/LinedList"/>
    <dgm:cxn modelId="{A11FF93F-6904-4BC3-B8AE-A4B1805B279C}" type="presParOf" srcId="{A4FFA23E-C4FE-4BDF-856A-B51566F24767}" destId="{63F2309C-AAEB-4A8C-8BCC-F5E860667397}" srcOrd="0" destOrd="0" presId="urn:microsoft.com/office/officeart/2008/layout/LinedList"/>
    <dgm:cxn modelId="{067FE7E3-748F-4699-B423-1A1087575340}" type="presParOf" srcId="{A4FFA23E-C4FE-4BDF-856A-B51566F24767}" destId="{4930B4FE-9D74-41BF-A3C7-48153E43F70F}" srcOrd="1" destOrd="0" presId="urn:microsoft.com/office/officeart/2008/layout/LinedList"/>
    <dgm:cxn modelId="{0CEE293E-D14A-4994-8967-1A1961D5CA1A}" type="presParOf" srcId="{B3360263-E60D-4D93-9EAC-EDC8B4E0A031}" destId="{27E2B4EF-D2E8-4856-A7F1-97DDA253BAF2}" srcOrd="2" destOrd="0" presId="urn:microsoft.com/office/officeart/2008/layout/LinedList"/>
    <dgm:cxn modelId="{6032EA2B-9BAA-4BF2-927B-E9E890E84A20}" type="presParOf" srcId="{B3360263-E60D-4D93-9EAC-EDC8B4E0A031}" destId="{6397A022-ADFA-4636-8228-BB52CC35CE60}" srcOrd="3" destOrd="0" presId="urn:microsoft.com/office/officeart/2008/layout/LinedList"/>
    <dgm:cxn modelId="{666155F2-5BD6-4398-A849-14A0855A7859}" type="presParOf" srcId="{6397A022-ADFA-4636-8228-BB52CC35CE60}" destId="{ADE02696-540C-46CE-8326-D6055165C049}" srcOrd="0" destOrd="0" presId="urn:microsoft.com/office/officeart/2008/layout/LinedList"/>
    <dgm:cxn modelId="{B0B8671C-A4F4-4337-9966-A1DF9F10D867}" type="presParOf" srcId="{6397A022-ADFA-4636-8228-BB52CC35CE60}" destId="{DC09CB74-05E0-4883-9B49-F3B5416D38D5}" srcOrd="1" destOrd="0" presId="urn:microsoft.com/office/officeart/2008/layout/LinedList"/>
    <dgm:cxn modelId="{57DC9D9D-C917-4A83-A1FB-50F1280E9AFA}" type="presParOf" srcId="{B3360263-E60D-4D93-9EAC-EDC8B4E0A031}" destId="{8774561A-B3B0-4D5D-A8C6-92BEAB153041}" srcOrd="4" destOrd="0" presId="urn:microsoft.com/office/officeart/2008/layout/LinedList"/>
    <dgm:cxn modelId="{78578B8A-4943-414C-B864-7F8FB66716BD}" type="presParOf" srcId="{B3360263-E60D-4D93-9EAC-EDC8B4E0A031}" destId="{FE3BA572-5560-45CD-87EA-E09E4B8AE533}" srcOrd="5" destOrd="0" presId="urn:microsoft.com/office/officeart/2008/layout/LinedList"/>
    <dgm:cxn modelId="{C9710B78-440A-4BE3-B733-5B747F902DF8}" type="presParOf" srcId="{FE3BA572-5560-45CD-87EA-E09E4B8AE533}" destId="{C154EEC2-B658-4205-B931-786BBA8E98F2}" srcOrd="0" destOrd="0" presId="urn:microsoft.com/office/officeart/2008/layout/LinedList"/>
    <dgm:cxn modelId="{39034CFD-F123-4349-9436-6C0967E607AA}" type="presParOf" srcId="{FE3BA572-5560-45CD-87EA-E09E4B8AE533}" destId="{8F855BC1-B3B5-4681-B91D-9A4D1F85CF26}" srcOrd="1" destOrd="0" presId="urn:microsoft.com/office/officeart/2008/layout/LinedList"/>
    <dgm:cxn modelId="{811583A7-9771-48A0-9093-29631E1B96BC}" type="presParOf" srcId="{B3360263-E60D-4D93-9EAC-EDC8B4E0A031}" destId="{E25E981B-B35D-4C1E-9C71-1E9FB56D2383}" srcOrd="6" destOrd="0" presId="urn:microsoft.com/office/officeart/2008/layout/LinedList"/>
    <dgm:cxn modelId="{96568AE0-4059-4750-9146-818716F98066}" type="presParOf" srcId="{B3360263-E60D-4D93-9EAC-EDC8B4E0A031}" destId="{32CB9AD8-12A9-472B-89F5-49B3774D7A1C}" srcOrd="7" destOrd="0" presId="urn:microsoft.com/office/officeart/2008/layout/LinedList"/>
    <dgm:cxn modelId="{085D336A-5377-4BF4-BC36-13B780687239}" type="presParOf" srcId="{32CB9AD8-12A9-472B-89F5-49B3774D7A1C}" destId="{93480620-0993-4726-803B-2EE623A2E004}" srcOrd="0" destOrd="0" presId="urn:microsoft.com/office/officeart/2008/layout/LinedList"/>
    <dgm:cxn modelId="{6566F072-C47E-4554-BDF6-7846E2BE10FD}" type="presParOf" srcId="{32CB9AD8-12A9-472B-89F5-49B3774D7A1C}" destId="{D7A5937F-7A3E-47CB-9D4E-5C0443DCC85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AFC992C-1DFA-4CCA-806D-3DF8561F583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06C6CD-EF38-4BC3-8E6F-843D2F3232C4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 the ‘ecological and educational assessment’ stage, it is necessary to assess motivation level, nutrition knowledge, family support, and the access to healthy food options.</a:t>
          </a:r>
        </a:p>
      </dgm:t>
    </dgm:pt>
    <dgm:pt modelId="{7CF84F18-D52C-4EAB-8F74-443E75423235}" type="parTrans" cxnId="{25499D0A-0D31-4E76-99D4-2A3AFEFFEDA8}">
      <dgm:prSet/>
      <dgm:spPr/>
      <dgm:t>
        <a:bodyPr/>
        <a:lstStyle/>
        <a:p>
          <a:endParaRPr lang="en-US"/>
        </a:p>
      </dgm:t>
    </dgm:pt>
    <dgm:pt modelId="{2C8035B9-DA39-4766-96E7-A9C8CE1379ED}" type="sibTrans" cxnId="{25499D0A-0D31-4E76-99D4-2A3AFEFFEDA8}">
      <dgm:prSet/>
      <dgm:spPr/>
      <dgm:t>
        <a:bodyPr/>
        <a:lstStyle/>
        <a:p>
          <a:endParaRPr lang="en-US"/>
        </a:p>
      </dgm:t>
    </dgm:pt>
    <dgm:pt modelId="{99764F8F-CBC8-4F7B-A1B2-3F42E83631C4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 the ‘policy and administrative assessment’ stage, it is essential to review NHS guidance, available technological and funding resources (Unsworth et al., 2021). </a:t>
          </a:r>
        </a:p>
      </dgm:t>
    </dgm:pt>
    <dgm:pt modelId="{8842D71A-36B0-4775-98EF-36981DD78B1B}" type="parTrans" cxnId="{A9F9C2F6-5DC9-41AA-BC69-A72D6AA73241}">
      <dgm:prSet/>
      <dgm:spPr/>
      <dgm:t>
        <a:bodyPr/>
        <a:lstStyle/>
        <a:p>
          <a:endParaRPr lang="en-US"/>
        </a:p>
      </dgm:t>
    </dgm:pt>
    <dgm:pt modelId="{E9ED3FD4-BC9A-486E-8672-4DD10E69E7EF}" type="sibTrans" cxnId="{A9F9C2F6-5DC9-41AA-BC69-A72D6AA73241}">
      <dgm:prSet/>
      <dgm:spPr/>
      <dgm:t>
        <a:bodyPr/>
        <a:lstStyle/>
        <a:p>
          <a:endParaRPr lang="en-US"/>
        </a:p>
      </dgm:t>
    </dgm:pt>
    <dgm:pt modelId="{C32A2FA3-5501-421B-84F0-7AEAE3B43EA3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In the ‘implementation’ stage, it is important to launch AI-powered nutrition applications through community organisations, schools, and healthcare services. </a:t>
          </a:r>
        </a:p>
      </dgm:t>
    </dgm:pt>
    <dgm:pt modelId="{CE5DBDDE-1109-424C-9A72-353168232D5A}" type="parTrans" cxnId="{872C8D2D-B583-4B00-B6F3-CB35F9803ECD}">
      <dgm:prSet/>
      <dgm:spPr/>
      <dgm:t>
        <a:bodyPr/>
        <a:lstStyle/>
        <a:p>
          <a:endParaRPr lang="en-US"/>
        </a:p>
      </dgm:t>
    </dgm:pt>
    <dgm:pt modelId="{9F256E3A-58BE-4373-89D5-6969791ACBAD}" type="sibTrans" cxnId="{872C8D2D-B583-4B00-B6F3-CB35F9803ECD}">
      <dgm:prSet/>
      <dgm:spPr/>
      <dgm:t>
        <a:bodyPr/>
        <a:lstStyle/>
        <a:p>
          <a:endParaRPr lang="en-US"/>
        </a:p>
      </dgm:t>
    </dgm:pt>
    <dgm:pt modelId="{C089D744-2A9C-4D44-A5B8-E12023F2A72B}" type="pres">
      <dgm:prSet presAssocID="{BAFC992C-1DFA-4CCA-806D-3DF8561F583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0BC8E72-98C9-2F44-A7CD-F6AD775A2D6C}" type="pres">
      <dgm:prSet presAssocID="{B806C6CD-EF38-4BC3-8E6F-843D2F3232C4}" presName="hierRoot1" presStyleCnt="0"/>
      <dgm:spPr/>
    </dgm:pt>
    <dgm:pt modelId="{C3974BB6-79D3-2844-841F-807B3A8005F6}" type="pres">
      <dgm:prSet presAssocID="{B806C6CD-EF38-4BC3-8E6F-843D2F3232C4}" presName="composite" presStyleCnt="0"/>
      <dgm:spPr/>
    </dgm:pt>
    <dgm:pt modelId="{2BAEFBBE-A86F-2A48-9E65-16A48963DE1A}" type="pres">
      <dgm:prSet presAssocID="{B806C6CD-EF38-4BC3-8E6F-843D2F3232C4}" presName="background" presStyleLbl="node0" presStyleIdx="0" presStyleCnt="3"/>
      <dgm:spPr/>
    </dgm:pt>
    <dgm:pt modelId="{46A51E37-7C27-954A-BC34-3C37A0A2CCCE}" type="pres">
      <dgm:prSet presAssocID="{B806C6CD-EF38-4BC3-8E6F-843D2F3232C4}" presName="text" presStyleLbl="fgAcc0" presStyleIdx="0" presStyleCnt="3" custScaleY="124433">
        <dgm:presLayoutVars>
          <dgm:chPref val="3"/>
        </dgm:presLayoutVars>
      </dgm:prSet>
      <dgm:spPr/>
    </dgm:pt>
    <dgm:pt modelId="{DA007112-FBAA-C749-A4F0-201DD39D3EE6}" type="pres">
      <dgm:prSet presAssocID="{B806C6CD-EF38-4BC3-8E6F-843D2F3232C4}" presName="hierChild2" presStyleCnt="0"/>
      <dgm:spPr/>
    </dgm:pt>
    <dgm:pt modelId="{119447AF-0790-0B4D-8058-4D3AE901A770}" type="pres">
      <dgm:prSet presAssocID="{99764F8F-CBC8-4F7B-A1B2-3F42E83631C4}" presName="hierRoot1" presStyleCnt="0"/>
      <dgm:spPr/>
    </dgm:pt>
    <dgm:pt modelId="{931484C0-1587-2F49-8E6D-1C709221C272}" type="pres">
      <dgm:prSet presAssocID="{99764F8F-CBC8-4F7B-A1B2-3F42E83631C4}" presName="composite" presStyleCnt="0"/>
      <dgm:spPr/>
    </dgm:pt>
    <dgm:pt modelId="{71EB8E76-677E-804E-B760-913B9AD6D6A7}" type="pres">
      <dgm:prSet presAssocID="{99764F8F-CBC8-4F7B-A1B2-3F42E83631C4}" presName="background" presStyleLbl="node0" presStyleIdx="1" presStyleCnt="3"/>
      <dgm:spPr/>
    </dgm:pt>
    <dgm:pt modelId="{0A24813C-9435-6643-B938-7B6ED24D9145}" type="pres">
      <dgm:prSet presAssocID="{99764F8F-CBC8-4F7B-A1B2-3F42E83631C4}" presName="text" presStyleLbl="fgAcc0" presStyleIdx="1" presStyleCnt="3" custScaleY="123032">
        <dgm:presLayoutVars>
          <dgm:chPref val="3"/>
        </dgm:presLayoutVars>
      </dgm:prSet>
      <dgm:spPr/>
    </dgm:pt>
    <dgm:pt modelId="{1F8428BE-363A-0249-B07D-3961BD3A73CC}" type="pres">
      <dgm:prSet presAssocID="{99764F8F-CBC8-4F7B-A1B2-3F42E83631C4}" presName="hierChild2" presStyleCnt="0"/>
      <dgm:spPr/>
    </dgm:pt>
    <dgm:pt modelId="{2539045D-DB34-D845-B406-1243711806A6}" type="pres">
      <dgm:prSet presAssocID="{C32A2FA3-5501-421B-84F0-7AEAE3B43EA3}" presName="hierRoot1" presStyleCnt="0"/>
      <dgm:spPr/>
    </dgm:pt>
    <dgm:pt modelId="{101308AB-E62C-F14B-9D15-F87560BBF191}" type="pres">
      <dgm:prSet presAssocID="{C32A2FA3-5501-421B-84F0-7AEAE3B43EA3}" presName="composite" presStyleCnt="0"/>
      <dgm:spPr/>
    </dgm:pt>
    <dgm:pt modelId="{CD7D719A-4707-8B4D-B11B-B1C95F99B93B}" type="pres">
      <dgm:prSet presAssocID="{C32A2FA3-5501-421B-84F0-7AEAE3B43EA3}" presName="background" presStyleLbl="node0" presStyleIdx="2" presStyleCnt="3"/>
      <dgm:spPr/>
    </dgm:pt>
    <dgm:pt modelId="{BD13466A-4534-194D-A436-1E7B88A87B69}" type="pres">
      <dgm:prSet presAssocID="{C32A2FA3-5501-421B-84F0-7AEAE3B43EA3}" presName="text" presStyleLbl="fgAcc0" presStyleIdx="2" presStyleCnt="3" custScaleY="124433">
        <dgm:presLayoutVars>
          <dgm:chPref val="3"/>
        </dgm:presLayoutVars>
      </dgm:prSet>
      <dgm:spPr/>
    </dgm:pt>
    <dgm:pt modelId="{588162F7-60EA-8442-B217-EF7AE1E06C52}" type="pres">
      <dgm:prSet presAssocID="{C32A2FA3-5501-421B-84F0-7AEAE3B43EA3}" presName="hierChild2" presStyleCnt="0"/>
      <dgm:spPr/>
    </dgm:pt>
  </dgm:ptLst>
  <dgm:cxnLst>
    <dgm:cxn modelId="{25499D0A-0D31-4E76-99D4-2A3AFEFFEDA8}" srcId="{BAFC992C-1DFA-4CCA-806D-3DF8561F5830}" destId="{B806C6CD-EF38-4BC3-8E6F-843D2F3232C4}" srcOrd="0" destOrd="0" parTransId="{7CF84F18-D52C-4EAB-8F74-443E75423235}" sibTransId="{2C8035B9-DA39-4766-96E7-A9C8CE1379ED}"/>
    <dgm:cxn modelId="{2CB47328-F15A-F241-BCED-B80D2DB2114B}" type="presOf" srcId="{BAFC992C-1DFA-4CCA-806D-3DF8561F5830}" destId="{C089D744-2A9C-4D44-A5B8-E12023F2A72B}" srcOrd="0" destOrd="0" presId="urn:microsoft.com/office/officeart/2005/8/layout/hierarchy1"/>
    <dgm:cxn modelId="{872C8D2D-B583-4B00-B6F3-CB35F9803ECD}" srcId="{BAFC992C-1DFA-4CCA-806D-3DF8561F5830}" destId="{C32A2FA3-5501-421B-84F0-7AEAE3B43EA3}" srcOrd="2" destOrd="0" parTransId="{CE5DBDDE-1109-424C-9A72-353168232D5A}" sibTransId="{9F256E3A-58BE-4373-89D5-6969791ACBAD}"/>
    <dgm:cxn modelId="{16B03D5B-1EE6-3D46-9153-24B73CD3C6E8}" type="presOf" srcId="{B806C6CD-EF38-4BC3-8E6F-843D2F3232C4}" destId="{46A51E37-7C27-954A-BC34-3C37A0A2CCCE}" srcOrd="0" destOrd="0" presId="urn:microsoft.com/office/officeart/2005/8/layout/hierarchy1"/>
    <dgm:cxn modelId="{64AB5F4F-1CCD-B041-9320-0F5622B21CD0}" type="presOf" srcId="{99764F8F-CBC8-4F7B-A1B2-3F42E83631C4}" destId="{0A24813C-9435-6643-B938-7B6ED24D9145}" srcOrd="0" destOrd="0" presId="urn:microsoft.com/office/officeart/2005/8/layout/hierarchy1"/>
    <dgm:cxn modelId="{3C4A3454-46F3-F54B-8CB9-16AD844A1AD2}" type="presOf" srcId="{C32A2FA3-5501-421B-84F0-7AEAE3B43EA3}" destId="{BD13466A-4534-194D-A436-1E7B88A87B69}" srcOrd="0" destOrd="0" presId="urn:microsoft.com/office/officeart/2005/8/layout/hierarchy1"/>
    <dgm:cxn modelId="{A9F9C2F6-5DC9-41AA-BC69-A72D6AA73241}" srcId="{BAFC992C-1DFA-4CCA-806D-3DF8561F5830}" destId="{99764F8F-CBC8-4F7B-A1B2-3F42E83631C4}" srcOrd="1" destOrd="0" parTransId="{8842D71A-36B0-4775-98EF-36981DD78B1B}" sibTransId="{E9ED3FD4-BC9A-486E-8672-4DD10E69E7EF}"/>
    <dgm:cxn modelId="{1C393F28-8099-334A-BE28-B9CE76955EE2}" type="presParOf" srcId="{C089D744-2A9C-4D44-A5B8-E12023F2A72B}" destId="{60BC8E72-98C9-2F44-A7CD-F6AD775A2D6C}" srcOrd="0" destOrd="0" presId="urn:microsoft.com/office/officeart/2005/8/layout/hierarchy1"/>
    <dgm:cxn modelId="{E1470048-39B2-194E-A94C-EC1991E1A0FB}" type="presParOf" srcId="{60BC8E72-98C9-2F44-A7CD-F6AD775A2D6C}" destId="{C3974BB6-79D3-2844-841F-807B3A8005F6}" srcOrd="0" destOrd="0" presId="urn:microsoft.com/office/officeart/2005/8/layout/hierarchy1"/>
    <dgm:cxn modelId="{3A0F0CB0-CE5D-3649-B370-CDD007BCCD0E}" type="presParOf" srcId="{C3974BB6-79D3-2844-841F-807B3A8005F6}" destId="{2BAEFBBE-A86F-2A48-9E65-16A48963DE1A}" srcOrd="0" destOrd="0" presId="urn:microsoft.com/office/officeart/2005/8/layout/hierarchy1"/>
    <dgm:cxn modelId="{9398D2BC-CC9A-6243-A3EC-A37090C0856D}" type="presParOf" srcId="{C3974BB6-79D3-2844-841F-807B3A8005F6}" destId="{46A51E37-7C27-954A-BC34-3C37A0A2CCCE}" srcOrd="1" destOrd="0" presId="urn:microsoft.com/office/officeart/2005/8/layout/hierarchy1"/>
    <dgm:cxn modelId="{FD5BD535-A410-464C-9CEB-EDD68262F86F}" type="presParOf" srcId="{60BC8E72-98C9-2F44-A7CD-F6AD775A2D6C}" destId="{DA007112-FBAA-C749-A4F0-201DD39D3EE6}" srcOrd="1" destOrd="0" presId="urn:microsoft.com/office/officeart/2005/8/layout/hierarchy1"/>
    <dgm:cxn modelId="{7B78120C-BDEC-1944-A782-FFA425C987E5}" type="presParOf" srcId="{C089D744-2A9C-4D44-A5B8-E12023F2A72B}" destId="{119447AF-0790-0B4D-8058-4D3AE901A770}" srcOrd="1" destOrd="0" presId="urn:microsoft.com/office/officeart/2005/8/layout/hierarchy1"/>
    <dgm:cxn modelId="{DAE3403C-C384-A44E-8B4E-970C83718D34}" type="presParOf" srcId="{119447AF-0790-0B4D-8058-4D3AE901A770}" destId="{931484C0-1587-2F49-8E6D-1C709221C272}" srcOrd="0" destOrd="0" presId="urn:microsoft.com/office/officeart/2005/8/layout/hierarchy1"/>
    <dgm:cxn modelId="{3FC793B0-E862-F14B-9B0F-0DFE9DCBA4AC}" type="presParOf" srcId="{931484C0-1587-2F49-8E6D-1C709221C272}" destId="{71EB8E76-677E-804E-B760-913B9AD6D6A7}" srcOrd="0" destOrd="0" presId="urn:microsoft.com/office/officeart/2005/8/layout/hierarchy1"/>
    <dgm:cxn modelId="{70DDAD56-EE99-A84B-A000-7EBE1921FF24}" type="presParOf" srcId="{931484C0-1587-2F49-8E6D-1C709221C272}" destId="{0A24813C-9435-6643-B938-7B6ED24D9145}" srcOrd="1" destOrd="0" presId="urn:microsoft.com/office/officeart/2005/8/layout/hierarchy1"/>
    <dgm:cxn modelId="{3E48CA26-670E-E941-B215-D7A3C7788076}" type="presParOf" srcId="{119447AF-0790-0B4D-8058-4D3AE901A770}" destId="{1F8428BE-363A-0249-B07D-3961BD3A73CC}" srcOrd="1" destOrd="0" presId="urn:microsoft.com/office/officeart/2005/8/layout/hierarchy1"/>
    <dgm:cxn modelId="{A6CEAEA9-6F98-8B45-BB5C-45C0B2F6E4DE}" type="presParOf" srcId="{C089D744-2A9C-4D44-A5B8-E12023F2A72B}" destId="{2539045D-DB34-D845-B406-1243711806A6}" srcOrd="2" destOrd="0" presId="urn:microsoft.com/office/officeart/2005/8/layout/hierarchy1"/>
    <dgm:cxn modelId="{34F610E7-F614-C64D-9E73-C4BC80A4DC6B}" type="presParOf" srcId="{2539045D-DB34-D845-B406-1243711806A6}" destId="{101308AB-E62C-F14B-9D15-F87560BBF191}" srcOrd="0" destOrd="0" presId="urn:microsoft.com/office/officeart/2005/8/layout/hierarchy1"/>
    <dgm:cxn modelId="{79F6DF64-4EAD-124F-A14F-8A6A28297A56}" type="presParOf" srcId="{101308AB-E62C-F14B-9D15-F87560BBF191}" destId="{CD7D719A-4707-8B4D-B11B-B1C95F99B93B}" srcOrd="0" destOrd="0" presId="urn:microsoft.com/office/officeart/2005/8/layout/hierarchy1"/>
    <dgm:cxn modelId="{462CB7D4-7263-094E-90DA-E7B5EE6478DA}" type="presParOf" srcId="{101308AB-E62C-F14B-9D15-F87560BBF191}" destId="{BD13466A-4534-194D-A436-1E7B88A87B69}" srcOrd="1" destOrd="0" presId="urn:microsoft.com/office/officeart/2005/8/layout/hierarchy1"/>
    <dgm:cxn modelId="{02264569-20F3-1B47-B194-7FF571F8DB60}" type="presParOf" srcId="{2539045D-DB34-D845-B406-1243711806A6}" destId="{588162F7-60EA-8442-B217-EF7AE1E06C5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955F277-54C9-493A-BC03-BA9C365FA48A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0A46B02-FD89-42D4-911D-037C60D13C50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PRECEDE-PROCEED model ensures that the intervention is designed based on actual needs, health challenges, and behaviours of individuals.</a:t>
          </a:r>
        </a:p>
      </dgm:t>
    </dgm:pt>
    <dgm:pt modelId="{5BF1E60F-3D2E-44B5-A35F-18A6C7BA9B02}" type="parTrans" cxnId="{49383B5B-D45C-4E6B-A461-7861066D3B34}">
      <dgm:prSet/>
      <dgm:spPr/>
      <dgm:t>
        <a:bodyPr/>
        <a:lstStyle/>
        <a:p>
          <a:endParaRPr lang="en-US"/>
        </a:p>
      </dgm:t>
    </dgm:pt>
    <dgm:pt modelId="{1BCE7F5A-921B-4B87-B807-766FE482D818}" type="sibTrans" cxnId="{49383B5B-D45C-4E6B-A461-7861066D3B34}">
      <dgm:prSet phldrT="01"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01</a:t>
          </a:r>
        </a:p>
      </dgm:t>
    </dgm:pt>
    <dgm:pt modelId="{7937C484-4A4C-40C6-9904-8EDAED3E1C2E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It also ensures high involvement of stakeholders throughout the planning process and embed long-term sustainability. </a:t>
          </a:r>
        </a:p>
      </dgm:t>
    </dgm:pt>
    <dgm:pt modelId="{3DB8D04A-FE0F-42F5-971D-F7DF9D4BE157}" type="parTrans" cxnId="{61E85C35-BAE4-4852-9817-9CF265FBE845}">
      <dgm:prSet/>
      <dgm:spPr/>
      <dgm:t>
        <a:bodyPr/>
        <a:lstStyle/>
        <a:p>
          <a:endParaRPr lang="en-US"/>
        </a:p>
      </dgm:t>
    </dgm:pt>
    <dgm:pt modelId="{444E9600-8299-45A4-B278-7531B4D2DB11}" type="sibTrans" cxnId="{61E85C35-BAE4-4852-9817-9CF265FBE845}">
      <dgm:prSet phldrT="02"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02</a:t>
          </a:r>
        </a:p>
      </dgm:t>
    </dgm:pt>
    <dgm:pt modelId="{514C0DEA-CA11-46EB-B6D7-6D55B83C5539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Therefore, this model strengthens the relevance and effectiveness of the AI-enabled healthy diet intervention.  </a:t>
          </a:r>
        </a:p>
      </dgm:t>
    </dgm:pt>
    <dgm:pt modelId="{CB172329-88C0-47BC-9B1E-D049706B34E2}" type="parTrans" cxnId="{452BDC13-A283-4B6A-8D8B-C053EA96879B}">
      <dgm:prSet/>
      <dgm:spPr/>
      <dgm:t>
        <a:bodyPr/>
        <a:lstStyle/>
        <a:p>
          <a:endParaRPr lang="en-US"/>
        </a:p>
      </dgm:t>
    </dgm:pt>
    <dgm:pt modelId="{27B8C93B-B927-47E5-9EB6-D0804F956F7B}" type="sibTrans" cxnId="{452BDC13-A283-4B6A-8D8B-C053EA96879B}">
      <dgm:prSet phldrT="03"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03</a:t>
          </a:r>
        </a:p>
      </dgm:t>
    </dgm:pt>
    <dgm:pt modelId="{31688A7D-77FD-814A-B4A9-BE59D28F4846}" type="pres">
      <dgm:prSet presAssocID="{D955F277-54C9-493A-BC03-BA9C365FA48A}" presName="Name0" presStyleCnt="0">
        <dgm:presLayoutVars>
          <dgm:animLvl val="lvl"/>
          <dgm:resizeHandles val="exact"/>
        </dgm:presLayoutVars>
      </dgm:prSet>
      <dgm:spPr/>
    </dgm:pt>
    <dgm:pt modelId="{D2BA64FC-19FC-C846-83D3-3B2C7F8B9101}" type="pres">
      <dgm:prSet presAssocID="{60A46B02-FD89-42D4-911D-037C60D13C50}" presName="compositeNode" presStyleCnt="0">
        <dgm:presLayoutVars>
          <dgm:bulletEnabled val="1"/>
        </dgm:presLayoutVars>
      </dgm:prSet>
      <dgm:spPr/>
    </dgm:pt>
    <dgm:pt modelId="{0DB39060-E4DC-1847-9EEC-7781963D61A5}" type="pres">
      <dgm:prSet presAssocID="{60A46B02-FD89-42D4-911D-037C60D13C50}" presName="bgRect" presStyleLbl="alignNode1" presStyleIdx="0" presStyleCnt="3"/>
      <dgm:spPr/>
    </dgm:pt>
    <dgm:pt modelId="{3ED67119-26BD-BA48-957E-02056ED2CEE4}" type="pres">
      <dgm:prSet presAssocID="{1BCE7F5A-921B-4B87-B807-766FE482D818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3B386679-E60E-A44D-95D2-8ABD927AD951}" type="pres">
      <dgm:prSet presAssocID="{60A46B02-FD89-42D4-911D-037C60D13C50}" presName="nodeRect" presStyleLbl="alignNode1" presStyleIdx="0" presStyleCnt="3">
        <dgm:presLayoutVars>
          <dgm:bulletEnabled val="1"/>
        </dgm:presLayoutVars>
      </dgm:prSet>
      <dgm:spPr/>
    </dgm:pt>
    <dgm:pt modelId="{C8E483E7-6D5C-DF47-BE3D-D84F2F482242}" type="pres">
      <dgm:prSet presAssocID="{1BCE7F5A-921B-4B87-B807-766FE482D818}" presName="sibTrans" presStyleCnt="0"/>
      <dgm:spPr/>
    </dgm:pt>
    <dgm:pt modelId="{9FC0C811-E0B6-5644-AA29-EB33BD84E93C}" type="pres">
      <dgm:prSet presAssocID="{7937C484-4A4C-40C6-9904-8EDAED3E1C2E}" presName="compositeNode" presStyleCnt="0">
        <dgm:presLayoutVars>
          <dgm:bulletEnabled val="1"/>
        </dgm:presLayoutVars>
      </dgm:prSet>
      <dgm:spPr/>
    </dgm:pt>
    <dgm:pt modelId="{201343B1-44CA-C847-81CA-628A05114C41}" type="pres">
      <dgm:prSet presAssocID="{7937C484-4A4C-40C6-9904-8EDAED3E1C2E}" presName="bgRect" presStyleLbl="alignNode1" presStyleIdx="1" presStyleCnt="3"/>
      <dgm:spPr/>
    </dgm:pt>
    <dgm:pt modelId="{82F57D21-3B47-AA44-AF1E-41E0B64E69C1}" type="pres">
      <dgm:prSet presAssocID="{444E9600-8299-45A4-B278-7531B4D2DB11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325254C3-896A-DD47-9478-16EE1D8327C7}" type="pres">
      <dgm:prSet presAssocID="{7937C484-4A4C-40C6-9904-8EDAED3E1C2E}" presName="nodeRect" presStyleLbl="alignNode1" presStyleIdx="1" presStyleCnt="3">
        <dgm:presLayoutVars>
          <dgm:bulletEnabled val="1"/>
        </dgm:presLayoutVars>
      </dgm:prSet>
      <dgm:spPr/>
    </dgm:pt>
    <dgm:pt modelId="{F2A76F63-A5A6-7940-8D28-46AC91888D23}" type="pres">
      <dgm:prSet presAssocID="{444E9600-8299-45A4-B278-7531B4D2DB11}" presName="sibTrans" presStyleCnt="0"/>
      <dgm:spPr/>
    </dgm:pt>
    <dgm:pt modelId="{BCA4AC22-9083-0346-8E4D-8293EA6D9911}" type="pres">
      <dgm:prSet presAssocID="{514C0DEA-CA11-46EB-B6D7-6D55B83C5539}" presName="compositeNode" presStyleCnt="0">
        <dgm:presLayoutVars>
          <dgm:bulletEnabled val="1"/>
        </dgm:presLayoutVars>
      </dgm:prSet>
      <dgm:spPr/>
    </dgm:pt>
    <dgm:pt modelId="{69171F88-E93F-4245-963F-CF60D6446D6D}" type="pres">
      <dgm:prSet presAssocID="{514C0DEA-CA11-46EB-B6D7-6D55B83C5539}" presName="bgRect" presStyleLbl="alignNode1" presStyleIdx="2" presStyleCnt="3"/>
      <dgm:spPr/>
    </dgm:pt>
    <dgm:pt modelId="{107AF040-5153-3B47-9372-9DB541C128BA}" type="pres">
      <dgm:prSet presAssocID="{27B8C93B-B927-47E5-9EB6-D0804F956F7B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38E26258-305A-734A-94B7-93D078536A30}" type="pres">
      <dgm:prSet presAssocID="{514C0DEA-CA11-46EB-B6D7-6D55B83C5539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9CEE4912-9A4A-C34F-A3DE-38DC0D61257C}" type="presOf" srcId="{7937C484-4A4C-40C6-9904-8EDAED3E1C2E}" destId="{325254C3-896A-DD47-9478-16EE1D8327C7}" srcOrd="1" destOrd="0" presId="urn:microsoft.com/office/officeart/2016/7/layout/LinearBlockProcessNumbered"/>
    <dgm:cxn modelId="{452BDC13-A283-4B6A-8D8B-C053EA96879B}" srcId="{D955F277-54C9-493A-BC03-BA9C365FA48A}" destId="{514C0DEA-CA11-46EB-B6D7-6D55B83C5539}" srcOrd="2" destOrd="0" parTransId="{CB172329-88C0-47BC-9B1E-D049706B34E2}" sibTransId="{27B8C93B-B927-47E5-9EB6-D0804F956F7B}"/>
    <dgm:cxn modelId="{61E85C35-BAE4-4852-9817-9CF265FBE845}" srcId="{D955F277-54C9-493A-BC03-BA9C365FA48A}" destId="{7937C484-4A4C-40C6-9904-8EDAED3E1C2E}" srcOrd="1" destOrd="0" parTransId="{3DB8D04A-FE0F-42F5-971D-F7DF9D4BE157}" sibTransId="{444E9600-8299-45A4-B278-7531B4D2DB11}"/>
    <dgm:cxn modelId="{49383B5B-D45C-4E6B-A461-7861066D3B34}" srcId="{D955F277-54C9-493A-BC03-BA9C365FA48A}" destId="{60A46B02-FD89-42D4-911D-037C60D13C50}" srcOrd="0" destOrd="0" parTransId="{5BF1E60F-3D2E-44B5-A35F-18A6C7BA9B02}" sibTransId="{1BCE7F5A-921B-4B87-B807-766FE482D818}"/>
    <dgm:cxn modelId="{F5C22661-FF98-0143-BE92-B014AF71BFDD}" type="presOf" srcId="{60A46B02-FD89-42D4-911D-037C60D13C50}" destId="{0DB39060-E4DC-1847-9EEC-7781963D61A5}" srcOrd="0" destOrd="0" presId="urn:microsoft.com/office/officeart/2016/7/layout/LinearBlockProcessNumbered"/>
    <dgm:cxn modelId="{ED3CE341-28FC-4C49-908D-9E66F117B37F}" type="presOf" srcId="{514C0DEA-CA11-46EB-B6D7-6D55B83C5539}" destId="{38E26258-305A-734A-94B7-93D078536A30}" srcOrd="1" destOrd="0" presId="urn:microsoft.com/office/officeart/2016/7/layout/LinearBlockProcessNumbered"/>
    <dgm:cxn modelId="{FFED3E65-46D0-5041-ACA8-FCDCABA12985}" type="presOf" srcId="{444E9600-8299-45A4-B278-7531B4D2DB11}" destId="{82F57D21-3B47-AA44-AF1E-41E0B64E69C1}" srcOrd="0" destOrd="0" presId="urn:microsoft.com/office/officeart/2016/7/layout/LinearBlockProcessNumbered"/>
    <dgm:cxn modelId="{703D9C46-8F4C-374B-95CB-C31622FFE2CD}" type="presOf" srcId="{60A46B02-FD89-42D4-911D-037C60D13C50}" destId="{3B386679-E60E-A44D-95D2-8ABD927AD951}" srcOrd="1" destOrd="0" presId="urn:microsoft.com/office/officeart/2016/7/layout/LinearBlockProcessNumbered"/>
    <dgm:cxn modelId="{F839C466-5D6C-CB46-A59E-23F5AC207AED}" type="presOf" srcId="{7937C484-4A4C-40C6-9904-8EDAED3E1C2E}" destId="{201343B1-44CA-C847-81CA-628A05114C41}" srcOrd="0" destOrd="0" presId="urn:microsoft.com/office/officeart/2016/7/layout/LinearBlockProcessNumbered"/>
    <dgm:cxn modelId="{32C3C17B-3283-6546-9910-AA1445CFFCD2}" type="presOf" srcId="{1BCE7F5A-921B-4B87-B807-766FE482D818}" destId="{3ED67119-26BD-BA48-957E-02056ED2CEE4}" srcOrd="0" destOrd="0" presId="urn:microsoft.com/office/officeart/2016/7/layout/LinearBlockProcessNumbered"/>
    <dgm:cxn modelId="{542AD8A6-5425-4E4B-B37E-658007F58C4D}" type="presOf" srcId="{514C0DEA-CA11-46EB-B6D7-6D55B83C5539}" destId="{69171F88-E93F-4245-963F-CF60D6446D6D}" srcOrd="0" destOrd="0" presId="urn:microsoft.com/office/officeart/2016/7/layout/LinearBlockProcessNumbered"/>
    <dgm:cxn modelId="{04C509B2-D888-8A4E-A106-35C83E8BF245}" type="presOf" srcId="{D955F277-54C9-493A-BC03-BA9C365FA48A}" destId="{31688A7D-77FD-814A-B4A9-BE59D28F4846}" srcOrd="0" destOrd="0" presId="urn:microsoft.com/office/officeart/2016/7/layout/LinearBlockProcessNumbered"/>
    <dgm:cxn modelId="{747645BF-F090-6949-AE57-D0438ECDBEF4}" type="presOf" srcId="{27B8C93B-B927-47E5-9EB6-D0804F956F7B}" destId="{107AF040-5153-3B47-9372-9DB541C128BA}" srcOrd="0" destOrd="0" presId="urn:microsoft.com/office/officeart/2016/7/layout/LinearBlockProcessNumbered"/>
    <dgm:cxn modelId="{70F279A6-6042-A344-8C15-B04634837CD1}" type="presParOf" srcId="{31688A7D-77FD-814A-B4A9-BE59D28F4846}" destId="{D2BA64FC-19FC-C846-83D3-3B2C7F8B9101}" srcOrd="0" destOrd="0" presId="urn:microsoft.com/office/officeart/2016/7/layout/LinearBlockProcessNumbered"/>
    <dgm:cxn modelId="{151F0A6D-63FF-4B43-BAD9-8BBAE66F2FFA}" type="presParOf" srcId="{D2BA64FC-19FC-C846-83D3-3B2C7F8B9101}" destId="{0DB39060-E4DC-1847-9EEC-7781963D61A5}" srcOrd="0" destOrd="0" presId="urn:microsoft.com/office/officeart/2016/7/layout/LinearBlockProcessNumbered"/>
    <dgm:cxn modelId="{4655E984-584B-8548-BC47-ED5F795A6BE1}" type="presParOf" srcId="{D2BA64FC-19FC-C846-83D3-3B2C7F8B9101}" destId="{3ED67119-26BD-BA48-957E-02056ED2CEE4}" srcOrd="1" destOrd="0" presId="urn:microsoft.com/office/officeart/2016/7/layout/LinearBlockProcessNumbered"/>
    <dgm:cxn modelId="{1178A063-7E18-2544-A534-148DE98437FD}" type="presParOf" srcId="{D2BA64FC-19FC-C846-83D3-3B2C7F8B9101}" destId="{3B386679-E60E-A44D-95D2-8ABD927AD951}" srcOrd="2" destOrd="0" presId="urn:microsoft.com/office/officeart/2016/7/layout/LinearBlockProcessNumbered"/>
    <dgm:cxn modelId="{D172FE5F-4399-5A44-A56E-ABDEBDDF7976}" type="presParOf" srcId="{31688A7D-77FD-814A-B4A9-BE59D28F4846}" destId="{C8E483E7-6D5C-DF47-BE3D-D84F2F482242}" srcOrd="1" destOrd="0" presId="urn:microsoft.com/office/officeart/2016/7/layout/LinearBlockProcessNumbered"/>
    <dgm:cxn modelId="{910D31E2-6161-784E-A81D-F18CD618FEFD}" type="presParOf" srcId="{31688A7D-77FD-814A-B4A9-BE59D28F4846}" destId="{9FC0C811-E0B6-5644-AA29-EB33BD84E93C}" srcOrd="2" destOrd="0" presId="urn:microsoft.com/office/officeart/2016/7/layout/LinearBlockProcessNumbered"/>
    <dgm:cxn modelId="{2F304707-2C7A-9B44-BD00-249A45612D34}" type="presParOf" srcId="{9FC0C811-E0B6-5644-AA29-EB33BD84E93C}" destId="{201343B1-44CA-C847-81CA-628A05114C41}" srcOrd="0" destOrd="0" presId="urn:microsoft.com/office/officeart/2016/7/layout/LinearBlockProcessNumbered"/>
    <dgm:cxn modelId="{CD63A850-9375-474A-BFA5-145588D437C1}" type="presParOf" srcId="{9FC0C811-E0B6-5644-AA29-EB33BD84E93C}" destId="{82F57D21-3B47-AA44-AF1E-41E0B64E69C1}" srcOrd="1" destOrd="0" presId="urn:microsoft.com/office/officeart/2016/7/layout/LinearBlockProcessNumbered"/>
    <dgm:cxn modelId="{06D68347-0281-0D41-8739-E8BD5B28AB2B}" type="presParOf" srcId="{9FC0C811-E0B6-5644-AA29-EB33BD84E93C}" destId="{325254C3-896A-DD47-9478-16EE1D8327C7}" srcOrd="2" destOrd="0" presId="urn:microsoft.com/office/officeart/2016/7/layout/LinearBlockProcessNumbered"/>
    <dgm:cxn modelId="{ECDDA7B0-30FB-DA4E-BBFF-B5106F752FB6}" type="presParOf" srcId="{31688A7D-77FD-814A-B4A9-BE59D28F4846}" destId="{F2A76F63-A5A6-7940-8D28-46AC91888D23}" srcOrd="3" destOrd="0" presId="urn:microsoft.com/office/officeart/2016/7/layout/LinearBlockProcessNumbered"/>
    <dgm:cxn modelId="{54E5FE9C-E506-4047-B779-331A0AFB757C}" type="presParOf" srcId="{31688A7D-77FD-814A-B4A9-BE59D28F4846}" destId="{BCA4AC22-9083-0346-8E4D-8293EA6D9911}" srcOrd="4" destOrd="0" presId="urn:microsoft.com/office/officeart/2016/7/layout/LinearBlockProcessNumbered"/>
    <dgm:cxn modelId="{C25A3B41-B0C1-4842-A59E-8058DE099A3B}" type="presParOf" srcId="{BCA4AC22-9083-0346-8E4D-8293EA6D9911}" destId="{69171F88-E93F-4245-963F-CF60D6446D6D}" srcOrd="0" destOrd="0" presId="urn:microsoft.com/office/officeart/2016/7/layout/LinearBlockProcessNumbered"/>
    <dgm:cxn modelId="{BA1D72BC-06F6-A84C-B208-0DA1973EC949}" type="presParOf" srcId="{BCA4AC22-9083-0346-8E4D-8293EA6D9911}" destId="{107AF040-5153-3B47-9372-9DB541C128BA}" srcOrd="1" destOrd="0" presId="urn:microsoft.com/office/officeart/2016/7/layout/LinearBlockProcessNumbered"/>
    <dgm:cxn modelId="{157DE354-E135-E440-87BA-BBCE49D47746}" type="presParOf" srcId="{BCA4AC22-9083-0346-8E4D-8293EA6D9911}" destId="{38E26258-305A-734A-94B7-93D078536A30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4A4A496-E61F-4B00-A7D2-B34A188D5E43}" type="doc">
      <dgm:prSet loTypeId="urn:microsoft.com/office/officeart/2005/8/layout/target3" loCatId="relationship" qsTypeId="urn:microsoft.com/office/officeart/2005/8/quickstyle/simple3" qsCatId="simple" csTypeId="urn:microsoft.com/office/officeart/2005/8/colors/accent3_1" csCatId="accent3"/>
      <dgm:spPr/>
      <dgm:t>
        <a:bodyPr/>
        <a:lstStyle/>
        <a:p>
          <a:endParaRPr lang="en-GB"/>
        </a:p>
      </dgm:t>
    </dgm:pt>
    <dgm:pt modelId="{992ADC98-B9D4-4352-867F-1F15F7450502}">
      <dgm:prSet custT="1"/>
      <dgm:spPr/>
      <dgm:t>
        <a:bodyPr/>
        <a:lstStyle/>
        <a:p>
          <a:pPr algn="just" rtl="0">
            <a:lnSpc>
              <a:spcPct val="150000"/>
            </a:lnSpc>
          </a:pPr>
          <a:r>
            <a:rPr lang="en-IN" sz="1800" dirty="0">
              <a:latin typeface="Arial" panose="020B0604020202020204" pitchFamily="34" charset="0"/>
              <a:cs typeface="Arial" panose="020B0604020202020204" pitchFamily="34" charset="0"/>
            </a:rPr>
            <a:t>Identifying potential stakeholders will be essential for the healthy eating intervention to ensure availability of adequate resources and expertise for its successful implementation (Turner et al., 2019). </a:t>
          </a:r>
        </a:p>
      </dgm:t>
    </dgm:pt>
    <dgm:pt modelId="{70322374-1480-4F2C-846A-238D87957E0E}" type="parTrans" cxnId="{38166108-F48D-4227-BF9D-697D5A0F9878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E04438-B012-4E21-A4C8-5FB0F63FFA7E}" type="sibTrans" cxnId="{38166108-F48D-4227-BF9D-697D5A0F9878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00DE5D-A27D-4C30-B8BD-1CA693C4F6E9}">
      <dgm:prSet custT="1"/>
      <dgm:spPr/>
      <dgm:t>
        <a:bodyPr/>
        <a:lstStyle/>
        <a:p>
          <a:pPr algn="just" rtl="0">
            <a:lnSpc>
              <a:spcPct val="150000"/>
            </a:lnSpc>
          </a:pPr>
          <a:r>
            <a:rPr lang="en-IN" sz="1800" dirty="0">
              <a:latin typeface="Arial" panose="020B0604020202020204" pitchFamily="34" charset="0"/>
              <a:cs typeface="Arial" panose="020B0604020202020204" pitchFamily="34" charset="0"/>
            </a:rPr>
            <a:t>For instance, Dieticians will be essential to provide evidence-based nutritional plans in the targeted healthy eating digital intervention (Abeltino et al., 2025). </a:t>
          </a:r>
        </a:p>
      </dgm:t>
    </dgm:pt>
    <dgm:pt modelId="{E5C2C7CD-CFCA-4B4F-8234-CC76F531478A}" type="parTrans" cxnId="{F1A19146-2B50-4D1D-B023-9F3979773804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11019A-00BC-4AAD-906C-DE5B5E020334}" type="sibTrans" cxnId="{F1A19146-2B50-4D1D-B023-9F3979773804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C6E417-BAB2-4104-9721-6196C65107C9}">
      <dgm:prSet custT="1"/>
      <dgm:spPr/>
      <dgm:t>
        <a:bodyPr/>
        <a:lstStyle/>
        <a:p>
          <a:pPr algn="just" rtl="0">
            <a:lnSpc>
              <a:spcPct val="150000"/>
            </a:lnSpc>
          </a:pPr>
          <a:r>
            <a:rPr lang="en-IN" sz="1800" dirty="0">
              <a:latin typeface="Arial" panose="020B0604020202020204" pitchFamily="34" charset="0"/>
              <a:cs typeface="Arial" panose="020B0604020202020204" pitchFamily="34" charset="0"/>
            </a:rPr>
            <a:t>Similarly, government health agencies will be crucial stakeholders who will offer funding and policy support for the development of targeted health interventions (WHO, 2020). </a:t>
          </a:r>
        </a:p>
      </dgm:t>
    </dgm:pt>
    <dgm:pt modelId="{D32EF357-CF9F-48BE-8FAA-C336ED75CE86}" type="parTrans" cxnId="{05DCB3CF-2AB7-44AA-9AF9-94F616D9BF49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76D4D6-F536-495F-937F-F8C9DE8E409B}" type="sibTrans" cxnId="{05DCB3CF-2AB7-44AA-9AF9-94F616D9BF49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7D2220-6525-4B3E-BF3A-1B615109681A}" type="pres">
      <dgm:prSet presAssocID="{54A4A496-E61F-4B00-A7D2-B34A188D5E43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1A3B109D-9413-4A57-B53F-2651F41A2186}" type="pres">
      <dgm:prSet presAssocID="{992ADC98-B9D4-4352-867F-1F15F7450502}" presName="circle1" presStyleLbl="node1" presStyleIdx="0" presStyleCnt="3"/>
      <dgm:spPr/>
    </dgm:pt>
    <dgm:pt modelId="{AE41455D-0F28-4A24-982F-B271BBB36333}" type="pres">
      <dgm:prSet presAssocID="{992ADC98-B9D4-4352-867F-1F15F7450502}" presName="space" presStyleCnt="0"/>
      <dgm:spPr/>
    </dgm:pt>
    <dgm:pt modelId="{EF104F4B-7EFE-4A24-8EED-438ED2155AF7}" type="pres">
      <dgm:prSet presAssocID="{992ADC98-B9D4-4352-867F-1F15F7450502}" presName="rect1" presStyleLbl="alignAcc1" presStyleIdx="0" presStyleCnt="3"/>
      <dgm:spPr/>
    </dgm:pt>
    <dgm:pt modelId="{1BF47FF8-72E7-484A-A003-933F6646B676}" type="pres">
      <dgm:prSet presAssocID="{ED00DE5D-A27D-4C30-B8BD-1CA693C4F6E9}" presName="vertSpace2" presStyleLbl="node1" presStyleIdx="0" presStyleCnt="3"/>
      <dgm:spPr/>
    </dgm:pt>
    <dgm:pt modelId="{15152C1A-2359-4C15-B7DD-A8F5C5FFED0D}" type="pres">
      <dgm:prSet presAssocID="{ED00DE5D-A27D-4C30-B8BD-1CA693C4F6E9}" presName="circle2" presStyleLbl="node1" presStyleIdx="1" presStyleCnt="3"/>
      <dgm:spPr/>
    </dgm:pt>
    <dgm:pt modelId="{B2A63113-4318-4BD2-9A3E-2E1D5EA093B7}" type="pres">
      <dgm:prSet presAssocID="{ED00DE5D-A27D-4C30-B8BD-1CA693C4F6E9}" presName="rect2" presStyleLbl="alignAcc1" presStyleIdx="1" presStyleCnt="3"/>
      <dgm:spPr/>
    </dgm:pt>
    <dgm:pt modelId="{561B3406-3B84-4DC5-AAB9-ACA15225026D}" type="pres">
      <dgm:prSet presAssocID="{B3C6E417-BAB2-4104-9721-6196C65107C9}" presName="vertSpace3" presStyleLbl="node1" presStyleIdx="1" presStyleCnt="3"/>
      <dgm:spPr/>
    </dgm:pt>
    <dgm:pt modelId="{5CBF9799-83C8-4961-AA08-21F1265901D8}" type="pres">
      <dgm:prSet presAssocID="{B3C6E417-BAB2-4104-9721-6196C65107C9}" presName="circle3" presStyleLbl="node1" presStyleIdx="2" presStyleCnt="3"/>
      <dgm:spPr/>
    </dgm:pt>
    <dgm:pt modelId="{137B744D-F886-44F4-B808-34659BC8246A}" type="pres">
      <dgm:prSet presAssocID="{B3C6E417-BAB2-4104-9721-6196C65107C9}" presName="rect3" presStyleLbl="alignAcc1" presStyleIdx="2" presStyleCnt="3"/>
      <dgm:spPr/>
    </dgm:pt>
    <dgm:pt modelId="{D923B1EF-F915-4C33-B075-820179ED85A3}" type="pres">
      <dgm:prSet presAssocID="{992ADC98-B9D4-4352-867F-1F15F7450502}" presName="rect1ParTxNoCh" presStyleLbl="alignAcc1" presStyleIdx="2" presStyleCnt="3">
        <dgm:presLayoutVars>
          <dgm:chMax val="1"/>
          <dgm:bulletEnabled val="1"/>
        </dgm:presLayoutVars>
      </dgm:prSet>
      <dgm:spPr/>
    </dgm:pt>
    <dgm:pt modelId="{D8A4B2D9-FCEB-4CD0-850F-1C6720415322}" type="pres">
      <dgm:prSet presAssocID="{ED00DE5D-A27D-4C30-B8BD-1CA693C4F6E9}" presName="rect2ParTxNoCh" presStyleLbl="alignAcc1" presStyleIdx="2" presStyleCnt="3">
        <dgm:presLayoutVars>
          <dgm:chMax val="1"/>
          <dgm:bulletEnabled val="1"/>
        </dgm:presLayoutVars>
      </dgm:prSet>
      <dgm:spPr/>
    </dgm:pt>
    <dgm:pt modelId="{572D6912-FAE0-48A2-B311-132AFF857230}" type="pres">
      <dgm:prSet presAssocID="{B3C6E417-BAB2-4104-9721-6196C65107C9}" presName="rect3ParTxNoCh" presStyleLbl="alignAcc1" presStyleIdx="2" presStyleCnt="3">
        <dgm:presLayoutVars>
          <dgm:chMax val="1"/>
          <dgm:bulletEnabled val="1"/>
        </dgm:presLayoutVars>
      </dgm:prSet>
      <dgm:spPr/>
    </dgm:pt>
  </dgm:ptLst>
  <dgm:cxnLst>
    <dgm:cxn modelId="{38166108-F48D-4227-BF9D-697D5A0F9878}" srcId="{54A4A496-E61F-4B00-A7D2-B34A188D5E43}" destId="{992ADC98-B9D4-4352-867F-1F15F7450502}" srcOrd="0" destOrd="0" parTransId="{70322374-1480-4F2C-846A-238D87957E0E}" sibTransId="{17E04438-B012-4E21-A4C8-5FB0F63FFA7E}"/>
    <dgm:cxn modelId="{5B210116-DFFC-4ED3-9455-1AA391196CA4}" type="presOf" srcId="{ED00DE5D-A27D-4C30-B8BD-1CA693C4F6E9}" destId="{D8A4B2D9-FCEB-4CD0-850F-1C6720415322}" srcOrd="1" destOrd="0" presId="urn:microsoft.com/office/officeart/2005/8/layout/target3"/>
    <dgm:cxn modelId="{86CE7D5E-2367-4D62-9069-55D67638B871}" type="presOf" srcId="{54A4A496-E61F-4B00-A7D2-B34A188D5E43}" destId="{087D2220-6525-4B3E-BF3A-1B615109681A}" srcOrd="0" destOrd="0" presId="urn:microsoft.com/office/officeart/2005/8/layout/target3"/>
    <dgm:cxn modelId="{14275863-7AA8-4F26-8A20-A1FB817F6D1E}" type="presOf" srcId="{ED00DE5D-A27D-4C30-B8BD-1CA693C4F6E9}" destId="{B2A63113-4318-4BD2-9A3E-2E1D5EA093B7}" srcOrd="0" destOrd="0" presId="urn:microsoft.com/office/officeart/2005/8/layout/target3"/>
    <dgm:cxn modelId="{F1A19146-2B50-4D1D-B023-9F3979773804}" srcId="{54A4A496-E61F-4B00-A7D2-B34A188D5E43}" destId="{ED00DE5D-A27D-4C30-B8BD-1CA693C4F6E9}" srcOrd="1" destOrd="0" parTransId="{E5C2C7CD-CFCA-4B4F-8234-CC76F531478A}" sibTransId="{7C11019A-00BC-4AAD-906C-DE5B5E020334}"/>
    <dgm:cxn modelId="{5CCEEB8B-7BCC-49A2-A1E7-77EB070F9FC3}" type="presOf" srcId="{992ADC98-B9D4-4352-867F-1F15F7450502}" destId="{EF104F4B-7EFE-4A24-8EED-438ED2155AF7}" srcOrd="0" destOrd="0" presId="urn:microsoft.com/office/officeart/2005/8/layout/target3"/>
    <dgm:cxn modelId="{4F8506AB-3AB5-4C50-9C4A-1474DB7B0CF3}" type="presOf" srcId="{B3C6E417-BAB2-4104-9721-6196C65107C9}" destId="{572D6912-FAE0-48A2-B311-132AFF857230}" srcOrd="1" destOrd="0" presId="urn:microsoft.com/office/officeart/2005/8/layout/target3"/>
    <dgm:cxn modelId="{F9E862CB-7ED0-4292-95F3-C386C2D8EC81}" type="presOf" srcId="{B3C6E417-BAB2-4104-9721-6196C65107C9}" destId="{137B744D-F886-44F4-B808-34659BC8246A}" srcOrd="0" destOrd="0" presId="urn:microsoft.com/office/officeart/2005/8/layout/target3"/>
    <dgm:cxn modelId="{914463CB-BDFE-4165-8818-3825654F86D7}" type="presOf" srcId="{992ADC98-B9D4-4352-867F-1F15F7450502}" destId="{D923B1EF-F915-4C33-B075-820179ED85A3}" srcOrd="1" destOrd="0" presId="urn:microsoft.com/office/officeart/2005/8/layout/target3"/>
    <dgm:cxn modelId="{05DCB3CF-2AB7-44AA-9AF9-94F616D9BF49}" srcId="{54A4A496-E61F-4B00-A7D2-B34A188D5E43}" destId="{B3C6E417-BAB2-4104-9721-6196C65107C9}" srcOrd="2" destOrd="0" parTransId="{D32EF357-CF9F-48BE-8FAA-C336ED75CE86}" sibTransId="{6B76D4D6-F536-495F-937F-F8C9DE8E409B}"/>
    <dgm:cxn modelId="{16F5770D-5696-46B3-BC75-FA80B4EEE844}" type="presParOf" srcId="{087D2220-6525-4B3E-BF3A-1B615109681A}" destId="{1A3B109D-9413-4A57-B53F-2651F41A2186}" srcOrd="0" destOrd="0" presId="urn:microsoft.com/office/officeart/2005/8/layout/target3"/>
    <dgm:cxn modelId="{5A9B97D6-136A-413E-ABC9-009451F44208}" type="presParOf" srcId="{087D2220-6525-4B3E-BF3A-1B615109681A}" destId="{AE41455D-0F28-4A24-982F-B271BBB36333}" srcOrd="1" destOrd="0" presId="urn:microsoft.com/office/officeart/2005/8/layout/target3"/>
    <dgm:cxn modelId="{AD8A5BC8-5B12-42A8-9130-5BB70F2DDE9C}" type="presParOf" srcId="{087D2220-6525-4B3E-BF3A-1B615109681A}" destId="{EF104F4B-7EFE-4A24-8EED-438ED2155AF7}" srcOrd="2" destOrd="0" presId="urn:microsoft.com/office/officeart/2005/8/layout/target3"/>
    <dgm:cxn modelId="{92A1738A-8785-45DE-8E8B-C84993DD8223}" type="presParOf" srcId="{087D2220-6525-4B3E-BF3A-1B615109681A}" destId="{1BF47FF8-72E7-484A-A003-933F6646B676}" srcOrd="3" destOrd="0" presId="urn:microsoft.com/office/officeart/2005/8/layout/target3"/>
    <dgm:cxn modelId="{B910C11D-D997-4D68-B2D5-9D89E7445CAB}" type="presParOf" srcId="{087D2220-6525-4B3E-BF3A-1B615109681A}" destId="{15152C1A-2359-4C15-B7DD-A8F5C5FFED0D}" srcOrd="4" destOrd="0" presId="urn:microsoft.com/office/officeart/2005/8/layout/target3"/>
    <dgm:cxn modelId="{FAFCEA13-02F0-4EB8-8FB3-5BAD415594AB}" type="presParOf" srcId="{087D2220-6525-4B3E-BF3A-1B615109681A}" destId="{B2A63113-4318-4BD2-9A3E-2E1D5EA093B7}" srcOrd="5" destOrd="0" presId="urn:microsoft.com/office/officeart/2005/8/layout/target3"/>
    <dgm:cxn modelId="{B76C7822-6E91-459D-916F-1F22C7996E98}" type="presParOf" srcId="{087D2220-6525-4B3E-BF3A-1B615109681A}" destId="{561B3406-3B84-4DC5-AAB9-ACA15225026D}" srcOrd="6" destOrd="0" presId="urn:microsoft.com/office/officeart/2005/8/layout/target3"/>
    <dgm:cxn modelId="{3AABE5FE-EDB5-416A-8CD7-E3D6AEC20512}" type="presParOf" srcId="{087D2220-6525-4B3E-BF3A-1B615109681A}" destId="{5CBF9799-83C8-4961-AA08-21F1265901D8}" srcOrd="7" destOrd="0" presId="urn:microsoft.com/office/officeart/2005/8/layout/target3"/>
    <dgm:cxn modelId="{AA3501BE-4D72-4488-9AFD-C4BF260BDA36}" type="presParOf" srcId="{087D2220-6525-4B3E-BF3A-1B615109681A}" destId="{137B744D-F886-44F4-B808-34659BC8246A}" srcOrd="8" destOrd="0" presId="urn:microsoft.com/office/officeart/2005/8/layout/target3"/>
    <dgm:cxn modelId="{E60B0733-EAB7-4E8E-B159-57D78E4EE55E}" type="presParOf" srcId="{087D2220-6525-4B3E-BF3A-1B615109681A}" destId="{D923B1EF-F915-4C33-B075-820179ED85A3}" srcOrd="9" destOrd="0" presId="urn:microsoft.com/office/officeart/2005/8/layout/target3"/>
    <dgm:cxn modelId="{C0C629B1-8AA3-4597-89B7-C542A7BC1ED1}" type="presParOf" srcId="{087D2220-6525-4B3E-BF3A-1B615109681A}" destId="{D8A4B2D9-FCEB-4CD0-850F-1C6720415322}" srcOrd="10" destOrd="0" presId="urn:microsoft.com/office/officeart/2005/8/layout/target3"/>
    <dgm:cxn modelId="{5177B5D8-56A8-43AB-942E-714F356666F1}" type="presParOf" srcId="{087D2220-6525-4B3E-BF3A-1B615109681A}" destId="{572D6912-FAE0-48A2-B311-132AFF857230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736E7D3-2788-4E9B-A7C4-ECDC4BE50B3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4DA1F45-FC75-4AE5-8B70-150389AF80C3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IN" sz="1800" dirty="0">
              <a:latin typeface="Arial" panose="020B0604020202020204" pitchFamily="34" charset="0"/>
              <a:cs typeface="Arial" panose="020B0604020202020204" pitchFamily="34" charset="0"/>
            </a:rPr>
            <a:t>Healthcare professionals will be a key stakeholder in the targeted health intervention, as they will prescribe proper medications to lose weight (DiMatteo et al., 2025). </a:t>
          </a:r>
        </a:p>
      </dgm:t>
    </dgm:pt>
    <dgm:pt modelId="{323D795C-A007-479D-9F96-D30C7747EF26}" type="parTrans" cxnId="{893A6AD6-B04A-4A44-B6DB-03C1EE7B850F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7C6D5A-6DF9-415B-A623-F9E06A1C6195}" type="sibTrans" cxnId="{893A6AD6-B04A-4A44-B6DB-03C1EE7B850F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B59E0D-77B3-4AE0-84B9-3EDA6669EAEE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IN" sz="1800" dirty="0">
              <a:latin typeface="Arial" panose="020B0604020202020204" pitchFamily="34" charset="0"/>
              <a:cs typeface="Arial" panose="020B0604020202020204" pitchFamily="34" charset="0"/>
            </a:rPr>
            <a:t>Application developers will be an important stakeholder group who will help deliver a user-friendly digital interface in the health intervention, where adolescents can access all the care services through smartphones (Wei et al., 2020).</a:t>
          </a:r>
        </a:p>
      </dgm:t>
    </dgm:pt>
    <dgm:pt modelId="{0F162654-DC77-4AED-8A85-49D7D319999F}" type="parTrans" cxnId="{53AA16ED-987B-41E3-AAF8-EC736279CAC2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CEAE5A-06ED-4E16-9820-67A018CE6B32}" type="sibTrans" cxnId="{53AA16ED-987B-41E3-AAF8-EC736279CAC2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D7B228-E631-45CC-83D2-0021E45CE3E4}">
      <dgm:prSet custT="1"/>
      <dgm:spPr/>
      <dgm:t>
        <a:bodyPr/>
        <a:lstStyle/>
        <a:p>
          <a:pPr rtl="0">
            <a:lnSpc>
              <a:spcPct val="150000"/>
            </a:lnSpc>
          </a:pPr>
          <a:r>
            <a:rPr lang="en-IN" sz="1800" dirty="0">
              <a:latin typeface="Arial" panose="020B0604020202020204" pitchFamily="34" charset="0"/>
              <a:cs typeface="Arial" panose="020B0604020202020204" pitchFamily="34" charset="0"/>
            </a:rPr>
            <a:t>Finally, school authorities will help educate students and encourage them to effectively use the AI-powered mobile app, supporting intervention success (Molina et al., 2024).     </a:t>
          </a:r>
        </a:p>
      </dgm:t>
    </dgm:pt>
    <dgm:pt modelId="{771DD62E-C9B9-4A35-85D8-26EB5E29F063}" type="parTrans" cxnId="{9D437961-E247-4616-89B2-26F25CECAEB1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4CD142-89B0-456A-8087-35433ACA34FA}" type="sibTrans" cxnId="{9D437961-E247-4616-89B2-26F25CECAEB1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C36501-8C59-445B-BE32-AD5E2B12BD0B}" type="pres">
      <dgm:prSet presAssocID="{5736E7D3-2788-4E9B-A7C4-ECDC4BE50B30}" presName="vert0" presStyleCnt="0">
        <dgm:presLayoutVars>
          <dgm:dir/>
          <dgm:animOne val="branch"/>
          <dgm:animLvl val="lvl"/>
        </dgm:presLayoutVars>
      </dgm:prSet>
      <dgm:spPr/>
    </dgm:pt>
    <dgm:pt modelId="{2A6956C1-397B-4284-A7F4-66591F8E2885}" type="pres">
      <dgm:prSet presAssocID="{24DA1F45-FC75-4AE5-8B70-150389AF80C3}" presName="thickLine" presStyleLbl="alignNode1" presStyleIdx="0" presStyleCnt="3"/>
      <dgm:spPr/>
    </dgm:pt>
    <dgm:pt modelId="{426D3035-56C2-4711-B664-AE41E65C39CD}" type="pres">
      <dgm:prSet presAssocID="{24DA1F45-FC75-4AE5-8B70-150389AF80C3}" presName="horz1" presStyleCnt="0"/>
      <dgm:spPr/>
    </dgm:pt>
    <dgm:pt modelId="{A5354026-EF83-4383-A2C4-9C3D2C99424E}" type="pres">
      <dgm:prSet presAssocID="{24DA1F45-FC75-4AE5-8B70-150389AF80C3}" presName="tx1" presStyleLbl="revTx" presStyleIdx="0" presStyleCnt="3"/>
      <dgm:spPr/>
    </dgm:pt>
    <dgm:pt modelId="{406802D8-F708-4A33-B1ED-23E617076B61}" type="pres">
      <dgm:prSet presAssocID="{24DA1F45-FC75-4AE5-8B70-150389AF80C3}" presName="vert1" presStyleCnt="0"/>
      <dgm:spPr/>
    </dgm:pt>
    <dgm:pt modelId="{F2334A20-9C52-4355-84E6-250C3D10C90C}" type="pres">
      <dgm:prSet presAssocID="{62B59E0D-77B3-4AE0-84B9-3EDA6669EAEE}" presName="thickLine" presStyleLbl="alignNode1" presStyleIdx="1" presStyleCnt="3"/>
      <dgm:spPr/>
    </dgm:pt>
    <dgm:pt modelId="{68FA1885-EF02-4FB5-853A-07C473A7AE8D}" type="pres">
      <dgm:prSet presAssocID="{62B59E0D-77B3-4AE0-84B9-3EDA6669EAEE}" presName="horz1" presStyleCnt="0"/>
      <dgm:spPr/>
    </dgm:pt>
    <dgm:pt modelId="{52ACC873-1825-496E-B4C0-B5D22B7152CA}" type="pres">
      <dgm:prSet presAssocID="{62B59E0D-77B3-4AE0-84B9-3EDA6669EAEE}" presName="tx1" presStyleLbl="revTx" presStyleIdx="1" presStyleCnt="3"/>
      <dgm:spPr/>
    </dgm:pt>
    <dgm:pt modelId="{9BEED6D7-B1E8-4715-87FD-F3DFF4368B4F}" type="pres">
      <dgm:prSet presAssocID="{62B59E0D-77B3-4AE0-84B9-3EDA6669EAEE}" presName="vert1" presStyleCnt="0"/>
      <dgm:spPr/>
    </dgm:pt>
    <dgm:pt modelId="{E650FCA4-662B-4017-9BD4-C3A5130875B1}" type="pres">
      <dgm:prSet presAssocID="{D0D7B228-E631-45CC-83D2-0021E45CE3E4}" presName="thickLine" presStyleLbl="alignNode1" presStyleIdx="2" presStyleCnt="3"/>
      <dgm:spPr/>
    </dgm:pt>
    <dgm:pt modelId="{70D1B115-8518-40B4-B691-D55CF11F76C7}" type="pres">
      <dgm:prSet presAssocID="{D0D7B228-E631-45CC-83D2-0021E45CE3E4}" presName="horz1" presStyleCnt="0"/>
      <dgm:spPr/>
    </dgm:pt>
    <dgm:pt modelId="{2CC8209A-5AD1-43BE-BB68-B6CA00FA7A7D}" type="pres">
      <dgm:prSet presAssocID="{D0D7B228-E631-45CC-83D2-0021E45CE3E4}" presName="tx1" presStyleLbl="revTx" presStyleIdx="2" presStyleCnt="3"/>
      <dgm:spPr/>
    </dgm:pt>
    <dgm:pt modelId="{32698530-9AF1-43CD-9FD4-C1B4F0E44396}" type="pres">
      <dgm:prSet presAssocID="{D0D7B228-E631-45CC-83D2-0021E45CE3E4}" presName="vert1" presStyleCnt="0"/>
      <dgm:spPr/>
    </dgm:pt>
  </dgm:ptLst>
  <dgm:cxnLst>
    <dgm:cxn modelId="{6E2C2604-992B-43A6-BBAE-F76BFD98FD21}" type="presOf" srcId="{62B59E0D-77B3-4AE0-84B9-3EDA6669EAEE}" destId="{52ACC873-1825-496E-B4C0-B5D22B7152CA}" srcOrd="0" destOrd="0" presId="urn:microsoft.com/office/officeart/2008/layout/LinedList"/>
    <dgm:cxn modelId="{7BDCF109-441D-41D8-98FF-B5C629FDC906}" type="presOf" srcId="{D0D7B228-E631-45CC-83D2-0021E45CE3E4}" destId="{2CC8209A-5AD1-43BE-BB68-B6CA00FA7A7D}" srcOrd="0" destOrd="0" presId="urn:microsoft.com/office/officeart/2008/layout/LinedList"/>
    <dgm:cxn modelId="{9D437961-E247-4616-89B2-26F25CECAEB1}" srcId="{5736E7D3-2788-4E9B-A7C4-ECDC4BE50B30}" destId="{D0D7B228-E631-45CC-83D2-0021E45CE3E4}" srcOrd="2" destOrd="0" parTransId="{771DD62E-C9B9-4A35-85D8-26EB5E29F063}" sibTransId="{4C4CD142-89B0-456A-8087-35433ACA34FA}"/>
    <dgm:cxn modelId="{91D9AE4C-7C01-405C-9056-E25CAB7EADDC}" type="presOf" srcId="{5736E7D3-2788-4E9B-A7C4-ECDC4BE50B30}" destId="{8EC36501-8C59-445B-BE32-AD5E2B12BD0B}" srcOrd="0" destOrd="0" presId="urn:microsoft.com/office/officeart/2008/layout/LinedList"/>
    <dgm:cxn modelId="{893A6AD6-B04A-4A44-B6DB-03C1EE7B850F}" srcId="{5736E7D3-2788-4E9B-A7C4-ECDC4BE50B30}" destId="{24DA1F45-FC75-4AE5-8B70-150389AF80C3}" srcOrd="0" destOrd="0" parTransId="{323D795C-A007-479D-9F96-D30C7747EF26}" sibTransId="{237C6D5A-6DF9-415B-A623-F9E06A1C6195}"/>
    <dgm:cxn modelId="{6F1C87D9-D762-40E2-BCDA-98F23807E10D}" type="presOf" srcId="{24DA1F45-FC75-4AE5-8B70-150389AF80C3}" destId="{A5354026-EF83-4383-A2C4-9C3D2C99424E}" srcOrd="0" destOrd="0" presId="urn:microsoft.com/office/officeart/2008/layout/LinedList"/>
    <dgm:cxn modelId="{53AA16ED-987B-41E3-AAF8-EC736279CAC2}" srcId="{5736E7D3-2788-4E9B-A7C4-ECDC4BE50B30}" destId="{62B59E0D-77B3-4AE0-84B9-3EDA6669EAEE}" srcOrd="1" destOrd="0" parTransId="{0F162654-DC77-4AED-8A85-49D7D319999F}" sibTransId="{89CEAE5A-06ED-4E16-9820-67A018CE6B32}"/>
    <dgm:cxn modelId="{F3788B27-A180-4CE4-B848-32B555C5501A}" type="presParOf" srcId="{8EC36501-8C59-445B-BE32-AD5E2B12BD0B}" destId="{2A6956C1-397B-4284-A7F4-66591F8E2885}" srcOrd="0" destOrd="0" presId="urn:microsoft.com/office/officeart/2008/layout/LinedList"/>
    <dgm:cxn modelId="{3A342482-FCD2-4804-A0DE-E28AB6AA5213}" type="presParOf" srcId="{8EC36501-8C59-445B-BE32-AD5E2B12BD0B}" destId="{426D3035-56C2-4711-B664-AE41E65C39CD}" srcOrd="1" destOrd="0" presId="urn:microsoft.com/office/officeart/2008/layout/LinedList"/>
    <dgm:cxn modelId="{9C5EA0D0-4618-4885-8619-232EEB2464E1}" type="presParOf" srcId="{426D3035-56C2-4711-B664-AE41E65C39CD}" destId="{A5354026-EF83-4383-A2C4-9C3D2C99424E}" srcOrd="0" destOrd="0" presId="urn:microsoft.com/office/officeart/2008/layout/LinedList"/>
    <dgm:cxn modelId="{1D22562F-811B-42F1-987D-242931D45A42}" type="presParOf" srcId="{426D3035-56C2-4711-B664-AE41E65C39CD}" destId="{406802D8-F708-4A33-B1ED-23E617076B61}" srcOrd="1" destOrd="0" presId="urn:microsoft.com/office/officeart/2008/layout/LinedList"/>
    <dgm:cxn modelId="{12573A8F-786F-4347-89A7-C8AB93B08018}" type="presParOf" srcId="{8EC36501-8C59-445B-BE32-AD5E2B12BD0B}" destId="{F2334A20-9C52-4355-84E6-250C3D10C90C}" srcOrd="2" destOrd="0" presId="urn:microsoft.com/office/officeart/2008/layout/LinedList"/>
    <dgm:cxn modelId="{B094FC2B-462E-4EBC-A756-88A49E131915}" type="presParOf" srcId="{8EC36501-8C59-445B-BE32-AD5E2B12BD0B}" destId="{68FA1885-EF02-4FB5-853A-07C473A7AE8D}" srcOrd="3" destOrd="0" presId="urn:microsoft.com/office/officeart/2008/layout/LinedList"/>
    <dgm:cxn modelId="{8DA4A00B-367E-49F1-90D8-5D1D4974A59D}" type="presParOf" srcId="{68FA1885-EF02-4FB5-853A-07C473A7AE8D}" destId="{52ACC873-1825-496E-B4C0-B5D22B7152CA}" srcOrd="0" destOrd="0" presId="urn:microsoft.com/office/officeart/2008/layout/LinedList"/>
    <dgm:cxn modelId="{AF80C23C-B0A0-4D69-8B8A-86E2D79B0A1F}" type="presParOf" srcId="{68FA1885-EF02-4FB5-853A-07C473A7AE8D}" destId="{9BEED6D7-B1E8-4715-87FD-F3DFF4368B4F}" srcOrd="1" destOrd="0" presId="urn:microsoft.com/office/officeart/2008/layout/LinedList"/>
    <dgm:cxn modelId="{DC8B9589-C40B-4B26-ADD1-E158D8F93146}" type="presParOf" srcId="{8EC36501-8C59-445B-BE32-AD5E2B12BD0B}" destId="{E650FCA4-662B-4017-9BD4-C3A5130875B1}" srcOrd="4" destOrd="0" presId="urn:microsoft.com/office/officeart/2008/layout/LinedList"/>
    <dgm:cxn modelId="{544F11C5-2E46-456B-9B4F-9E286BC09574}" type="presParOf" srcId="{8EC36501-8C59-445B-BE32-AD5E2B12BD0B}" destId="{70D1B115-8518-40B4-B691-D55CF11F76C7}" srcOrd="5" destOrd="0" presId="urn:microsoft.com/office/officeart/2008/layout/LinedList"/>
    <dgm:cxn modelId="{C93A7654-D6D6-4A7F-A25A-CC6AA529FAA9}" type="presParOf" srcId="{70D1B115-8518-40B4-B691-D55CF11F76C7}" destId="{2CC8209A-5AD1-43BE-BB68-B6CA00FA7A7D}" srcOrd="0" destOrd="0" presId="urn:microsoft.com/office/officeart/2008/layout/LinedList"/>
    <dgm:cxn modelId="{ADD0B740-B452-439C-B161-CA4443903F53}" type="presParOf" srcId="{70D1B115-8518-40B4-B691-D55CF11F76C7}" destId="{32698530-9AF1-43CD-9FD4-C1B4F0E4439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8928593-A262-4690-968C-02CABF735800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FBE780F-A554-4890-9031-C7B3B537C7D5}">
      <dgm:prSet custT="1"/>
      <dgm:spPr/>
      <dgm:t>
        <a:bodyPr/>
        <a:lstStyle/>
        <a:p>
          <a:pPr algn="just" rtl="0"/>
          <a:r>
            <a:rPr lang="en-IN" sz="1800" dirty="0">
              <a:latin typeface="Arial" panose="020B0604020202020204" pitchFamily="34" charset="0"/>
              <a:cs typeface="Arial" panose="020B0604020202020204" pitchFamily="34" charset="0"/>
            </a:rPr>
            <a:t>The personalised nutritional guides in the app will encourage adolescents to make healthy food choices, which will help in managing their increasing weight (Partridge and Redfern, 2018). </a:t>
          </a:r>
        </a:p>
      </dgm:t>
    </dgm:pt>
    <dgm:pt modelId="{2DB32E0B-AA18-47D1-ACC0-163AB8BBF0E8}" type="parTrans" cxnId="{3E54F630-6C48-4B33-B157-2B4697F6AC5E}">
      <dgm:prSet/>
      <dgm:spPr/>
      <dgm:t>
        <a:bodyPr/>
        <a:lstStyle/>
        <a:p>
          <a:endParaRPr lang="en-GB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3B645C2-9F75-441E-9138-06CD5F6FA06D}" type="sibTrans" cxnId="{3E54F630-6C48-4B33-B157-2B4697F6AC5E}">
      <dgm:prSet/>
      <dgm:spPr/>
      <dgm:t>
        <a:bodyPr/>
        <a:lstStyle/>
        <a:p>
          <a:endParaRPr lang="en-GB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B09ABC9-DFD5-48DB-B16E-A7A52E7E00DC}">
      <dgm:prSet custT="1"/>
      <dgm:spPr/>
      <dgm:t>
        <a:bodyPr/>
        <a:lstStyle/>
        <a:p>
          <a:pPr algn="just" rtl="0"/>
          <a:r>
            <a:rPr lang="en-IN" sz="1800" dirty="0">
              <a:latin typeface="Arial" panose="020B0604020202020204" pitchFamily="34" charset="0"/>
              <a:cs typeface="Arial" panose="020B0604020202020204" pitchFamily="34" charset="0"/>
            </a:rPr>
            <a:t>The app-driven regular reminders will influence the adolescents to intake water, fruit and vegetables, which will improve dietary habits and support wellbeing (Svanfeldt et al., 2025). </a:t>
          </a:r>
        </a:p>
      </dgm:t>
    </dgm:pt>
    <dgm:pt modelId="{5625A930-F80E-4078-A839-379CF96C6C64}" type="parTrans" cxnId="{8B5A90AA-DAF9-437A-A96F-1B249AEE9498}">
      <dgm:prSet/>
      <dgm:spPr/>
      <dgm:t>
        <a:bodyPr/>
        <a:lstStyle/>
        <a:p>
          <a:endParaRPr lang="en-GB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999FF0-11A4-4AD9-9C50-A79F4F6EF0FC}" type="sibTrans" cxnId="{8B5A90AA-DAF9-437A-A96F-1B249AEE9498}">
      <dgm:prSet/>
      <dgm:spPr/>
      <dgm:t>
        <a:bodyPr/>
        <a:lstStyle/>
        <a:p>
          <a:endParaRPr lang="en-GB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9651215-6478-41D7-A609-53483B49DB3C}">
      <dgm:prSet custT="1"/>
      <dgm:spPr/>
      <dgm:t>
        <a:bodyPr/>
        <a:lstStyle/>
        <a:p>
          <a:pPr algn="just" rtl="0"/>
          <a:r>
            <a:rPr lang="en-IN" sz="1800" dirty="0">
              <a:latin typeface="Arial" panose="020B0604020202020204" pitchFamily="34" charset="0"/>
              <a:cs typeface="Arial" panose="020B0604020202020204" pitchFamily="34" charset="0"/>
            </a:rPr>
            <a:t>Overall, improved dietary habits due to the app suggestions will lower the prevalence of obesity among the UK adolescents.  </a:t>
          </a:r>
        </a:p>
      </dgm:t>
    </dgm:pt>
    <dgm:pt modelId="{9DD228E4-1D31-41FE-B455-751844AEF90E}" type="parTrans" cxnId="{4DDC477E-847E-49AF-A7F5-C1EB737DA1C2}">
      <dgm:prSet/>
      <dgm:spPr/>
      <dgm:t>
        <a:bodyPr/>
        <a:lstStyle/>
        <a:p>
          <a:endParaRPr lang="en-GB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3684284-3876-4F3F-B3B4-D803955C0170}" type="sibTrans" cxnId="{4DDC477E-847E-49AF-A7F5-C1EB737DA1C2}">
      <dgm:prSet/>
      <dgm:spPr/>
      <dgm:t>
        <a:bodyPr/>
        <a:lstStyle/>
        <a:p>
          <a:endParaRPr lang="en-GB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C07E37A-72FE-44EC-BD43-94DBBD95A1EA}" type="pres">
      <dgm:prSet presAssocID="{88928593-A262-4690-968C-02CABF735800}" presName="Name0" presStyleCnt="0">
        <dgm:presLayoutVars>
          <dgm:dir/>
          <dgm:animLvl val="lvl"/>
          <dgm:resizeHandles val="exact"/>
        </dgm:presLayoutVars>
      </dgm:prSet>
      <dgm:spPr/>
    </dgm:pt>
    <dgm:pt modelId="{C7C82E58-2333-42E4-8FAE-BDA04057F483}" type="pres">
      <dgm:prSet presAssocID="{69651215-6478-41D7-A609-53483B49DB3C}" presName="boxAndChildren" presStyleCnt="0"/>
      <dgm:spPr/>
    </dgm:pt>
    <dgm:pt modelId="{FCD7ABFC-F256-4911-8A29-0169428D715D}" type="pres">
      <dgm:prSet presAssocID="{69651215-6478-41D7-A609-53483B49DB3C}" presName="parentTextBox" presStyleLbl="node1" presStyleIdx="0" presStyleCnt="3"/>
      <dgm:spPr/>
    </dgm:pt>
    <dgm:pt modelId="{DCC691A1-6C13-4FAD-B660-1D6E500E3369}" type="pres">
      <dgm:prSet presAssocID="{90999FF0-11A4-4AD9-9C50-A79F4F6EF0FC}" presName="sp" presStyleCnt="0"/>
      <dgm:spPr/>
    </dgm:pt>
    <dgm:pt modelId="{A32C77EC-F80D-48D6-8C52-489176E8CE32}" type="pres">
      <dgm:prSet presAssocID="{AB09ABC9-DFD5-48DB-B16E-A7A52E7E00DC}" presName="arrowAndChildren" presStyleCnt="0"/>
      <dgm:spPr/>
    </dgm:pt>
    <dgm:pt modelId="{68375784-CC34-4A59-AE33-A53BCA7F9386}" type="pres">
      <dgm:prSet presAssocID="{AB09ABC9-DFD5-48DB-B16E-A7A52E7E00DC}" presName="parentTextArrow" presStyleLbl="node1" presStyleIdx="1" presStyleCnt="3"/>
      <dgm:spPr/>
    </dgm:pt>
    <dgm:pt modelId="{407E54C6-21B8-41F7-90DE-FFD4A410D0A1}" type="pres">
      <dgm:prSet presAssocID="{53B645C2-9F75-441E-9138-06CD5F6FA06D}" presName="sp" presStyleCnt="0"/>
      <dgm:spPr/>
    </dgm:pt>
    <dgm:pt modelId="{33CEC9E8-35F1-40FE-9B12-75BC645553E7}" type="pres">
      <dgm:prSet presAssocID="{3FBE780F-A554-4890-9031-C7B3B537C7D5}" presName="arrowAndChildren" presStyleCnt="0"/>
      <dgm:spPr/>
    </dgm:pt>
    <dgm:pt modelId="{5654F79C-EE19-486E-8908-35FCE521363F}" type="pres">
      <dgm:prSet presAssocID="{3FBE780F-A554-4890-9031-C7B3B537C7D5}" presName="parentTextArrow" presStyleLbl="node1" presStyleIdx="2" presStyleCnt="3"/>
      <dgm:spPr/>
    </dgm:pt>
  </dgm:ptLst>
  <dgm:cxnLst>
    <dgm:cxn modelId="{BC180E16-B8F4-41E0-BACC-2E390D0F6C34}" type="presOf" srcId="{88928593-A262-4690-968C-02CABF735800}" destId="{8C07E37A-72FE-44EC-BD43-94DBBD95A1EA}" srcOrd="0" destOrd="0" presId="urn:microsoft.com/office/officeart/2005/8/layout/process4"/>
    <dgm:cxn modelId="{3E54F630-6C48-4B33-B157-2B4697F6AC5E}" srcId="{88928593-A262-4690-968C-02CABF735800}" destId="{3FBE780F-A554-4890-9031-C7B3B537C7D5}" srcOrd="0" destOrd="0" parTransId="{2DB32E0B-AA18-47D1-ACC0-163AB8BBF0E8}" sibTransId="{53B645C2-9F75-441E-9138-06CD5F6FA06D}"/>
    <dgm:cxn modelId="{6657FF36-FDF7-416A-80AF-E34241315643}" type="presOf" srcId="{69651215-6478-41D7-A609-53483B49DB3C}" destId="{FCD7ABFC-F256-4911-8A29-0169428D715D}" srcOrd="0" destOrd="0" presId="urn:microsoft.com/office/officeart/2005/8/layout/process4"/>
    <dgm:cxn modelId="{4DDC477E-847E-49AF-A7F5-C1EB737DA1C2}" srcId="{88928593-A262-4690-968C-02CABF735800}" destId="{69651215-6478-41D7-A609-53483B49DB3C}" srcOrd="2" destOrd="0" parTransId="{9DD228E4-1D31-41FE-B455-751844AEF90E}" sibTransId="{33684284-3876-4F3F-B3B4-D803955C0170}"/>
    <dgm:cxn modelId="{978E4BA1-698D-4F8C-9A1A-7F16B30EB082}" type="presOf" srcId="{AB09ABC9-DFD5-48DB-B16E-A7A52E7E00DC}" destId="{68375784-CC34-4A59-AE33-A53BCA7F9386}" srcOrd="0" destOrd="0" presId="urn:microsoft.com/office/officeart/2005/8/layout/process4"/>
    <dgm:cxn modelId="{8B5A90AA-DAF9-437A-A96F-1B249AEE9498}" srcId="{88928593-A262-4690-968C-02CABF735800}" destId="{AB09ABC9-DFD5-48DB-B16E-A7A52E7E00DC}" srcOrd="1" destOrd="0" parTransId="{5625A930-F80E-4078-A839-379CF96C6C64}" sibTransId="{90999FF0-11A4-4AD9-9C50-A79F4F6EF0FC}"/>
    <dgm:cxn modelId="{406406AE-5E20-4E22-94B7-737656E2CEA5}" type="presOf" srcId="{3FBE780F-A554-4890-9031-C7B3B537C7D5}" destId="{5654F79C-EE19-486E-8908-35FCE521363F}" srcOrd="0" destOrd="0" presId="urn:microsoft.com/office/officeart/2005/8/layout/process4"/>
    <dgm:cxn modelId="{36447CDF-CBAF-4D86-86CB-EFCCAF5726DC}" type="presParOf" srcId="{8C07E37A-72FE-44EC-BD43-94DBBD95A1EA}" destId="{C7C82E58-2333-42E4-8FAE-BDA04057F483}" srcOrd="0" destOrd="0" presId="urn:microsoft.com/office/officeart/2005/8/layout/process4"/>
    <dgm:cxn modelId="{7770EA15-5A7C-4820-ACBE-0E53733601D3}" type="presParOf" srcId="{C7C82E58-2333-42E4-8FAE-BDA04057F483}" destId="{FCD7ABFC-F256-4911-8A29-0169428D715D}" srcOrd="0" destOrd="0" presId="urn:microsoft.com/office/officeart/2005/8/layout/process4"/>
    <dgm:cxn modelId="{3005A30B-BA89-44C9-AF62-9363E909C789}" type="presParOf" srcId="{8C07E37A-72FE-44EC-BD43-94DBBD95A1EA}" destId="{DCC691A1-6C13-4FAD-B660-1D6E500E3369}" srcOrd="1" destOrd="0" presId="urn:microsoft.com/office/officeart/2005/8/layout/process4"/>
    <dgm:cxn modelId="{C594A0BA-9BDC-4EBA-894A-AFBE7C5AF602}" type="presParOf" srcId="{8C07E37A-72FE-44EC-BD43-94DBBD95A1EA}" destId="{A32C77EC-F80D-48D6-8C52-489176E8CE32}" srcOrd="2" destOrd="0" presId="urn:microsoft.com/office/officeart/2005/8/layout/process4"/>
    <dgm:cxn modelId="{A2D40522-BA3D-41FF-8CB7-B7F3835F4E92}" type="presParOf" srcId="{A32C77EC-F80D-48D6-8C52-489176E8CE32}" destId="{68375784-CC34-4A59-AE33-A53BCA7F9386}" srcOrd="0" destOrd="0" presId="urn:microsoft.com/office/officeart/2005/8/layout/process4"/>
    <dgm:cxn modelId="{0DD0F75B-D68E-4E31-8978-A7393EFC7224}" type="presParOf" srcId="{8C07E37A-72FE-44EC-BD43-94DBBD95A1EA}" destId="{407E54C6-21B8-41F7-90DE-FFD4A410D0A1}" srcOrd="3" destOrd="0" presId="urn:microsoft.com/office/officeart/2005/8/layout/process4"/>
    <dgm:cxn modelId="{5DC65709-678C-40A5-9CA3-D24201078520}" type="presParOf" srcId="{8C07E37A-72FE-44EC-BD43-94DBBD95A1EA}" destId="{33CEC9E8-35F1-40FE-9B12-75BC645553E7}" srcOrd="4" destOrd="0" presId="urn:microsoft.com/office/officeart/2005/8/layout/process4"/>
    <dgm:cxn modelId="{094DB6F8-559D-40BC-B1EB-BA816B6148F7}" type="presParOf" srcId="{33CEC9E8-35F1-40FE-9B12-75BC645553E7}" destId="{5654F79C-EE19-486E-8908-35FCE521363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F8FD762-79B4-48CD-8344-9BB7AA68D05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041D9A9-68D6-4BF5-9FA6-DE250535CE4E}">
      <dgm:prSet custT="1"/>
      <dgm:spPr/>
      <dgm:t>
        <a:bodyPr/>
        <a:lstStyle/>
        <a:p>
          <a:pPr rtl="0"/>
          <a:r>
            <a:rPr lang="en-IN" sz="1800" dirty="0">
              <a:latin typeface="Arial" panose="020B0604020202020204" pitchFamily="34" charset="0"/>
              <a:cs typeface="Arial" panose="020B0604020202020204" pitchFamily="34" charset="0"/>
            </a:rPr>
            <a:t>Application features like fitness goal tracking and rewards for goal achievement will increase the motivation of young adolescents to lead a healthy lifestyle in the long term (Woolley and Sharif, 2026). </a:t>
          </a:r>
        </a:p>
      </dgm:t>
    </dgm:pt>
    <dgm:pt modelId="{7C47941E-6B50-46E4-913C-47B8759B71DE}" type="parTrans" cxnId="{1FEFC372-DCC0-4F41-B9E9-162F71F76537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1A37D2-EC31-4005-9D04-99097DEC3969}" type="sibTrans" cxnId="{1FEFC372-DCC0-4F41-B9E9-162F71F76537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A17672-1222-4EFC-9264-D12B39F4AF5D}">
      <dgm:prSet custT="1"/>
      <dgm:spPr/>
      <dgm:t>
        <a:bodyPr/>
        <a:lstStyle/>
        <a:p>
          <a:pPr rtl="0"/>
          <a:r>
            <a:rPr lang="en-IN" sz="1800" dirty="0">
              <a:latin typeface="Arial" panose="020B0604020202020204" pitchFamily="34" charset="0"/>
              <a:cs typeface="Arial" panose="020B0604020202020204" pitchFamily="34" charset="0"/>
            </a:rPr>
            <a:t>AI-powered real-time feedback will be offered based on adolescents’ health condition, which will allow the children to track their fitness goals and improve health continuously (Zhou et al., 2026). </a:t>
          </a:r>
        </a:p>
      </dgm:t>
    </dgm:pt>
    <dgm:pt modelId="{F32A2A37-0EEE-4885-8F57-CA6C38F2939A}" type="parTrans" cxnId="{CEB92D41-3CD5-4711-B5FB-54BA200652D8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52CD94-F234-4B59-BBA3-AE7890F55F8C}" type="sibTrans" cxnId="{CEB92D41-3CD5-4711-B5FB-54BA200652D8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AFFD1B-0BAF-4BAD-B8E4-5023B1054904}">
      <dgm:prSet/>
      <dgm:spPr/>
      <dgm:t>
        <a:bodyPr/>
        <a:lstStyle/>
        <a:p>
          <a:pPr rtl="0"/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Overall, adolescents’ interaction in the digital app will improve their nutrition knowledge, which will influence them to always make healthy food choices and maintain proper weight.     </a:t>
          </a:r>
        </a:p>
      </dgm:t>
    </dgm:pt>
    <dgm:pt modelId="{1D43F455-C4A9-42DD-8412-6F706EABCAD7}" type="parTrans" cxnId="{AC0069D8-62FB-4B09-87FD-C5909BFBAFAB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BB1905-F7E6-4FC9-B714-5D8CD26E1D3F}" type="sibTrans" cxnId="{AC0069D8-62FB-4B09-87FD-C5909BFBAFAB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070F43-EBDD-42D2-BFD3-93D6D2F8DFD1}" type="pres">
      <dgm:prSet presAssocID="{5F8FD762-79B4-48CD-8344-9BB7AA68D05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48DF6DF-930A-4084-A591-A201CD66702C}" type="pres">
      <dgm:prSet presAssocID="{3041D9A9-68D6-4BF5-9FA6-DE250535CE4E}" presName="hierRoot1" presStyleCnt="0"/>
      <dgm:spPr/>
    </dgm:pt>
    <dgm:pt modelId="{08B1790E-8D8F-4F76-8F29-D97AF928B624}" type="pres">
      <dgm:prSet presAssocID="{3041D9A9-68D6-4BF5-9FA6-DE250535CE4E}" presName="composite" presStyleCnt="0"/>
      <dgm:spPr/>
    </dgm:pt>
    <dgm:pt modelId="{A9182226-91E7-4CA9-B2DF-F20A5265EB74}" type="pres">
      <dgm:prSet presAssocID="{3041D9A9-68D6-4BF5-9FA6-DE250535CE4E}" presName="background" presStyleLbl="node0" presStyleIdx="0" presStyleCnt="3"/>
      <dgm:spPr/>
    </dgm:pt>
    <dgm:pt modelId="{73D5B67B-A634-4826-8629-54FDAC9B499B}" type="pres">
      <dgm:prSet presAssocID="{3041D9A9-68D6-4BF5-9FA6-DE250535CE4E}" presName="text" presStyleLbl="fgAcc0" presStyleIdx="0" presStyleCnt="3">
        <dgm:presLayoutVars>
          <dgm:chPref val="3"/>
        </dgm:presLayoutVars>
      </dgm:prSet>
      <dgm:spPr/>
    </dgm:pt>
    <dgm:pt modelId="{C4F23259-A10B-448E-B4DE-070DE449AA44}" type="pres">
      <dgm:prSet presAssocID="{3041D9A9-68D6-4BF5-9FA6-DE250535CE4E}" presName="hierChild2" presStyleCnt="0"/>
      <dgm:spPr/>
    </dgm:pt>
    <dgm:pt modelId="{5911110E-6C68-4D88-8DDB-D3B193339B78}" type="pres">
      <dgm:prSet presAssocID="{F3A17672-1222-4EFC-9264-D12B39F4AF5D}" presName="hierRoot1" presStyleCnt="0"/>
      <dgm:spPr/>
    </dgm:pt>
    <dgm:pt modelId="{03454EC8-126C-468F-852D-17709D10807C}" type="pres">
      <dgm:prSet presAssocID="{F3A17672-1222-4EFC-9264-D12B39F4AF5D}" presName="composite" presStyleCnt="0"/>
      <dgm:spPr/>
    </dgm:pt>
    <dgm:pt modelId="{FD0BBDAF-A2CF-4A09-8AF2-18E84E69CDE2}" type="pres">
      <dgm:prSet presAssocID="{F3A17672-1222-4EFC-9264-D12B39F4AF5D}" presName="background" presStyleLbl="node0" presStyleIdx="1" presStyleCnt="3"/>
      <dgm:spPr/>
    </dgm:pt>
    <dgm:pt modelId="{37E7F52E-6800-4066-A58B-4CB3B6F802BF}" type="pres">
      <dgm:prSet presAssocID="{F3A17672-1222-4EFC-9264-D12B39F4AF5D}" presName="text" presStyleLbl="fgAcc0" presStyleIdx="1" presStyleCnt="3">
        <dgm:presLayoutVars>
          <dgm:chPref val="3"/>
        </dgm:presLayoutVars>
      </dgm:prSet>
      <dgm:spPr/>
    </dgm:pt>
    <dgm:pt modelId="{DF1646B1-6665-4590-86F2-C2E4671EDEF8}" type="pres">
      <dgm:prSet presAssocID="{F3A17672-1222-4EFC-9264-D12B39F4AF5D}" presName="hierChild2" presStyleCnt="0"/>
      <dgm:spPr/>
    </dgm:pt>
    <dgm:pt modelId="{E9782577-666D-4C0A-A765-BA76A7EB5E00}" type="pres">
      <dgm:prSet presAssocID="{C2AFFD1B-0BAF-4BAD-B8E4-5023B1054904}" presName="hierRoot1" presStyleCnt="0"/>
      <dgm:spPr/>
    </dgm:pt>
    <dgm:pt modelId="{E915D5CF-8E50-4F8F-9284-FBCACEFD6DF4}" type="pres">
      <dgm:prSet presAssocID="{C2AFFD1B-0BAF-4BAD-B8E4-5023B1054904}" presName="composite" presStyleCnt="0"/>
      <dgm:spPr/>
    </dgm:pt>
    <dgm:pt modelId="{675783C3-F97E-46EE-870F-7C3A6E86CC3A}" type="pres">
      <dgm:prSet presAssocID="{C2AFFD1B-0BAF-4BAD-B8E4-5023B1054904}" presName="background" presStyleLbl="node0" presStyleIdx="2" presStyleCnt="3"/>
      <dgm:spPr/>
    </dgm:pt>
    <dgm:pt modelId="{E7DBAF1B-B857-49AF-8D9A-4730C36068C6}" type="pres">
      <dgm:prSet presAssocID="{C2AFFD1B-0BAF-4BAD-B8E4-5023B1054904}" presName="text" presStyleLbl="fgAcc0" presStyleIdx="2" presStyleCnt="3">
        <dgm:presLayoutVars>
          <dgm:chPref val="3"/>
        </dgm:presLayoutVars>
      </dgm:prSet>
      <dgm:spPr/>
    </dgm:pt>
    <dgm:pt modelId="{C152367A-A3B2-4959-BE42-61082A9BB84D}" type="pres">
      <dgm:prSet presAssocID="{C2AFFD1B-0BAF-4BAD-B8E4-5023B1054904}" presName="hierChild2" presStyleCnt="0"/>
      <dgm:spPr/>
    </dgm:pt>
  </dgm:ptLst>
  <dgm:cxnLst>
    <dgm:cxn modelId="{CEB92D41-3CD5-4711-B5FB-54BA200652D8}" srcId="{5F8FD762-79B4-48CD-8344-9BB7AA68D053}" destId="{F3A17672-1222-4EFC-9264-D12B39F4AF5D}" srcOrd="1" destOrd="0" parTransId="{F32A2A37-0EEE-4885-8F57-CA6C38F2939A}" sibTransId="{CA52CD94-F234-4B59-BBA3-AE7890F55F8C}"/>
    <dgm:cxn modelId="{1FEFC372-DCC0-4F41-B9E9-162F71F76537}" srcId="{5F8FD762-79B4-48CD-8344-9BB7AA68D053}" destId="{3041D9A9-68D6-4BF5-9FA6-DE250535CE4E}" srcOrd="0" destOrd="0" parTransId="{7C47941E-6B50-46E4-913C-47B8759B71DE}" sibTransId="{EA1A37D2-EC31-4005-9D04-99097DEC3969}"/>
    <dgm:cxn modelId="{9169257B-6E3F-41ED-927F-6676AF4C81BB}" type="presOf" srcId="{3041D9A9-68D6-4BF5-9FA6-DE250535CE4E}" destId="{73D5B67B-A634-4826-8629-54FDAC9B499B}" srcOrd="0" destOrd="0" presId="urn:microsoft.com/office/officeart/2005/8/layout/hierarchy1"/>
    <dgm:cxn modelId="{C5FF2FAA-8ECF-46EC-9342-22535BBF196A}" type="presOf" srcId="{F3A17672-1222-4EFC-9264-D12B39F4AF5D}" destId="{37E7F52E-6800-4066-A58B-4CB3B6F802BF}" srcOrd="0" destOrd="0" presId="urn:microsoft.com/office/officeart/2005/8/layout/hierarchy1"/>
    <dgm:cxn modelId="{9444B5CC-3961-431F-85F6-2C1FD4D53656}" type="presOf" srcId="{5F8FD762-79B4-48CD-8344-9BB7AA68D053}" destId="{2A070F43-EBDD-42D2-BFD3-93D6D2F8DFD1}" srcOrd="0" destOrd="0" presId="urn:microsoft.com/office/officeart/2005/8/layout/hierarchy1"/>
    <dgm:cxn modelId="{AC0069D8-62FB-4B09-87FD-C5909BFBAFAB}" srcId="{5F8FD762-79B4-48CD-8344-9BB7AA68D053}" destId="{C2AFFD1B-0BAF-4BAD-B8E4-5023B1054904}" srcOrd="2" destOrd="0" parTransId="{1D43F455-C4A9-42DD-8412-6F706EABCAD7}" sibTransId="{7CBB1905-F7E6-4FC9-B714-5D8CD26E1D3F}"/>
    <dgm:cxn modelId="{382837F6-87EB-435E-87EC-B70E414E3590}" type="presOf" srcId="{C2AFFD1B-0BAF-4BAD-B8E4-5023B1054904}" destId="{E7DBAF1B-B857-49AF-8D9A-4730C36068C6}" srcOrd="0" destOrd="0" presId="urn:microsoft.com/office/officeart/2005/8/layout/hierarchy1"/>
    <dgm:cxn modelId="{21B41BDF-AF2C-47AC-986F-693AA324DCB0}" type="presParOf" srcId="{2A070F43-EBDD-42D2-BFD3-93D6D2F8DFD1}" destId="{B48DF6DF-930A-4084-A591-A201CD66702C}" srcOrd="0" destOrd="0" presId="urn:microsoft.com/office/officeart/2005/8/layout/hierarchy1"/>
    <dgm:cxn modelId="{6ED46B2E-0B6B-45C4-9FE1-C9B3851B32BD}" type="presParOf" srcId="{B48DF6DF-930A-4084-A591-A201CD66702C}" destId="{08B1790E-8D8F-4F76-8F29-D97AF928B624}" srcOrd="0" destOrd="0" presId="urn:microsoft.com/office/officeart/2005/8/layout/hierarchy1"/>
    <dgm:cxn modelId="{650E2CC2-E249-4053-A1D3-52A5606D9E37}" type="presParOf" srcId="{08B1790E-8D8F-4F76-8F29-D97AF928B624}" destId="{A9182226-91E7-4CA9-B2DF-F20A5265EB74}" srcOrd="0" destOrd="0" presId="urn:microsoft.com/office/officeart/2005/8/layout/hierarchy1"/>
    <dgm:cxn modelId="{C96878DA-09FE-49DD-9F62-D436D1FCF0EE}" type="presParOf" srcId="{08B1790E-8D8F-4F76-8F29-D97AF928B624}" destId="{73D5B67B-A634-4826-8629-54FDAC9B499B}" srcOrd="1" destOrd="0" presId="urn:microsoft.com/office/officeart/2005/8/layout/hierarchy1"/>
    <dgm:cxn modelId="{F55D3CA2-103B-4DFA-B333-7CBF5B8015EE}" type="presParOf" srcId="{B48DF6DF-930A-4084-A591-A201CD66702C}" destId="{C4F23259-A10B-448E-B4DE-070DE449AA44}" srcOrd="1" destOrd="0" presId="urn:microsoft.com/office/officeart/2005/8/layout/hierarchy1"/>
    <dgm:cxn modelId="{60B8D998-69E6-4B55-A7A4-DD0B35A1A480}" type="presParOf" srcId="{2A070F43-EBDD-42D2-BFD3-93D6D2F8DFD1}" destId="{5911110E-6C68-4D88-8DDB-D3B193339B78}" srcOrd="1" destOrd="0" presId="urn:microsoft.com/office/officeart/2005/8/layout/hierarchy1"/>
    <dgm:cxn modelId="{E4DB37EC-A81B-40B9-8D97-04C64927E27E}" type="presParOf" srcId="{5911110E-6C68-4D88-8DDB-D3B193339B78}" destId="{03454EC8-126C-468F-852D-17709D10807C}" srcOrd="0" destOrd="0" presId="urn:microsoft.com/office/officeart/2005/8/layout/hierarchy1"/>
    <dgm:cxn modelId="{204011E9-03D2-406C-B810-90D4B7BAE352}" type="presParOf" srcId="{03454EC8-126C-468F-852D-17709D10807C}" destId="{FD0BBDAF-A2CF-4A09-8AF2-18E84E69CDE2}" srcOrd="0" destOrd="0" presId="urn:microsoft.com/office/officeart/2005/8/layout/hierarchy1"/>
    <dgm:cxn modelId="{6F9CCCD2-02D0-45BD-A157-B09A3FFEEBB0}" type="presParOf" srcId="{03454EC8-126C-468F-852D-17709D10807C}" destId="{37E7F52E-6800-4066-A58B-4CB3B6F802BF}" srcOrd="1" destOrd="0" presId="urn:microsoft.com/office/officeart/2005/8/layout/hierarchy1"/>
    <dgm:cxn modelId="{62569451-005C-4C1C-9EAE-8BF3E6119CAB}" type="presParOf" srcId="{5911110E-6C68-4D88-8DDB-D3B193339B78}" destId="{DF1646B1-6665-4590-86F2-C2E4671EDEF8}" srcOrd="1" destOrd="0" presId="urn:microsoft.com/office/officeart/2005/8/layout/hierarchy1"/>
    <dgm:cxn modelId="{42DC2E23-A4A3-4570-B654-4A76D913087A}" type="presParOf" srcId="{2A070F43-EBDD-42D2-BFD3-93D6D2F8DFD1}" destId="{E9782577-666D-4C0A-A765-BA76A7EB5E00}" srcOrd="2" destOrd="0" presId="urn:microsoft.com/office/officeart/2005/8/layout/hierarchy1"/>
    <dgm:cxn modelId="{80D44887-0213-4FF3-8A9F-3EE87A76E891}" type="presParOf" srcId="{E9782577-666D-4C0A-A765-BA76A7EB5E00}" destId="{E915D5CF-8E50-4F8F-9284-FBCACEFD6DF4}" srcOrd="0" destOrd="0" presId="urn:microsoft.com/office/officeart/2005/8/layout/hierarchy1"/>
    <dgm:cxn modelId="{69CEF2EE-F40D-45AD-B388-2DA333B4F8B4}" type="presParOf" srcId="{E915D5CF-8E50-4F8F-9284-FBCACEFD6DF4}" destId="{675783C3-F97E-46EE-870F-7C3A6E86CC3A}" srcOrd="0" destOrd="0" presId="urn:microsoft.com/office/officeart/2005/8/layout/hierarchy1"/>
    <dgm:cxn modelId="{DB3C3AC5-97D4-441A-947A-0CE4B1ADFCC0}" type="presParOf" srcId="{E915D5CF-8E50-4F8F-9284-FBCACEFD6DF4}" destId="{E7DBAF1B-B857-49AF-8D9A-4730C36068C6}" srcOrd="1" destOrd="0" presId="urn:microsoft.com/office/officeart/2005/8/layout/hierarchy1"/>
    <dgm:cxn modelId="{1C1CC687-A0C1-49EC-A4A4-F78F6F176DA3}" type="presParOf" srcId="{E9782577-666D-4C0A-A765-BA76A7EB5E00}" destId="{C152367A-A3B2-4959-BE42-61082A9BB84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8C88AD-25C3-4BD3-971E-2C44FD51A7BE}">
      <dsp:nvSpPr>
        <dsp:cNvPr id="0" name=""/>
        <dsp:cNvSpPr/>
      </dsp:nvSpPr>
      <dsp:spPr>
        <a:xfrm rot="5400000">
          <a:off x="542207" y="1645898"/>
          <a:ext cx="1633184" cy="271758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C6992BE-ADF0-4DBA-938C-8EB01C240FED}">
      <dsp:nvSpPr>
        <dsp:cNvPr id="0" name=""/>
        <dsp:cNvSpPr/>
      </dsp:nvSpPr>
      <dsp:spPr>
        <a:xfrm>
          <a:off x="269588" y="2457870"/>
          <a:ext cx="2453447" cy="2150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Title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: 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Promoting Healthy Eating Through Digital Health Promotion: An Evidence-Informed Population Health Strategy for Adolescents Aged 12–18 Years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9588" y="2457870"/>
        <a:ext cx="2453447" cy="2150590"/>
      </dsp:txXfrm>
    </dsp:sp>
    <dsp:sp modelId="{AE9FFED2-AFEA-46C5-8A5E-3FEDE3B5FBF0}">
      <dsp:nvSpPr>
        <dsp:cNvPr id="0" name=""/>
        <dsp:cNvSpPr/>
      </dsp:nvSpPr>
      <dsp:spPr>
        <a:xfrm>
          <a:off x="2260121" y="1445827"/>
          <a:ext cx="462914" cy="462914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EAD8211-8564-415D-A998-DC2473974B44}">
      <dsp:nvSpPr>
        <dsp:cNvPr id="0" name=""/>
        <dsp:cNvSpPr/>
      </dsp:nvSpPr>
      <dsp:spPr>
        <a:xfrm rot="5400000">
          <a:off x="3545707" y="902680"/>
          <a:ext cx="1633184" cy="2717581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E33B99D-A27F-46DE-83C4-F0564196FF7B}">
      <dsp:nvSpPr>
        <dsp:cNvPr id="0" name=""/>
        <dsp:cNvSpPr/>
      </dsp:nvSpPr>
      <dsp:spPr>
        <a:xfrm>
          <a:off x="3273088" y="1714651"/>
          <a:ext cx="2453447" cy="2150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Arial" panose="020B0604020202020204" pitchFamily="34" charset="0"/>
              <a:cs typeface="Arial" panose="020B0604020202020204" pitchFamily="34" charset="0"/>
            </a:rPr>
            <a:t>Chosen Group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: 12-18 years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73088" y="1714651"/>
        <a:ext cx="2453447" cy="21505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48A57B-5747-43C7-AFD6-D7311C50D9AC}">
      <dsp:nvSpPr>
        <dsp:cNvPr id="0" name=""/>
        <dsp:cNvSpPr/>
      </dsp:nvSpPr>
      <dsp:spPr>
        <a:xfrm>
          <a:off x="3964" y="1077201"/>
          <a:ext cx="3466980" cy="346698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800" tIns="22860" rIns="19080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Poor dietary habits have become a serious public health concern, affecting one in three UK adolescents by increasing their weight, which leads to obesity (Nuffield Department, 2026). </a:t>
          </a:r>
        </a:p>
      </dsp:txBody>
      <dsp:txXfrm>
        <a:off x="511691" y="1584928"/>
        <a:ext cx="2451526" cy="2451526"/>
      </dsp:txXfrm>
    </dsp:sp>
    <dsp:sp modelId="{88B0E5C7-5864-4D7F-85BC-6E13E0CB73E5}">
      <dsp:nvSpPr>
        <dsp:cNvPr id="0" name=""/>
        <dsp:cNvSpPr/>
      </dsp:nvSpPr>
      <dsp:spPr>
        <a:xfrm>
          <a:off x="2777549" y="1077201"/>
          <a:ext cx="3466980" cy="346698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800" tIns="22860" rIns="19080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In the UK, 31% of adolescents between 11 and 19 years are experiencing overweight and obesity due to their unhealthy dietary choices (Global Nutrition Report, 2026).  </a:t>
          </a:r>
        </a:p>
      </dsp:txBody>
      <dsp:txXfrm>
        <a:off x="3285276" y="1584928"/>
        <a:ext cx="2451526" cy="2451526"/>
      </dsp:txXfrm>
    </dsp:sp>
    <dsp:sp modelId="{3F3BFA6D-3D0A-45C2-9D3A-A1F8B88465CD}">
      <dsp:nvSpPr>
        <dsp:cNvPr id="0" name=""/>
        <dsp:cNvSpPr/>
      </dsp:nvSpPr>
      <dsp:spPr>
        <a:xfrm>
          <a:off x="5551134" y="1077201"/>
          <a:ext cx="3466980" cy="346698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68000"/>
                <a:alpha val="90000"/>
                <a:lumMod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tint val="90000"/>
                <a:lumMod val="95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800" tIns="22860" rIns="19080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>
              <a:latin typeface="Arial" panose="020B0604020202020204" pitchFamily="34" charset="0"/>
              <a:cs typeface="Arial" panose="020B0604020202020204" pitchFamily="34" charset="0"/>
            </a:rPr>
            <a:t>The NHS Eatwell Guideline recommends balanced diets for adolescents with less saturated sugar, salt and fat to prevent diet-related diseases (NHS UK, 2026).      </a:t>
          </a:r>
        </a:p>
      </dsp:txBody>
      <dsp:txXfrm>
        <a:off x="6058861" y="1584928"/>
        <a:ext cx="2451526" cy="24515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BFBD70-38C4-4805-89F3-C17E18EF7140}">
      <dsp:nvSpPr>
        <dsp:cNvPr id="0" name=""/>
        <dsp:cNvSpPr/>
      </dsp:nvSpPr>
      <dsp:spPr>
        <a:xfrm>
          <a:off x="0" y="633584"/>
          <a:ext cx="5709479" cy="1216800"/>
        </a:xfrm>
        <a:prstGeom prst="roundRect">
          <a:avLst/>
        </a:prstGeom>
        <a:solidFill>
          <a:schemeClr val="bg2">
            <a:lumMod val="9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 PRECEDE-PROCEED Model is a nine-phase evidence-based framework, which is essential to plan, design, implement and evaluate health promotion interventions (Taylor et al., 2021).</a:t>
          </a:r>
          <a:endParaRPr lang="en-IN" sz="18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692983"/>
        <a:ext cx="5590681" cy="1098002"/>
      </dsp:txXfrm>
    </dsp:sp>
    <dsp:sp modelId="{947A6137-48B3-4397-BD7B-92DE38CC81F0}">
      <dsp:nvSpPr>
        <dsp:cNvPr id="0" name=""/>
        <dsp:cNvSpPr/>
      </dsp:nvSpPr>
      <dsp:spPr>
        <a:xfrm>
          <a:off x="0" y="2006730"/>
          <a:ext cx="5709479" cy="1216800"/>
        </a:xfrm>
        <a:prstGeom prst="roundRect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This model will help in planning a mobile-based new healthy-eating digital intervention, by ensuring it is locally relevant and sufficient to cure obesity (Taylor et al., 2021). 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2066129"/>
        <a:ext cx="5590681" cy="1098002"/>
      </dsp:txXfrm>
    </dsp:sp>
    <dsp:sp modelId="{8E8ECF65-F253-45F4-B76C-CFBBA6DBBF69}">
      <dsp:nvSpPr>
        <dsp:cNvPr id="0" name=""/>
        <dsp:cNvSpPr/>
      </dsp:nvSpPr>
      <dsp:spPr>
        <a:xfrm>
          <a:off x="0" y="3410730"/>
          <a:ext cx="5709479" cy="1216800"/>
        </a:xfrm>
        <a:prstGeom prst="roundRect">
          <a:avLst/>
        </a:prstGeom>
        <a:solidFill>
          <a:schemeClr val="accent3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PROCEED will be implemented to guide the app design, implementation and its continuous improvement, to prevent adolescents’ obesity (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Molassiotis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et a., 2022).     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3470129"/>
        <a:ext cx="5590681" cy="10980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6452AA-04B8-482D-9DCE-CE95F91549CB}">
      <dsp:nvSpPr>
        <dsp:cNvPr id="0" name=""/>
        <dsp:cNvSpPr/>
      </dsp:nvSpPr>
      <dsp:spPr>
        <a:xfrm>
          <a:off x="0" y="689"/>
          <a:ext cx="6797675" cy="16138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CDBB36-B1E2-4D51-AED3-D75FCBB0BA1E}">
      <dsp:nvSpPr>
        <dsp:cNvPr id="0" name=""/>
        <dsp:cNvSpPr/>
      </dsp:nvSpPr>
      <dsp:spPr>
        <a:xfrm>
          <a:off x="488194" y="363809"/>
          <a:ext cx="887626" cy="8876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080B82-C7DF-41F0-8B62-1483E613199D}">
      <dsp:nvSpPr>
        <dsp:cNvPr id="0" name=""/>
        <dsp:cNvSpPr/>
      </dsp:nvSpPr>
      <dsp:spPr>
        <a:xfrm>
          <a:off x="1864015" y="689"/>
          <a:ext cx="4933659" cy="161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801" tIns="170801" rIns="170801" bIns="17080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This model is mainly designed for focusing and addressing education and diagnosis needs. </a:t>
          </a:r>
        </a:p>
      </dsp:txBody>
      <dsp:txXfrm>
        <a:off x="1864015" y="689"/>
        <a:ext cx="4933659" cy="1613866"/>
      </dsp:txXfrm>
    </dsp:sp>
    <dsp:sp modelId="{18604C61-3C22-4FDB-B171-098354FF8528}">
      <dsp:nvSpPr>
        <dsp:cNvPr id="0" name=""/>
        <dsp:cNvSpPr/>
      </dsp:nvSpPr>
      <dsp:spPr>
        <a:xfrm>
          <a:off x="0" y="2018022"/>
          <a:ext cx="6797675" cy="16138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47BD5-5C44-4D90-9CEC-7385A065C525}">
      <dsp:nvSpPr>
        <dsp:cNvPr id="0" name=""/>
        <dsp:cNvSpPr/>
      </dsp:nvSpPr>
      <dsp:spPr>
        <a:xfrm>
          <a:off x="488194" y="2381142"/>
          <a:ext cx="887626" cy="8876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F3792-A97D-4209-A3E8-6D93BE4B0533}">
      <dsp:nvSpPr>
        <dsp:cNvPr id="0" name=""/>
        <dsp:cNvSpPr/>
      </dsp:nvSpPr>
      <dsp:spPr>
        <a:xfrm>
          <a:off x="1864015" y="2018022"/>
          <a:ext cx="4933659" cy="161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801" tIns="170801" rIns="170801" bIns="17080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This PRECEDE-PROCEED model is appropriate for AI-enabled mHealth nutrition apps because it will help this platform to collect data-driven blueprint. </a:t>
          </a:r>
        </a:p>
      </dsp:txBody>
      <dsp:txXfrm>
        <a:off x="1864015" y="2018022"/>
        <a:ext cx="4933659" cy="1613866"/>
      </dsp:txXfrm>
    </dsp:sp>
    <dsp:sp modelId="{3823A137-8870-4CDA-85C1-78622FD2867D}">
      <dsp:nvSpPr>
        <dsp:cNvPr id="0" name=""/>
        <dsp:cNvSpPr/>
      </dsp:nvSpPr>
      <dsp:spPr>
        <a:xfrm>
          <a:off x="0" y="4035355"/>
          <a:ext cx="6797675" cy="16138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6E70F7-80CC-471A-A7A1-41A85E0C4D6B}">
      <dsp:nvSpPr>
        <dsp:cNvPr id="0" name=""/>
        <dsp:cNvSpPr/>
      </dsp:nvSpPr>
      <dsp:spPr>
        <a:xfrm>
          <a:off x="488194" y="4398475"/>
          <a:ext cx="887626" cy="8876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E46409-BBE5-42B6-AE80-FE4A1F0392C9}">
      <dsp:nvSpPr>
        <dsp:cNvPr id="0" name=""/>
        <dsp:cNvSpPr/>
      </dsp:nvSpPr>
      <dsp:spPr>
        <a:xfrm>
          <a:off x="1864015" y="4035355"/>
          <a:ext cx="4933659" cy="161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801" tIns="170801" rIns="170801" bIns="17080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rial" panose="020B0604020202020204" pitchFamily="34" charset="0"/>
              <a:cs typeface="Arial" panose="020B0604020202020204" pitchFamily="34" charset="0"/>
            </a:rPr>
            <a:t>This model also ensures that health tools should not focus solely on raw data and they need to analyse the needs and behaviours of real users.   </a:t>
          </a:r>
        </a:p>
      </dsp:txBody>
      <dsp:txXfrm>
        <a:off x="1864015" y="4035355"/>
        <a:ext cx="4933659" cy="16138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0F9CBD-ED04-4DD9-9B18-18C7A19F6BB1}">
      <dsp:nvSpPr>
        <dsp:cNvPr id="0" name=""/>
        <dsp:cNvSpPr/>
      </dsp:nvSpPr>
      <dsp:spPr>
        <a:xfrm>
          <a:off x="0" y="128692"/>
          <a:ext cx="7657147" cy="7069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AA8669-29F1-4643-9CB0-7FAB74B8B79C}">
      <dsp:nvSpPr>
        <dsp:cNvPr id="0" name=""/>
        <dsp:cNvSpPr/>
      </dsp:nvSpPr>
      <dsp:spPr>
        <a:xfrm>
          <a:off x="213858" y="166487"/>
          <a:ext cx="389213" cy="3888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CFA1C-12D9-445C-A883-945D11F95A62}">
      <dsp:nvSpPr>
        <dsp:cNvPr id="0" name=""/>
        <dsp:cNvSpPr/>
      </dsp:nvSpPr>
      <dsp:spPr>
        <a:xfrm>
          <a:off x="807090" y="19511"/>
          <a:ext cx="6693842" cy="972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9" tIns="102879" rIns="102879" bIns="10287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‘Social assessment’ phase under PRECEDE will help in identifying the damaged quality of life of UK-based adolescents due to their unhealthy food consumption (Green et al., 2022). </a:t>
          </a:r>
        </a:p>
      </dsp:txBody>
      <dsp:txXfrm>
        <a:off x="807090" y="19511"/>
        <a:ext cx="6693842" cy="972084"/>
      </dsp:txXfrm>
    </dsp:sp>
    <dsp:sp modelId="{E8968770-3A0D-4CE3-A976-85C58E6D96A7}">
      <dsp:nvSpPr>
        <dsp:cNvPr id="0" name=""/>
        <dsp:cNvSpPr/>
      </dsp:nvSpPr>
      <dsp:spPr>
        <a:xfrm>
          <a:off x="0" y="1222524"/>
          <a:ext cx="7657147" cy="7069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8FAB5A-20DC-4DD5-A76F-FD2DF7A6A295}">
      <dsp:nvSpPr>
        <dsp:cNvPr id="0" name=""/>
        <dsp:cNvSpPr/>
      </dsp:nvSpPr>
      <dsp:spPr>
        <a:xfrm>
          <a:off x="213858" y="1381592"/>
          <a:ext cx="389213" cy="3888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A3D2E6-071D-4DEC-8EC4-9F62F6AAA126}">
      <dsp:nvSpPr>
        <dsp:cNvPr id="0" name=""/>
        <dsp:cNvSpPr/>
      </dsp:nvSpPr>
      <dsp:spPr>
        <a:xfrm>
          <a:off x="816930" y="1222524"/>
          <a:ext cx="6693842" cy="972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9" tIns="102879" rIns="102879" bIns="10287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‘Epidemiological Assessment’ phase in PRECEDE will help in pinpointing the poor-nutrition related health issues such as obesity, diabetes, anxiety and dental caries (Garcia et al., 2019).</a:t>
          </a:r>
        </a:p>
      </dsp:txBody>
      <dsp:txXfrm>
        <a:off x="816930" y="1222524"/>
        <a:ext cx="6693842" cy="972084"/>
      </dsp:txXfrm>
    </dsp:sp>
    <dsp:sp modelId="{65C63ABA-A057-4361-BCF5-1E448A617C59}">
      <dsp:nvSpPr>
        <dsp:cNvPr id="0" name=""/>
        <dsp:cNvSpPr/>
      </dsp:nvSpPr>
      <dsp:spPr>
        <a:xfrm>
          <a:off x="0" y="2437629"/>
          <a:ext cx="7657147" cy="7069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EE0BCC-3EB3-4496-9F08-1A694BA9C637}">
      <dsp:nvSpPr>
        <dsp:cNvPr id="0" name=""/>
        <dsp:cNvSpPr/>
      </dsp:nvSpPr>
      <dsp:spPr>
        <a:xfrm>
          <a:off x="213858" y="2596697"/>
          <a:ext cx="389213" cy="3888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ED343-FBEE-4B1F-A54A-0EF8AFB4974D}">
      <dsp:nvSpPr>
        <dsp:cNvPr id="0" name=""/>
        <dsp:cNvSpPr/>
      </dsp:nvSpPr>
      <dsp:spPr>
        <a:xfrm>
          <a:off x="816930" y="2437629"/>
          <a:ext cx="6693842" cy="972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9" tIns="102879" rIns="102879" bIns="10287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‘Behavioural Assessment’ phase will ensure engagement of key individuals including Dieticians, healthcare agencies, healthcare professionals. who will jointly address the poor dietary-related health problems (Taylor et al., 2021). </a:t>
          </a:r>
        </a:p>
      </dsp:txBody>
      <dsp:txXfrm>
        <a:off x="816930" y="2437629"/>
        <a:ext cx="6693842" cy="972084"/>
      </dsp:txXfrm>
    </dsp:sp>
    <dsp:sp modelId="{78074AE8-5728-4B0D-BAE1-9C0B7259C8D4}">
      <dsp:nvSpPr>
        <dsp:cNvPr id="0" name=""/>
        <dsp:cNvSpPr/>
      </dsp:nvSpPr>
      <dsp:spPr>
        <a:xfrm>
          <a:off x="0" y="3652734"/>
          <a:ext cx="7657147" cy="7069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BFDD1B-4308-4059-BE33-A7775C8E9C96}">
      <dsp:nvSpPr>
        <dsp:cNvPr id="0" name=""/>
        <dsp:cNvSpPr/>
      </dsp:nvSpPr>
      <dsp:spPr>
        <a:xfrm>
          <a:off x="213858" y="3811802"/>
          <a:ext cx="389213" cy="3888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1C0926-3A0B-402F-A20A-E0158C897F62}">
      <dsp:nvSpPr>
        <dsp:cNvPr id="0" name=""/>
        <dsp:cNvSpPr/>
      </dsp:nvSpPr>
      <dsp:spPr>
        <a:xfrm>
          <a:off x="816930" y="3652734"/>
          <a:ext cx="6693842" cy="972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9" tIns="102879" rIns="102879" bIns="10287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‘Educational Assessment’ phase will help in identifying knowledge about best nutritional diets and other healthy habits to deliver them to the adolescents through the intervention (Garcia et al., 2019).   </a:t>
          </a:r>
        </a:p>
      </dsp:txBody>
      <dsp:txXfrm>
        <a:off x="816930" y="3652734"/>
        <a:ext cx="6693842" cy="972084"/>
      </dsp:txXfrm>
    </dsp:sp>
    <dsp:sp modelId="{8B2595B0-EDDD-437F-9DBD-F06FC3BB9FEA}">
      <dsp:nvSpPr>
        <dsp:cNvPr id="0" name=""/>
        <dsp:cNvSpPr/>
      </dsp:nvSpPr>
      <dsp:spPr>
        <a:xfrm>
          <a:off x="0" y="4867839"/>
          <a:ext cx="7657147" cy="7069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FD3EA7-E59B-4B29-881A-B667EBD2137F}">
      <dsp:nvSpPr>
        <dsp:cNvPr id="0" name=""/>
        <dsp:cNvSpPr/>
      </dsp:nvSpPr>
      <dsp:spPr>
        <a:xfrm>
          <a:off x="213858" y="5026908"/>
          <a:ext cx="389213" cy="3888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46598-81B3-475F-82C7-A1A4700545BB}">
      <dsp:nvSpPr>
        <dsp:cNvPr id="0" name=""/>
        <dsp:cNvSpPr/>
      </dsp:nvSpPr>
      <dsp:spPr>
        <a:xfrm>
          <a:off x="816930" y="4867839"/>
          <a:ext cx="6693842" cy="9720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9" tIns="102879" rIns="102879" bIns="10287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‘Administrative and Policy Assessment’ phase will assist in identifying and assessing any available NHS funding for successfully launching the targeted health intervention (Cahill et al., 2025).</a:t>
          </a:r>
        </a:p>
      </dsp:txBody>
      <dsp:txXfrm>
        <a:off x="816930" y="4867839"/>
        <a:ext cx="6693842" cy="97208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6C0D4D-3BC2-47A2-979B-757E2C780105}">
      <dsp:nvSpPr>
        <dsp:cNvPr id="0" name=""/>
        <dsp:cNvSpPr/>
      </dsp:nvSpPr>
      <dsp:spPr>
        <a:xfrm>
          <a:off x="0" y="0"/>
          <a:ext cx="8549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F2309C-AAEB-4A8C-8BCC-F5E860667397}">
      <dsp:nvSpPr>
        <dsp:cNvPr id="0" name=""/>
        <dsp:cNvSpPr/>
      </dsp:nvSpPr>
      <dsp:spPr>
        <a:xfrm>
          <a:off x="0" y="0"/>
          <a:ext cx="854964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‘Implementation’ phase will support the launch of the AI-driven digital health intervention and make it widely accessible across the UK (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Kegler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 and Lyn, 2022). 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8549640" cy="1087834"/>
      </dsp:txXfrm>
    </dsp:sp>
    <dsp:sp modelId="{27E2B4EF-D2E8-4856-A7F1-97DDA253BAF2}">
      <dsp:nvSpPr>
        <dsp:cNvPr id="0" name=""/>
        <dsp:cNvSpPr/>
      </dsp:nvSpPr>
      <dsp:spPr>
        <a:xfrm>
          <a:off x="0" y="1087834"/>
          <a:ext cx="8549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E02696-540C-46CE-8326-D6055165C049}">
      <dsp:nvSpPr>
        <dsp:cNvPr id="0" name=""/>
        <dsp:cNvSpPr/>
      </dsp:nvSpPr>
      <dsp:spPr>
        <a:xfrm>
          <a:off x="0" y="1087834"/>
          <a:ext cx="854964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 'Process Evaluation’ phase will allow monitoring the user engagement and benefits of the healthy eating intervention against its planned objectives (</a:t>
          </a:r>
          <a:r>
            <a:rPr lang="en-US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Esquenazi-Karonika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, 2024). 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87834"/>
        <a:ext cx="8549640" cy="1087834"/>
      </dsp:txXfrm>
    </dsp:sp>
    <dsp:sp modelId="{8774561A-B3B0-4D5D-A8C6-92BEAB153041}">
      <dsp:nvSpPr>
        <dsp:cNvPr id="0" name=""/>
        <dsp:cNvSpPr/>
      </dsp:nvSpPr>
      <dsp:spPr>
        <a:xfrm>
          <a:off x="0" y="2175669"/>
          <a:ext cx="8549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54EEC2-B658-4205-B931-786BBA8E98F2}">
      <dsp:nvSpPr>
        <dsp:cNvPr id="0" name=""/>
        <dsp:cNvSpPr/>
      </dsp:nvSpPr>
      <dsp:spPr>
        <a:xfrm>
          <a:off x="0" y="2175669"/>
          <a:ext cx="854964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‘Impact evaluation’ phase will support in ensuring whether the intervention is befitting the UK-based adolescents or not and make changes accordingly (Kegler and Lyn, 2022) </a:t>
          </a:r>
          <a:endParaRPr lang="en-IN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75669"/>
        <a:ext cx="8549640" cy="1087834"/>
      </dsp:txXfrm>
    </dsp:sp>
    <dsp:sp modelId="{E25E981B-B35D-4C1E-9C71-1E9FB56D2383}">
      <dsp:nvSpPr>
        <dsp:cNvPr id="0" name=""/>
        <dsp:cNvSpPr/>
      </dsp:nvSpPr>
      <dsp:spPr>
        <a:xfrm>
          <a:off x="0" y="3263503"/>
          <a:ext cx="854964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480620-0993-4726-803B-2EE623A2E004}">
      <dsp:nvSpPr>
        <dsp:cNvPr id="0" name=""/>
        <dsp:cNvSpPr/>
      </dsp:nvSpPr>
      <dsp:spPr>
        <a:xfrm>
          <a:off x="0" y="3263503"/>
          <a:ext cx="854964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‘Outcome Evaluation’ will assist in assessing the long-term improvements of the AI-driven healthy eating intervention over the UK-based adolescents (Kegler and Lyn, 2022).  </a:t>
          </a:r>
          <a:endParaRPr lang="en-IN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63503"/>
        <a:ext cx="8549640" cy="108783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AEFBBE-A86F-2A48-9E65-16A48963DE1A}">
      <dsp:nvSpPr>
        <dsp:cNvPr id="0" name=""/>
        <dsp:cNvSpPr/>
      </dsp:nvSpPr>
      <dsp:spPr>
        <a:xfrm>
          <a:off x="0" y="639879"/>
          <a:ext cx="2798153" cy="22109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A51E37-7C27-954A-BC34-3C37A0A2CCCE}">
      <dsp:nvSpPr>
        <dsp:cNvPr id="0" name=""/>
        <dsp:cNvSpPr/>
      </dsp:nvSpPr>
      <dsp:spPr>
        <a:xfrm>
          <a:off x="310905" y="935240"/>
          <a:ext cx="2798153" cy="22109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 the ‘ecological and educational assessment’ stage, it is necessary to assess motivation level, nutrition knowledge, family support, and the access to healthy food options.</a:t>
          </a:r>
        </a:p>
      </dsp:txBody>
      <dsp:txXfrm>
        <a:off x="375662" y="999997"/>
        <a:ext cx="2668639" cy="2081445"/>
      </dsp:txXfrm>
    </dsp:sp>
    <dsp:sp modelId="{71EB8E76-677E-804E-B760-913B9AD6D6A7}">
      <dsp:nvSpPr>
        <dsp:cNvPr id="0" name=""/>
        <dsp:cNvSpPr/>
      </dsp:nvSpPr>
      <dsp:spPr>
        <a:xfrm>
          <a:off x="3419964" y="639879"/>
          <a:ext cx="2798153" cy="218606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4813C-9435-6643-B938-7B6ED24D9145}">
      <dsp:nvSpPr>
        <dsp:cNvPr id="0" name=""/>
        <dsp:cNvSpPr/>
      </dsp:nvSpPr>
      <dsp:spPr>
        <a:xfrm>
          <a:off x="3730870" y="935240"/>
          <a:ext cx="2798153" cy="21860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 the ‘policy and administrative assessment’ stage, it is essential to review NHS guidance, available technological and funding resources (Unsworth et al., 2021). </a:t>
          </a:r>
        </a:p>
      </dsp:txBody>
      <dsp:txXfrm>
        <a:off x="3794898" y="999268"/>
        <a:ext cx="2670097" cy="2058010"/>
      </dsp:txXfrm>
    </dsp:sp>
    <dsp:sp modelId="{CD7D719A-4707-8B4D-B11B-B1C95F99B93B}">
      <dsp:nvSpPr>
        <dsp:cNvPr id="0" name=""/>
        <dsp:cNvSpPr/>
      </dsp:nvSpPr>
      <dsp:spPr>
        <a:xfrm>
          <a:off x="6839929" y="639879"/>
          <a:ext cx="2798153" cy="22109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13466A-4534-194D-A436-1E7B88A87B69}">
      <dsp:nvSpPr>
        <dsp:cNvPr id="0" name=""/>
        <dsp:cNvSpPr/>
      </dsp:nvSpPr>
      <dsp:spPr>
        <a:xfrm>
          <a:off x="7150835" y="935240"/>
          <a:ext cx="2798153" cy="22109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In the ‘implementation’ stage, it is important to launch AI-powered nutrition applications through community organisations, schools, and healthcare services. </a:t>
          </a:r>
        </a:p>
      </dsp:txBody>
      <dsp:txXfrm>
        <a:off x="7215592" y="999997"/>
        <a:ext cx="2668639" cy="20814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B39060-E4DC-1847-9EEC-7781963D61A5}">
      <dsp:nvSpPr>
        <dsp:cNvPr id="0" name=""/>
        <dsp:cNvSpPr/>
      </dsp:nvSpPr>
      <dsp:spPr>
        <a:xfrm>
          <a:off x="785" y="0"/>
          <a:ext cx="3182540" cy="378608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PRECEDE-PROCEED model ensures that the intervention is designed based on actual needs, health challenges, and behaviours of individuals.</a:t>
          </a:r>
        </a:p>
      </dsp:txBody>
      <dsp:txXfrm>
        <a:off x="785" y="1514431"/>
        <a:ext cx="3182540" cy="2271648"/>
      </dsp:txXfrm>
    </dsp:sp>
    <dsp:sp modelId="{3ED67119-26BD-BA48-957E-02056ED2CEE4}">
      <dsp:nvSpPr>
        <dsp:cNvPr id="0" name=""/>
        <dsp:cNvSpPr/>
      </dsp:nvSpPr>
      <dsp:spPr>
        <a:xfrm>
          <a:off x="785" y="0"/>
          <a:ext cx="3182540" cy="1514432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01</a:t>
          </a:r>
        </a:p>
      </dsp:txBody>
      <dsp:txXfrm>
        <a:off x="785" y="0"/>
        <a:ext cx="3182540" cy="1514432"/>
      </dsp:txXfrm>
    </dsp:sp>
    <dsp:sp modelId="{201343B1-44CA-C847-81CA-628A05114C41}">
      <dsp:nvSpPr>
        <dsp:cNvPr id="0" name=""/>
        <dsp:cNvSpPr/>
      </dsp:nvSpPr>
      <dsp:spPr>
        <a:xfrm>
          <a:off x="3437929" y="0"/>
          <a:ext cx="3182540" cy="3786080"/>
        </a:xfrm>
        <a:prstGeom prst="rect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accent2">
              <a:hueOff val="19519"/>
              <a:satOff val="-13438"/>
              <a:lumOff val="-34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It also ensures high involvement of stakeholders throughout the planning process and embed long-term sustainability. </a:t>
          </a:r>
        </a:p>
      </dsp:txBody>
      <dsp:txXfrm>
        <a:off x="3437929" y="1514431"/>
        <a:ext cx="3182540" cy="2271648"/>
      </dsp:txXfrm>
    </dsp:sp>
    <dsp:sp modelId="{82F57D21-3B47-AA44-AF1E-41E0B64E69C1}">
      <dsp:nvSpPr>
        <dsp:cNvPr id="0" name=""/>
        <dsp:cNvSpPr/>
      </dsp:nvSpPr>
      <dsp:spPr>
        <a:xfrm>
          <a:off x="3437929" y="0"/>
          <a:ext cx="3182540" cy="1514432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02</a:t>
          </a:r>
        </a:p>
      </dsp:txBody>
      <dsp:txXfrm>
        <a:off x="3437929" y="0"/>
        <a:ext cx="3182540" cy="1514432"/>
      </dsp:txXfrm>
    </dsp:sp>
    <dsp:sp modelId="{69171F88-E93F-4245-963F-CF60D6446D6D}">
      <dsp:nvSpPr>
        <dsp:cNvPr id="0" name=""/>
        <dsp:cNvSpPr/>
      </dsp:nvSpPr>
      <dsp:spPr>
        <a:xfrm>
          <a:off x="6875073" y="0"/>
          <a:ext cx="3182540" cy="3786080"/>
        </a:xfrm>
        <a:prstGeom prst="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accent2">
              <a:hueOff val="39038"/>
              <a:satOff val="-26876"/>
              <a:lumOff val="-6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0" rIns="314364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Therefore, this model strengthens the relevance and effectiveness of the AI-enabled healthy diet intervention.  </a:t>
          </a:r>
        </a:p>
      </dsp:txBody>
      <dsp:txXfrm>
        <a:off x="6875073" y="1514431"/>
        <a:ext cx="3182540" cy="2271648"/>
      </dsp:txXfrm>
    </dsp:sp>
    <dsp:sp modelId="{107AF040-5153-3B47-9372-9DB541C128BA}">
      <dsp:nvSpPr>
        <dsp:cNvPr id="0" name=""/>
        <dsp:cNvSpPr/>
      </dsp:nvSpPr>
      <dsp:spPr>
        <a:xfrm>
          <a:off x="6875073" y="0"/>
          <a:ext cx="3182540" cy="1514432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4364" tIns="165100" rIns="314364" bIns="1651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03</a:t>
          </a:r>
        </a:p>
      </dsp:txBody>
      <dsp:txXfrm>
        <a:off x="6875073" y="0"/>
        <a:ext cx="3182540" cy="151443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3B109D-9413-4A57-B53F-2651F41A2186}">
      <dsp:nvSpPr>
        <dsp:cNvPr id="0" name=""/>
        <dsp:cNvSpPr/>
      </dsp:nvSpPr>
      <dsp:spPr>
        <a:xfrm>
          <a:off x="0" y="0"/>
          <a:ext cx="4868092" cy="48680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5000"/>
                <a:satMod val="120000"/>
                <a:lumMod val="10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70000"/>
                <a:satMod val="124000"/>
                <a:lumMod val="10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5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F104F4B-7EFE-4A24-8EED-438ED2155AF7}">
      <dsp:nvSpPr>
        <dsp:cNvPr id="0" name=""/>
        <dsp:cNvSpPr/>
      </dsp:nvSpPr>
      <dsp:spPr>
        <a:xfrm>
          <a:off x="2434046" y="0"/>
          <a:ext cx="6500947" cy="486809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Identifying potential stakeholders will be essential for the healthy eating intervention to ensure availability of adequate resources and expertise for its successful implementation (Turner et al., 2019). </a:t>
          </a:r>
        </a:p>
      </dsp:txBody>
      <dsp:txXfrm>
        <a:off x="2434046" y="0"/>
        <a:ext cx="6500947" cy="1460430"/>
      </dsp:txXfrm>
    </dsp:sp>
    <dsp:sp modelId="{15152C1A-2359-4C15-B7DD-A8F5C5FFED0D}">
      <dsp:nvSpPr>
        <dsp:cNvPr id="0" name=""/>
        <dsp:cNvSpPr/>
      </dsp:nvSpPr>
      <dsp:spPr>
        <a:xfrm>
          <a:off x="851917" y="1460430"/>
          <a:ext cx="3164256" cy="31642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5000"/>
                <a:satMod val="120000"/>
                <a:lumMod val="10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70000"/>
                <a:satMod val="124000"/>
                <a:lumMod val="10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5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2A63113-4318-4BD2-9A3E-2E1D5EA093B7}">
      <dsp:nvSpPr>
        <dsp:cNvPr id="0" name=""/>
        <dsp:cNvSpPr/>
      </dsp:nvSpPr>
      <dsp:spPr>
        <a:xfrm>
          <a:off x="2434046" y="1460430"/>
          <a:ext cx="6500947" cy="3164256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For instance, Dieticians will be essential to provide evidence-based nutritional plans in the targeted healthy eating digital intervention (Abeltino et al., 2025). </a:t>
          </a:r>
        </a:p>
      </dsp:txBody>
      <dsp:txXfrm>
        <a:off x="2434046" y="1460430"/>
        <a:ext cx="6500947" cy="1460425"/>
      </dsp:txXfrm>
    </dsp:sp>
    <dsp:sp modelId="{5CBF9799-83C8-4961-AA08-21F1265901D8}">
      <dsp:nvSpPr>
        <dsp:cNvPr id="0" name=""/>
        <dsp:cNvSpPr/>
      </dsp:nvSpPr>
      <dsp:spPr>
        <a:xfrm>
          <a:off x="1703832" y="2920856"/>
          <a:ext cx="1460426" cy="14604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5000"/>
                <a:satMod val="120000"/>
                <a:lumMod val="10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70000"/>
                <a:satMod val="124000"/>
                <a:lumMod val="10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5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37B744D-F886-44F4-B808-34659BC8246A}">
      <dsp:nvSpPr>
        <dsp:cNvPr id="0" name=""/>
        <dsp:cNvSpPr/>
      </dsp:nvSpPr>
      <dsp:spPr>
        <a:xfrm>
          <a:off x="2434046" y="2920856"/>
          <a:ext cx="6500947" cy="1460426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Similarly, government health agencies will be crucial stakeholders who will offer funding and policy support for the development of targeted health interventions (WHO, 2020). </a:t>
          </a:r>
        </a:p>
      </dsp:txBody>
      <dsp:txXfrm>
        <a:off x="2434046" y="2920856"/>
        <a:ext cx="6500947" cy="146042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956C1-397B-4284-A7F4-66591F8E2885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54026-EF83-4383-A2C4-9C3D2C99424E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Healthcare professionals will be a key stakeholder in the targeted health intervention, as they will prescribe proper medications to lose weight (DiMatteo et al., 2025). </a:t>
          </a:r>
        </a:p>
      </dsp:txBody>
      <dsp:txXfrm>
        <a:off x="0" y="2124"/>
        <a:ext cx="10515600" cy="1449029"/>
      </dsp:txXfrm>
    </dsp:sp>
    <dsp:sp modelId="{F2334A20-9C52-4355-84E6-250C3D10C90C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CC873-1825-496E-B4C0-B5D22B7152CA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Application developers will be an important stakeholder group who will help deliver a user-friendly digital interface in the health intervention, where adolescents can access all the care services through smartphones (Wei et al., 2020).</a:t>
          </a:r>
        </a:p>
      </dsp:txBody>
      <dsp:txXfrm>
        <a:off x="0" y="1451154"/>
        <a:ext cx="10515600" cy="1449029"/>
      </dsp:txXfrm>
    </dsp:sp>
    <dsp:sp modelId="{E650FCA4-662B-4017-9BD4-C3A5130875B1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C8209A-5AD1-43BE-BB68-B6CA00FA7A7D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Finally, school authorities will help educate students and encourage them to effectively use the AI-powered mobile app, supporting intervention success (Molina et al., 2024).     </a:t>
          </a:r>
        </a:p>
      </dsp:txBody>
      <dsp:txXfrm>
        <a:off x="0" y="2900183"/>
        <a:ext cx="10515600" cy="144902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D7ABFC-F256-4911-8A29-0169428D715D}">
      <dsp:nvSpPr>
        <dsp:cNvPr id="0" name=""/>
        <dsp:cNvSpPr/>
      </dsp:nvSpPr>
      <dsp:spPr>
        <a:xfrm>
          <a:off x="0" y="3325535"/>
          <a:ext cx="6853646" cy="10915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just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Overall, improved dietary habits due to the app suggestions will lower the prevalence of obesity among the UK adolescents.  </a:t>
          </a:r>
        </a:p>
      </dsp:txBody>
      <dsp:txXfrm>
        <a:off x="0" y="3325535"/>
        <a:ext cx="6853646" cy="1091515"/>
      </dsp:txXfrm>
    </dsp:sp>
    <dsp:sp modelId="{68375784-CC34-4A59-AE33-A53BCA7F9386}">
      <dsp:nvSpPr>
        <dsp:cNvPr id="0" name=""/>
        <dsp:cNvSpPr/>
      </dsp:nvSpPr>
      <dsp:spPr>
        <a:xfrm rot="10800000">
          <a:off x="0" y="1663158"/>
          <a:ext cx="6853646" cy="167875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just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The app-driven regular reminders will influence the adolescents to intake water, fruit and vegetables, which will improve dietary habits and support wellbeing (Svanfeldt et al., 2025). </a:t>
          </a:r>
        </a:p>
      </dsp:txBody>
      <dsp:txXfrm rot="10800000">
        <a:off x="0" y="1663158"/>
        <a:ext cx="6853646" cy="1090801"/>
      </dsp:txXfrm>
    </dsp:sp>
    <dsp:sp modelId="{5654F79C-EE19-486E-8908-35FCE521363F}">
      <dsp:nvSpPr>
        <dsp:cNvPr id="0" name=""/>
        <dsp:cNvSpPr/>
      </dsp:nvSpPr>
      <dsp:spPr>
        <a:xfrm rot="10800000">
          <a:off x="0" y="780"/>
          <a:ext cx="6853646" cy="167875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just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The personalised nutritional guides in the app will encourage adolescents to make healthy food choices, which will help in managing their increasing weight (Partridge and Redfern, 2018). </a:t>
          </a:r>
        </a:p>
      </dsp:txBody>
      <dsp:txXfrm rot="10800000">
        <a:off x="0" y="780"/>
        <a:ext cx="6853646" cy="109080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182226-91E7-4CA9-B2DF-F20A5265EB74}">
      <dsp:nvSpPr>
        <dsp:cNvPr id="0" name=""/>
        <dsp:cNvSpPr/>
      </dsp:nvSpPr>
      <dsp:spPr>
        <a:xfrm>
          <a:off x="0" y="840856"/>
          <a:ext cx="3220810" cy="20452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5B67B-A634-4826-8629-54FDAC9B499B}">
      <dsp:nvSpPr>
        <dsp:cNvPr id="0" name=""/>
        <dsp:cNvSpPr/>
      </dsp:nvSpPr>
      <dsp:spPr>
        <a:xfrm>
          <a:off x="357867" y="1180830"/>
          <a:ext cx="3220810" cy="20452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Application features like fitness goal tracking and rewards for goal achievement will increase the motivation of young adolescents to lead a healthy lifestyle in the long term (Woolley and Sharif, 2026). </a:t>
          </a:r>
        </a:p>
      </dsp:txBody>
      <dsp:txXfrm>
        <a:off x="417769" y="1240732"/>
        <a:ext cx="3101006" cy="1925410"/>
      </dsp:txXfrm>
    </dsp:sp>
    <dsp:sp modelId="{FD0BBDAF-A2CF-4A09-8AF2-18E84E69CDE2}">
      <dsp:nvSpPr>
        <dsp:cNvPr id="0" name=""/>
        <dsp:cNvSpPr/>
      </dsp:nvSpPr>
      <dsp:spPr>
        <a:xfrm>
          <a:off x="3936546" y="840856"/>
          <a:ext cx="3220810" cy="20452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7F52E-6800-4066-A58B-4CB3B6F802BF}">
      <dsp:nvSpPr>
        <dsp:cNvPr id="0" name=""/>
        <dsp:cNvSpPr/>
      </dsp:nvSpPr>
      <dsp:spPr>
        <a:xfrm>
          <a:off x="4294414" y="1180830"/>
          <a:ext cx="3220810" cy="20452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AI-powered real-time feedback will be offered based on adolescents’ health condition, which will allow the children to track their fitness goals and improve health continuously (Zhou et al., 2026). </a:t>
          </a:r>
        </a:p>
      </dsp:txBody>
      <dsp:txXfrm>
        <a:off x="4354316" y="1240732"/>
        <a:ext cx="3101006" cy="1925410"/>
      </dsp:txXfrm>
    </dsp:sp>
    <dsp:sp modelId="{675783C3-F97E-46EE-870F-7C3A6E86CC3A}">
      <dsp:nvSpPr>
        <dsp:cNvPr id="0" name=""/>
        <dsp:cNvSpPr/>
      </dsp:nvSpPr>
      <dsp:spPr>
        <a:xfrm>
          <a:off x="7873092" y="840856"/>
          <a:ext cx="3220810" cy="20452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DBAF1B-B857-49AF-8D9A-4730C36068C6}">
      <dsp:nvSpPr>
        <dsp:cNvPr id="0" name=""/>
        <dsp:cNvSpPr/>
      </dsp:nvSpPr>
      <dsp:spPr>
        <a:xfrm>
          <a:off x="8230960" y="1180830"/>
          <a:ext cx="3220810" cy="20452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Overall, adolescents’ interaction in the digital app will improve their nutrition knowledge, which will influence them to always make healthy food choices and maintain proper weight.     </a:t>
          </a:r>
        </a:p>
      </dsp:txBody>
      <dsp:txXfrm>
        <a:off x="8290862" y="1240732"/>
        <a:ext cx="3101006" cy="19254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7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7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7.xml"/></Relationships>
</file>

<file path=ppt/slideLayouts/_rels/slideLayout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7.xml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7.xml"/></Relationships>
</file>

<file path=ppt/slideLayouts/_rels/slideLayout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7.xml"/></Relationships>
</file>

<file path=ppt/slideLayouts/_rels/slideLayout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7.xml"/></Relationships>
</file>

<file path=ppt/slideLayouts/_rels/slideLayout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7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7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Master" Target="../slideMasters/slideMaster13.xml"/></Relationships>
</file>

<file path=ppt/slideLayouts/_rels/slideLayout1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Master" Target="../slideMasters/slideMaster13.xml"/></Relationships>
</file>

<file path=ppt/slideLayouts/_rels/slideLayout1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6.xml"/></Relationships>
</file>

<file path=ppt/slideLayouts/_rels/slideLayout2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7.xml"/></Relationships>
</file>

<file path=ppt/slideLayouts/_rels/slideLayout2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8.xml"/></Relationships>
</file>

<file path=ppt/slideLayouts/_rels/slideLayout2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19.xml"/></Relationships>
</file>

<file path=ppt/slideLayouts/_rels/slideLayout2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20.xml"/></Relationships>
</file>

<file path=ppt/slideLayouts/_rels/slideLayout2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21.xml"/></Relationships>
</file>

<file path=ppt/slideLayouts/_rels/slideLayout2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Master" Target="../slideMasters/slideMaster22.xml"/></Relationships>
</file>

<file path=ppt/slideLayouts/_rels/slideLayout2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2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7789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8420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237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810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634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5144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082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53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733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369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7223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817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6540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8782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3802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07769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771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031360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18898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5979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98211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9744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1473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2107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5184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0638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42856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011821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493570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36658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34602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0754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91788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6809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56865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26802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496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1921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837D9-9489-C2AA-DBE6-FA1B200640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FC8806-B7AD-3150-4AA9-6C02B2BCD4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B77DEC-4FB9-7E4B-E8F0-79C2C239A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17EC7-2F5C-C4C9-5EDB-5C1542D35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E1DDBE-FDC1-D65F-E03D-E57E59331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76362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71908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5705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56901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70671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8561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15501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65440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27521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97021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99713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90554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690288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03511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28532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68618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59745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7310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82018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906770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35840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96147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79622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95540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43290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5070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45147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07407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22087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346935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26313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939059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982147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86151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11148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173411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6550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31643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648636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46551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2419307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99489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420877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84378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01864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491211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3812577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376907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818995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42972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826654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2355313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927142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7296957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4814411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6544188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846530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751898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308722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914139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998177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9831922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397879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3677244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399737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689088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0967671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9689814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1899250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625413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712436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506781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846929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517555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522646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232066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240532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457525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599232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219224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504314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488474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7817173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8572303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709161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76912947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87729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5403796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35933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105898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443243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823799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557556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633217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321579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179502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240871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056797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363042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789806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701459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427725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567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8954831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67938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4118777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68918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02849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681070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8875161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5662191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2058541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141384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312010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7272164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336436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941388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783854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1865067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549218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420137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6835172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077070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001387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336938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175482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079177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896029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11847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166966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58163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211313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284085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7862182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003039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44529917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89701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539798"/>
      </p:ext>
    </p:extLst>
  </p:cSld>
  <p:clrMapOvr>
    <a:masterClrMapping/>
  </p:clrMapOvr>
</p:sldLayout>
</file>

<file path=ppt/slideLayouts/slideLayout1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0993925"/>
      </p:ext>
    </p:extLst>
  </p:cSld>
  <p:clrMapOvr>
    <a:masterClrMapping/>
  </p:clrMapOvr>
</p:sldLayout>
</file>

<file path=ppt/slideLayouts/slideLayout1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006667"/>
      </p:ext>
    </p:extLst>
  </p:cSld>
  <p:clrMapOvr>
    <a:masterClrMapping/>
  </p:clrMapOvr>
</p:sldLayout>
</file>

<file path=ppt/slideLayouts/slideLayout1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253296"/>
      </p:ext>
    </p:extLst>
  </p:cSld>
  <p:clrMapOvr>
    <a:masterClrMapping/>
  </p:clrMapOvr>
</p:sldLayout>
</file>

<file path=ppt/slideLayouts/slideLayout1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4189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622179"/>
      </p:ext>
    </p:extLst>
  </p:cSld>
  <p:clrMapOvr>
    <a:masterClrMapping/>
  </p:clrMapOvr>
</p:sldLayout>
</file>

<file path=ppt/slideLayouts/slideLayout1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3209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5012762"/>
      </p:ext>
    </p:extLst>
  </p:cSld>
  <p:clrMapOvr>
    <a:masterClrMapping/>
  </p:clrMapOvr>
</p:sldLayout>
</file>

<file path=ppt/slideLayouts/slideLayout18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597836"/>
      </p:ext>
    </p:extLst>
  </p:cSld>
  <p:clrMapOvr>
    <a:masterClrMapping/>
  </p:clrMapOvr>
</p:sldLayout>
</file>

<file path=ppt/slideLayouts/slideLayout18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95282"/>
      </p:ext>
    </p:extLst>
  </p:cSld>
  <p:clrMapOvr>
    <a:masterClrMapping/>
  </p:clrMapOvr>
</p:sldLayout>
</file>

<file path=ppt/slideLayouts/slideLayout18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722868"/>
      </p:ext>
    </p:extLst>
  </p:cSld>
  <p:clrMapOvr>
    <a:masterClrMapping/>
  </p:clrMapOvr>
</p:sldLayout>
</file>

<file path=ppt/slideLayouts/slideLayout18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29199192"/>
      </p:ext>
    </p:extLst>
  </p:cSld>
  <p:clrMapOvr>
    <a:masterClrMapping/>
  </p:clrMapOvr>
</p:sldLayout>
</file>

<file path=ppt/slideLayouts/slideLayout1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36883910"/>
      </p:ext>
    </p:extLst>
  </p:cSld>
  <p:clrMapOvr>
    <a:masterClrMapping/>
  </p:clrMapOvr>
</p:sldLayout>
</file>

<file path=ppt/slideLayouts/slideLayout1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9385"/>
      </p:ext>
    </p:extLst>
  </p:cSld>
  <p:clrMapOvr>
    <a:masterClrMapping/>
  </p:clrMapOvr>
</p:sldLayout>
</file>

<file path=ppt/slideLayouts/slideLayout1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274275"/>
      </p:ext>
    </p:extLst>
  </p:cSld>
  <p:clrMapOvr>
    <a:masterClrMapping/>
  </p:clrMapOvr>
</p:sldLayout>
</file>

<file path=ppt/slideLayouts/slideLayout1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48493"/>
      </p:ext>
    </p:extLst>
  </p:cSld>
  <p:clrMapOvr>
    <a:masterClrMapping/>
  </p:clrMapOvr>
</p:sldLayout>
</file>

<file path=ppt/slideLayouts/slideLayout19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892749"/>
      </p:ext>
    </p:extLst>
  </p:cSld>
  <p:clrMapOvr>
    <a:masterClrMapping/>
  </p:clrMapOvr>
</p:sldLayout>
</file>

<file path=ppt/slideLayouts/slideLayout19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2384171"/>
      </p:ext>
    </p:extLst>
  </p:cSld>
  <p:clrMapOvr>
    <a:masterClrMapping/>
  </p:clrMapOvr>
</p:sldLayout>
</file>

<file path=ppt/slideLayouts/slideLayout19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698134"/>
      </p:ext>
    </p:extLst>
  </p:cSld>
  <p:clrMapOvr>
    <a:masterClrMapping/>
  </p:clrMapOvr>
</p:sldLayout>
</file>

<file path=ppt/slideLayouts/slideLayout19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364419"/>
      </p:ext>
    </p:extLst>
  </p:cSld>
  <p:clrMapOvr>
    <a:masterClrMapping/>
  </p:clrMapOvr>
</p:sldLayout>
</file>

<file path=ppt/slideLayouts/slideLayout19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389192"/>
      </p:ext>
    </p:extLst>
  </p:cSld>
  <p:clrMapOvr>
    <a:masterClrMapping/>
  </p:clrMapOvr>
</p:sldLayout>
</file>

<file path=ppt/slideLayouts/slideLayout19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200912"/>
      </p:ext>
    </p:extLst>
  </p:cSld>
  <p:clrMapOvr>
    <a:masterClrMapping/>
  </p:clrMapOvr>
</p:sldLayout>
</file>

<file path=ppt/slideLayouts/slideLayout19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9304512"/>
      </p:ext>
    </p:extLst>
  </p:cSld>
  <p:clrMapOvr>
    <a:masterClrMapping/>
  </p:clrMapOvr>
</p:sldLayout>
</file>

<file path=ppt/slideLayouts/slideLayout19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0089132"/>
      </p:ext>
    </p:extLst>
  </p:cSld>
  <p:clrMapOvr>
    <a:masterClrMapping/>
  </p:clrMapOvr>
</p:sldLayout>
</file>

<file path=ppt/slideLayouts/slideLayout2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3949286"/>
      </p:ext>
    </p:extLst>
  </p:cSld>
  <p:clrMapOvr>
    <a:masterClrMapping/>
  </p:clrMapOvr>
</p:sldLayout>
</file>

<file path=ppt/slideLayouts/slideLayout20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169413"/>
      </p:ext>
    </p:extLst>
  </p:cSld>
  <p:clrMapOvr>
    <a:masterClrMapping/>
  </p:clrMapOvr>
</p:sldLayout>
</file>

<file path=ppt/slideLayouts/slideLayout20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46181"/>
      </p:ext>
    </p:extLst>
  </p:cSld>
  <p:clrMapOvr>
    <a:masterClrMapping/>
  </p:clrMapOvr>
</p:sldLayout>
</file>

<file path=ppt/slideLayouts/slideLayout20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797889"/>
      </p:ext>
    </p:extLst>
  </p:cSld>
  <p:clrMapOvr>
    <a:masterClrMapping/>
  </p:clrMapOvr>
</p:sldLayout>
</file>

<file path=ppt/slideLayouts/slideLayout2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12507"/>
      </p:ext>
    </p:extLst>
  </p:cSld>
  <p:clrMapOvr>
    <a:masterClrMapping/>
  </p:clrMapOvr>
</p:sldLayout>
</file>

<file path=ppt/slideLayouts/slideLayout2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9102241"/>
      </p:ext>
    </p:extLst>
  </p:cSld>
  <p:clrMapOvr>
    <a:masterClrMapping/>
  </p:clrMapOvr>
</p:sldLayout>
</file>

<file path=ppt/slideLayouts/slideLayout2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6140182"/>
      </p:ext>
    </p:extLst>
  </p:cSld>
  <p:clrMapOvr>
    <a:masterClrMapping/>
  </p:clrMapOvr>
</p:sldLayout>
</file>

<file path=ppt/slideLayouts/slideLayout2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2420451"/>
      </p:ext>
    </p:extLst>
  </p:cSld>
  <p:clrMapOvr>
    <a:masterClrMapping/>
  </p:clrMapOvr>
</p:sldLayout>
</file>

<file path=ppt/slideLayouts/slideLayout2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1382426"/>
      </p:ext>
    </p:extLst>
  </p:cSld>
  <p:clrMapOvr>
    <a:masterClrMapping/>
  </p:clrMapOvr>
</p:sldLayout>
</file>

<file path=ppt/slideLayouts/slideLayout2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1810322"/>
      </p:ext>
    </p:extLst>
  </p:cSld>
  <p:clrMapOvr>
    <a:masterClrMapping/>
  </p:clrMapOvr>
</p:sldLayout>
</file>

<file path=ppt/slideLayouts/slideLayout2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5066037"/>
      </p:ext>
    </p:extLst>
  </p:cSld>
  <p:clrMapOvr>
    <a:masterClrMapping/>
  </p:clrMapOvr>
</p:sldLayout>
</file>

<file path=ppt/slideLayouts/slideLayout2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552814"/>
      </p:ext>
    </p:extLst>
  </p:cSld>
  <p:clrMapOvr>
    <a:masterClrMapping/>
  </p:clrMapOvr>
</p:sldLayout>
</file>

<file path=ppt/slideLayouts/slideLayout2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483683"/>
      </p:ext>
    </p:extLst>
  </p:cSld>
  <p:clrMapOvr>
    <a:masterClrMapping/>
  </p:clrMapOvr>
</p:sldLayout>
</file>

<file path=ppt/slideLayouts/slideLayout2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270324"/>
      </p:ext>
    </p:extLst>
  </p:cSld>
  <p:clrMapOvr>
    <a:masterClrMapping/>
  </p:clrMapOvr>
</p:sldLayout>
</file>

<file path=ppt/slideLayouts/slideLayout2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518346"/>
      </p:ext>
    </p:extLst>
  </p:cSld>
  <p:clrMapOvr>
    <a:masterClrMapping/>
  </p:clrMapOvr>
</p:sldLayout>
</file>

<file path=ppt/slideLayouts/slideLayout2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6588776"/>
      </p:ext>
    </p:extLst>
  </p:cSld>
  <p:clrMapOvr>
    <a:masterClrMapping/>
  </p:clrMapOvr>
</p:sldLayout>
</file>

<file path=ppt/slideLayouts/slideLayout2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292030"/>
      </p:ext>
    </p:extLst>
  </p:cSld>
  <p:clrMapOvr>
    <a:masterClrMapping/>
  </p:clrMapOvr>
</p:sldLayout>
</file>

<file path=ppt/slideLayouts/slideLayout2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541279"/>
      </p:ext>
    </p:extLst>
  </p:cSld>
  <p:clrMapOvr>
    <a:masterClrMapping/>
  </p:clrMapOvr>
</p:sldLayout>
</file>

<file path=ppt/slideLayouts/slideLayout2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949567"/>
      </p:ext>
    </p:extLst>
  </p:cSld>
  <p:clrMapOvr>
    <a:masterClrMapping/>
  </p:clrMapOvr>
</p:sldLayout>
</file>

<file path=ppt/slideLayouts/slideLayout2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30122"/>
      </p:ext>
    </p:extLst>
  </p:cSld>
  <p:clrMapOvr>
    <a:masterClrMapping/>
  </p:clrMapOvr>
</p:sldLayout>
</file>

<file path=ppt/slideLayouts/slideLayout2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7588998"/>
      </p:ext>
    </p:extLst>
  </p:cSld>
  <p:clrMapOvr>
    <a:masterClrMapping/>
  </p:clrMapOvr>
</p:sldLayout>
</file>

<file path=ppt/slideLayouts/slideLayout2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782558"/>
      </p:ext>
    </p:extLst>
  </p:cSld>
  <p:clrMapOvr>
    <a:masterClrMapping/>
  </p:clrMapOvr>
</p:sldLayout>
</file>

<file path=ppt/slideLayouts/slideLayout2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168849"/>
      </p:ext>
    </p:extLst>
  </p:cSld>
  <p:clrMapOvr>
    <a:masterClrMapping/>
  </p:clrMapOvr>
</p:sldLayout>
</file>

<file path=ppt/slideLayouts/slideLayout2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17605"/>
      </p:ext>
    </p:extLst>
  </p:cSld>
  <p:clrMapOvr>
    <a:masterClrMapping/>
  </p:clrMapOvr>
</p:sldLayout>
</file>

<file path=ppt/slideLayouts/slideLayout2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5241443"/>
      </p:ext>
    </p:extLst>
  </p:cSld>
  <p:clrMapOvr>
    <a:masterClrMapping/>
  </p:clrMapOvr>
</p:sldLayout>
</file>

<file path=ppt/slideLayouts/slideLayout2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829831"/>
      </p:ext>
    </p:extLst>
  </p:cSld>
  <p:clrMapOvr>
    <a:masterClrMapping/>
  </p:clrMapOvr>
</p:sldLayout>
</file>

<file path=ppt/slideLayouts/slideLayout2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6610747"/>
      </p:ext>
    </p:extLst>
  </p:cSld>
  <p:clrMapOvr>
    <a:masterClrMapping/>
  </p:clrMapOvr>
</p:sldLayout>
</file>

<file path=ppt/slideLayouts/slideLayout2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4936291"/>
      </p:ext>
    </p:extLst>
  </p:cSld>
  <p:clrMapOvr>
    <a:masterClrMapping/>
  </p:clrMapOvr>
</p:sldLayout>
</file>

<file path=ppt/slideLayouts/slideLayout2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548943"/>
      </p:ext>
    </p:extLst>
  </p:cSld>
  <p:clrMapOvr>
    <a:masterClrMapping/>
  </p:clrMapOvr>
</p:sldLayout>
</file>

<file path=ppt/slideLayouts/slideLayout2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55999"/>
      </p:ext>
    </p:extLst>
  </p:cSld>
  <p:clrMapOvr>
    <a:masterClrMapping/>
  </p:clrMapOvr>
</p:sldLayout>
</file>

<file path=ppt/slideLayouts/slideLayout2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0134727"/>
      </p:ext>
    </p:extLst>
  </p:cSld>
  <p:clrMapOvr>
    <a:masterClrMapping/>
  </p:clrMapOvr>
</p:sldLayout>
</file>

<file path=ppt/slideLayouts/slideLayout2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4625293"/>
      </p:ext>
    </p:extLst>
  </p:cSld>
  <p:clrMapOvr>
    <a:masterClrMapping/>
  </p:clrMapOvr>
</p:sldLayout>
</file>

<file path=ppt/slideLayouts/slideLayout2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638687"/>
      </p:ext>
    </p:extLst>
  </p:cSld>
  <p:clrMapOvr>
    <a:masterClrMapping/>
  </p:clrMapOvr>
</p:sldLayout>
</file>

<file path=ppt/slideLayouts/slideLayout2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0142384"/>
      </p:ext>
    </p:extLst>
  </p:cSld>
  <p:clrMapOvr>
    <a:masterClrMapping/>
  </p:clrMapOvr>
</p:sldLayout>
</file>

<file path=ppt/slideLayouts/slideLayout2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559170"/>
      </p:ext>
    </p:extLst>
  </p:cSld>
  <p:clrMapOvr>
    <a:masterClrMapping/>
  </p:clrMapOvr>
</p:sldLayout>
</file>

<file path=ppt/slideLayouts/slideLayout2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653694"/>
      </p:ext>
    </p:extLst>
  </p:cSld>
  <p:clrMapOvr>
    <a:masterClrMapping/>
  </p:clrMapOvr>
</p:sldLayout>
</file>

<file path=ppt/slideLayouts/slideLayout2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85214"/>
      </p:ext>
    </p:extLst>
  </p:cSld>
  <p:clrMapOvr>
    <a:masterClrMapping/>
  </p:clrMapOvr>
</p:sldLayout>
</file>

<file path=ppt/slideLayouts/slideLayout2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981482"/>
      </p:ext>
    </p:extLst>
  </p:cSld>
  <p:clrMapOvr>
    <a:masterClrMapping/>
  </p:clrMapOvr>
</p:sldLayout>
</file>

<file path=ppt/slideLayouts/slideLayout2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14644"/>
      </p:ext>
    </p:extLst>
  </p:cSld>
  <p:clrMapOvr>
    <a:masterClrMapping/>
  </p:clrMapOvr>
</p:sldLayout>
</file>

<file path=ppt/slideLayouts/slideLayout2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01638"/>
      </p:ext>
    </p:extLst>
  </p:cSld>
  <p:clrMapOvr>
    <a:masterClrMapping/>
  </p:clrMapOvr>
</p:sldLayout>
</file>

<file path=ppt/slideLayouts/slideLayout2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423445"/>
      </p:ext>
    </p:extLst>
  </p:cSld>
  <p:clrMapOvr>
    <a:masterClrMapping/>
  </p:clrMapOvr>
</p:sldLayout>
</file>

<file path=ppt/slideLayouts/slideLayout2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80199"/>
      </p:ext>
    </p:extLst>
  </p:cSld>
  <p:clrMapOvr>
    <a:masterClrMapping/>
  </p:clrMapOvr>
</p:sldLayout>
</file>

<file path=ppt/slideLayouts/slideLayout2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9178198"/>
      </p:ext>
    </p:extLst>
  </p:cSld>
  <p:clrMapOvr>
    <a:masterClrMapping/>
  </p:clrMapOvr>
</p:sldLayout>
</file>

<file path=ppt/slideLayouts/slideLayout2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397585"/>
      </p:ext>
    </p:extLst>
  </p:cSld>
  <p:clrMapOvr>
    <a:masterClrMapping/>
  </p:clrMapOvr>
</p:sldLayout>
</file>

<file path=ppt/slideLayouts/slideLayout2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8085494"/>
      </p:ext>
    </p:extLst>
  </p:cSld>
  <p:clrMapOvr>
    <a:masterClrMapping/>
  </p:clrMapOvr>
</p:sldLayout>
</file>

<file path=ppt/slideLayouts/slideLayout2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154365"/>
      </p:ext>
    </p:extLst>
  </p:cSld>
  <p:clrMapOvr>
    <a:masterClrMapping/>
  </p:clrMapOvr>
</p:sldLayout>
</file>

<file path=ppt/slideLayouts/slideLayout2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349313"/>
      </p:ext>
    </p:extLst>
  </p:cSld>
  <p:clrMapOvr>
    <a:masterClrMapping/>
  </p:clrMapOvr>
</p:sldLayout>
</file>

<file path=ppt/slideLayouts/slideLayout2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367103"/>
      </p:ext>
    </p:extLst>
  </p:cSld>
  <p:clrMapOvr>
    <a:masterClrMapping/>
  </p:clrMapOvr>
</p:sldLayout>
</file>

<file path=ppt/slideLayouts/slideLayout2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316416"/>
      </p:ext>
    </p:extLst>
  </p:cSld>
  <p:clrMapOvr>
    <a:masterClrMapping/>
  </p:clrMapOvr>
</p:sldLayout>
</file>

<file path=ppt/slideLayouts/slideLayout2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916031"/>
      </p:ext>
    </p:extLst>
  </p:cSld>
  <p:clrMapOvr>
    <a:masterClrMapping/>
  </p:clrMapOvr>
</p:sldLayout>
</file>

<file path=ppt/slideLayouts/slideLayout2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590137"/>
      </p:ext>
    </p:extLst>
  </p:cSld>
  <p:clrMapOvr>
    <a:masterClrMapping/>
  </p:clrMapOvr>
</p:sldLayout>
</file>

<file path=ppt/slideLayouts/slideLayout2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8323008"/>
      </p:ext>
    </p:extLst>
  </p:cSld>
  <p:clrMapOvr>
    <a:masterClrMapping/>
  </p:clrMapOvr>
</p:sldLayout>
</file>

<file path=ppt/slideLayouts/slideLayout2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150151"/>
      </p:ext>
    </p:extLst>
  </p:cSld>
  <p:clrMapOvr>
    <a:masterClrMapping/>
  </p:clrMapOvr>
</p:sldLayout>
</file>

<file path=ppt/slideLayouts/slideLayout2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9492771"/>
      </p:ext>
    </p:extLst>
  </p:cSld>
  <p:clrMapOvr>
    <a:masterClrMapping/>
  </p:clrMapOvr>
</p:sldLayout>
</file>

<file path=ppt/slideLayouts/slideLayout2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54696"/>
      </p:ext>
    </p:extLst>
  </p:cSld>
  <p:clrMapOvr>
    <a:masterClrMapping/>
  </p:clrMapOvr>
</p:sldLayout>
</file>

<file path=ppt/slideLayouts/slideLayout2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3569680"/>
      </p:ext>
    </p:extLst>
  </p:cSld>
  <p:clrMapOvr>
    <a:masterClrMapping/>
  </p:clrMapOvr>
</p:sldLayout>
</file>

<file path=ppt/slideLayouts/slideLayout2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460142"/>
      </p:ext>
    </p:extLst>
  </p:cSld>
  <p:clrMapOvr>
    <a:masterClrMapping/>
  </p:clrMapOvr>
</p:sldLayout>
</file>

<file path=ppt/slideLayouts/slideLayout2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269619"/>
      </p:ext>
    </p:extLst>
  </p:cSld>
  <p:clrMapOvr>
    <a:masterClrMapping/>
  </p:clrMapOvr>
</p:sldLayout>
</file>

<file path=ppt/slideLayouts/slideLayout2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837594"/>
      </p:ext>
    </p:extLst>
  </p:cSld>
  <p:clrMapOvr>
    <a:masterClrMapping/>
  </p:clrMapOvr>
</p:sldLayout>
</file>

<file path=ppt/slideLayouts/slideLayout2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238633"/>
      </p:ext>
    </p:extLst>
  </p:cSld>
  <p:clrMapOvr>
    <a:masterClrMapping/>
  </p:clrMapOvr>
</p:sldLayout>
</file>

<file path=ppt/slideLayouts/slideLayout2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040377"/>
      </p:ext>
    </p:extLst>
  </p:cSld>
  <p:clrMapOvr>
    <a:masterClrMapping/>
  </p:clrMapOvr>
</p:sldLayout>
</file>

<file path=ppt/slideLayouts/slideLayout2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3983638"/>
      </p:ext>
    </p:extLst>
  </p:cSld>
  <p:clrMapOvr>
    <a:masterClrMapping/>
  </p:clrMapOvr>
</p:sldLayout>
</file>

<file path=ppt/slideLayouts/slideLayout2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151200"/>
      </p:ext>
    </p:extLst>
  </p:cSld>
  <p:clrMapOvr>
    <a:masterClrMapping/>
  </p:clrMapOvr>
</p:sldLayout>
</file>

<file path=ppt/slideLayouts/slideLayout2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01679"/>
      </p:ext>
    </p:extLst>
  </p:cSld>
  <p:clrMapOvr>
    <a:masterClrMapping/>
  </p:clrMapOvr>
</p:sldLayout>
</file>

<file path=ppt/slideLayouts/slideLayout2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133261"/>
      </p:ext>
    </p:extLst>
  </p:cSld>
  <p:clrMapOvr>
    <a:masterClrMapping/>
  </p:clrMapOvr>
</p:sldLayout>
</file>

<file path=ppt/slideLayouts/slideLayout2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728286"/>
      </p:ext>
    </p:extLst>
  </p:cSld>
  <p:clrMapOvr>
    <a:masterClrMapping/>
  </p:clrMapOvr>
</p:sldLayout>
</file>

<file path=ppt/slideLayouts/slideLayout2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1520170"/>
      </p:ext>
    </p:extLst>
  </p:cSld>
  <p:clrMapOvr>
    <a:masterClrMapping/>
  </p:clrMapOvr>
</p:sldLayout>
</file>

<file path=ppt/slideLayouts/slideLayout2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385492"/>
      </p:ext>
    </p:extLst>
  </p:cSld>
  <p:clrMapOvr>
    <a:masterClrMapping/>
  </p:clrMapOvr>
</p:sldLayout>
</file>

<file path=ppt/slideLayouts/slideLayout26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011809"/>
      </p:ext>
    </p:extLst>
  </p:cSld>
  <p:clrMapOvr>
    <a:masterClrMapping/>
  </p:clrMapOvr>
</p:sldLayout>
</file>

<file path=ppt/slideLayouts/slideLayout2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752322"/>
      </p:ext>
    </p:extLst>
  </p:cSld>
  <p:clrMapOvr>
    <a:masterClrMapping/>
  </p:clrMapOvr>
</p:sldLayout>
</file>

<file path=ppt/slideLayouts/slideLayout2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022705"/>
      </p:ext>
    </p:extLst>
  </p:cSld>
  <p:clrMapOvr>
    <a:masterClrMapping/>
  </p:clrMapOvr>
</p:sldLayout>
</file>

<file path=ppt/slideLayouts/slideLayout2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695712"/>
      </p:ext>
    </p:extLst>
  </p:cSld>
  <p:clrMapOvr>
    <a:masterClrMapping/>
  </p:clrMapOvr>
</p:sldLayout>
</file>

<file path=ppt/slideLayouts/slideLayout27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10321"/>
      </p:ext>
    </p:extLst>
  </p:cSld>
  <p:clrMapOvr>
    <a:masterClrMapping/>
  </p:clrMapOvr>
</p:sldLayout>
</file>

<file path=ppt/slideLayouts/slideLayout2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62338"/>
      </p:ext>
    </p:extLst>
  </p:cSld>
  <p:clrMapOvr>
    <a:masterClrMapping/>
  </p:clrMapOvr>
</p:sldLayout>
</file>

<file path=ppt/slideLayouts/slideLayout2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106784"/>
      </p:ext>
    </p:extLst>
  </p:cSld>
  <p:clrMapOvr>
    <a:masterClrMapping/>
  </p:clrMapOvr>
</p:sldLayout>
</file>

<file path=ppt/slideLayouts/slideLayout2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3561881"/>
      </p:ext>
    </p:extLst>
  </p:cSld>
  <p:clrMapOvr>
    <a:masterClrMapping/>
  </p:clrMapOvr>
</p:sldLayout>
</file>

<file path=ppt/slideLayouts/slideLayout2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75299"/>
      </p:ext>
    </p:extLst>
  </p:cSld>
  <p:clrMapOvr>
    <a:masterClrMapping/>
  </p:clrMapOvr>
</p:sldLayout>
</file>

<file path=ppt/slideLayouts/slideLayout27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5576136"/>
      </p:ext>
    </p:extLst>
  </p:cSld>
  <p:clrMapOvr>
    <a:masterClrMapping/>
  </p:clrMapOvr>
</p:sldLayout>
</file>

<file path=ppt/slideLayouts/slideLayout2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677631"/>
      </p:ext>
    </p:extLst>
  </p:cSld>
  <p:clrMapOvr>
    <a:masterClrMapping/>
  </p:clrMapOvr>
</p:sldLayout>
</file>

<file path=ppt/slideLayouts/slideLayout2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774938"/>
      </p:ext>
    </p:extLst>
  </p:cSld>
  <p:clrMapOvr>
    <a:masterClrMapping/>
  </p:clrMapOvr>
</p:sldLayout>
</file>

<file path=ppt/slideLayouts/slideLayout2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4720"/>
      </p:ext>
    </p:extLst>
  </p:cSld>
  <p:clrMapOvr>
    <a:masterClrMapping/>
  </p:clrMapOvr>
</p:sldLayout>
</file>

<file path=ppt/slideLayouts/slideLayout2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963757"/>
      </p:ext>
    </p:extLst>
  </p:cSld>
  <p:clrMapOvr>
    <a:masterClrMapping/>
  </p:clrMapOvr>
</p:sldLayout>
</file>

<file path=ppt/slideLayouts/slideLayout28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27305"/>
      </p:ext>
    </p:extLst>
  </p:cSld>
  <p:clrMapOvr>
    <a:masterClrMapping/>
  </p:clrMapOvr>
</p:sldLayout>
</file>

<file path=ppt/slideLayouts/slideLayout28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183716"/>
      </p:ext>
    </p:extLst>
  </p:cSld>
  <p:clrMapOvr>
    <a:masterClrMapping/>
  </p:clrMapOvr>
</p:sldLayout>
</file>

<file path=ppt/slideLayouts/slideLayout2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493722"/>
      </p:ext>
    </p:extLst>
  </p:cSld>
  <p:clrMapOvr>
    <a:masterClrMapping/>
  </p:clrMapOvr>
</p:sldLayout>
</file>

<file path=ppt/slideLayouts/slideLayout2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095357"/>
      </p:ext>
    </p:extLst>
  </p:cSld>
  <p:clrMapOvr>
    <a:masterClrMapping/>
  </p:clrMapOvr>
</p:sldLayout>
</file>

<file path=ppt/slideLayouts/slideLayout2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6008017"/>
      </p:ext>
    </p:extLst>
  </p:cSld>
  <p:clrMapOvr>
    <a:masterClrMapping/>
  </p:clrMapOvr>
</p:sldLayout>
</file>

<file path=ppt/slideLayouts/slideLayout2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885535"/>
      </p:ext>
    </p:extLst>
  </p:cSld>
  <p:clrMapOvr>
    <a:masterClrMapping/>
  </p:clrMapOvr>
</p:sldLayout>
</file>

<file path=ppt/slideLayouts/slideLayout2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8130141"/>
      </p:ext>
    </p:extLst>
  </p:cSld>
  <p:clrMapOvr>
    <a:masterClrMapping/>
  </p:clrMapOvr>
</p:sldLayout>
</file>

<file path=ppt/slideLayouts/slideLayout2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0838293"/>
      </p:ext>
    </p:extLst>
  </p:cSld>
  <p:clrMapOvr>
    <a:masterClrMapping/>
  </p:clrMapOvr>
</p:sldLayout>
</file>

<file path=ppt/slideLayouts/slideLayout2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713888"/>
      </p:ext>
    </p:extLst>
  </p:cSld>
  <p:clrMapOvr>
    <a:masterClrMapping/>
  </p:clrMapOvr>
</p:sldLayout>
</file>

<file path=ppt/slideLayouts/slideLayout2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178196"/>
      </p:ext>
    </p:extLst>
  </p:cSld>
  <p:clrMapOvr>
    <a:masterClrMapping/>
  </p:clrMapOvr>
</p:sldLayout>
</file>

<file path=ppt/slideLayouts/slideLayout29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1333429"/>
      </p:ext>
    </p:extLst>
  </p:cSld>
  <p:clrMapOvr>
    <a:masterClrMapping/>
  </p:clrMapOvr>
</p:sldLayout>
</file>

<file path=ppt/slideLayouts/slideLayout2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5C68B11-C5A8-448C-8CE9-B1A273C79CFC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895663"/>
      </p:ext>
    </p:extLst>
  </p:cSld>
  <p:clrMapOvr>
    <a:masterClrMapping/>
  </p:clrMapOvr>
</p:sldLayout>
</file>

<file path=ppt/slideLayouts/slideLayout29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799828"/>
      </p:ext>
    </p:extLst>
  </p:cSld>
  <p:clrMapOvr>
    <a:masterClrMapping/>
  </p:clrMapOvr>
</p:sldLayout>
</file>

<file path=ppt/slideLayouts/slideLayout2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950754"/>
      </p:ext>
    </p:extLst>
  </p:cSld>
  <p:clrMapOvr>
    <a:masterClrMapping/>
  </p:clrMapOvr>
</p:sldLayout>
</file>

<file path=ppt/slideLayouts/slideLayout2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370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" Type="http://schemas.openxmlformats.org/officeDocument/2006/relationships/slideLayout" Target="../slideLayouts/slideLayout14.xml"/><Relationship Id="rId21" Type="http://schemas.openxmlformats.org/officeDocument/2006/relationships/slideLayout" Target="../slideLayouts/slideLayout32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slideLayout" Target="../slideLayouts/slideLayout31.xml"/><Relationship Id="rId29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52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42.xml"/><Relationship Id="rId21" Type="http://schemas.openxmlformats.org/officeDocument/2006/relationships/image" Target="../media/image15.png"/><Relationship Id="rId7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51.xml"/><Relationship Id="rId17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1.xml"/><Relationship Id="rId16" Type="http://schemas.openxmlformats.org/officeDocument/2006/relationships/slideLayout" Target="../slideLayouts/slideLayout55.xml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49.xml"/><Relationship Id="rId19" Type="http://schemas.openxmlformats.org/officeDocument/2006/relationships/image" Target="../media/image13.png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Relationship Id="rId14" Type="http://schemas.openxmlformats.org/officeDocument/2006/relationships/slideLayout" Target="../slideLayouts/slideLayout53.xml"/><Relationship Id="rId22" Type="http://schemas.openxmlformats.org/officeDocument/2006/relationships/image" Target="../media/image16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5.xml"/><Relationship Id="rId3" Type="http://schemas.openxmlformats.org/officeDocument/2006/relationships/slideLayout" Target="../slideLayouts/slideLayout70.xml"/><Relationship Id="rId7" Type="http://schemas.openxmlformats.org/officeDocument/2006/relationships/slideLayout" Target="../slideLayouts/slideLayout74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69.xml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11" Type="http://schemas.openxmlformats.org/officeDocument/2006/relationships/slideLayout" Target="../slideLayouts/slideLayout78.xml"/><Relationship Id="rId5" Type="http://schemas.openxmlformats.org/officeDocument/2006/relationships/slideLayout" Target="../slideLayouts/slideLayout72.xml"/><Relationship Id="rId10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1.xml"/><Relationship Id="rId9" Type="http://schemas.openxmlformats.org/officeDocument/2006/relationships/slideLayout" Target="../slideLayouts/slideLayout7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6.xml"/><Relationship Id="rId13" Type="http://schemas.openxmlformats.org/officeDocument/2006/relationships/slideLayout" Target="../slideLayouts/slideLayout91.xml"/><Relationship Id="rId18" Type="http://schemas.openxmlformats.org/officeDocument/2006/relationships/theme" Target="../theme/theme6.xml"/><Relationship Id="rId3" Type="http://schemas.openxmlformats.org/officeDocument/2006/relationships/slideLayout" Target="../slideLayouts/slideLayout81.xml"/><Relationship Id="rId7" Type="http://schemas.openxmlformats.org/officeDocument/2006/relationships/slideLayout" Target="../slideLayouts/slideLayout85.xml"/><Relationship Id="rId12" Type="http://schemas.openxmlformats.org/officeDocument/2006/relationships/slideLayout" Target="../slideLayouts/slideLayout90.xml"/><Relationship Id="rId17" Type="http://schemas.openxmlformats.org/officeDocument/2006/relationships/slideLayout" Target="../slideLayouts/slideLayout95.xml"/><Relationship Id="rId2" Type="http://schemas.openxmlformats.org/officeDocument/2006/relationships/slideLayout" Target="../slideLayouts/slideLayout80.xml"/><Relationship Id="rId16" Type="http://schemas.openxmlformats.org/officeDocument/2006/relationships/slideLayout" Target="../slideLayouts/slideLayout94.xml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9.xml"/><Relationship Id="rId6" Type="http://schemas.openxmlformats.org/officeDocument/2006/relationships/slideLayout" Target="../slideLayouts/slideLayout84.xml"/><Relationship Id="rId11" Type="http://schemas.openxmlformats.org/officeDocument/2006/relationships/slideLayout" Target="../slideLayouts/slideLayout89.xml"/><Relationship Id="rId5" Type="http://schemas.openxmlformats.org/officeDocument/2006/relationships/slideLayout" Target="../slideLayouts/slideLayout83.xml"/><Relationship Id="rId1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88.xml"/><Relationship Id="rId19" Type="http://schemas.openxmlformats.org/officeDocument/2006/relationships/image" Target="../media/image20.png"/><Relationship Id="rId4" Type="http://schemas.openxmlformats.org/officeDocument/2006/relationships/slideLayout" Target="../slideLayouts/slideLayout82.xml"/><Relationship Id="rId9" Type="http://schemas.openxmlformats.org/officeDocument/2006/relationships/slideLayout" Target="../slideLayouts/slideLayout87.xml"/><Relationship Id="rId14" Type="http://schemas.openxmlformats.org/officeDocument/2006/relationships/slideLayout" Target="../slideLayouts/slideLayout92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3.xml"/><Relationship Id="rId13" Type="http://schemas.openxmlformats.org/officeDocument/2006/relationships/slideLayout" Target="../slideLayouts/slideLayout108.xml"/><Relationship Id="rId18" Type="http://schemas.openxmlformats.org/officeDocument/2006/relationships/theme" Target="../theme/theme7.xml"/><Relationship Id="rId3" Type="http://schemas.openxmlformats.org/officeDocument/2006/relationships/slideLayout" Target="../slideLayouts/slideLayout98.xml"/><Relationship Id="rId7" Type="http://schemas.openxmlformats.org/officeDocument/2006/relationships/slideLayout" Target="../slideLayouts/slideLayout102.xml"/><Relationship Id="rId12" Type="http://schemas.openxmlformats.org/officeDocument/2006/relationships/slideLayout" Target="../slideLayouts/slideLayout107.xml"/><Relationship Id="rId17" Type="http://schemas.openxmlformats.org/officeDocument/2006/relationships/slideLayout" Target="../slideLayouts/slideLayout112.xml"/><Relationship Id="rId2" Type="http://schemas.openxmlformats.org/officeDocument/2006/relationships/slideLayout" Target="../slideLayouts/slideLayout97.xml"/><Relationship Id="rId16" Type="http://schemas.openxmlformats.org/officeDocument/2006/relationships/slideLayout" Target="../slideLayouts/slideLayout111.xml"/><Relationship Id="rId1" Type="http://schemas.openxmlformats.org/officeDocument/2006/relationships/slideLayout" Target="../slideLayouts/slideLayout96.xml"/><Relationship Id="rId6" Type="http://schemas.openxmlformats.org/officeDocument/2006/relationships/slideLayout" Target="../slideLayouts/slideLayout101.xml"/><Relationship Id="rId11" Type="http://schemas.openxmlformats.org/officeDocument/2006/relationships/slideLayout" Target="../slideLayouts/slideLayout106.xml"/><Relationship Id="rId5" Type="http://schemas.openxmlformats.org/officeDocument/2006/relationships/slideLayout" Target="../slideLayouts/slideLayout100.xml"/><Relationship Id="rId15" Type="http://schemas.openxmlformats.org/officeDocument/2006/relationships/slideLayout" Target="../slideLayouts/slideLayout110.xml"/><Relationship Id="rId10" Type="http://schemas.openxmlformats.org/officeDocument/2006/relationships/slideLayout" Target="../slideLayouts/slideLayout105.xml"/><Relationship Id="rId19" Type="http://schemas.openxmlformats.org/officeDocument/2006/relationships/image" Target="../media/image12.jpeg"/><Relationship Id="rId4" Type="http://schemas.openxmlformats.org/officeDocument/2006/relationships/slideLayout" Target="../slideLayouts/slideLayout99.xml"/><Relationship Id="rId9" Type="http://schemas.openxmlformats.org/officeDocument/2006/relationships/slideLayout" Target="../slideLayouts/slideLayout104.xml"/><Relationship Id="rId14" Type="http://schemas.openxmlformats.org/officeDocument/2006/relationships/slideLayout" Target="../slideLayouts/slideLayout109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0.xml"/><Relationship Id="rId13" Type="http://schemas.openxmlformats.org/officeDocument/2006/relationships/slideLayout" Target="../slideLayouts/slideLayout125.xml"/><Relationship Id="rId18" Type="http://schemas.openxmlformats.org/officeDocument/2006/relationships/theme" Target="../theme/theme8.xml"/><Relationship Id="rId3" Type="http://schemas.openxmlformats.org/officeDocument/2006/relationships/slideLayout" Target="../slideLayouts/slideLayout115.xml"/><Relationship Id="rId21" Type="http://schemas.openxmlformats.org/officeDocument/2006/relationships/image" Target="../media/image15.png"/><Relationship Id="rId7" Type="http://schemas.openxmlformats.org/officeDocument/2006/relationships/slideLayout" Target="../slideLayouts/slideLayout119.xml"/><Relationship Id="rId12" Type="http://schemas.openxmlformats.org/officeDocument/2006/relationships/slideLayout" Target="../slideLayouts/slideLayout124.xml"/><Relationship Id="rId17" Type="http://schemas.openxmlformats.org/officeDocument/2006/relationships/slideLayout" Target="../slideLayouts/slideLayout129.xml"/><Relationship Id="rId2" Type="http://schemas.openxmlformats.org/officeDocument/2006/relationships/slideLayout" Target="../slideLayouts/slideLayout114.xml"/><Relationship Id="rId16" Type="http://schemas.openxmlformats.org/officeDocument/2006/relationships/slideLayout" Target="../slideLayouts/slideLayout128.xml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113.xml"/><Relationship Id="rId6" Type="http://schemas.openxmlformats.org/officeDocument/2006/relationships/slideLayout" Target="../slideLayouts/slideLayout118.xml"/><Relationship Id="rId11" Type="http://schemas.openxmlformats.org/officeDocument/2006/relationships/slideLayout" Target="../slideLayouts/slideLayout123.xml"/><Relationship Id="rId5" Type="http://schemas.openxmlformats.org/officeDocument/2006/relationships/slideLayout" Target="../slideLayouts/slideLayout117.xml"/><Relationship Id="rId15" Type="http://schemas.openxmlformats.org/officeDocument/2006/relationships/slideLayout" Target="../slideLayouts/slideLayout127.xml"/><Relationship Id="rId10" Type="http://schemas.openxmlformats.org/officeDocument/2006/relationships/slideLayout" Target="../slideLayouts/slideLayout122.xml"/><Relationship Id="rId19" Type="http://schemas.openxmlformats.org/officeDocument/2006/relationships/image" Target="../media/image13.png"/><Relationship Id="rId4" Type="http://schemas.openxmlformats.org/officeDocument/2006/relationships/slideLayout" Target="../slideLayouts/slideLayout116.xml"/><Relationship Id="rId9" Type="http://schemas.openxmlformats.org/officeDocument/2006/relationships/slideLayout" Target="../slideLayouts/slideLayout121.xml"/><Relationship Id="rId14" Type="http://schemas.openxmlformats.org/officeDocument/2006/relationships/slideLayout" Target="../slideLayouts/slideLayout126.xml"/><Relationship Id="rId22" Type="http://schemas.openxmlformats.org/officeDocument/2006/relationships/image" Target="../media/image16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7.xml"/><Relationship Id="rId3" Type="http://schemas.openxmlformats.org/officeDocument/2006/relationships/slideLayout" Target="../slideLayouts/slideLayout132.xml"/><Relationship Id="rId7" Type="http://schemas.openxmlformats.org/officeDocument/2006/relationships/slideLayout" Target="../slideLayouts/slideLayout13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31.xml"/><Relationship Id="rId1" Type="http://schemas.openxmlformats.org/officeDocument/2006/relationships/slideLayout" Target="../slideLayouts/slideLayout130.xml"/><Relationship Id="rId6" Type="http://schemas.openxmlformats.org/officeDocument/2006/relationships/slideLayout" Target="../slideLayouts/slideLayout135.xml"/><Relationship Id="rId11" Type="http://schemas.openxmlformats.org/officeDocument/2006/relationships/slideLayout" Target="../slideLayouts/slideLayout140.xml"/><Relationship Id="rId5" Type="http://schemas.openxmlformats.org/officeDocument/2006/relationships/slideLayout" Target="../slideLayouts/slideLayout134.xml"/><Relationship Id="rId10" Type="http://schemas.openxmlformats.org/officeDocument/2006/relationships/slideLayout" Target="../slideLayouts/slideLayout139.xml"/><Relationship Id="rId4" Type="http://schemas.openxmlformats.org/officeDocument/2006/relationships/slideLayout" Target="../slideLayouts/slideLayout133.xml"/><Relationship Id="rId9" Type="http://schemas.openxmlformats.org/officeDocument/2006/relationships/slideLayout" Target="../slideLayouts/slideLayout138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8.xml"/><Relationship Id="rId3" Type="http://schemas.openxmlformats.org/officeDocument/2006/relationships/slideLayout" Target="../slideLayouts/slideLayout143.xml"/><Relationship Id="rId7" Type="http://schemas.openxmlformats.org/officeDocument/2006/relationships/slideLayout" Target="../slideLayouts/slideLayout147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42.xml"/><Relationship Id="rId1" Type="http://schemas.openxmlformats.org/officeDocument/2006/relationships/slideLayout" Target="../slideLayouts/slideLayout141.xml"/><Relationship Id="rId6" Type="http://schemas.openxmlformats.org/officeDocument/2006/relationships/slideLayout" Target="../slideLayouts/slideLayout146.xml"/><Relationship Id="rId11" Type="http://schemas.openxmlformats.org/officeDocument/2006/relationships/slideLayout" Target="../slideLayouts/slideLayout151.xml"/><Relationship Id="rId5" Type="http://schemas.openxmlformats.org/officeDocument/2006/relationships/slideLayout" Target="../slideLayouts/slideLayout145.xml"/><Relationship Id="rId10" Type="http://schemas.openxmlformats.org/officeDocument/2006/relationships/slideLayout" Target="../slideLayouts/slideLayout150.xml"/><Relationship Id="rId4" Type="http://schemas.openxmlformats.org/officeDocument/2006/relationships/slideLayout" Target="../slideLayouts/slideLayout144.xml"/><Relationship Id="rId9" Type="http://schemas.openxmlformats.org/officeDocument/2006/relationships/slideLayout" Target="../slideLayouts/slideLayout149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9.xml"/><Relationship Id="rId3" Type="http://schemas.openxmlformats.org/officeDocument/2006/relationships/slideLayout" Target="../slideLayouts/slideLayout154.xml"/><Relationship Id="rId7" Type="http://schemas.openxmlformats.org/officeDocument/2006/relationships/slideLayout" Target="../slideLayouts/slideLayout158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53.xml"/><Relationship Id="rId1" Type="http://schemas.openxmlformats.org/officeDocument/2006/relationships/slideLayout" Target="../slideLayouts/slideLayout152.xml"/><Relationship Id="rId6" Type="http://schemas.openxmlformats.org/officeDocument/2006/relationships/slideLayout" Target="../slideLayouts/slideLayout157.xml"/><Relationship Id="rId11" Type="http://schemas.openxmlformats.org/officeDocument/2006/relationships/slideLayout" Target="../slideLayouts/slideLayout162.xml"/><Relationship Id="rId5" Type="http://schemas.openxmlformats.org/officeDocument/2006/relationships/slideLayout" Target="../slideLayouts/slideLayout156.xml"/><Relationship Id="rId10" Type="http://schemas.openxmlformats.org/officeDocument/2006/relationships/slideLayout" Target="../slideLayouts/slideLayout161.xml"/><Relationship Id="rId4" Type="http://schemas.openxmlformats.org/officeDocument/2006/relationships/slideLayout" Target="../slideLayouts/slideLayout155.xml"/><Relationship Id="rId9" Type="http://schemas.openxmlformats.org/officeDocument/2006/relationships/slideLayout" Target="../slideLayouts/slideLayout160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0.xml"/><Relationship Id="rId13" Type="http://schemas.openxmlformats.org/officeDocument/2006/relationships/slideLayout" Target="../slideLayouts/slideLayout175.xml"/><Relationship Id="rId18" Type="http://schemas.openxmlformats.org/officeDocument/2006/relationships/theme" Target="../theme/theme12.xml"/><Relationship Id="rId3" Type="http://schemas.openxmlformats.org/officeDocument/2006/relationships/slideLayout" Target="../slideLayouts/slideLayout165.xml"/><Relationship Id="rId21" Type="http://schemas.openxmlformats.org/officeDocument/2006/relationships/image" Target="../media/image15.png"/><Relationship Id="rId7" Type="http://schemas.openxmlformats.org/officeDocument/2006/relationships/slideLayout" Target="../slideLayouts/slideLayout169.xml"/><Relationship Id="rId12" Type="http://schemas.openxmlformats.org/officeDocument/2006/relationships/slideLayout" Target="../slideLayouts/slideLayout174.xml"/><Relationship Id="rId17" Type="http://schemas.openxmlformats.org/officeDocument/2006/relationships/slideLayout" Target="../slideLayouts/slideLayout179.xml"/><Relationship Id="rId2" Type="http://schemas.openxmlformats.org/officeDocument/2006/relationships/slideLayout" Target="../slideLayouts/slideLayout164.xml"/><Relationship Id="rId16" Type="http://schemas.openxmlformats.org/officeDocument/2006/relationships/slideLayout" Target="../slideLayouts/slideLayout178.xml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163.xml"/><Relationship Id="rId6" Type="http://schemas.openxmlformats.org/officeDocument/2006/relationships/slideLayout" Target="../slideLayouts/slideLayout168.xml"/><Relationship Id="rId11" Type="http://schemas.openxmlformats.org/officeDocument/2006/relationships/slideLayout" Target="../slideLayouts/slideLayout173.xml"/><Relationship Id="rId5" Type="http://schemas.openxmlformats.org/officeDocument/2006/relationships/slideLayout" Target="../slideLayouts/slideLayout167.xml"/><Relationship Id="rId15" Type="http://schemas.openxmlformats.org/officeDocument/2006/relationships/slideLayout" Target="../slideLayouts/slideLayout177.xml"/><Relationship Id="rId10" Type="http://schemas.openxmlformats.org/officeDocument/2006/relationships/slideLayout" Target="../slideLayouts/slideLayout172.xml"/><Relationship Id="rId19" Type="http://schemas.openxmlformats.org/officeDocument/2006/relationships/image" Target="../media/image13.png"/><Relationship Id="rId4" Type="http://schemas.openxmlformats.org/officeDocument/2006/relationships/slideLayout" Target="../slideLayouts/slideLayout166.xml"/><Relationship Id="rId9" Type="http://schemas.openxmlformats.org/officeDocument/2006/relationships/slideLayout" Target="../slideLayouts/slideLayout171.xml"/><Relationship Id="rId14" Type="http://schemas.openxmlformats.org/officeDocument/2006/relationships/slideLayout" Target="../slideLayouts/slideLayout176.xml"/><Relationship Id="rId22" Type="http://schemas.openxmlformats.org/officeDocument/2006/relationships/image" Target="../media/image16.png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7.xml"/><Relationship Id="rId3" Type="http://schemas.openxmlformats.org/officeDocument/2006/relationships/slideLayout" Target="../slideLayouts/slideLayout182.xml"/><Relationship Id="rId7" Type="http://schemas.openxmlformats.org/officeDocument/2006/relationships/slideLayout" Target="../slideLayouts/slideLayout186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81.xml"/><Relationship Id="rId1" Type="http://schemas.openxmlformats.org/officeDocument/2006/relationships/slideLayout" Target="../slideLayouts/slideLayout180.xml"/><Relationship Id="rId6" Type="http://schemas.openxmlformats.org/officeDocument/2006/relationships/slideLayout" Target="../slideLayouts/slideLayout185.xml"/><Relationship Id="rId11" Type="http://schemas.openxmlformats.org/officeDocument/2006/relationships/slideLayout" Target="../slideLayouts/slideLayout190.xml"/><Relationship Id="rId5" Type="http://schemas.openxmlformats.org/officeDocument/2006/relationships/slideLayout" Target="../slideLayouts/slideLayout184.xml"/><Relationship Id="rId10" Type="http://schemas.openxmlformats.org/officeDocument/2006/relationships/slideLayout" Target="../slideLayouts/slideLayout189.xml"/><Relationship Id="rId4" Type="http://schemas.openxmlformats.org/officeDocument/2006/relationships/slideLayout" Target="../slideLayouts/slideLayout183.xml"/><Relationship Id="rId9" Type="http://schemas.openxmlformats.org/officeDocument/2006/relationships/slideLayout" Target="../slideLayouts/slideLayout188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8.xml"/><Relationship Id="rId13" Type="http://schemas.openxmlformats.org/officeDocument/2006/relationships/theme" Target="../theme/theme14.xml"/><Relationship Id="rId3" Type="http://schemas.openxmlformats.org/officeDocument/2006/relationships/slideLayout" Target="../slideLayouts/slideLayout193.xml"/><Relationship Id="rId7" Type="http://schemas.openxmlformats.org/officeDocument/2006/relationships/slideLayout" Target="../slideLayouts/slideLayout197.xml"/><Relationship Id="rId12" Type="http://schemas.openxmlformats.org/officeDocument/2006/relationships/slideLayout" Target="../slideLayouts/slideLayout202.xml"/><Relationship Id="rId2" Type="http://schemas.openxmlformats.org/officeDocument/2006/relationships/slideLayout" Target="../slideLayouts/slideLayout192.xml"/><Relationship Id="rId1" Type="http://schemas.openxmlformats.org/officeDocument/2006/relationships/slideLayout" Target="../slideLayouts/slideLayout191.xml"/><Relationship Id="rId6" Type="http://schemas.openxmlformats.org/officeDocument/2006/relationships/slideLayout" Target="../slideLayouts/slideLayout196.xml"/><Relationship Id="rId11" Type="http://schemas.openxmlformats.org/officeDocument/2006/relationships/slideLayout" Target="../slideLayouts/slideLayout201.xml"/><Relationship Id="rId5" Type="http://schemas.openxmlformats.org/officeDocument/2006/relationships/slideLayout" Target="../slideLayouts/slideLayout195.xml"/><Relationship Id="rId10" Type="http://schemas.openxmlformats.org/officeDocument/2006/relationships/slideLayout" Target="../slideLayouts/slideLayout200.xml"/><Relationship Id="rId4" Type="http://schemas.openxmlformats.org/officeDocument/2006/relationships/slideLayout" Target="../slideLayouts/slideLayout194.xml"/><Relationship Id="rId9" Type="http://schemas.openxmlformats.org/officeDocument/2006/relationships/slideLayout" Target="../slideLayouts/slideLayout199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0.xml"/><Relationship Id="rId13" Type="http://schemas.openxmlformats.org/officeDocument/2006/relationships/slideLayout" Target="../slideLayouts/slideLayout215.xml"/><Relationship Id="rId18" Type="http://schemas.openxmlformats.org/officeDocument/2006/relationships/theme" Target="../theme/theme15.xml"/><Relationship Id="rId3" Type="http://schemas.openxmlformats.org/officeDocument/2006/relationships/slideLayout" Target="../slideLayouts/slideLayout205.xml"/><Relationship Id="rId7" Type="http://schemas.openxmlformats.org/officeDocument/2006/relationships/slideLayout" Target="../slideLayouts/slideLayout209.xml"/><Relationship Id="rId12" Type="http://schemas.openxmlformats.org/officeDocument/2006/relationships/slideLayout" Target="../slideLayouts/slideLayout214.xml"/><Relationship Id="rId17" Type="http://schemas.openxmlformats.org/officeDocument/2006/relationships/slideLayout" Target="../slideLayouts/slideLayout219.xml"/><Relationship Id="rId2" Type="http://schemas.openxmlformats.org/officeDocument/2006/relationships/slideLayout" Target="../slideLayouts/slideLayout204.xml"/><Relationship Id="rId16" Type="http://schemas.openxmlformats.org/officeDocument/2006/relationships/slideLayout" Target="../slideLayouts/slideLayout218.xml"/><Relationship Id="rId1" Type="http://schemas.openxmlformats.org/officeDocument/2006/relationships/slideLayout" Target="../slideLayouts/slideLayout203.xml"/><Relationship Id="rId6" Type="http://schemas.openxmlformats.org/officeDocument/2006/relationships/slideLayout" Target="../slideLayouts/slideLayout208.xml"/><Relationship Id="rId11" Type="http://schemas.openxmlformats.org/officeDocument/2006/relationships/slideLayout" Target="../slideLayouts/slideLayout213.xml"/><Relationship Id="rId5" Type="http://schemas.openxmlformats.org/officeDocument/2006/relationships/slideLayout" Target="../slideLayouts/slideLayout207.xml"/><Relationship Id="rId15" Type="http://schemas.openxmlformats.org/officeDocument/2006/relationships/slideLayout" Target="../slideLayouts/slideLayout217.xml"/><Relationship Id="rId10" Type="http://schemas.openxmlformats.org/officeDocument/2006/relationships/slideLayout" Target="../slideLayouts/slideLayout212.xml"/><Relationship Id="rId4" Type="http://schemas.openxmlformats.org/officeDocument/2006/relationships/slideLayout" Target="../slideLayouts/slideLayout206.xml"/><Relationship Id="rId9" Type="http://schemas.openxmlformats.org/officeDocument/2006/relationships/slideLayout" Target="../slideLayouts/slideLayout211.xml"/><Relationship Id="rId14" Type="http://schemas.openxmlformats.org/officeDocument/2006/relationships/slideLayout" Target="../slideLayouts/slideLayout216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7.xml"/><Relationship Id="rId3" Type="http://schemas.openxmlformats.org/officeDocument/2006/relationships/slideLayout" Target="../slideLayouts/slideLayout222.xml"/><Relationship Id="rId7" Type="http://schemas.openxmlformats.org/officeDocument/2006/relationships/slideLayout" Target="../slideLayouts/slideLayout226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221.xml"/><Relationship Id="rId1" Type="http://schemas.openxmlformats.org/officeDocument/2006/relationships/slideLayout" Target="../slideLayouts/slideLayout220.xml"/><Relationship Id="rId6" Type="http://schemas.openxmlformats.org/officeDocument/2006/relationships/slideLayout" Target="../slideLayouts/slideLayout225.xml"/><Relationship Id="rId11" Type="http://schemas.openxmlformats.org/officeDocument/2006/relationships/slideLayout" Target="../slideLayouts/slideLayout230.xml"/><Relationship Id="rId5" Type="http://schemas.openxmlformats.org/officeDocument/2006/relationships/slideLayout" Target="../slideLayouts/slideLayout224.xml"/><Relationship Id="rId10" Type="http://schemas.openxmlformats.org/officeDocument/2006/relationships/slideLayout" Target="../slideLayouts/slideLayout229.xml"/><Relationship Id="rId4" Type="http://schemas.openxmlformats.org/officeDocument/2006/relationships/slideLayout" Target="../slideLayouts/slideLayout223.xml"/><Relationship Id="rId9" Type="http://schemas.openxmlformats.org/officeDocument/2006/relationships/slideLayout" Target="../slideLayouts/slideLayout22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8.xml"/><Relationship Id="rId3" Type="http://schemas.openxmlformats.org/officeDocument/2006/relationships/slideLayout" Target="../slideLayouts/slideLayout233.xml"/><Relationship Id="rId7" Type="http://schemas.openxmlformats.org/officeDocument/2006/relationships/slideLayout" Target="../slideLayouts/slideLayout237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232.xml"/><Relationship Id="rId1" Type="http://schemas.openxmlformats.org/officeDocument/2006/relationships/slideLayout" Target="../slideLayouts/slideLayout231.xml"/><Relationship Id="rId6" Type="http://schemas.openxmlformats.org/officeDocument/2006/relationships/slideLayout" Target="../slideLayouts/slideLayout236.xml"/><Relationship Id="rId11" Type="http://schemas.openxmlformats.org/officeDocument/2006/relationships/slideLayout" Target="../slideLayouts/slideLayout241.xml"/><Relationship Id="rId5" Type="http://schemas.openxmlformats.org/officeDocument/2006/relationships/slideLayout" Target="../slideLayouts/slideLayout235.xml"/><Relationship Id="rId10" Type="http://schemas.openxmlformats.org/officeDocument/2006/relationships/slideLayout" Target="../slideLayouts/slideLayout240.xml"/><Relationship Id="rId4" Type="http://schemas.openxmlformats.org/officeDocument/2006/relationships/slideLayout" Target="../slideLayouts/slideLayout234.xml"/><Relationship Id="rId9" Type="http://schemas.openxmlformats.org/officeDocument/2006/relationships/slideLayout" Target="../slideLayouts/slideLayout239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9.xml"/><Relationship Id="rId3" Type="http://schemas.openxmlformats.org/officeDocument/2006/relationships/slideLayout" Target="../slideLayouts/slideLayout244.xml"/><Relationship Id="rId7" Type="http://schemas.openxmlformats.org/officeDocument/2006/relationships/slideLayout" Target="../slideLayouts/slideLayout248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243.xml"/><Relationship Id="rId1" Type="http://schemas.openxmlformats.org/officeDocument/2006/relationships/slideLayout" Target="../slideLayouts/slideLayout242.xml"/><Relationship Id="rId6" Type="http://schemas.openxmlformats.org/officeDocument/2006/relationships/slideLayout" Target="../slideLayouts/slideLayout247.xml"/><Relationship Id="rId11" Type="http://schemas.openxmlformats.org/officeDocument/2006/relationships/slideLayout" Target="../slideLayouts/slideLayout252.xml"/><Relationship Id="rId5" Type="http://schemas.openxmlformats.org/officeDocument/2006/relationships/slideLayout" Target="../slideLayouts/slideLayout246.xml"/><Relationship Id="rId10" Type="http://schemas.openxmlformats.org/officeDocument/2006/relationships/slideLayout" Target="../slideLayouts/slideLayout251.xml"/><Relationship Id="rId4" Type="http://schemas.openxmlformats.org/officeDocument/2006/relationships/slideLayout" Target="../slideLayouts/slideLayout245.xml"/><Relationship Id="rId9" Type="http://schemas.openxmlformats.org/officeDocument/2006/relationships/slideLayout" Target="../slideLayouts/slideLayout250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0.xml"/><Relationship Id="rId3" Type="http://schemas.openxmlformats.org/officeDocument/2006/relationships/slideLayout" Target="../slideLayouts/slideLayout255.xml"/><Relationship Id="rId7" Type="http://schemas.openxmlformats.org/officeDocument/2006/relationships/slideLayout" Target="../slideLayouts/slideLayout259.xml"/><Relationship Id="rId12" Type="http://schemas.openxmlformats.org/officeDocument/2006/relationships/theme" Target="../theme/theme19.xml"/><Relationship Id="rId2" Type="http://schemas.openxmlformats.org/officeDocument/2006/relationships/slideLayout" Target="../slideLayouts/slideLayout254.xml"/><Relationship Id="rId1" Type="http://schemas.openxmlformats.org/officeDocument/2006/relationships/slideLayout" Target="../slideLayouts/slideLayout253.xml"/><Relationship Id="rId6" Type="http://schemas.openxmlformats.org/officeDocument/2006/relationships/slideLayout" Target="../slideLayouts/slideLayout258.xml"/><Relationship Id="rId11" Type="http://schemas.openxmlformats.org/officeDocument/2006/relationships/slideLayout" Target="../slideLayouts/slideLayout263.xml"/><Relationship Id="rId5" Type="http://schemas.openxmlformats.org/officeDocument/2006/relationships/slideLayout" Target="../slideLayouts/slideLayout257.xml"/><Relationship Id="rId10" Type="http://schemas.openxmlformats.org/officeDocument/2006/relationships/slideLayout" Target="../slideLayouts/slideLayout262.xml"/><Relationship Id="rId4" Type="http://schemas.openxmlformats.org/officeDocument/2006/relationships/slideLayout" Target="../slideLayouts/slideLayout256.xml"/><Relationship Id="rId9" Type="http://schemas.openxmlformats.org/officeDocument/2006/relationships/slideLayout" Target="../slideLayouts/slideLayout261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1.xml"/><Relationship Id="rId3" Type="http://schemas.openxmlformats.org/officeDocument/2006/relationships/slideLayout" Target="../slideLayouts/slideLayout266.xml"/><Relationship Id="rId7" Type="http://schemas.openxmlformats.org/officeDocument/2006/relationships/slideLayout" Target="../slideLayouts/slideLayout270.xml"/><Relationship Id="rId12" Type="http://schemas.openxmlformats.org/officeDocument/2006/relationships/theme" Target="../theme/theme20.xml"/><Relationship Id="rId2" Type="http://schemas.openxmlformats.org/officeDocument/2006/relationships/slideLayout" Target="../slideLayouts/slideLayout265.xml"/><Relationship Id="rId1" Type="http://schemas.openxmlformats.org/officeDocument/2006/relationships/slideLayout" Target="../slideLayouts/slideLayout264.xml"/><Relationship Id="rId6" Type="http://schemas.openxmlformats.org/officeDocument/2006/relationships/slideLayout" Target="../slideLayouts/slideLayout269.xml"/><Relationship Id="rId11" Type="http://schemas.openxmlformats.org/officeDocument/2006/relationships/slideLayout" Target="../slideLayouts/slideLayout274.xml"/><Relationship Id="rId5" Type="http://schemas.openxmlformats.org/officeDocument/2006/relationships/slideLayout" Target="../slideLayouts/slideLayout268.xml"/><Relationship Id="rId10" Type="http://schemas.openxmlformats.org/officeDocument/2006/relationships/slideLayout" Target="../slideLayouts/slideLayout273.xml"/><Relationship Id="rId4" Type="http://schemas.openxmlformats.org/officeDocument/2006/relationships/slideLayout" Target="../slideLayouts/slideLayout267.xml"/><Relationship Id="rId9" Type="http://schemas.openxmlformats.org/officeDocument/2006/relationships/slideLayout" Target="../slideLayouts/slideLayout272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2.xml"/><Relationship Id="rId3" Type="http://schemas.openxmlformats.org/officeDocument/2006/relationships/slideLayout" Target="../slideLayouts/slideLayout277.xml"/><Relationship Id="rId7" Type="http://schemas.openxmlformats.org/officeDocument/2006/relationships/slideLayout" Target="../slideLayouts/slideLayout281.xml"/><Relationship Id="rId12" Type="http://schemas.openxmlformats.org/officeDocument/2006/relationships/theme" Target="../theme/theme21.xml"/><Relationship Id="rId2" Type="http://schemas.openxmlformats.org/officeDocument/2006/relationships/slideLayout" Target="../slideLayouts/slideLayout276.xml"/><Relationship Id="rId1" Type="http://schemas.openxmlformats.org/officeDocument/2006/relationships/slideLayout" Target="../slideLayouts/slideLayout275.xml"/><Relationship Id="rId6" Type="http://schemas.openxmlformats.org/officeDocument/2006/relationships/slideLayout" Target="../slideLayouts/slideLayout280.xml"/><Relationship Id="rId11" Type="http://schemas.openxmlformats.org/officeDocument/2006/relationships/slideLayout" Target="../slideLayouts/slideLayout285.xml"/><Relationship Id="rId5" Type="http://schemas.openxmlformats.org/officeDocument/2006/relationships/slideLayout" Target="../slideLayouts/slideLayout279.xml"/><Relationship Id="rId10" Type="http://schemas.openxmlformats.org/officeDocument/2006/relationships/slideLayout" Target="../slideLayouts/slideLayout284.xml"/><Relationship Id="rId4" Type="http://schemas.openxmlformats.org/officeDocument/2006/relationships/slideLayout" Target="../slideLayouts/slideLayout278.xml"/><Relationship Id="rId9" Type="http://schemas.openxmlformats.org/officeDocument/2006/relationships/slideLayout" Target="../slideLayouts/slideLayout283.xml"/></Relationships>
</file>

<file path=ppt/slideMasters/_rels/slideMaster2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3.xml"/><Relationship Id="rId3" Type="http://schemas.openxmlformats.org/officeDocument/2006/relationships/slideLayout" Target="../slideLayouts/slideLayout288.xml"/><Relationship Id="rId7" Type="http://schemas.openxmlformats.org/officeDocument/2006/relationships/slideLayout" Target="../slideLayouts/slideLayout292.xml"/><Relationship Id="rId12" Type="http://schemas.openxmlformats.org/officeDocument/2006/relationships/theme" Target="../theme/theme22.xml"/><Relationship Id="rId2" Type="http://schemas.openxmlformats.org/officeDocument/2006/relationships/slideLayout" Target="../slideLayouts/slideLayout287.xml"/><Relationship Id="rId1" Type="http://schemas.openxmlformats.org/officeDocument/2006/relationships/slideLayout" Target="../slideLayouts/slideLayout286.xml"/><Relationship Id="rId6" Type="http://schemas.openxmlformats.org/officeDocument/2006/relationships/slideLayout" Target="../slideLayouts/slideLayout291.xml"/><Relationship Id="rId11" Type="http://schemas.openxmlformats.org/officeDocument/2006/relationships/slideLayout" Target="../slideLayouts/slideLayout296.xml"/><Relationship Id="rId5" Type="http://schemas.openxmlformats.org/officeDocument/2006/relationships/slideLayout" Target="../slideLayouts/slideLayout290.xml"/><Relationship Id="rId10" Type="http://schemas.openxmlformats.org/officeDocument/2006/relationships/slideLayout" Target="../slideLayouts/slideLayout295.xml"/><Relationship Id="rId4" Type="http://schemas.openxmlformats.org/officeDocument/2006/relationships/slideLayout" Target="../slideLayouts/slideLayout289.xml"/><Relationship Id="rId9" Type="http://schemas.openxmlformats.org/officeDocument/2006/relationships/slideLayout" Target="../slideLayouts/slideLayout29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3184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720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  <p:sldLayoutId id="2147483700" r:id="rId2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9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52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0194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522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  <p:sldLayoutId id="2147483756" r:id="rId13"/>
    <p:sldLayoutId id="2147483757" r:id="rId14"/>
    <p:sldLayoutId id="2147483758" r:id="rId15"/>
    <p:sldLayoutId id="2147483759" r:id="rId16"/>
    <p:sldLayoutId id="2147483760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403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775" r:id="rId14"/>
    <p:sldLayoutId id="2147483776" r:id="rId15"/>
    <p:sldLayoutId id="2147483777" r:id="rId16"/>
    <p:sldLayoutId id="21474837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05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  <p:sldLayoutId id="2147483791" r:id="rId12"/>
    <p:sldLayoutId id="2147483792" r:id="rId13"/>
    <p:sldLayoutId id="2147483793" r:id="rId14"/>
    <p:sldLayoutId id="2147483794" r:id="rId15"/>
    <p:sldLayoutId id="2147483795" r:id="rId16"/>
    <p:sldLayoutId id="214748379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D0923A-B58F-44D5-B1C7-2EAF86496D35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5182AF-C01C-45E8-B6C0-74C5E0C69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778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305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8" r:id="rId1"/>
    <p:sldLayoutId id="2147483859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6529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3475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84" r:id="rId3"/>
    <p:sldLayoutId id="2147483885" r:id="rId4"/>
    <p:sldLayoutId id="2147483886" r:id="rId5"/>
    <p:sldLayoutId id="2147483887" r:id="rId6"/>
    <p:sldLayoutId id="2147483888" r:id="rId7"/>
    <p:sldLayoutId id="2147483889" r:id="rId8"/>
    <p:sldLayoutId id="2147483890" r:id="rId9"/>
    <p:sldLayoutId id="2147483891" r:id="rId10"/>
    <p:sldLayoutId id="2147483892" r:id="rId11"/>
    <p:sldLayoutId id="2147483893" r:id="rId12"/>
    <p:sldLayoutId id="2147483894" r:id="rId13"/>
    <p:sldLayoutId id="2147483895" r:id="rId14"/>
    <p:sldLayoutId id="2147483896" r:id="rId15"/>
    <p:sldLayoutId id="2147483897" r:id="rId16"/>
    <p:sldLayoutId id="214748389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493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901" r:id="rId2"/>
    <p:sldLayoutId id="2147483902" r:id="rId3"/>
    <p:sldLayoutId id="2147483903" r:id="rId4"/>
    <p:sldLayoutId id="2147483904" r:id="rId5"/>
    <p:sldLayoutId id="2147483905" r:id="rId6"/>
    <p:sldLayoutId id="2147483906" r:id="rId7"/>
    <p:sldLayoutId id="2147483907" r:id="rId8"/>
    <p:sldLayoutId id="2147483908" r:id="rId9"/>
    <p:sldLayoutId id="2147483909" r:id="rId10"/>
    <p:sldLayoutId id="214748391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80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  <p:sldLayoutId id="2147484025" r:id="rId12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952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4" r:id="rId1"/>
    <p:sldLayoutId id="2147483925" r:id="rId2"/>
    <p:sldLayoutId id="2147483926" r:id="rId3"/>
    <p:sldLayoutId id="2147483927" r:id="rId4"/>
    <p:sldLayoutId id="2147483928" r:id="rId5"/>
    <p:sldLayoutId id="2147483929" r:id="rId6"/>
    <p:sldLayoutId id="2147483930" r:id="rId7"/>
    <p:sldLayoutId id="2147483931" r:id="rId8"/>
    <p:sldLayoutId id="2147483932" r:id="rId9"/>
    <p:sldLayoutId id="2147483933" r:id="rId10"/>
    <p:sldLayoutId id="2147483934" r:id="rId11"/>
    <p:sldLayoutId id="2147483935" r:id="rId12"/>
    <p:sldLayoutId id="2147483936" r:id="rId13"/>
    <p:sldLayoutId id="2147483937" r:id="rId14"/>
    <p:sldLayoutId id="2147483938" r:id="rId15"/>
    <p:sldLayoutId id="2147483939" r:id="rId16"/>
    <p:sldLayoutId id="2147483940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8/12/2026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930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2" r:id="rId1"/>
    <p:sldLayoutId id="2147483943" r:id="rId2"/>
    <p:sldLayoutId id="2147483944" r:id="rId3"/>
    <p:sldLayoutId id="2147483945" r:id="rId4"/>
    <p:sldLayoutId id="2147483946" r:id="rId5"/>
    <p:sldLayoutId id="2147483947" r:id="rId6"/>
    <p:sldLayoutId id="2147483948" r:id="rId7"/>
    <p:sldLayoutId id="2147483949" r:id="rId8"/>
    <p:sldLayoutId id="2147483950" r:id="rId9"/>
    <p:sldLayoutId id="2147483951" r:id="rId10"/>
    <p:sldLayoutId id="214748395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6632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4" r:id="rId1"/>
    <p:sldLayoutId id="2147483955" r:id="rId2"/>
    <p:sldLayoutId id="2147483956" r:id="rId3"/>
    <p:sldLayoutId id="2147483957" r:id="rId4"/>
    <p:sldLayoutId id="2147483958" r:id="rId5"/>
    <p:sldLayoutId id="2147483959" r:id="rId6"/>
    <p:sldLayoutId id="2147483960" r:id="rId7"/>
    <p:sldLayoutId id="2147483961" r:id="rId8"/>
    <p:sldLayoutId id="2147483962" r:id="rId9"/>
    <p:sldLayoutId id="2147483963" r:id="rId10"/>
    <p:sldLayoutId id="214748396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7612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6" r:id="rId1"/>
    <p:sldLayoutId id="2147483967" r:id="rId2"/>
    <p:sldLayoutId id="2147483968" r:id="rId3"/>
    <p:sldLayoutId id="2147483969" r:id="rId4"/>
    <p:sldLayoutId id="2147483970" r:id="rId5"/>
    <p:sldLayoutId id="2147483971" r:id="rId6"/>
    <p:sldLayoutId id="2147483972" r:id="rId7"/>
    <p:sldLayoutId id="2147483973" r:id="rId8"/>
    <p:sldLayoutId id="2147483974" r:id="rId9"/>
    <p:sldLayoutId id="2147483975" r:id="rId10"/>
    <p:sldLayoutId id="2147483976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0807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0799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0" r:id="rId1"/>
    <p:sldLayoutId id="2147483991" r:id="rId2"/>
    <p:sldLayoutId id="2147483992" r:id="rId3"/>
    <p:sldLayoutId id="2147483993" r:id="rId4"/>
    <p:sldLayoutId id="2147483994" r:id="rId5"/>
    <p:sldLayoutId id="2147483995" r:id="rId6"/>
    <p:sldLayoutId id="2147483996" r:id="rId7"/>
    <p:sldLayoutId id="2147483997" r:id="rId8"/>
    <p:sldLayoutId id="2147483998" r:id="rId9"/>
    <p:sldLayoutId id="2147483999" r:id="rId10"/>
    <p:sldLayoutId id="2147484000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7489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2" r:id="rId1"/>
    <p:sldLayoutId id="2147484003" r:id="rId2"/>
    <p:sldLayoutId id="2147484004" r:id="rId3"/>
    <p:sldLayoutId id="2147484005" r:id="rId4"/>
    <p:sldLayoutId id="2147484006" r:id="rId5"/>
    <p:sldLayoutId id="2147484007" r:id="rId6"/>
    <p:sldLayoutId id="2147484008" r:id="rId7"/>
    <p:sldLayoutId id="2147484009" r:id="rId8"/>
    <p:sldLayoutId id="2147484010" r:id="rId9"/>
    <p:sldLayoutId id="2147484011" r:id="rId10"/>
    <p:sldLayoutId id="214748401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99F21B8-0A11-4E1C-8119-9973CA174C2D}" type="datetimeFigureOut">
              <a:rPr lang="en-GB" smtClean="0"/>
              <a:t>12/08/2026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C11CE20-0745-44A4-983A-DB46F54A5DC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075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4" r:id="rId1"/>
    <p:sldLayoutId id="2147484015" r:id="rId2"/>
    <p:sldLayoutId id="2147484016" r:id="rId3"/>
    <p:sldLayoutId id="2147484017" r:id="rId4"/>
    <p:sldLayoutId id="2147484018" r:id="rId5"/>
    <p:sldLayoutId id="2147484019" r:id="rId6"/>
    <p:sldLayoutId id="2147484020" r:id="rId7"/>
    <p:sldLayoutId id="2147484021" r:id="rId8"/>
    <p:sldLayoutId id="2147484022" r:id="rId9"/>
    <p:sldLayoutId id="2147484023" r:id="rId10"/>
    <p:sldLayoutId id="214748402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9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9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0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9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4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3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4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45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9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5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6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7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8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48.jpe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4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31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5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6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5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5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7" Type="http://schemas.openxmlformats.org/officeDocument/2006/relationships/image" Target="../media/image53.jpe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81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9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0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2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97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cademia.edu/download/112185153/BJSTR.MS.ID.005389.pdf" TargetMode="External"/><Relationship Id="rId13" Type="http://schemas.openxmlformats.org/officeDocument/2006/relationships/hyperlink" Target="https://www.nhs.uk/live-well/eat-well/food-guidelines-and-food-labels/the-eatwell-guide/" TargetMode="External"/><Relationship Id="rId3" Type="http://schemas.openxmlformats.org/officeDocument/2006/relationships/image" Target="../media/image16.png"/><Relationship Id="rId7" Type="http://schemas.openxmlformats.org/officeDocument/2006/relationships/hyperlink" Target="https://www.who.int/news-room/spotlight/coming-of-age-adolescent-health" TargetMode="External"/><Relationship Id="rId12" Type="http://schemas.openxmlformats.org/officeDocument/2006/relationships/hyperlink" Target="https://www.nutrition.org.uk/news/new-survey-reveals-unhealthy-foods-dominate-young-people-s-snacking/" TargetMode="External"/><Relationship Id="rId2" Type="http://schemas.openxmlformats.org/officeDocument/2006/relationships/image" Target="../media/image12.jpeg"/><Relationship Id="rId16" Type="http://schemas.openxmlformats.org/officeDocument/2006/relationships/hyperlink" Target="https://fablstyle.com/personalized-nutrition-ai-dna-diets/" TargetMode="External"/><Relationship Id="rId1" Type="http://schemas.openxmlformats.org/officeDocument/2006/relationships/slideLayout" Target="../slideLayouts/slideLayout114.xml"/><Relationship Id="rId6" Type="http://schemas.openxmlformats.org/officeDocument/2006/relationships/hyperlink" Target="https://www.nhs.uk/live-well/eat-well/how-to-eat-a-balanced-diet/eating-a-balanced-diet/" TargetMode="External"/><Relationship Id="rId11" Type="http://schemas.openxmlformats.org/officeDocument/2006/relationships/hyperlink" Target="https://www.mdpi.com/2072-6643/14/14/2940" TargetMode="External"/><Relationship Id="rId5" Type="http://schemas.openxmlformats.org/officeDocument/2006/relationships/hyperlink" Target="https://globalnutritionreport.org/resources/nutrition-profiles/europe/northern-europe/united-kingdom-great-britain-and-northern-ireland/" TargetMode="External"/><Relationship Id="rId15" Type="http://schemas.openxmlformats.org/officeDocument/2006/relationships/hyperlink" Target="https://pmc.ncbi.nlm.nih.gov/articles/PMC10925905/pdf/nuad058.pdf" TargetMode="External"/><Relationship Id="rId10" Type="http://schemas.openxmlformats.org/officeDocument/2006/relationships/hyperlink" Target="https://www.statista.com/statistics/1326211/children-owning-mobile-phone-by-age-uk/?srsltid=AfmBOoqzTTWLOBHl1a37YsPgGU4A9__UYH_xlbADMQbEbbPhDbOjVAEp" TargetMode="External"/><Relationship Id="rId4" Type="http://schemas.openxmlformats.org/officeDocument/2006/relationships/hyperlink" Target="https://www.phc.ox.ac.uk/impact/nihr-arc-oxtv/improving-support-adolescents-excess-weight" TargetMode="External"/><Relationship Id="rId9" Type="http://schemas.openxmlformats.org/officeDocument/2006/relationships/hyperlink" Target="https://www.researchgate.net/profile/Dolly-Chak/publication/390518344_The_impact_of_nutrition_on_mental_health_and_academic_performance_among_university_students_Exploring_the_interplay_between_dietary_habits_and_academic_success/links/67f6074695231d5ba5bd28bf/The-impact-of-nutrition-on-mental-health-and-academic-performance-among-university-students-Exploring-the-interplay-between-dietary-habits-and-academic-success.pdf" TargetMode="External"/><Relationship Id="rId14" Type="http://schemas.openxmlformats.org/officeDocument/2006/relationships/hyperlink" Target="https://www.mdpi.com/2227-9032/11/9/1225" TargetMode="Externa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s://connectsci.au/ib/article-pdf/doi/10.1071/IB24029/1360152/ib24029.pdf" TargetMode="External"/><Relationship Id="rId3" Type="http://schemas.openxmlformats.org/officeDocument/2006/relationships/image" Target="../media/image16.png"/><Relationship Id="rId7" Type="http://schemas.openxmlformats.org/officeDocument/2006/relationships/hyperlink" Target="https://www.csulb.edu/sites/default/files/document/2019_garcia_gatdula_et_al.pdf" TargetMode="External"/><Relationship Id="rId12" Type="http://schemas.openxmlformats.org/officeDocument/2006/relationships/hyperlink" Target="https://www.nuutjob.com/blogs/news/healthy-eating-habits?srsltid=AfmBOopDowK5LP34fhU4CMGwNh66lvn7eOw1Im4fCfkgyCdeOsgFa6NL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14.xml"/><Relationship Id="rId6" Type="http://schemas.openxmlformats.org/officeDocument/2006/relationships/hyperlink" Target="https://books.google.com/books?hl=en&amp;lr=&amp;id=OfZSEAAAQBAJ&amp;oi=fnd&amp;pg=PA73&amp;dq=Social+Assessment+under+PRECEDE%E2%80%93PROCEED:+Define+the+community's+overall+quality+of+life+and+social+needs.&amp;ots=MYmR0A0FQq&amp;sig=4IxIEo3zDGvpYR3RDLvE3fZUKXY" TargetMode="External"/><Relationship Id="rId11" Type="http://schemas.openxmlformats.org/officeDocument/2006/relationships/hyperlink" Target="https://www.hopkinsmedicine.org/health/wellness-and-prevention/healthy-eating-during-adolescence" TargetMode="External"/><Relationship Id="rId5" Type="http://schemas.openxmlformats.org/officeDocument/2006/relationships/hyperlink" Target="https://www.mdpi.com/1660-4601/19/20/13392" TargetMode="External"/><Relationship Id="rId10" Type="http://schemas.openxmlformats.org/officeDocument/2006/relationships/hyperlink" Target="https://books.google.com/books?hl=en&amp;lr=&amp;id=OfZSEAAAQBAJ&amp;oi=fnd&amp;pg=PA173&amp;dq=PRECEDE+PROCEED+model+Kegler+and+Lyn,+2022&amp;ots=MYmR0JYASq&amp;sig=NfWw37pseKZYygk5VlhuNgyR6Xk" TargetMode="External"/><Relationship Id="rId4" Type="http://schemas.openxmlformats.org/officeDocument/2006/relationships/hyperlink" Target="https://www.mdpi.com/1660-4601/18/12/6456" TargetMode="External"/><Relationship Id="rId9" Type="http://schemas.openxmlformats.org/officeDocument/2006/relationships/hyperlink" Target="https://books.google.com/books?hl=en&amp;lr=&amp;id=_9UZEQAAQBAJ&amp;oi=fnd&amp;pg=PA240&amp;dq=Process+Evaluation+phase+of++PRECEDE-PROCEED+model+Monitor+program+delivery+and+see+if+it+goes+as+planned.&amp;ots=PEjm45_nzF&amp;sig=ZA98uVNSlnFf1uqsnLDEPksQXrk" TargetMode="Externa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mir.org/2020/12/E21687/" TargetMode="External"/><Relationship Id="rId3" Type="http://schemas.openxmlformats.org/officeDocument/2006/relationships/image" Target="../media/image16.png"/><Relationship Id="rId7" Type="http://schemas.openxmlformats.org/officeDocument/2006/relationships/hyperlink" Target="https://books.google.com/books?hl=en&amp;lr=&amp;id=g5I4EQAAQBAJ&amp;oi=fnd&amp;pg=PP1&amp;dq=Healthcare+professionals+will+be+another+crucial+stakeholder+in+the+targeted+health+intervention,+as+they+will+prescribe+proper+medications+to+lose+weight&amp;ots=pTRkynqTpY&amp;sig=6OdhIhBzuKwfnqdoXAPI5PIW9YY" TargetMode="External"/><Relationship Id="rId12" Type="http://schemas.openxmlformats.org/officeDocument/2006/relationships/hyperlink" Target="https://link.springer.com/content/pdf/10.1007/s13753-021-00369-z.pdf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14.xml"/><Relationship Id="rId6" Type="http://schemas.openxmlformats.org/officeDocument/2006/relationships/hyperlink" Target="https://iris.who.int/bitstream/handle/10665/340078/9789240018082-eng.pdf?sequence=1" TargetMode="External"/><Relationship Id="rId11" Type="http://schemas.openxmlformats.org/officeDocument/2006/relationships/hyperlink" Target="https://pmc.ncbi.nlm.nih.gov/articles/PMC7696238/pdf/jogh-10-020396.pdf" TargetMode="External"/><Relationship Id="rId5" Type="http://schemas.openxmlformats.org/officeDocument/2006/relationships/hyperlink" Target="https://academic.oup.com/nutritionreviews/article-pdf/83/2/e574/57465878/nuae035.pdf" TargetMode="External"/><Relationship Id="rId10" Type="http://schemas.openxmlformats.org/officeDocument/2006/relationships/hyperlink" Target="https://onlinelibrary.wiley.com/doi/pdfdirect/10.1111/hex.13808" TargetMode="External"/><Relationship Id="rId4" Type="http://schemas.openxmlformats.org/officeDocument/2006/relationships/hyperlink" Target="https://bmjopen.bmj.com/content/bmjopen/9/5/e028756.full.pdf" TargetMode="External"/><Relationship Id="rId9" Type="http://schemas.openxmlformats.org/officeDocument/2006/relationships/hyperlink" Target="https://files.eric.ed.gov/fulltext/ED679913.pdf" TargetMode="Externa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hyperlink" Target="https://iris.who.int/bitstream/handle/10665/339773/9789240020221eng.pdf?sequence=1" TargetMode="External"/><Relationship Id="rId3" Type="http://schemas.openxmlformats.org/officeDocument/2006/relationships/image" Target="../media/image16.png"/><Relationship Id="rId7" Type="http://schemas.openxmlformats.org/officeDocument/2006/relationships/hyperlink" Target="https://www.researchgate.net/profile/Nike-Lu/publication/399768161_Ongoing_Development_and_Evaluation_of_Artificial_Intelligence-Based_Interventions_to_Promote_Children's_Physical_Activity/links/69e6de6bb1056332819dd6b8/Ongoing-Development-and-Evaluation-of-Artificial-Intelligence-Based-Interventions-to-Promote-Childrens-Physical-Activity.pdf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14.xml"/><Relationship Id="rId6" Type="http://schemas.openxmlformats.org/officeDocument/2006/relationships/hyperlink" Target="https://myscp.onlinelibrary.wiley.com/doi/pdfdirect/10.1002/arcp.70004" TargetMode="External"/><Relationship Id="rId11" Type="http://schemas.openxmlformats.org/officeDocument/2006/relationships/hyperlink" Target="https://support.apple.com/en-in/guide/iphone/iphbb8259c61/ios" TargetMode="External"/><Relationship Id="rId5" Type="http://schemas.openxmlformats.org/officeDocument/2006/relationships/hyperlink" Target="https://www.nature.com/articles/s41598-025-97852-0.pdf" TargetMode="External"/><Relationship Id="rId10" Type="http://schemas.openxmlformats.org/officeDocument/2006/relationships/hyperlink" Target="https://www.news-medical.net/news/20250410/AI-driven-personalized-nutrition-shows-promise-in-improving-gut-health.aspx" TargetMode="External"/><Relationship Id="rId4" Type="http://schemas.openxmlformats.org/officeDocument/2006/relationships/hyperlink" Target="https://www.mdpi.com/2227-9032/6/3/70" TargetMode="External"/><Relationship Id="rId9" Type="http://schemas.openxmlformats.org/officeDocument/2006/relationships/hyperlink" Target="https://www.thelancet.com/pdfs/journals/lanpub/PIIS2468-2667(23)00093-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6EC08-1320-D50A-E3F4-17FF45934B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0748" y="1919672"/>
            <a:ext cx="7157885" cy="2153264"/>
          </a:xfrm>
        </p:spPr>
        <p:txBody>
          <a:bodyPr>
            <a:no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MSc Public Health and Social Care in Practice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Name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Population Health and Digital Health Promotion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LCHS7009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Diola Bijlhout and Dr Ping Wu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3 group project presentation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587BAB-086B-14A7-A4E5-AE56B9616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9801" y="316164"/>
            <a:ext cx="1838236" cy="740865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69ABAC1-C98F-E562-C6EA-16F6A41FCE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9730252"/>
              </p:ext>
            </p:extLst>
          </p:nvPr>
        </p:nvGraphicFramePr>
        <p:xfrm>
          <a:off x="2032000" y="4229782"/>
          <a:ext cx="8128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79009388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4244271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326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Manasvi Patel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2520168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5916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Tufel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Arab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2530247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22133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Krinalben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Patel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2531474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27060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Priti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Ramoliya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2506176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70210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7416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865" y="0"/>
            <a:ext cx="10741152" cy="572655"/>
          </a:xfrm>
        </p:spPr>
        <p:txBody>
          <a:bodyPr>
            <a:noAutofit/>
          </a:bodyPr>
          <a:lstStyle/>
          <a:p>
            <a:pPr algn="ctr"/>
            <a:r>
              <a:rPr lang="en-GB" sz="3600" b="1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3319103"/>
              </p:ext>
            </p:extLst>
          </p:nvPr>
        </p:nvGraphicFramePr>
        <p:xfrm>
          <a:off x="3620654" y="508000"/>
          <a:ext cx="5726545" cy="6053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2" descr="Only one in ten British teenagers eat enough vegetables as experts urge  dentists to check kids' BMIs | Daily Mail Onlin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6430" y="2327563"/>
            <a:ext cx="2605570" cy="3616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hallenges of Childhood Obesity and its Effect on Mental Health[v1] | Preprints.or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71419"/>
            <a:ext cx="3634470" cy="5855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29347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A2BB4-3188-4681-5C28-91FA18968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03123"/>
            <a:ext cx="10515600" cy="5773840"/>
          </a:xfrm>
        </p:spPr>
        <p:txBody>
          <a:bodyPr/>
          <a:lstStyle/>
          <a:p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To reduce obesity among adolescents aged 12–18 years in the UK through an AI-enabled mobile health (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mHealth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) application and improve healthy eating behaviours, nutritional awareness and long-term health outcomes.</a:t>
            </a:r>
          </a:p>
          <a:p>
            <a:pPr algn="just">
              <a:lnSpc>
                <a:spcPct val="150000"/>
              </a:lnSpc>
            </a:pPr>
            <a:r>
              <a:rPr lang="en-IN" b="1" dirty="0"/>
              <a:t>Content of Activity</a:t>
            </a:r>
          </a:p>
          <a:p>
            <a:pPr lvl="1" fontAlgn="base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Healthy eating and nutrition education</a:t>
            </a:r>
          </a:p>
          <a:p>
            <a:pPr lvl="1" fontAlgn="base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Personalised dietary recommendations</a:t>
            </a:r>
          </a:p>
          <a:p>
            <a:pPr lvl="1" fontAlgn="base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Food intake monitoring and tracking</a:t>
            </a:r>
          </a:p>
          <a:p>
            <a:pPr lvl="1" fontAlgn="base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AI-driven feedback and goal setting</a:t>
            </a:r>
          </a:p>
          <a:p>
            <a:pPr lvl="1" fontAlgn="base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Healthy recipe suggestions and meal planning</a:t>
            </a:r>
          </a:p>
          <a:p>
            <a:pPr lvl="1" fontAlgn="base"/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Information on obesity prevention and healthy lifestyles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2106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9A3C-2884-0077-A696-3F75B1026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45140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Digital health technology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98A17-F724-9134-63B1-E41151EC0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1130710"/>
            <a:ext cx="9404724" cy="5117689"/>
          </a:xfrm>
        </p:spPr>
        <p:txBody>
          <a:bodyPr/>
          <a:lstStyle/>
          <a:p>
            <a:pPr lvl="0" algn="just" fontAlgn="base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The AI-enabled mobile health (mHealth) application uses artificial intelligence to provide personalised nutrition advice based on users’ dietary habits, preferences and health goals.</a:t>
            </a:r>
          </a:p>
          <a:p>
            <a:pPr lvl="0" algn="just" fontAlgn="base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The application supports healthy eating by enabling food tracking, calorie monitoring and real-time feedback, helping adolescents make healthier dietary choices. </a:t>
            </a:r>
          </a:p>
          <a:p>
            <a:pPr lvl="0" algn="just" fontAlgn="base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Mobile health technology improves accessibility to nutrition support because adolescents frequently use smartphones and digital platforms in their daily lives. </a:t>
            </a:r>
          </a:p>
          <a:p>
            <a:pPr lvl="0" algn="just" fontAlgn="base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AI-driven personalised interventions are more effective than generic health education because they provide tailored recommendations that encourage sustained behaviour change and obesity prevention (Saeed and Nashwan, 2025).</a:t>
            </a:r>
          </a:p>
        </p:txBody>
      </p:sp>
    </p:spTree>
    <p:extLst>
      <p:ext uri="{BB962C8B-B14F-4D97-AF65-F5344CB8AC3E}">
        <p14:creationId xmlns:p14="http://schemas.microsoft.com/office/powerpoint/2010/main" val="1789515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862" y="3077650"/>
            <a:ext cx="10515600" cy="1480283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Group Member 1: Manasvi Patel</a:t>
            </a:r>
          </a:p>
        </p:txBody>
      </p:sp>
    </p:spTree>
    <p:extLst>
      <p:ext uri="{BB962C8B-B14F-4D97-AF65-F5344CB8AC3E}">
        <p14:creationId xmlns:p14="http://schemas.microsoft.com/office/powerpoint/2010/main" val="649644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Current National Policies and Guidelines that support Healthy Eating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6822855" cy="3416300"/>
          </a:xfrm>
        </p:spPr>
        <p:txBody>
          <a:bodyPr/>
          <a:lstStyle/>
          <a:p>
            <a:pPr algn="just" fontAlgn="base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Eatwell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Guide of NHS recommends everyone to eat food with a balanced diet and to mainly consume different fruits, vegetables, healthy proteins, and whole grains by limiting the consumption of salt, sugar, and saturated fat (NHS, 2026). </a:t>
            </a:r>
          </a:p>
          <a:p>
            <a:pPr algn="just" fontAlgn="base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Childhood Obesity Plan promotes healthier food habits and promotes early intervention for reducing obesity among adolescents and children.</a:t>
            </a:r>
          </a:p>
          <a:p>
            <a:pPr algn="just" fontAlgn="base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These policies and guidelines support the proposed AI-enabled nutrition application as it helps to promote healthy behaviour in the case of food consumption.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9461" y="2227750"/>
            <a:ext cx="2905530" cy="3886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24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Justification for the chosen Target Group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69" y="1860459"/>
            <a:ext cx="8656321" cy="4351338"/>
          </a:xfrm>
        </p:spPr>
        <p:txBody>
          <a:bodyPr>
            <a:normAutofit fontScale="85000" lnSpcReduction="20000"/>
          </a:bodyPr>
          <a:lstStyle/>
          <a:p>
            <a:pPr lvl="0" algn="just">
              <a:lnSpc>
                <a:spcPct val="150000"/>
              </a:lnSpc>
            </a:pPr>
            <a:r>
              <a:rPr lang="en-IN" sz="2100" dirty="0">
                <a:latin typeface="Arial" panose="020B0604020202020204" pitchFamily="34" charset="0"/>
                <a:cs typeface="Arial" panose="020B0604020202020204" pitchFamily="34" charset="0"/>
              </a:rPr>
              <a:t>WHO highlights adolescence (12-18) as an important stage in people's lives, when healthy eating habits should be developed to ensure lifelong wellbeing (WHO, 2026).  </a:t>
            </a:r>
          </a:p>
          <a:p>
            <a:pPr lvl="0" algn="just">
              <a:lnSpc>
                <a:spcPct val="150000"/>
              </a:lnSpc>
            </a:pPr>
            <a:r>
              <a:rPr lang="en-IN" sz="2100" dirty="0">
                <a:latin typeface="Arial" panose="020B0604020202020204" pitchFamily="34" charset="0"/>
                <a:cs typeface="Arial" panose="020B0604020202020204" pitchFamily="34" charset="0"/>
              </a:rPr>
              <a:t>In the UK, 79% of school-aged adolescents consume fast foods, sugary beverages and unhealthy snacks daily, which makes them the most vulnerable to obesity (British Nutrition, 2025).</a:t>
            </a:r>
          </a:p>
          <a:p>
            <a:pPr lvl="0" algn="just">
              <a:lnSpc>
                <a:spcPct val="160000"/>
              </a:lnSpc>
            </a:pPr>
            <a:r>
              <a:rPr lang="en-IN" sz="2100" dirty="0">
                <a:latin typeface="Arial" panose="020B0604020202020204" pitchFamily="34" charset="0"/>
                <a:cs typeface="Arial" panose="020B0604020202020204" pitchFamily="34" charset="0"/>
              </a:rPr>
              <a:t>Over 90% of British adolescents own smartphones, which makes Mobile health-based digital health interventions highly effective to engage children living with obesity (</a:t>
            </a:r>
            <a:r>
              <a:rPr lang="en-IN" sz="2100" dirty="0" err="1">
                <a:latin typeface="Arial" panose="020B0604020202020204" pitchFamily="34" charset="0"/>
                <a:cs typeface="Arial" panose="020B0604020202020204" pitchFamily="34" charset="0"/>
              </a:rPr>
              <a:t>Thuy</a:t>
            </a:r>
            <a:r>
              <a:rPr lang="en-IN" sz="2100" dirty="0">
                <a:latin typeface="Arial" panose="020B0604020202020204" pitchFamily="34" charset="0"/>
                <a:cs typeface="Arial" panose="020B0604020202020204" pitchFamily="34" charset="0"/>
              </a:rPr>
              <a:t>, 2026).  </a:t>
            </a:r>
          </a:p>
          <a:p>
            <a:pPr lvl="0" algn="just">
              <a:lnSpc>
                <a:spcPct val="150000"/>
              </a:lnSpc>
            </a:pPr>
            <a:r>
              <a:rPr lang="en-IN" sz="2100" dirty="0">
                <a:latin typeface="Arial" panose="020B0604020202020204" pitchFamily="34" charset="0"/>
                <a:cs typeface="Arial" panose="020B0604020202020204" pitchFamily="34" charset="0"/>
              </a:rPr>
              <a:t>Therefore, an m-health-based AI-driven personalised application is being proposed to help UK adolescents suffering from poor dietary choices.    </a:t>
            </a:r>
          </a:p>
          <a:p>
            <a:pPr marL="0" lvl="0" indent="0">
              <a:buNone/>
            </a:pPr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2.png"/>
          <p:cNvPicPr/>
          <p:nvPr/>
        </p:nvPicPr>
        <p:blipFill>
          <a:blip r:embed="rId2"/>
          <a:stretch>
            <a:fillRect/>
          </a:stretch>
        </p:blipFill>
        <p:spPr>
          <a:xfrm>
            <a:off x="9387840" y="1860459"/>
            <a:ext cx="2740266" cy="1432573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5" name="TextBox 4"/>
          <p:cNvSpPr txBox="1"/>
          <p:nvPr/>
        </p:nvSpPr>
        <p:spPr>
          <a:xfrm>
            <a:off x="9248503" y="3293032"/>
            <a:ext cx="28796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(Source: British Nutrition, 2025)</a:t>
            </a:r>
          </a:p>
        </p:txBody>
      </p:sp>
      <p:pic>
        <p:nvPicPr>
          <p:cNvPr id="6" name="image9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9248503" y="4036127"/>
            <a:ext cx="2943497" cy="1458907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7" name="TextBox 6"/>
          <p:cNvSpPr txBox="1"/>
          <p:nvPr/>
        </p:nvSpPr>
        <p:spPr>
          <a:xfrm>
            <a:off x="9507257" y="5664926"/>
            <a:ext cx="2330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(Source: </a:t>
            </a:r>
            <a:r>
              <a:rPr kumimoji="0" lang="en-IN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Thuy</a:t>
            </a:r>
            <a:r>
              <a:rPr kumimoji="0" lang="en-IN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363521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5733" y="860212"/>
            <a:ext cx="9601196" cy="1303867"/>
          </a:xfrm>
        </p:spPr>
        <p:txBody>
          <a:bodyPr>
            <a:normAutofit/>
          </a:bodyPr>
          <a:lstStyle/>
          <a:p>
            <a:r>
              <a:rPr lang="en-US" b="1" dirty="0"/>
              <a:t> 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Consequences of Not Addressing Poor Dietary Habits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95153"/>
            <a:ext cx="9124406" cy="3581809"/>
          </a:xfrm>
        </p:spPr>
        <p:txBody>
          <a:bodyPr>
            <a:normAutofit lnSpcReduction="10000"/>
          </a:bodyPr>
          <a:lstStyle/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Persistently consuming fat-driven junk food causes obesity by increasing body weight among adolescents (Rasheed et al., 2021). 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Excessive consumption of sugary drinks and snacks creates excess calories within the human body, which are stored as fat and contribute to weight gain (Witek et al., 2022).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Prolonged malnutrition is closely linked to stress and anxiety, which disrupt study-related concentration in children and negatively affect academic performance (Chak et al., 2025).          </a:t>
            </a:r>
          </a:p>
        </p:txBody>
      </p:sp>
    </p:spTree>
    <p:extLst>
      <p:ext uri="{BB962C8B-B14F-4D97-AF65-F5344CB8AC3E}">
        <p14:creationId xmlns:p14="http://schemas.microsoft.com/office/powerpoint/2010/main" val="7727759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074" y="566057"/>
            <a:ext cx="10805160" cy="1040102"/>
          </a:xfrm>
        </p:spPr>
        <p:txBody>
          <a:bodyPr>
            <a:normAutofit/>
          </a:bodyPr>
          <a:lstStyle/>
          <a:p>
            <a:r>
              <a:rPr lang="en-US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Public Health Concern: Poor Dietary Habits Among Adolescents </a:t>
            </a:r>
            <a:endParaRPr lang="en-GB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60960" y="1236617"/>
          <a:ext cx="9022080" cy="5621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image4.png"/>
          <p:cNvPicPr/>
          <p:nvPr/>
        </p:nvPicPr>
        <p:blipFill>
          <a:blip r:embed="rId7"/>
          <a:stretch>
            <a:fillRect/>
          </a:stretch>
        </p:blipFill>
        <p:spPr>
          <a:xfrm>
            <a:off x="9413966" y="2177519"/>
            <a:ext cx="2778034" cy="2986702"/>
          </a:xfrm>
          <a:prstGeom prst="rect">
            <a:avLst/>
          </a:prstGeom>
          <a:ln w="12700">
            <a:solidFill>
              <a:srgbClr val="000000"/>
            </a:solidFill>
            <a:prstDash val="solid"/>
          </a:ln>
        </p:spPr>
      </p:pic>
      <p:sp>
        <p:nvSpPr>
          <p:cNvPr id="5" name="TextBox 4"/>
          <p:cNvSpPr txBox="1"/>
          <p:nvPr/>
        </p:nvSpPr>
        <p:spPr>
          <a:xfrm>
            <a:off x="9649097" y="5164221"/>
            <a:ext cx="2542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</a:t>
            </a:r>
            <a:r>
              <a:rPr kumimoji="0" lang="en-IN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Source: Global Nutrition Report, 2026)</a:t>
            </a:r>
          </a:p>
        </p:txBody>
      </p:sp>
    </p:spTree>
    <p:extLst>
      <p:ext uri="{BB962C8B-B14F-4D97-AF65-F5344CB8AC3E}">
        <p14:creationId xmlns:p14="http://schemas.microsoft.com/office/powerpoint/2010/main" val="41822089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Why AI-enabled technology is the most appropriate intervention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084" y="2510734"/>
            <a:ext cx="7843273" cy="4221369"/>
          </a:xfrm>
        </p:spPr>
        <p:txBody>
          <a:bodyPr/>
          <a:lstStyle/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 provides personalised plan on diet recommendations to individuals based on their body requirements, health goals, weight, age, eating habits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Papastratis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2024). 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 also provides instant feedback and helps to make healthier food choices for users in real-time. 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Adolescents are highly engaged in using digital technologies and smartphones which helps to make the AI-enabled mobile app more accessible and practical.   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5262" y="2510734"/>
            <a:ext cx="3570958" cy="3041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127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Evidence supporting the digital health intervention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539" y="1524000"/>
            <a:ext cx="10190921" cy="5168348"/>
          </a:xfrm>
        </p:spPr>
        <p:txBody>
          <a:bodyPr>
            <a:normAutofit/>
          </a:bodyPr>
          <a:lstStyle/>
          <a:p>
            <a:pPr algn="just" fontAlgn="base">
              <a:lnSpc>
                <a:spcPct val="16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mobile health (mHealth) interventions develop individual dietary behaviours by providing real-time monitoring, personalised nutrition guidance, and feedback (Nguyen et al., 2023). </a:t>
            </a:r>
          </a:p>
          <a:p>
            <a:pPr algn="just" fontAlgn="base">
              <a:lnSpc>
                <a:spcPct val="16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proposed intervention will upgrade the mHealth by integrating AI and it will provide AI-powered personalised meal recommendations and provide healthy swap suggestions like sugary drink to flavoured water, chips to baked popcorn. </a:t>
            </a:r>
          </a:p>
          <a:p>
            <a:pPr algn="just" fontAlgn="base">
              <a:lnSpc>
                <a:spcPct val="16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digital nutrition apps mainly suggest enhancing the consumption of vegetables and fruits by reducing consumption of sugary beverages and snacks among adolescents (Seid et al., 2024).  </a:t>
            </a:r>
          </a:p>
          <a:p>
            <a:pPr algn="just" fontAlgn="base">
              <a:lnSpc>
                <a:spcPct val="16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AI-powered health apps easily identify and evaluate the dietary patterns and provide recommendations for users and it ensures long-term behaviour change and high engagement.  </a:t>
            </a:r>
          </a:p>
        </p:txBody>
      </p:sp>
    </p:spTree>
    <p:extLst>
      <p:ext uri="{BB962C8B-B14F-4D97-AF65-F5344CB8AC3E}">
        <p14:creationId xmlns:p14="http://schemas.microsoft.com/office/powerpoint/2010/main" val="21667349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180916"/>
            <a:ext cx="9601196" cy="1032198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Key Justification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 fontAlgn="base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poor dietary habits among the adolescents of the UK cause obesity related problems that could bring heart disease in adulthood (Gao et al., 2022). </a:t>
            </a:r>
          </a:p>
          <a:p>
            <a:pPr algn="just" fontAlgn="base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National policies highly support promoting healthier eating habits among the population. </a:t>
            </a:r>
          </a:p>
          <a:p>
            <a:pPr algn="just" fontAlgn="base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proposed AI-enabled mHealth app helps to deliver personalised, evidence-based, and accessible dietary plans for reducing obesity risks among adolescents. </a:t>
            </a:r>
          </a:p>
        </p:txBody>
      </p:sp>
    </p:spTree>
    <p:extLst>
      <p:ext uri="{BB962C8B-B14F-4D97-AF65-F5344CB8AC3E}">
        <p14:creationId xmlns:p14="http://schemas.microsoft.com/office/powerpoint/2010/main" val="33339250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5078" y="2788270"/>
            <a:ext cx="10058400" cy="1094414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Group Member 2: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Tufel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Arab</a:t>
            </a:r>
          </a:p>
        </p:txBody>
      </p:sp>
    </p:spTree>
    <p:extLst>
      <p:ext uri="{BB962C8B-B14F-4D97-AF65-F5344CB8AC3E}">
        <p14:creationId xmlns:p14="http://schemas.microsoft.com/office/powerpoint/2010/main" val="535411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687" y="463825"/>
            <a:ext cx="10515600" cy="998263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Overview of PRECEDE-PROCEED Model (PPM)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3544208"/>
              </p:ext>
            </p:extLst>
          </p:nvPr>
        </p:nvGraphicFramePr>
        <p:xfrm>
          <a:off x="360017" y="1462089"/>
          <a:ext cx="5709479" cy="5230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AutoShape 2" descr="data:image/png;base64,iVBORw0KGgoAAAANSUhEUgAAAiYAAAEECAYAAAAcQv/mAAAQAElEQVR4Aey9BYCd1Zn//zmvXR2Pu0BCCA7BXYJLaWlLqXtL3Y1tu/vb3e72v9r1yta9tBSKuzuBQIAEYsQzGb/26v97brh0ykLSlmaXpvPmPvf4ec95/DxnZuJkL/MnTRpZloZZmtSzNI2zJFUxy7I4jfStetXZ+jGIs3QX4CJLsixNBXGiNM2SWDgXTWLhv6HGdBe8c2zOX9MyzCyWwyzO6sJ2I0tV3g6qS21bmqWijRqzNE0z+4RKImWasqK6NE2bbWk6lqbpHxYHFs8W6kmW2TQW3tN0+zuyZiFUTSLypFkYR6JD3IQwTUTRTPl0DJ7FV5r+4XFRyyxd7Lzb8d5oNFSTZWkS6auRVdOsSbdMwiJVlllIotQWm/Vpmo7RZxfiILPKqpFkaZYJ36KRUvtxeJk/cRwQxz4pOa3UwaRgInAjD1RP6jIGuw4HmSM0pzGZm2GMIbP4Nj4OLlEjHMO9xccuBC8JMJnwneQwNp94GMmESX3cLCDJMhLXIXUyJNDYxzeoLUNVtjgGuxADXhZhIWcSpYnkIiJJ62RINtyYWAIkSmD0z3c9TJIJUrwUcoJduLSxqYWBvMVxtQFhLAqA7/uiDQIHTEBBdHIFSVZVWf3cCMdLMCbEo84f5hmb5UUx4EtvCWy7J5siJaZPJjmyNS9jyAItzk+keGUcTUpsKmR+ROqHREaM46p9DLA03RUQE+NJocqxpRbFOL4jhOuTGkq5/HPvtY6LdDAt2BVr+VOc0+IVEnC2Q+KkZG5CIllIVWeM03RAZO5IHUcKV7SRGx9HUrImIhuDXYoDMk9WzoJDEmfNvOcWRISclRxcx1UeHa7SZiq/BFVijCFTjzH67GIezVLcvIfJ+WBcwighFSmMs12PZakMjBx+xy2ROQEJDlESi5aeDGSOMfrsWvqEkoFYTr3VV/ZgZTKDwlWiAi/vJ5B+desuXt3D0cnUdwrNhWN88ZkMo7xdxkBEDHcJSDwxMnR5yXHOdyW4kBgD0reJjZg8i3uDwliIWAJ72uDZ+rH0pdHFZEhBuhgpVQvIIbSpYxwyyYMXS5UqaqI7WZEkJdM/MQKJm0nkE1Ip3TEIdhkeapKFumOIBVFm8W3QdQBxI2lGrSwtjL58T/RSGkuOIgyhnMrIxPwx0uaPas1uhMV5KFNnJdH6kU2fRDKTykGR0BBKxqxP2ZDTEscpjsnjNDsxRp9drD+yOMLHwZcDb3WdshjPtQkv70fxThNkkMtIxTjWq3Jcu3CDsYyFPN4xEA13ER6sJCsMmtQiMUsiyGT6YoWrlQ8UFm2GtJ59t0KjWBijxx+MHqYprbHmS8lk+OSfNNOMBCPjhgRahwzRxOiUByYxkDjkTUH5vNW7YwC7DAd5YT6nq05Xjnhe0URHDqERzQKrt9IaqU7ssaJXWRoiwuEZD2Mc3NTDl8V0d+HaxuYGEzo4sSe9Bche5B3hPwnlcEQ4BmIdpAIvwhXNCooM5yVjjhOpLSGWx+Jq2BjArsJBjpKIYI+/AgMjYV2aDRzh/WX9SXWHO1AdITGGWCf2KJKTEhuyaoQbgonqY7ALcZBYXMvRcH1FqnTEEBUw+ufKIJpQdGhUtuM/buBIARsxVpMmKhPWtrftwvU137Ubz09kcSyeV5o2MuHYwSRSExU5Jkrr0rZ1kyIy4XlqU9dH7nqMB+96giVLVrL03sfGYIc4eGn4WXHPGh69+ymW3vW0cL6ce+94krvuWErSEI0cGUHpLZ2jQKp2YPOA2h9l6X1rWXbP0yxfspYx+rw0/O8Mf088uJInlqwRntfwwK2PUNky1KSFkSMSC3yZ3HUrt3DPjY/wiOi45N6VPHTnch66ZwVLm+N27fp2tv7dvf2BB1dx520Ps2H1FtEFPM+TRkslLc3iy/fLDOX4py98lTee/2ne+ea/4n3v+3ve8c7/x1ve9nk+8N6/5R1v/f/GYBfi4BVv+Sh/9U9fRQc/uSMBYShvUMKsgwX/+A//ztve/Le8/S1f5p3PW8Pzy2N0+v349O1v+wve+c6/4h1v/3808+/4S9791r8Qz/8Fn3z/P5I2IpxEDotO7jaaWOmv8g//+lXe+KHP8KaP/QWv//jfj8EuxMGr338Jb/jYX/KWT3+Zt33673jHR7/E5//qP3j8yXWKKso5kWo1unIzeNz94GO8+xNf4KL3f5pXf/DTXPShz47RZhfSxvL+6z52CRd+8DO86QOf5SOf+SvuuGsJiB6OIlehrhGy0OOaa+7mvZ/8a97+yS/z1kv+njd96q95w0f/H2/+8BfH6LOL6fOmT36Rd33qi/z8l9eQ1jIdgeWcSJc5kpuX9aeeS3hk4zruWLOKK1c8yXcefZAfr3qcn69bwbdXLOEnq5eNwS7EwR1Ll/Poyk3Ez3JJLijgZGCA/q0josVjTfz/dM3jzdTSY3TelsfgpfDoE/x47ZP8dM2TwvXj/HTVE/xI/P+z1U9y5YbV+LVYwuzhZTFZFFLsLlLL+QwEeda7Puvy4RjsQhw80xWwqhDzlNtgna5xel0YiEPybZITk2ASQ5pmZDqdx4USq2p1+ru62dLdzVO5YIw2u5A2lvdXl0usLRbZLNz3KcrrFNqwCiyJEgIvwHjyUwouvSZhpR+zwkSs0TXc1qKhL2CMPruYPptEgEEddINyG67vKCKcKlqSCWRgXo4fe/qz4Ec1yu4E+gspXiGhvbODku7WXbeMKRZoc1LS9gBP8dJO38MUQgpeEXIO+Tz4nkfOAy/I0aaN+wbyhTbafaX5IqW8Ici1E0ippCq3+T7tXoSbDyi5Rm0efuA2IdBEFnKB5nwWbHl3g1zepwX1YkDOCbR/CbCxnJJCBvZnHTynjaDYRqcJyIJMY1zKgUW6oShEBzlDmxvg5FNyuRylvAeq73QznEIXjroWPE3q5dTfoVQoU8oFtBFSyBVps2MKGUWNj9sm4jsJTq5Eh9ugTevyPYfgWZrsrmkhEC08l4Lrky8Vm/wciD6JFOd4ESEKwBhIRBTjB8SKnhQaJapuIlTX8TMXL0pJJBu5WH1lJEv23j1NdIbPyGcOppoSG/G738D+DARWLfhFitWaojEGP0kkQwW8elU63aOgt5nUyCGCIIFc7FAyDlkjRz6rN2ndqI2on49IvVuD/Q2CvJzCHL7kosFwIaEQB+TDCESfxERKXOxTCIXzUpuueQZ0xdlPkAXCdIVSIsKogxfVyUwbbQ0HJ9UVaVwkV9e8pE0cmqhDfUOM5DGrG4qZT+AGmHpGznWatAgaIY4DxTjBN5nyRdqiQcsgmqXcTC1NikmtSVeb353BDyGfDNPwI7IkIC++x03JhC8jWcGAW1e9myPKagRpTEfk4McpkS/8JS75eod4fYT2OG7ir2hSXJPhpQ651KUe+9vxHaakjvKat5QVSRMHP61LbzUgMsrnmzQJtIacaJyPMs3r4Ohd9tfH/czgaqxNbdnC7kwbu7fMqxGlPlYnpX5GKjueZa7kgpf348lQpUlEEAQiNNRq2kiSUsqLkeo1EglpVEtIPTFCmorwHlUJrHVe6mEmhQxuqSDmaTBiUigE1OIqVUdzpTUyMWNY30ZcLINpIJ5UW77Zp1Ier/aM5z9Z9j/rnt/nj6X8/L3Ycio82vS32YMZqVMrZ1KgCaGVv6JPPvOoC5GWNomcOzd2qIuOcS3CCvWwnD+3UpNwJ8SBiy8nMvRc+mtDol1MVCgwEteoEJPUUuppibbGFhnPHCUxb5/TQVQbJPPd32aJf9R9LB1GQ2szrbpW+cXSrF7BkUPjNoTPwMENctTltLhuWUZLdDLgFnJYB2V4OCNqxBg5HfVahUTjAt/FuD71ep1YspbL+XJLXMliJENnGHZyNKiTyHnxCoOiXydD1QYdbZOJqbzYsv6k6o0xz+23RTdjjPDvYEwBosk4JiAV32fOEDUfyUmJLBjBBBIqI1zLCW84FeE6xBNe8yWXkUQ0iuvNeWI5NTEujpz7WAa0rnwo56hictKNZQoykGU0n2hpjCHwPEacdv7UnywOyetwGkUN8Fw82ZXMF08bT05+gucFhIUtkLQTeSWGpX+yME+jPozrurI/EYEjCciBJWUprFM1Idu8YQqSgIxOkqiMJ52I3pUI7J/kqrl1oqL7gvaFsQfn5Y4D2cimMxKLoI7nkpdiTI1PXB2knBPzOB6dUqyJnJchGUMTVsjplDnYMBI+g6NTSnWoQlvg4SRihCim4EAUQh5Dw+miXOiUQoaSjGGq02UmT3d6IAXdt6nJOFaZGGOey+P8Om/b/pgBPc9fv6p+vVdb2AEEVAnjAKfYTrEkp7B3qwyXT1jME8iBazQiGTQwI1USOSSOk5KlAV6HsK9waiQHxbHKNYOc8NpeLNGQQ9mRz5PFGX65A+KEIM1oc2JGdMqQraThBmRW8PWO569/dysz6hm9t1HVL5qtlDpIwz7coQEpyJS0P8Q1MfHgBjbXIwIZvSgeoZDVaZPi7cy7OrVFdPmGUG31epWG6OB4HklQolYd0QnH4HkOxrGy16BRVd8qBDWXIOunyyrzoRGdRIuMPb+JAev02xpjjE2oJj5bYtGnnmIGK/jDg3LGDf0MkUjP1cX3fmxI5eyVnAgn1wYNSOWwlwNf10QJuVJRRtIIXIY0j6u5XUWBPdcR3TdRkcykKmdyXpw0IYpThisVsNFN/rQf4xnielV4TJv4q9UqVGUDYvF2FNYY6VuJG7RRSRuMiD5dpR4i6jheD2QVQselU/KRi3wdZlMSMvJJQBcBseNQc0UzvcNXuDI1VRxFA+KawZWshcNe06F31A89VraNMdhUxedSm/9TA+flvuEkS+kolwkUMQmTFBT2tAJr6sOEQ/0wsom+/gozxheZWPJIFR71xDqe6+J5RTkdRYpugP2bG35QxMdp5ovlLrwkk2mrM1TdRsGtYcRwQ26RYeOwvhri5L3nmKPFLBZfNp8ZdGLMbPG3hpdjR7uX56/rheqe36dVznIeOTkSw42K/IeGnMU2Kc0+2LpaAl9j/PgeprQFtMvwOboqkykUDaFS7cdxC5TL7Vjn0Z7SA+MyIifSswZwpEJRUZbhSgPHJKR+nkhIr/dvphgOkrptTVq21jGWvjAGxskYpWmB8QsO4cgF49lzRsDmEbjg7PN51fwpJCM1cm3tilaFJE5AI2mQ+AWSNN+MnLQVCjpR5rHKM8gVCByD5xpyfkC1UafSb1i4aC6z9y/j6qRuvG7sr/w5XRGNvPfCi/oTq23JkzGmuXNjtqdRFDFZDvoR+8xg/71y8hN8euYfxFvOPoAC4+kMPdFCfO61Uyp2YKQLqzJ6sdOG8duJNT51PGr1sKmnEjn4eTnyvgM2sjyps8zpB8ygO4C+ukOc60ChRkqlEoX2HoLGQHM9f8pfqQ6qnpxuI34Ow1D2IlA0MMF3PQ7dawaHLzqI8sggfnESb3vVsRR6N5AFnfi5iDTzdZ1WpBo41CU7QV00VOQ9zJWoaEvR7gAAEABJREFUy/kwJk9RFsZv1MjSCBN4+HJyRmohE8a3ManTI5I9k1pjNKRkSOltB/40H+dlv+3MIRRhK5URErkO1ovtmjCFf/rSX/BfX/lnvvDhN9PtGD70vndzwZGz6R1sNMPOXdkgm4carNm8gZQaSS5Pn7zhgcoAke/pFNGgtyIDN5TR0TYbz+mUd5xw4SmncNWXPsE3/uKLvPbAOTxfqbTKL3u8/ZYLNMb8j57G/M+6/9Hp2YrhsEiuUKGsO9dKWOIjn3gv3/rbT/OtL/8lXUXD29/7bt501AFslqPS0KndyXI03JBgZEjiF1CRMau6yDkcIFRKsUBfpZ/IywiTKn7B4BWKah8k6ZjKNV/7Micfsh9htSYl6zy7it03MeaFaWHMC9c/HxNDctJDr4OvfukLfPa1b+Cf//wLnDl/JoefcCx7TvQY7h2iUk1I2yaxrTpM71AflTCmKmemPjDMtk3PEOuKrTI8zNCWtcL7CPFQH41aVbrT4xUXnsnnXvMWvvGev+bCU+czENXJOzGFkTK+IjHPX8+fWtkY85wOsXs3xuDohGz1SD1scNwF5/Lvn3orn3rfJ/ns689lxrTpvPbIQwg3rWNTZR1ZuJF+RRbX9w4ykIS4UR9uNkL/4Dr6FfnInDyR6NbfP0g+rpKlIbXhIWZOmcRHP3gxr3/7B/jKJe9lvK6EGgTkPJ96ZYRtimgVTI0/+cfL6azr6FDlErgBrmiSCl5z7tl85c8+ylsv/hh//9bXMHvWVN7yqvOYEg3T27ucYrVKv2xTr6LqgyPbaIQjuKUcGzevZ2BoM3Uno1LbxhbRZjBtMCArNJh6wn2D1y0+hZ/97SV8+vj5ci5TWTWX1mNMS65TVVlQ8if4eQma/X8HW7ruJpCnWdTJzbhiHJ0aCuVunfwm849f/itm7bmAd520L32NlMmdRU48aD90CJF3WubgBXN45VlnMU1htBEJ7iF778Wphx9MwfUpSIjPPP4Yjp1fJhlazbZGSK3UzsQpPTxy/41c8k//xY1LliG3WCcV/mQeY0xzr8ZsT5uFHXzZH84MCYnSDrJSgeP3aOdnX/8Wj9XhktcupjIyQIcfcebJZzK13ceeEudNmsCpp51Ij+ozXQ1M7J7EGUccwvi2sqJgAxy3cB7HLDqUUq1PuE9kBIeJdYZ8yytPY/rs2RwyvUyjATmdcnawtLEmYcDLCnSXuvC3PsLrP/QZvn/HvbxNJ/L+jes554hj+Ye/+gLHze4kkBPxgTeew99f8lEuPHZP/KiX97/ufP7ur/+CGT1lZs+Yyl99/GI+JmM3f3I7mT3UAY9eeQWv+fhH+fmqx5k+eRLF4QHyRY+BYsiQ+6erWIWa5seYF5AjHaSEPuI4Zmo2ntsu/Tqnv+USTjp0Bp0Tc3g9k/jSF97D59/2GopenmP3mcc3PvNaPv/mcxknMzZ+1v787Z99hE+ccQipnJa3nn8aX/p/f8Ex+82V0zhAQVc7lcFevviXX+KCj3yJfad1Mjc/Ql0n/1TryecDcrkCjptrrvFP+cvBwRgDzQh7QFivkOrquFTIc/uVP+MdF76fvY6YyfwoZl1/lXd+4v18++Pv1kHXY97sPfh/l7yff/vIhzmgy6OjK+CfPvNhvvD6VxIoQnLRSYfytY9+mrfI0ewWrYt+Ea/ks7J/K3c/tZyR4jD2Z7OMMSAnp0WHLEuaWeu8NjN/gl/Oy33PxrgkYgpr0Iw9aShuUmlEmEYVN46I1F4bqoqZYs4+4ww+8KGP8ak3nkpYnMg7X3EiZx9zDF9631s4/Zjj+OIH38WbzziBWT3j+fSbL+S1i0/mwx/+OBedcIhOhTFB4hANDnHcsSfyZx//CEfNGS8FnDVRZLYnzbz9MkbMZDO7GbSEoZXubHtuOqywsSGTAvWCBKfWwJgCNV+sVW/g6vS9+MyzefNbP8hn3nsh7XmH91z0OhYdewTfuOT9LJQx+7u/+CveeuqxLJg4kTeffQ6ff8eFvP6sM/nYa86mJocyjTMOP/xw2mRcv3fN/Xg6NRq5KolOIjtb3596e0qFraKJn+/hrz/5Ps477CB+dtuDuD1TiEWvLY0al7zlPCbnE7r9hKKuNz9zwfHsN28yr7ngfPo3rWeiolbvfvvbmJJrsNecWXz0ba/Fhr09x2VT2yy+93d/y9sOncmjdyxjwO/CkqUwvJm2rP1PHf1yrH8TBS25Mma7/qjqgHT44lfxN1/6GOuXD7DhyS30jA94aMUWzjjrBE6f2U5X50TW6/7tjFPO573H7c87zjyWvSeUeGb1ABecdSrvOvd46gP9fO69b2TquHbqiaGqE/0zvSO89tzTuGvJ42ytJBTyeemzVNcHKb6fY1hXQL+5uj/Nkm5idNBpgOvQ1taGjRhau3LE4Yfwpb/5IpvXruV+RdYXzupi+VNP03ngkbzvxEXkggL++nUsmDeH1517Eu8493wOmjKFdU/cy4EHH8QnX/tqtm1ezac+dCH7zJ5IVKniZDG33Hgf2/oD0WPic46J5QsLxpgmEYzZntIs/el9OS/3Lac6mnn+9mUaI2KlGUb3qh2lIp//3GdZ88i9fPWOzUwtpfzoq//Ih778fY6d161wZ0KvToX1aIj5c8ezeWALK5Y/wqMP342TczjjtGPoG9zEUBhy9LwSZXdIVzoZX//xpZzx/j/nytvv433ve9tz6DFG7362ZMyv889W/dEmVhiev/gXqnt+n1Y5S11yun7xoi2YwTpbO/fknRe/iQW1Xr74w+sod5f4+Q8v571f/BsOnt7NONFyxbqVBFKKC8b7BDKG9y55kI3PPMHWbRs45fQTqQ6sb4ZGFx24hxyZPGnQxYcvOoceOTWTp89i1t4HM6HDEKYJu/vzYrR4sfrn48PFo8uvU3XaGYkH+M9//Wd+dP9ydL3N939xDf913b3NIeMmTWfC7H2IvUl05jzW6hrnkn/7DlMmjGfauA7mz9mDiXnYsnkjld71Uqol0jQlGl7HWy75Cz7/ret5/VvPpKToZhyHmPwMuY615txjX2CMwT4tujmO06yLnZiB2gAb7ryGi7/ydUYULdn22NN8++s/YtlTvRSm7Un3jOnMnd7GiCIeoZvnL75/BY+tW8s+e05l4ZzpFBr9uPIGa1ueITAxma53aooAH3PqORw/NeGTX/4aj1e6FEUu4egkH0YZsWgX+L5d0p82CB9kDfL5HNWwSrVRxyu3018LSYzDyocv5z1/82P6FZ0d2PoY3/jO5dz84GN0tuVYMKGbSXNnsjmK6Olo57++9wNufGoZB+y3N7Om70XWVSIrT+Dxp5/CywWYJMVLKljPXTeeDG7dipWh0QQwxsh5zEZX/UnmnZf7rjPPIddwmqeASCcBT9ET+zczLAN98COf4KP/fi2hGSTIdbPZG8+Edo8sMhx2wOG884yjSXRV4BbHMV0nwlvvXcYFr3wV5xy+gIfWVSjGwzz0xGPc8niKk4ViPo/zTziKBXvMYNJkIyVcJzOpbgeTJoijhK6UTKE2C9vLqvoj/hhjfmP1xpimwmxVGqNyhvacCbbXGqP89iwkMcbxSXTVYqRkJzDE3//dV3jjn/8ba2tFutpKRIS4nXl1NSw47Hje+6qjYMsmBrsnE0gJ9D16A+WFJ/DBi85g5arVOEGBFY8/yg0PrADdmZd0pLnpriVsKezJcXPbmThtDl35gtbjtlax26aZY0iN0CAYvUlbJ3GQohNxnr0xSYwhdiASWmyqFpU7aJfhKpgKX/vuL7nioQ14aZly4FHu7GZ62SMJikyYvieL9/bJaWzD95g1d29O32cSe82fw54z9uO6Gy4j7+1JNa2zZj2MxP1N2fjIBefyd++5kPOPmsf9a0OK9U1kfhuWboEOFZkWvTuDK5wnriFxwNVGfUsL1Rk5HmJQTOo+K0+xjFCMg6s6r3mlmToZ+bbxbFryCP/4/dvolbPenUC+VKTYOYGSruACL8epB8+glBtHKZDR7OjmDUfPZWKui8WLj+bhpY/zeKONCW7KPRsz+ofq5BNXJ/TpfPtz7yQvgn7wfe/QYa0MQ+uJc20Y30PBLhKd3rVk/hfhf/1dqd6YyQkzcdqkjyPaiCWRClPZkLkeZIE+0lK2jzeJclhnD7fB0qf6+advXUNUi+h2amT+dHo6OiiXphHInszd50Bmd/i6OptIezLM2cceSE/bRE4+5kjWrXmCtWs3MCXrZWMfrN04jO+71Gnnza99JWcdOZvTzr6AxUccCLUBfLnxJgN7vee6viKSMa6ul1SlHbDbAnLWcAyRNh9rl4lSCQwSJ0umly/E8mCjLMVGSIyTYT1PR4z2q5tvxcm3UWovEmpjjz2+lCf76mzr28DlS9fyyNNPcuk9S8EtcfkN9xClORafeha33/84P/z5Nfz7v32NQtcMFvZMZfkzK/EMUqohOWU++tZ3ML9jMn/xj/8gHEmRGFcIsqj6TTDNejXtxh/r0dtTnjFC0LP7zLLtedsWey71JMILhKOcx5W33EFvlFLSaQIn4f57lvDkhhHSoRFuX7qB+++6k19e9yAdXZP41fX3EsqK7nvwcYwMN/jmD3/FD77/MzYPpszdc19WrR9iSO+q6gT+X9/5Jn/9la/w/331m/zL9y9l5ZZeGd1nF7Q7J1mGsVFCgdgfC1Z2bWoNX+qKFpYthQOpWBz1c3UdY8GOi5Ma/Sr/+X99l97Mxyt65Msuf//1/+LmJ9aycs0m/ua/f8UNt1zHp758GTfffzsf/7uf8+AjS7l3xVb+5Xs/5Cu/+Dnf+P6P+PrN17Ns+UquefhhstQlldH8yc13cfuTa/jpjXfyd1/7b+JCiUjrGUl04hRL2DXszoDwbSEDxKoyLxkNHVxqWYyVG1tv5UTNzY+lW6COOemOkp/j2muu4Ju3PkD71HHCXZkVTzzM577xI5y2gH/75re58u5H+OyX/03po/zlv3+fn978ALcsXcWdy9fzvj//By695lf8y3d/yF3LV/Fz6cSqdOFw3BDNYz71N//E3Y+t4fFVW3VtY3BFr8waAkWJTRRh17A708buze4xJ2fQF86t3PDsoyJNI6iyzp6YRkQpF1BXKKMqJ+9nd9/Of15zJd2zZtDn+Gzdso6/+JevMSCH81e/+hnfvv5+/vu7/813dLX8X9/5If906e3c9MCTPLxqIxf/9Ve5+Y57+LOvfJt71m3j0lvuok9XprGiWl5g2Fod5p+/9xP+8SdXsG1gECNecBwXYwyO8XD0Ds/zsOu1e9idwTWOHESw+soH6S8wgFSIvl/Gn5yfJ5HyTWo14rDSzK9buZovf/1bbB6pa1MpHfJivyKjddfjz+hOfDV/8/1refrpFXzoS//Gx778ZT4upXzFkiW8/TOf5AP/9J88HaYsWb+WN37+//H2L/4tt0g55wsT8ZIy/3HDTZzzsU/y4T/7B1ZVxdJCnCNUjQbLMK2yzf+xQ2svNm3txeYtGGMwxkntFUgAABAASURBVDQ5xFitSqZytr3crHfIOR5RfZg0jPnHr39XjoiOCFLYE3SN89Wf/YzLnljFYKWPD3/9h6yrbOND//A1PvovX+G9X/pnbl3+FB/5h6/wvi9cwl2bh3h083re+v/+Py7+f3/JD+68j3xbl/R+rFNJmc5xE/jJNbfxsxvvpXPCJK0h3S68Wk5r3btlKjw3aaF9atPPfVwMqWO2l+XAyB7ipSC9iqsxtiHvJwxLC1913zIGyakR8jrWP7TsSZb1Nmg0Gly/9Cl1Tfnl3cv54S9/yc/vW46XuXz3Vzfyg1/dxGCpROaV+cYN1/KD7/2Ce1evZLwcy1Q0XrpmC9/50S/5yXU3U/UKOIUi1TgmVwhw5ORbJbvbguPgC7cWrLMRZA7aNYGMjGf1htoN2x2WTHJjoyqhGLTmpNSkhaO8y7KH7+eOzTVS0SR1SwzIAP7ikZU6wSfcet8SNtVSVmzq478vu4rr71/K0o29PLZ2k5yRn/DopmHcQhu3PrSUb19xA/evWCPchxR0WFu3dRs/uvp6/vXHV/Gja2/l6U29cuQdfF3fBEGAfVJ97c60sXsbkTDUvAwLDSdrnswtLZDcGGMwxkCc4AgKGRRUbiu18/Tq9Tz81DPSLw6hX5bhrHGdHI9aLsfyxx/i0fUJQwN9fPVXN3PFtddy29pB1vT28e/f+g63reqje3wXD6zewr/pEPyrO+/H/m2UUjFHtTIsp+Vuvn7pFXzjqluxdGqIV5oRA70/IsUexJUlTGPsHnZnMMYIx+Do8GTEj67duHDgKP/y/kh6QpPiS6BL5ZyI5tBZyOF0TZAwl0DG0P6Z4c6Oibh+Qao3JfM7GFcu0NEzjfHlHoUzexjXPo7JpU7KxfEypEVyYUZ7aQI95Q689jzD4SD5fEZn0WW8QqlTJk6gP4swroN0D5r1f4Ct3x1g9N5a+2nVtZjDnv6aiMCyz/ZaYwy+Ts4KmdDmBxRwcbxOUqdEEEv8KxUm5MqkkUeb7rXLhW5yqcfE9smkaZ4Zk/dkYrmT9kIP43NFfLeDTjdPR8d0uhVybs93Y2IoiVndJGnm/XwHQXkycSWkoNBra727dSqno0UPSwe7V3uVY8FSQs02QeQQGHAd0cCQSfnmrcIVzktOHqee4iua5Sg03VPslBwUKIXD+EFCQX3KhZRx3VPp6CpSDCMmjiszoW0STuyTEw07OycyddwUeronkfRXyYUJJdFr6vS5dOS6KGYlggZ0OjnsO9LhkGao1p7Sd1OwvxYaSjM0BFZPWQNjDUuM+F9UyRx9yYHTd5M2toj41pN8BGocH7jkC1OFr4SyrpM7ghxdHdMoqr27vYOi59Bd8BnXWZZ0GUqlAkUJxZSJ4wi8HAUp9LZ8F23lCaJnibLxKSrKXFTvcaJd98Rp+PkSQZDHaI1Rraqr7u10cfHZ3enjCo+OcORJaBzpESNg1CNs0AgcorzHQFTB/pkC6+xneLhZgUCOYSAHwY9ifKeMl6a0eQG+20m749Dd2cWErjbK5XbkZzKpp5M2Oee1vs2May8zvmcy42SbvBg86cA2t7BdZiZMo6Otm7pk0dN8JvNwRCH5UYoaZNi1OqkWupvKTYvv7JWzxbdxHW0WmvrN0qpZehl/ZTJIBQmWvXsLqxUcN1DYrU5NirQhjezIIMZRjWGdVRKl9geWfCciietUa0NUGyM4+Ty1RlWOcZV6HGFPcnFSBSGjJgVifz3MzftUFMZzNWeiq6P+qEG+vVOtNCFVvQXL1xZsfncBux8Lo/djyxZ+zRpGzoRVtgIxTqvek2LFuERZRCj8ZZ4iXEGAK6x5+Rx14d3LZcRZgyQaxJOyTaIhGhpTrY2IJnXqoaiQ1kkMOCYi1tgwaTRT++t0iYynK1qlUtwNOaKpLx7Q+/IFn9Fr3h3zlgbWAfkNEC9aEtj9OjJ6VtkaY5oksUJuQ9TWQIZqqKvWV/jYc+q4XtKUhbrjUZeCdb1U8pSQSV6cciClUKFXjkyM6OEmDFSGiDW/fUcoYxgqHL1FMpaJFlXN5cqJd0yNkVo/oUlE05CQlBGFqq3MmUKJSFGT3Rkcx8GCm4E1fs2QtAxKkAjxolMi/KXiZ2R08nJECqlDKTaUBR3SymkAFTnwqeML10MMaaJMOK43QhrKV8IR0qTOkPSYHwRkOb1PstSIK8r71KTnYuE89lyquvJ0JY+Jk5AQicYhseSpquu81I3wcy5ofKI+DddhWON2Z9rYvZUiaFOoqii8F3ERy4sSRryekUoG8qJPMfMJRBtHLa4RIWUjSrInbWmRRA5LllXkuOSFbw/jJVSFu9SHYV2ZWZ1U0VV2ltao6foylkdhTI1CVztDI1sJ68PSbxX8cpk6DlVNn+iaxuo8RzRKc5ozlyN2AN9tQupofQKjst3D7gyhSYm0bXsrkgr/Vq8ZfTlCx8v6EwQ+I0MSTtdQFAEdfHn8dX0HFHxHDkrcVIZ119fJwCP0fFIJrSW0FcRAwmx/TqXge5AmFDUmE0NZB8SRA5KKAUt1n86oiFczuA0PI23hJgHOljqe6+JI6bfAdZxm2XUcXGf3gNF7c53te2rVGWMwxoCUq7FCh8EYSZdq7GegPkhoDZ2bUSjlpUCrYrSs6aQMC7+OY8irPZGSLkphVio1chLRnBwYhxij+4eihNNTP5cESyMnjcj5PiYNMTrNOFKociOJ9F6TS4ldSEzMQL2x29DAdZwX3Isj3Dtqs1cDFmzedRwcTLM/eiTHWCdFVSTCeSZcW2fCQqqTXyYn2wureMJnphNYqmuaRNctJqxjpJD9qIT9v3As7+d1YvcbBexBoCPXrfeIrgZ8KZBiClaeMkVdXMlTLKczl8Sir1G7o7kyipLXfM4XHbPmHNZA785gsqyJc+s4ihTbaSKaKWOLWGdFGsWSBnuVUJWcDAcZfUHKVj8mET0KMmilIE/eFYItPRojFIKc2hLpqza80NBeaCeVfqqNxBTl1AQysmnDo61QwEhejGjRKfkL63VSRQlS0bckWhSiSP0T8qKZ10hw6xGuIl0FvadEwO5MG7s3i+d+P2XEz7DXOqF0mCWMK6GxtHFs9CoVu0biYS9HpINw5kEsXRPJ2Q7jBgUiMK4qGzjCayr5cWg0ZSGXupikgNuIRasOwkrWjH7Fok1n0EabnEBHjktUr2nuFCPZ9R2DI5o7kstcDG49xFTreI2oCX6YiuYJgdYUJOzWNDKKZkl5YXVWiuggwMF+bO7lC4lOAR06ebn5AmFFxJOrWhDjmFpIptNC2c3w3YCchNN3Ajxt1BWzOU3uylC8BAVXCHWiCCX8FZ1GTEERFD+gIePmuQ2qhYhN7hBxO/i6N3CyKm4xIhmX4UigLbgSdl/ax0vQO8CWdxdo7cmmrT3ZvAXLMBYshzjGUfJrp0QFOqUYPeHatSe+ao0elQNFM7qDApH9bSopx7oEOdLpOrbK1ssIiz4jEkobPg3VXpPRG3Hklnhg73Dr1oFRXeQ7EmBDIOEHKW7HU+jaCm2ddjmpnlt8cTqIXq29/FGnKfjaiyO+Njrd2SsAux9f9SbWF2AMZFJ20rVYIbd0K+qU2Jn5NHIOI2oLiwWsYh4WbUIp6bToUfNdhl1DWihhrySqObPdyfccBt2YEU1Y1YsG3ZCaE+vUqHYHeuXQyEaS5AKqecOQm9KbhlQ1ri+tUtMChnRKD3NQl3zuzhDr1G3lIwNi4TJUhKgiHh8WD1ucCoU4MkZqfu5jjGnWGWMYzhySfMZgVmcQn7qMYEMKbsiDuskYyCwdIkY0byS91cj7pIHDsAxbqNP8Nhm9YRttzGX01Suit09Fjn7WVmJYtLBriETnmsbX5UxaaMg4h24qR6m+29PH1cES18HSx8qGpRV6LF0Q/muBh/2P+eqSkUw6zEZojQuVtEaTFuLv0C8wFNWpEIs6Psbi34RUNeuwaFQTrS1tBhTZoi2PzVfk1PTLJtnDWVwIGJZkUTJEuZRBzW11X0OH6FDyWRO/2NSCzceif01RTgu7s+zYvXUTUE4cbKTRUQTP0sXSSmqGl/VjjKE2PMJARXfhjksibzKs19A5ASNmKVbFLkMhZdXVBmPoH6bdLcJIittwaasYOiuQ648pDKT01A25bXUKw9A+lOIoDaouPdU8xT6PmvqZRoC3Vf37MtIwwZ4QW4CMRCu/PY3VvvuCPTlbYQUjrxY9NjWS8ZRIp7FkYBD78yTpcIO8PY0NVfEGR3AGKxRMntxQQrmSI99fxRE+x40kak+ZIJyXhjKKQ4guIR31gFJ/nUA0Gld3KAyKPiMZTiXGqccYOTnZSEhOpwpXdQzVSCrs1rjPdK9tIVGKrrCMTmWp8s064cFECUkmHpXDkokyiUA+CoGku4xHtwlYKL7eJ+lgTqXMgnoX+4YFDoyLzB5wWZh2sdDmJQf7NUrsbTz2G86xZz3hULebeTWXeWqfpzH7N4oq59h7MGCRP5EDqmX2quSZK5gfdnKQN4n59SL7R216Z44DNG7fep75ikTuzrAgLrGH9mrxNCfKMyPOMTn0GFc3ilJk2BO6/ZkTKzxtDZptezTy7CtcHVAtcmDSzZ61gP00dl6ti0MVrZqfdrJHPcc+1Tb2zYrsR1n0M+xR9dgnLTBf4cO9Ff/es66yaHuw6WbfRo6Fgn2SLtGpnTnDvuYss2fcyTzVza6XmRuWmR+3sSAusLdgfs3b7emzX7XAPrUCc4WbibIHZdEgkzOZyqmoO6mkJCSoJExLi8yy/JqU2DsSftI880yRvaWn5lU7OTxrFz7b2LfWIRlwWJCoHJaYr8jIIqfALNFmf9F+QdU08wcrLrx3WhId1b/exv7ik/0aPgsrDgckZfaqlpgXdbBnlGOPMGAvvX9enG/m56vvHuKR2Vrz7iw7dm8dJqCkg6snuyofD/tYPebYzMsRjDEYY3CqKcectohPnHQe7zvpdD60+Dg+ePoredtJi/nAKefytlPP48Nnnsk7Fp/Fh047lQ+dcy5vPmExHz7jVN63eDHvOfVk3nba6Vx85um878zFvOOMs3n3GWfwwTNP5R2nn8HFp5/GB09ezLtOPYV3nbWYj5x6Ou8/9VTedfaZvFfj3nfKabx/8enY9OKTT+W9Jy1u5lvlD552Nh849SzVnaF+ZzbBlt+/eHv+faec0Wz7fdNn52nO+2L50XO3+oxeg82PhlYfm9qxF598Oi2w5RbYug+dcS4nH7kvRoyjQwWJTnhGpzVX6V6L5vDecy7gPccdxYdPP4t3nf6KJs4uPkf0OesVfOjEY/jA6afz9tOO4gOnnS8anCqcn8bFp5zNO846kXcvPrVJn/eKDm85ZbHGn67xwv1Jx/PeM07j7YtP4wOi47uE44+cfAzvO/1s3qaxH9Cc7zj9PD56xkk7xa3d4/8ltHC5s/T5a2z1v/jks/jQKWfyXvHyB089g/csPkO8cDafPPlsXnPCMfh5R06i5IRASjbGzVLe+Lk3c8k+eHaEAAAQAElEQVRffJxPfu5iPvvZD/CZT13MJZ99n+ADKn+ET37yA3zx8x/hM594N5/61Af5wp+9n0995gN86hOf5jOXvJc/u+QTfOSj7+fzl7yPz33y/Xz+0x/hY5d8hM99+sN86s8/zGc17pNfeD+fvuQDXPJpjf/0+/jMR9/J5z/7weZ8n/3cx/j0Zz7SzH9O7TuCSz7zIVpg+332Ux/Ags3bepvuCC75nNbzmQ/ymU9/oAmfVb4Ftq6Vf7F0R3P/Nm0fu+RtfPTPPsUnL3kPH/3su/mEcP3hv30f7TO6MM1IboLneU0a7X3oHvzlP36CD33u3XxQuP3Qn7+3ifdLLvlQM/2zP/son/r0h0QX0eCzH+bPPvdB/uzjF/Mx4f8vPvsJlS/mix+7mA9f8ik+97nP8gXh/XOfeT8fF40+8ZmP8rnPf5xPf/LdooPGa+wnhPvPfvI9opHGXfLBZvpZjfnsZz/CJ0V3S6PWHkfjvIX3Vl2rzwulFq+feR7uW+XPffZD4pkP/p/Ch774Ht73+ffxmc9ezEf/+cPscfhckhQ8x5XrIMck8TjhgqP54t+8l49/5u184gsf5SPi44+Itz8lXvwz4f6Tyn/sE+/lEsnSRyUrn5bsWLp8Sv0+97mP8vFPfIAvXPJRPi3a2fLnP/cRPvXJD2nfH+bPPvse1b+Pz37m43z84x/ROj6q8gf4jOh2yaffzyWfUh+9w6af/YRk6bMfE/3fxxc0xxc/82HN8UEsPSx8TvS0YPMWbP6PHS4R7j795Y9y5KuOIpZdMb6Pp4OWw8v8afTkOOKiszj3Y29l8Xtex4nvfA0nvfd1nPqB13Pyey/kFOUtLL74IhZf/GuwdaNh8cUXPdf35Pf8etyp73v9b4xbfPGv57Btp73/DewI7FwWRr/L5hdffFHzfTsa+9u02bl2BIsvvug31mfXvPjiixi9ptF5O9fii3+9x9Ya7DgLo8unvf/1vPGdb+GcV5+NbmuI0wSDg1FI2P5xqHNedVrz3Xbc4ou3v9O+66R3v7a5d/su27YjOO23wK+dx8Lii7ev2+Yt2HftbPyO3v3btNn3WFh88fZ3L754e2rrLOxsjp2tr9Vu5zlN+LawPf+GZ3H7Ok59n4XXP5tepPrXcMb7LuKMD16AJ0F2PZ573JzP5KlTmLPHPPbeex96Dp73kmDcIfOx0Jqn+6A96TpwjybYvG2zMH7RXs1+z8+3xr1YOnouO99osG0vNm50vX3nC8HoNb1Qu60bPc/vk99z4QL22HsvbLpg/31ZsO8+TJ87m0J7ERyRxTFgBEo7erqYtedc9tpnYbP/nL3m0T0Kn3a/Fkavw67RQqvO9m/lbTruoHnsCGyf54+xdXbOFrTKNv1doTXH6LQ1xwu9t9X2v5XO23tBE9dz589j+pxZdI3rwbXXO6KJ/bks48K4KZ3M33chC0SX2fP3ZPZec5tj9jpg353Kjt2jBUu30dB5wFws7GyfL4Y3O6eF0XO+UH5n87/c2+ftNZ/Zc+cwbvx4fM/HgIKLGVZ0lP1f/vwOr3OyBrkkpj4wRGVgG1mjQlIboTY8SFTVzV1lgPC3gMZIPy2w/Vv50Wl9uA8Lo+tqQ9vYEbT62zlHg53Dlnc09rdps3PsCOz7Ldj3tcD2j6oWP4PP4ca22XoLNt+C1hrsHBZGl2tDfWyrC9dZQhhH4LikRoxDSrVep5IY4uoIka7ZwpEhLDREl1Zq86PnrA72YuE337Fj/Np1hi9CX9vWmmtXpS/27lb9H/a9feI1C7/GSX2oX3X9VEa2URnsoyoerQ4NUhseUL7WlCQbAk11ykiTpFm21ztJFmN/Ey2r1HkpwEgdC041xFQajE7dWtScOx2pYaH1Hpu30CrvKDU1zSugqrl1Feg8C7be5nc0ttk2XCMT2DW+ENi2HcJLxE81iajoSnOwVqFfsjAY1mhIX8WiRKzrgkSg22DsdY6li02rOhlWwjrD6mv32QKLA5tvpa283afFZzJcbeLbli3YOpv+NvD8vs8vt+aw9RZa5Z2mO8P9S8TvTt+/k/ktji2u65KHFj3sD9FHkpdIeqyRhsQyh5HaR+IaQ7Iv9rebKlGNPunQnb2/RSvLqy2wdGvldzY+Hqpg6Wrh+X1bc4+erzWvrbPw/DF/bGUrD5Yu1q5IZCQtYIx5+TsmgVxa13HIFH8LggBfJ0T7GwSp7gkd1f++4MprtmCMkPDsPLZsoTWnMQYbht0R2P4tsONs3qYtsOUdwY7mtm0vNs/oeptn1GOMwdbZ99o5bGrB1hmzva2Vt+0WbLsFm7dg8xYyz8gpiQk8V1cFKcQyJEA+XyBNJdJOhuPyHLjqb8HWeb6DKzzb+SxY2lmweQuj22z5hcD2sWu1YIzZzrSj6PVCY36XOjv/aHj+WPveHcHosTb//PG/S9mOtzB6TAtfgePhC7e+myn1cD0H33Uw6HHAGINRObNeik7n1iA2fzVeZeclQCYat0BCiM3b1IKRYm+BLY+GVv3O3j16vtF5O5ct72x86z2jUzu2BaPrXyi/s/l31m6jiLFJMIFo4ns44k2efVwMrnEIXPCN2lyD/eFL+zNbVhkbyYZdpxEeW6nds4VUDo8F22bBrsN1wKYWWnWeVPmOwI6xYMdYsONa72qVbToabB8Lo+teLG/7PR/s+1rwYuP+t+ozo8OTcGTxjh5LHg8X3zHkXZ/AcVGX5jVCQ4evzKiTry9tIFN2Z+u0e7f4tDSzYPO2rgU7G2/bbd/Rqc1bsPUW7JytuUfnbZvt92Lwx1BvnUYrQ6loJHRbScDSQKxuiy9fiOSQZGIeJ5/HKNTTyDIyOSj5Yrnp6cYS/AgZT3FRQ16whVB5W9dqG51v1dnUgm2zYPOJ3mPB5m3dbwu2fwvsu1vw247/bfq15mylrTF2vS1orcG2WTxYaPVvpbatBba/zds2m1oYnbdlxCqB52GMsTIhR8Mnk1NopDiNaGH7W7B9W/O18rbegi1bsO0WbN7C6DZbfiGw/S3YNtvfgs3bOgs2/1LAzjEanj+XbbN19r0WnxZs3tbZtueDrf+DgjRpKIiE/0i8HuKzfX6HUGJrw9GZIlpq1t15qhqagi2C4Ylu9jdFXgqkvssLQSLHyM5r0x2B7bMjsGMjaaEd9dlRmx0/Gp7fd3TbC+Wf3/93LSOd44ounsCVo9F0FlVnMqlayYmVFR3GMfafyGPUZo2k7W+dztb7WjjOAu85fNv1ttptasutfjZv6yI5qzsC2280fm15NNg5RsPz+45ue6H86LnsWAsv1O//qs6TDFhcW8HQGQr7q9RWXkhUI7nRN7Y+cD0KOR/Xk/GwNkdS5smR/F3X/bvu/4XobedogcVvaw2tulZ5dFur7o8t9QIfZ5RDbwCdo5BK4GX9eI6PiRIShZIjhY7TekiQOHiJGKgW42du88f+Wmmgc30r30pfqM62WbBtFmx+NNg6C17qsCOwfUaPa+VzRt74s2tp1b1QuqO5bVtrjH3PaGjVOzG4iWniwb5zNNg+LzZHq9/odtvfwug6HSXEJIZE+LYKFT1GShbVBnIUW2uy87XyrTla84xOR+dH97P1LwS2j4XW3K3U1ll4oTF/yDr7DvvOVjo6b+te6rt2NIdts7yei50mff3Uxf7GjZd6+FYGxJuO9UhEC/S4zq/F2dYbYzBSsi8FAs3tpYjHMpw4fS61eSuXjgzti82/o7bWGE+8ZMHNwPa3YPMWbL7V70VT6QZXvGnBrtOuy+ZHpzb/YvCi8/6WePONEK++USPE/rZgous0I0vnylExxmCMQJsxcvDVU469i+e4Tec+DuVaxkmTRlbO7FrsntW9iQub2roWtPr8Rlk0MTsANH8LWuNs2nqPbbN5WzcaXqhudHsrb3Hdgufj2PJHq99LT9Mmnn7XedI4buLaGjtjjPAvMB6IRvoCjP6J+cTnRpEUEhf7W3BZpHrdL+zsfZ5GW7C0svDb4q01r/0NO0sDC606O4edy4LNt8CWLbTKNm2N+WNNrU2xMpPKiefZ548iYmLvyu1/ikXOxS/n8IsBsZMSytv1Cr7SSL5tjA2nJqq3YPMRcbPN5i3YsoUwi5r1NrXl0W32vtGCrbdg2+x8OwLbrwWtOW25NTYVJ+0IdjS3bWvN1UrtvK28TVt9bN6+vwW2n22zYN9vU9vn+WDrnw+t/rbe10nC8ovjuhjPpS5Fl0npSsIJQ+GdjEinQwthmjyXl6+EhcwDO59dT+vdNm/rbJt9x47A7qc1rtWvVbZtrbrfN7XraMELzWHfYd9n19xqt3lbZ9taY23aav9DpqEMWuQkJMKzfBEsTlMpVfsOq05jGcJMkpzZgiWUwCphK+jN07oNSb8EiOz7BaHkzf7RKbuGTNGSVKdJm08dQ/Yi8++orTXG9rEQa38W7P5sasHmW/1eLE21jtFg12YBRXos2PwO4UXWnv2W9cjYWXEw6m9Pf67kBMfTbsBeP9t2MCSSEfSkRl8WZ0rs30BBMmX3acHuuSVDtmzB6DRp+1gcWbB1Nm2tL7W02AHYsRZa/W1qx4+ex5ZtfQta/Vtpq/6FUssTqWhgcWzxba+0LNi8hUx4+b+ExAqGaIRwbnFv7V8zYiL8248lRyr5aURR888f2H5+LsD3fRzHeVHebu3J0syCxacFi8vR0Or3+6aj527NYd9jwba16v5YUyO95RkHV9Cih6379RHL1r4MQZFK7B2tq3hoXK0i9xdf3JRFdRwpZU9MZSEwLjkpBAs2b+ss2HwLxGqMBttu7xkttPq0UltnwU1hR2DnGA12/tYcdi2OTnM7gh3NbdvsXK05bWphdF2HrrTa8sXmfaldhx1jweZtX7sHuw4LrXG23vZ5MWit17ankgD790piKdYEJLAeSNAzqV7Xd7Aq2NLDVXsrn3MdLBSkVFtzmeed6lr19h07ArsPC3bto8HWWdjRWNvWes+LpaP7jM631mvfYcG+O/cC/DV6zOh8a7yt2xHYddl2m46GVh2690ZRAZIYJ02weG6mwr+Rw2AdRyNJFkkwrX8Sdld5ayRtNO2lQJApOpO66EigaI1H3gQUnNxzYCN2FkyUKbL5a7B1vw0E4iBfUc8W2AhUK2/Tnc1BQwIqMLpfs+BEMBps3Y7gpeDGjrUnPvRYGqSiSSMJidOIxNa5UlcyjPbnfoz0k1aqtkS3PxlGDokr+Sh6eUp+gbwTPBf5tfu20MKNxYl91/NxbOt2hh87jx1vodXfzkOo1QhadTZtgZ3T9rdg8zuCrK6dCv+O8O7JU7Xgi18s2PyOxv5vtMk8gPSRkZNh6WPBOlM0BcaQqUPmqItogZxZFUU5h1QejP0bTi2cvFhqcdQCi2tLs5zxm/QsuDl2tkdLd9vfjrXvsP0tbdJ6TKIbAju3bbN9bF8LNm/rbJvt/38Jds0vBRxEA0UcMx14hfjmx8qU08y9nL+Mwp54EmgHN8gRaxMpDsb1iY0hxsUU9pxndgAAEABJREFU2smq61lx3zIaHtRNXt5vRq6U8cid1/PYmm34uRFMvY1GkBF7DZwRl7Rs2LR5BavXDZHJQ0bOTlVCZZX/mtVL2LClgiPmykxKaiIKxXZcM0IWu1JBHokTgxR1FBuhN6XhZLheSlFCUCHk6aXLCDNfzN8gNAWtK9D4GsPO9v6xRsXaW+poD8bVfICEQzdUmj8BnVK1AvWieZ2UVfu56epfMhLntM8Yd2gbt9x8PQ/feLP0c0zsF6UQC6RZg9jLUd+wnJtuvJO+LVtZs/JxnCxPkvokXkZkairX9Z4QY8QcctkyrcXxtDbtwRjVSdGkspBGgu0ZR1jPcLVEQ6rUaF9Z871BztM+Iwx5wtRRjy1c+8N/45vfuZTrbrh2+zsLNcYHJX70tX9h66CLV64RJlqPolx5zee4Rbx8gZwrAhofU/Tx3ALGiRnv6l3tZfpXLOHau5fS5gYI7fiar+6Illp7kLf9DVa/1FTOeSWcPBTa89z3i//mqltXki/mcFy9zU2wBiHV+3zR1kYfCm3twrfcLauZ/Iyib/jFV/+LjUMjBKL78LpVfOu//parLv0WdyxdTSjjXCpk5PIutVT7pp1c0VDIe1Qrw/znf/yQEVI8v0BJUT48OdK6+nKyAFMqkusKeObRpdy/dAWFQoFcoYi2oPUJfe0duNpIqVzgrl/8M/fduYFiVzeh1m3H+2mdSK6CFWCtWANGfTJwxH+2TYgn0/5eCjQMZIr6iWPI5zLuufoy/uMb/8B1l13LlkoNGz1yiy45L6G9s50bL/0KN9/7CJO7i1RlfMUh5Ma1EUh+UsllKDkruBUQXuoDa7jxxpuxv/EVFAxBWfyrA0gkTnM8g6VL5oum4i9H40ulNu3bwZ5m/bKPr3l+/I2vsmpblUI5ouG2NfnHFCGTrjCylqWiQ6C5M+NQDxqUcu2YxtN8+2vfp+5KNl8ifhLh2k0NieZ3Y60188gcFzcTISTTlg5GhxOjYuqAazwkOAROkWxoNd/72r/yg2/9iJvuuI00H1H0c6Tq4hdKbHpqCTfeuVS4FbXb2ti0/lZ+/LNfkm8v4jhlgjaviY8siOlQ/1QMpOVs5zfhcmDzKq65+W6yXEjmlCgENXKa55EHruKyq26j1OZoHW2YDnDFU0XhXp1I1Ke9mHDvLdezdmAYXzqxWM7h5KSjYuG/o418wcOt9vKTf/n/eKbRQZobouAH9G16kO//59fpc3xSJ8b3UrxCGzgVPLeAWyhIKoZx0hL5ktPk/XrSIAgC0cbRfmKMH9BWDhQZdxAKsXrBFw/EKthUnUm01kIpjzEFKDWEf5eCaSMtpuRyPhYz+UJJPCJkWpuhQ6xrHFzX4FkZFz0sHewLLK1EQlzpdS8NFfWNcRKNkx7YmexErosYSvytdcc1HOPTEL2vvPpHXP7zHzMgHZ3pfTnhtK3DYSgawRN/ONLVJfHw8IZlXHXd7TRyRUpaWyZ90tHWzm0//Rr3LllJuS1P3TF4ccjl//kFHnpGtBROrd5yCz6JgbzooiAPmRfQcHK0F1yaj3HJOQGZ3mPyqWQ1gmIOx1N7mmFKQMHBcWMKRdHIxMQ+OO0O9mbC7j31Y9xcgZxkD7ePnFfC/keSdp+Rq7lN+pJ0jEbrhRmZ9sizjzFa07P5P9rEc1I84Xvl6pX8x7//C+ueXofr1+nIdTSZfvkTT7JpzZOUCuPw3RHcrERHIdcUrMDNU+3vp39gC2UjZi759OSLeKWAysAIdTkq5ZxDlkYU8z0sfeh61m9wKUkJBr6P4+bEiFB0avIhAsb3tLPi4Ud5ev1mcnGdjVu3qE9CyW+j4DoE7hC+N5EuKkRBkZzemZlEgpKqnxggbOBmPsUgEaO0i4EzSmI2ySmu75CkdZ54bCWNRoOiIiUP33c399zzGBv7VvPtr34bE3j40Sbte5zel7F1Wx/Ll97HyHCdgVoBry0kr7Wi+1M/N47UlCmI6azydMUY9g/c2P90L9VpAZztDMyOn0AKpTJSI01jdUzxhZdMgrls2TJe/crzOfWUM/DdOnHFZeXKRxkeaJDEAwxva5DzU9KhAQZ0r2uiQZY//Di91Qpp0s/KJU/RP7gJ1/X46y/9JXffeg9+RxezesokrmHLhg1ytp6ivTieWmUjfYN9rFn+FCMjKeV8xuqVD/P0sqeExxz2P/6r1Rq0d+SVHyKq1Vn+xCOEI1VGojqNviHRbYnyDayyjwdrrFu+go39vXLiuiXcIb3rHidM2jn3de/kgHlTmCKnZPkarfPR1ZQ7EinC9Sy/fyX9fRnl9kGiofX4ToGobyW3PriMzJkAYR+VxjZWLl3ChqUrMOUik7rb5WwbrfVh1m8ewjge65beJ1ytpCjDEzdiao268ItA+BJtMmlRx3HwxBvs4icKU9G0AVkHsRnksYcf4Kwz3w1mOXfc9gjT5XSsW7lSMrZe/JThxEU5ZgOse2oNgbCSCVbcdSebtsb4wSDpthojXp5c1E+tZpgyaTKdhTLPPPMMTzz8MIVyCV9Kc9u2rQRORqO/jy2iR2NwgGVPLSfvumxcvYw1qzeKz0vUayPE6h/rxOUT0tvby6onHiN1fEx9mGc2rWXN8mfwi0UmlDrYsHk5yx/fRFivag8pu/qxdDKilX1PlqWYNCGVrCRJQlUR4M1re7nw3Rdy9FGHketvsLp3iGfWPEaunhDIQZ3YOR7Hidm65imeWTfAyIaNFEse29Yv46nHnqKtUMAM1Xh61XJ6V28QnSIefWgpumels6ONWePL1L1Ook2PsPypzRjJhrt1LVuSgO6cYd36pax5eA1Z+zgqGWxd8Qjrl97ByvUR02Z0Sf8UcUspjy99kpGhCN8d4cn77uWZjQPkSwXxc0LJb4jKZRpZhS3azxNPPMjSR1fSWcoxODjMes2ZJOpb28K6p1fg0EG+KHlf9jSbNq6RDPdIP2zjyVVrKDg53Ho/9z/+lByFumR0iPVPP86Q+CCtD7F65Sq8pEG5kOfpxx+XHtlIrIhNQfRft/Vptixfj6d9XXP5T/nWf39LuE5xxTOOaNCM/IYJ8hNEjgyM4aU+TqOi+dqpid8ixyMX9PLQHb9i7eMNXnnhK8l5bRREr9WPP8ijS59hRtdEOVoOG555lNWre8nly8yZOZmsnrJq1WNsXb0JKXHCakSkKHOqfbmycdVtm3h41SaW3vpLfMlL2hhmpXRUJj4aqoVsFl4HhodoC2DVU09j5cfuuSY71PfEEgYH6vj5DgZXLaM2MkjiBPStWc+2NWv0HqT/HtY+IgpJjm3PrObJR5dRzBe0rga9Wzaq/CA5ZxLLl9/Ml//8L+nrr8h+RS8VfS863nnRlj+Shkxebi7bICKHnHba4Tx01x10tJd54O4r+eH3LqV341raVL7tiqv48ZU/4Vff+Q433voQP/3+f4g5evHjBkmWcfuVP+V7P1Ofb/wb67dVJCjDVKoN7rrlam68/lb65cB87z+/zH9+88dSwuv46Y++yTXX3cqWjSu5/45bufaqX7BxXT+/+N7X+Yd//Q7R8CaSFG6/6uc8sr5C0rtMp8372dy3nMt/dg33XHsFwwrXBXJ8IimoRx97mJt++Qsee3w5g5tX8oMfXsovLvsx9918O2lc4dLLfsGVV/6Cob4Q13cJPJ8sGmLe/sdyxrH78aiEfLC3zj23XMn3v/YvLF0zSEcRcm5OBqXCSF/EqjXL+OYPvs3jD9zPLZdfS1/ViIlXcdttd+D7flOAAz+PwSUl0fq1AXb8xHFMUUrfjs80yshwGo13UodrrpWArtpAo9YrfP9Se3uQgcEafb2rufqyG8myCt/56jcZrmzhip9dyeNSYBs3rWFk6xDbtq3lmp9expp1vfSrbtOmIdZI+S5ftoKVy+7juhvv4MG7buKma29S+WH+9T++xdqnH+PqG68nHhlmZHgrj9x9N9dfdz/lrjYpzkzCuY2cjwzbRlZrrmuvuJLhoX6+9u9fFx4e59IfXMb6tU/zy5/9iuUrlqn/MGURMSn4JFJuA3I4b79FJ3xFsh689x5uv+kGrfOZplK44sdXsHHTE1z+k/+mb/0gnV0FNq96giuvuZ/+1bfx4x//VPj2uf2yS7Vu0ejnN9Kvdz0lZ+qx+27noaWPa6/PiJ82kFRHuP/mq7n2pkek1DpxdKKxgupYjSoHMvMcUpNicc8ufnydwuvVBNwBPGcqBZ2grr7lUp55rMre+07hnptu5oE77+PRB+7h4WXLpaxcHn/iKdHlCm6//jYqIwNy/nu54cpf8NCjK7jqh9/C93J89/s/ZO2qlSxb+iiPLhEub32AJ5fcybXX3i76PMrtt95FKNr85PvfF01W8JV/+zpbdYDo0yHjmY1ruemyn7J+4yA5L8O4kgVR2GsMsGHDOh6562buuvdhlt17Bz/9xQ2a9x6+++Mfs+GJZVx7zQ2i/Up6t24g8CUguxh/mXSLGF2ncIO97rHGwjEZnj1oxBHD8SDX/vRqhocz7r/vOvHPD3js7oe59MqbJevreEpO1rIH7+XWW29ny8oV5HI51jz+MA/KOXjiwQe46467uO8mjbvyJh649Sp++sPLeWr5A1z/q+s0vpcHH1jCqiUq3/6AeOp6rr/6drp7pjA+b7j77nu5/e5HePr+27j+lhtZ9tgTPPmwePhH/82Sp57gifuWsGndaq6/4grufvBB1q1exdDmtfT3rufmK6+Sw1gV/iUbMn5ZIyCubuDJ5b1c8JqzWP/EEzokVPnxt77Ghq0DROEIV3/3OyxftVYRxgoPXn4VS598nNuvvZPHnrmHn3/nZ5LfjWzoXc6PvvXdpm52afC9//5PlohHfvK1r3Db3Q9y//WXSdc9xZP33ym+eYjbrr2cZ9Zs4Yaff5dfXXsD999wNTfceh/DW1exZs167J+WiKJIJMiwuHd9D6G/SfVURr2ZeQlfBb9ERkykw6vUHiadwPw992Ck+iA//O9fMm58D7fffA32oHb/zbdx84138fjD93D9TTfLZq1m65Ze7rnzThpDm9nW288tV/yUJcueoE0HRqTnXQzFXCq9fgtnXPQ2vP6Vcmjh+mt+ycP33UelnrHkjiu47a4l+FmD5fddr4PQKpbedikP6hD7+O2Xc80dT5NUQh782X9wxW2PE+nIcN/3v8SPf/UQ9wh/l11+K8seuonb73qQRu8W7rzmdsnmcq761bWsf+oxfvT9n7P6ybu59EdXMqAD1/qn1zZlMXBfAuJ2MtTqu510eXk35/MOI729PLzsUQ5ZdAAbV61j7ZpN3Hb97Zx84gmUFObCK7HinpuYtOAQeuJeNo8U2Wt2mXvvfozezetkhFazfuWDTJt5INN1sH3gkTWsXbmcTboCWf7owxI+Q3d3FycctogTTj2Vgihy/733c8yxxyKbx7Rpe7JmxV088NA6TjzhQE45/lwmTmjngfvvx5chWbFmNeuefAiT6+Hyb/8j+e6ZrF36IDfecooLVNoAABAASURBVKcUjbxs12O8GLhDRuC6q29gsHeDTsxrOfGkY3QqeIJrr7tSJ/2Y0884iYJfxgpUvVKnTeHV6676KT+88mHe9t538vgV/0l93IG86uwjuPFnP2RLNdapcjzr5Z1v1Unj6p9fwZEnncPhhx1EIGfhjjtv5skVq5pC67pGadQUXnuas1TPnMwmO4UwjDHGVSSkjtGYOIYgyDF7zgymTp3ePGXngwKvf8ObmDxlvOQ31kmoqrU55PJ5nnzkIYYVtXj9u1/PwfssIBoYoebWWf3Io/ZvDLFo7zkccswplL0GfUMJ99zwc446+UzeftGreOShB4gqNfbcYxEnnXgQq9etIBxu4Bqf4d61rFy1XmrDyAh52/eRNii4OWJFSp587FFqvUPkFGY94xWnU0gDlt5zF66uWl79houY2NHDSCNR2LmGG1Ypdkyka9osJuRdHrr5BvY57CjOvOBUtigqVx0ucOFbzqXMkIS4gj+uQwbjGron7cEH3vUOelc9xtonH6FR9Zm7cG+OOeYoqAzRPzzCo7deyaLjz2DxKUco0ufQiAz5kY08uaZX7mFOii/EyMC5xsMYSESWVC1No7d9V7vs2yhkHujUZ6NOoRSfEZ0nT9uTBXv1cN/dD3HrDVeRNBz6Btaydv1W/HzGfvsfwemnHc26NRuwpr+Cw7Ynb5VBmsakSfDE3XcQjJvP3KldDOtEff1Vl3HscafypgvP4uGHllMb3Igj+vXoaigU/pPhLeQ6Z4q+R1FUKDwOSgyveYJlqzbRJQFs6ADhB3myxlDTWfOSmMeXrYCoysQpC1l8wj5kkrEHFbmZPeswLnzDmfQo8laXY77LEPfsxIlxQE6kyIejf+hp0s1VRm1Fp4PZB8ymvVwCOd9T5u7Ne999EU8/soQN2wZoJMMslUHe97AzOOPoA3F7erjz6qtZsWor5XzKCslvUu1lr32O4JADpjM8EnDqGYex8un1ulatURMvPXTdD9n7iPP48LtfwxIZn031OsHIADffegfHnPJKXvOqk3hYuBnc8DR4HSxYeBjz950JwzVF8Z5m64qtvPa9b+CYQ/cj6a2S5g2rl97PM30VyopOjOjao7OYZ/NTj3LX0lW4uTwPXvtTKrHHnFlTGdjaL56uMXvaFLH8MMPVYa657OfYA81g75Ns3tbFnD3LRL3P4JdnM25qCU/R3roccTeJOPS4xcybUJRMzeXIeZN5aMVmbr7i50SJS11O/MYtg2ThNuYvPI4zFx/EitUDLJg3m6OOPo7xE3ooKKqEHmMMRrKjbPPjuJYIzezv/VV1GuK5bZQUifdMQH+9Qtek/fn0p77A1rW38W//+f8pkrqCQ454De98zeHc/si93H/dHZxwyhs595VHEiuKVh2ULgxqkJaIK2tYtnwjiYnJbGTUD0hr/dx91wP0qp+NvDx831Jm7zEXy+c18X53dwf1SlWHgBFuvPLn4oGYJBxWNGwzPZM6KMQjhLFh0tSZ5KIalVoFzc4Rhx7BfvNnUm8UFNnejydW9nLXbb/imeWb8HMhz2zYRFQfxHfHcdErX8E6HRDHT5rLIQcexP6H7aX3Jb833nY20NlZh5d7u+f7PCDPcd3GjTp1PsKalU+z+unVQqzL+O6JBAo3GsvgXialOINcLqEYdOOXXJ2q63heHsfNSOKMcT2TxMR5efoyVvJYM52M3/qW97B63cPccN09+EEmZvEkEANMmTif7nElHrjnLu5fupxABq+m8OugjKRPyEjiyKBFzD/0GCrL7+SRJ4fZ6wgx09aUgdpmFh52PIcs3ItQBrImRvnZz34mBo8V3q5hFJpu7+ikvb1TRikhiWKtM6Cts0seco2c6zTXOVSpyPhP41WvfjuHiVEGBjbgOGVFjHooyCIkWZ5qGMo/TpEngAkT8mEBew+56KSDGFxxu5yylRx//IlUKsNkmavQJ5rDI9GbtRB29jgKkSpIQqRTSSDHKtIpJE0tjgxezmvicsqkaTJAW7j7vkfZtG0dBb+dSIb+8SeWs3HreqZPmqd19upq4EGeWrGGG266gjTOEeQ0hx9IkVVZseIp6vJ47NXdtJlzZMAe4PY772L69OnNJQ4NDQt/IUWF6x99ZCl33XUX48ePp14Pqci4DQ9tpU04HVQ05Uff/T4dPV1qG6HeaFCp14iE43q9yrhxE3SFNMR9Sx5kQE5De5srJ8ZRlKqD0ER0dJeo1yOmTZ6lU9AjPPDgajpl5GrRELfecz94XXSM76J/YBPz9tyf5euf5rbLr9O8s+iY1s2Kh27jRkXaeubsjzwqXCnHKVMmsWTJEpY/+Qy33HILD+p0WiqVhLuR5unG+DFxGGGMEY3EqxnNiInnec2979IvKcdUV4+u+MqV81qNq3QWJpLlEwblTNo/4Y3rccjhR+pgcBCbBoZwPJfeoSHkR/HzS3/KehmwjsBQaUQcJGX4w29/jQUHHi481rDXkvvteyD33Hs7DzzwOOMmlOhWuHvtmpU89NAS7HVHXjyQykGy8KurrhRdhvDcvOgds6l3G2lYo1Qq8viTy7j77jvlhBaIRdMwzagLb3WFugcHepk5czYrnl7Og0sepa9vqyI3uxRzz05umqmnJJFUpU35SEX7rCnTYZxSLpcZEr5ygS8+X8Ftt93GhAkT8HM5Bisjcq5m8vDSZTz59AbszxTMmruAknh56sy5nHnuOWSuw1C1Ijmp4OYD7bmhcVXCJAbhZuoeC1mz7CGuuuE2ZsyajfxqIq/EzGnTeOD+67nlzsdYOP8AvGQr1996o3DTYPq4yWwZ7KWtrUTUqHGXomJPKAry88t/iT24FHTlPSSZG5KTk3M8sUDG3bpWnrmn5NGUmDV9nGj6AEecehor7xFtl6xg3+MPYXjtM9x9yyPsdeJ+mErKSYvPZNqkMrN1aOxTFOuG66/isKNPY92qpdx8293ar0Os6Gvf0AhuUNQ+G6pz5YTsi/EDDj/qRPY9eCEj1ZDMtMl4b8MRHm1+2fInm/xldZO9ns6sd9ikxh/uK44bFHLj9O4RktjRxC7rNi5nsD9hztzpFPKdTJEDvvSxe5v6bfasBUyfMUGRqut5bOlK0QhcDHfcfDOPPbm8qfOHh4dFx6IOMUO4vuEhyYbbPo7OtgIHSn6ekHMzSTqwTbbtlz/9PlP3PZoFEwv8VBGOPfY5gElBg5kHHMdhBy6gbfpezJuQ4zs/+Sntc/dlcjnml5f9jLWNnOzBAFYfGteTbNapSmZmzp1NW1cn3RPGc+bZZ8seeNjfPuwfjMRnKVFcYGPvJp54cj3lzjK76rGY3FVz/6/Mm+HRP7KVj37sC7zmLW/jdW+8gOFtdQ469gC+/tXvku+cQlcxoDxzIcWkRto1iXF5CWz7RKZN7qLYPp7unhLtE/eio5zgFCczdXKJjp6ZMnI5hTAfkYFso2diOwsOOoUnlt3BoARq/JRJchhC8qVxxE5EZ/dsusc7HLjoDFY9fT+b+mKmzZhKsa2bmVPaqJUmMF2nu5Ne/QbcpC5iB3R0FknsbxOIMcaPnyjD5zBz5nSSoI1JE8eByTF++iSOOfI4atU6P738Gin0eRBHEgI5GeOmscfCA+kph2zbOMxhr3kH2x67ie/+7CYWnXgMk7om0DmxjXGd0+meOZkTTjiBOy7/Fdfd8SC5WdMYF28DLyfFmCfJUlyDnBIHYyQqUurWMWMnT6a1FHNFDTQYk2GNgZ8rc8zxJ/O4FNkjyx5mxvQ9Oeyog1m1bhPnveZVEsy9OOzwgxTNWMe557yCifOns/j081i3/Gnc9gInnHYOeWngo844k57OEie+4o1QWU/HzP04YOFUDj3ttXTlYkZij7PPfRWz5u3BkUctJHPHcagM3oFHHqxT3wImTJ/PUUcfyv4HHcZBB87HXiO1d3Tyqle9inrqyaG7gJ5Z0znrlFMJsoBDjjuCBQcfzNGHHsq6lRs566LX4sX9NOI8k/Y8gLmzJ3L3jVfwhO6Gjzv31UzqzPH08lXM0DtPOmURj96zigNOPIc5+8/gyH1PYJ8jDuPo+RO4f6vDORecQ9a/kT2POI33v/u9XP3tv6A0/zgO2n8fjj7ndfjhAGvXbeDEM85l773m0LnHwZx4xEEs2O9gZs2dQpJEkIB1Fl3Hx0amrLJlFz++m8mBgCAfYqKARSedxqa195P4e/Dmt7ySk05/BdNnd7OuL8N3ahx23FnsMaebYuc0Dj3qEM4+/5V0l8scevJr2GOmodQ5T1GmVzOxw2Gc+OLwIw/X6fE8csWGnIyMCy86U/MdxNHHHcrWbcOceebpdIqOpx5zoIx3yGkXvIFiGnGo+GWvWdMUOTudhXvOpre3j/n7H8Qhhx4sWZ7BqccfybSFB3DQQXModszn+KMWSXaOZNaCdnr7clz4+jfjOuEuxh5kOpvalzgOOBmSESPaBap1yJU7OOz4Q7jjmjvZunUbCuQSDW5m89Y6J7/y1eypiOMRhx/DsWecQd4bJutayOHil72POZ5FB89j7cYKjbTO7H0OYZ99ZzBuxv4cduR8jD+Rs195uvTaNMnZwRxz8rkEziB99RJnnXcCM2bvz777zeNE8X27GzGYFDjl7FPYNgBvf+s7mD9vHL/43k845tyLOGDvRZx64an06sBQz3K85u1vIK1mLDr13OZp+9izX0G36L51qE+HrTN5/3sv5IijjuV14vGe9jKPPfY4x8n5OO7YI3lixTPMmb83i089jrNf8QaMC5tGQmZ1lXmmdwMzFxzLeYuPYtWGx9ljn9NZfNKhHH3S6RS9lP1POJc5E/KM2/twFi2czfHnvIZSW1kHmyHNU+XgY85m/DiP8oQ9OVg0P+iwU5i95wy2bO5tOieu6+KICKkoQuv5AzgqZVOU7nSoOSmxqVP284xvc7j1zl+R7zqc17327Ryx+Dg5ymuJyrN45emnccw5Z9DdFvHUU72MGz+Vo044mOOOPYfpe06STOzD0YcdyJ4HHcnCebOasjd92h5c+I53ccrJx3D6Ba9n371nK8pUlb7zePVrL2CgTzoKh7PPPpuTz3glPRM6GRyuU1QUq2/bNvrcEq997fmkOnglslevuuBCjj/2KMbPnMYe+x3GQQfPJt82l0WHzuOgIxZz4NH7snFLBakZJk2bz3EnHih5H8dR4ruZM2dw0hkn0b8lpNoYamHyD546f/AZ/5cnHBru5YLXfVyOBDytu/1DjziSE088jIOPPY3zXnU2r3jdW5k/fzqnvPJNdLf7HHvqqzji0LlMn3cYhx6+P3vsfRDHyHiddP5FTBvXyR4HH8GBe83myOPPFIPvx/wDD+AV57+FffefxcQ5h/LWN56pKMUhnKcQfqXS4NBjFnPOWady7uvfJ+O3h4zhnrzlXW+hrb2LCy58PZ0FV0J1Nhe96VU0+hJ6DtqH0xefw8K99yDf2SZl5eGXi1xw/ms47sxzeeVrzmOOlMGZZy0mVtTlmDNOpqf7n+bKAAAQAElEQVRrKuefd4EY4nwueIOUuOs3T5J7H34Cp8gIrxioUAocJuu0f/aFr+OU81/LgXOm0j5tNmeffzYz5x/AESccysKDD+fCd13EAfvtjVsPqJgyRx9zvBytBnmdtLQY7MkcOSXGGHK649wZOT3foa6ohD291xo1PM8nMzmOP+FUXv2613H48UeQy3UI10dIAI9h4f6H0tZWYv8D9uWsc87ngMOOJJWjNm+//XjlK19JZ1sHU+bsy+lnncIxp55FlxyTnpl7c9riIxWWnMWhi/Yn8rvkZB3B4SecTp0G4yW4C/aagR90c/ghB5Hm8xx/0hkcftIpzJZDNn3GHuy9cAbVWkaUeey7/34cp/aDjjiYrvGT2P/gAxjSHezC/ebjF7vY/5D91X4q+y9ahFvukXMyTGd7jle86c2c/6q3sM+CWaRujRNPP48TTjyagaqD/Q/z3vj6C5k4ayrGy3Ps4SdqrpR9DzyWV55/Kh3jS6SMB0XWbleUbfKe87H/4dvMWbNoeEVeff45HHn4IfI9XI5ffJYc68W6bpyiEPc+TJ01qRkpQcrH0sMqWCMapXFii7sUYoWE86XxiihFDFc2s/+RZ/O6c87hhFecgi+lbMP1J8gJPv6U08gLt7Pn7c3cGVNo65zMXvvMJdfVw+ITj+OAk85izykd+KUujl58Jm1BjN8+noO155p2fc4553H8GacTKaoyqCjHwQcfwimnn8m+hy5i/JRZHHzQ3tq9T27CVM46/VwOO+lk8Xs7+x1+JCj6Zk/xbts4Djl8ESdLVvaZO43O2QvlTE7CLfRwoORtSOs76bQTOVLXgvsqHO0wsktx15r8N07qkg/H9UgUBSgWS5xz6nmc94bzOeigubheF4cfcwJnvO48OvLQOX4Oe86bSex4vPIVZ7H/occID/tQz3wOWXQAi886g87ODuYsPIA5U3vomTqfvdS/EExi/t7zaRc+DjzsCFzXcNKZ53HsqWdQdOp0zT+EhXMnY4odchLO5bhTj1aUKaLUNYfHHl7CKkWf5y9cKN24P8YNmDx7RjOUP23OHLpmzuGUM87j6FOOoRz40imH0VH0QP32OvBQ6YKqohaD9EyawoEH7s/xRxzN7KOOI3BDDtvvRA4/+1RypYQgmcRprzqdg+W8Z57DooNPYtEp+zcjDAcuOJ5jXnUATtLBwgMOoautyNz9D2NSZ55xs/YSLWcxHCWc94ozOObkE/Ew7LH/IvabN4GOKfPYa+YkGk7CGacupqOjg2KxiOd5TRnKkhQF0Gk+xjSTl/KVaLKR6hZypgfXOifZatrbZ3HBa97Jcacfq0PNFjrG7yH9dQEHn3wItWgdjayHc069kKOP3Z+Jk6ewUDbBdYoce+KJnPmaC5k9dQrj581j7tTJDAz2MW7qnkzVgXX9hm1kfoEDDz+YeXvtIwf/AtonTGT2uDJHnf865s2aqbl9jjr9dE455qhmVG3+ngdxyrnnMnv6ZDp7JnCaZHd8Z7dk81C6x+UpjJvGvgum4xemcYJkZ8tQnYN0iDzjtFfoQNtB98Tx7Lf3XiSez4EH7Y9jMg45/CgO3ncOu/Jg5PBH9jx/ucbNsa0yQKnYiZsvEpkaWZRjOBnAk/dal3EfrimsGRvSICBVeaCyVYohj6+rgrqYMwiKDMYhjYoiETlHTOajkpSkwoYSaj9X1lVHg5GkSpAWqMV1GR+DK4EYbhhMIyTWqVCehNpGiN0COS+hHkGj0U/m9RAqLDooQx/XPPJFtXeXQcJlr0ESMgmNoe64OG5KNZYQJQ3NniN0E6LQ4BmPoNDGoKJDxSBHrPUOK3SYpKEUUEn39zW9LKMRlMkrItRodJNmVRqKPET5PL5M+LbhhA35kPEFQ2HTCHuffhEz58zGOA423KnX62QupRHksQIcxzE7e9LE9ki1/oxcLoeNvETCcS1KpaAGtMWYWj3W1caIaNOgFrpyAiISbby3v8q2aJgynfTXhtjcP0whKanfiO6v64xUKtQb2oPmGqhWQfe3/cJZvd5ornOkppe7dcK0SHWkJvqEVCuDcj6KOhVHTZwkaUwjTKhUB4TPoMkTtbDBQKXBUG1Yd7oNhk1IontxdO3lCtdbagMMJBG14QolCeJAJaYeFBjoHSEZGKCqmYaFrGhwmCHd8ZZ8oz0mbNV1Qay1RXXDQFTDiRwGMxjQmHB4iAP2248TzzlaSvQkTjvzIvFXH1UpysBz2TJYpTq4jbyU/dqRGCv0teoIAyMVWj/o6umdNooVC+lZlorHfHb145tAbkNVcmPIe530NYZJqqKVNuYIb35QYqi/wmA1Jp+2U61vIxFd6sJfWK8SiUer4mV7994Y9hiIBxgYapDz84RJKBrXCU2d2pBhW209pWAiFELqVZe+4X76qyE0Ruir1hCSyfwcW8THIyNVGmkoHqvSlnObvDcQpk256B2OiaoDDKceWZxRSWtEtQpJLqBfh4Nq1CcnS/Ox6x9PhiuzJ3OBdZ4c8UOKQz2MyYyvfW0lG4ShwRH2OeFIjtp/Aes2DDEkmSSJSSTDbox4KyJr9LF5cCuBjrIjdVfoGCGVPPTXh3HqmkP4TqXnXDKqwpu0CUPDIzQIqSgyURe9asMZg+GIONhnWP17q6nYfoB0IOLUM07gmOP35/BT3sq8ffYlrGzBldORjBh6h7fR0HuqtRybazGV4UFcV3NUhqRZpD8SQxQOkeY6aWQJaW2EaqR3idYRIzrw+AxHofijirE61EkZ0vVMokPNiPi/of3bA04U5PTeGkOSvVSrDBs1XeUkjAz344r29gp4qFqTHDv09fVR0ZpcXS8MhINU+/sY0NWSKxwYvya2CbFOvL0urNVqTR3l+g4SaYwxqOIlM4CCiJTzXXjxRvzYJYpm0h9V6BVeKooiuV67cLWNoaRCWGsQed1aU4UR9amNRNQa2ptwkNdV5DbRYE3/FrKaQ1VYTeWkF/M54bNATfhM3bxk0aWexlSHq2wVjhLxiMyPcN1gSLoi8stE9SHRKyJqVKgNN9hWT4klt1IkDDcy5UOqckAcN6WeuaT2t/6cgHCgQRakDCjaUpe+TfT+1E2I6g4jjSpxUiFqxNLJhriq/RK8ZPy92ATOizW8XOqbQq3FtFJln/sYY3DFZcbzJaBVAim6WGYucUfIR22igxiTmMANMFTxkozQqOyXpBok7TpxZqlLJmYuBAn4Ddy6ByZHmKko5yJ0QwoyTCF2jpxOyhG5OCIvBmikEIjBMjGVFcRcEOP4RSnxrXh04psaRvethWyE2PUIsga+E0keMowYChNi/xZKzriYOMVLUwUtUnwvxDo/roQ3F+WJgjo1J8aTEQy8Dqppg7znkJOycxxIwgjX0ZodGQ85TZkEU53B+Ph6pxNF2neg9aT0hBDiMNxRlKe8F0XtOYtroLpUDoUnw9iIqjhSFmSe6nf2cdQtxk0d6VFHa1LeqVMR07dpTovWhqc9+dpj5ONKTbpSGnW3QF57yik8nJhI+DIUAkNoGmSpi/QhxklwvbzwMUIWFQgCDy/OYUQXk5VJhScvK2DcAXJyHBKNM6J30UVr0rqzmMDJqJuYnN4QuHUSOUkNjSt7qjMlPAmeXaOvtYRZhBBGSXzhSQX4QaZoBrT5VRk4D99Xu1ugSIVqVCLv1dTdEFucae6c6dCJz6DdC3+GxHWwJ0VPYzITMCS+KXZMZcakbrx0mETKICBsKl7XNXp3oZkvqy7LkuYcXt4jCD2M9pGi9zueNoauuhz1Spv5HX1FmSPORXybid0y7SojFg5S3wej+fQeX5DgY0yGUe/IDBOkpaYCr3kBbXKekIzFWZ1CnJLkJVsNGS3XVf9hIredPEM0gmGM20Zi1CeVvDklzVrHngZ9N6WQiVdzGZYmiZyNzORI3BqB10UqR66g+RpAo5Hhqj6XtYtqESWtKdC4xPgklQzfa+DokFBwOygZqIln4sSjLEc6Eg/7pk5aKlOSMnaNR5QNk7ldwvkIflrDc3xS0duR46LXqewSSTfY3aQ4eJrTOoOZHJ9UzqWYm0C0q2s9QdQg9BMZF09KPSNTf6O57HscE5CZiJREuDPCTYwxSh0PUQBRkiiN8ITvnFMRrXPgF0jdBllmcE0ZSjmtEcrirSQLhD9P+4O8+CvxchS8EihCZFz0pHgmJueWsfqhYDK9P5WERZScSOMcPD/Dl4wgPebJITeFPCU5aw31yjkBeUe8nbaT+NvfUxo/E3vNZupDhG4eXw5mQ3zse0XhCRzhuizOCxyjGVxc0cyRzHlOin2cKCJwPWKNddUjk9zn0wyjOTIrc1bviZ8S5X08rRfa5KRFgYPv+CBdnBZ8AtFRRCZz3KaT7vk5Uuk2TdRch02N42lB2p9xcDFkOY+i45BkKXHWrS51NLi5xsDzMcaoLADhO0MVvNTHlTxYWY1MSbxsMG6VQGuWuOJKdhAPuXLgAtEX6dNAToVNXa1RS8XyYc7JM5IMURKtpFVIgwaFyCPKJcRpgis9puWTVz41iH98HDclb4xoG2u6PI62Y+UqyBoIvTh+gO8kZEFGSXYxw8PS2E1qmkD4ybl4Ev9AdLQ/gJs5NSytjOiTdwtCS0rmZiRJDuNXyVuhSMCVfYuogl8Sn+ul6rkrPs6umPSPac4gCMSfpklYx3GaDFuXcASehEYU7snlCAse7aaIKYZkSZ1E+aqiKyUxjlsoEOlUaBml1vCxd76+FEVVp/tG6hAnCY64KpXcpgjdTkBF3nuKRySBTcSwtSgG38cKn3SGpMahVChrbCYhNJo/xXcdxI1ilAT7aBixFLHN7wiMMTiO09wjzz5Zlkle0+fmerb6ZZlkukNPkyKOV5OQusKBFL8cB9eEEuQcWX2EEaedhk7xPSWoEEi31Zko76Qe+zqRRLhybjLHJzWOcJ7g6LQeJxnWGGWiQ6j5bGrx37CnBPUNgjyVekMnIEmvK6UjgxamJVwZkUojoFh05DyaJt/EUk4kkDkZFUV5chprjGnSx+LaAnqen6pql3/yUkBVnYjE2bSV8/hBQE9nF4mMVKwIgzFSPq6vfcSKYKRkTkpRSqem/ebzRXwx5LYM6dcGOf2rukan3hoTOyZRtUZaTpPjyMhSIDAF6oqOBG5CuW2KcNGPcXJSunViXaNVZNDavXaqMjC+WxR+QoznEklWjOsIhQVcGuRyOSKTiW6pFK+hX/KRumDwKRUjejq6yRT9qMUNSsajL+fiKkLQrojiiAysl2gunUQzayB1unfaO+RQGdErIyiWcHXqq2o8km/Hcahaxz6TPDiB3h+rn6Ggk7t16vRKYsejatdFRlpwoa40rpCX8bXjbXTLRhxb8mjr+CN7LG+Ohj+y5Y8tdzfDgLOb7ed33o79q5OJnAcLVsFIBzcVo+cYcq7D+mWr2GjDlskADYXYAtNOmovx88OkIy4jNvwvQ+cQ4cQBvoFYJz7Hh1xbB5nj6vqiRmZcCjkfT4rUd11MarDKVT82+AAAEABJREFUz/cKpPKsQynJVKo3lsG0hs5GQRKty8iDNTKoHcWc5kmba3M1Xr4FrozEzjbcUjatfq2yTe1+W/Uv11S2nlTmwnPAeK7OZg26ZYBqlU2sfXwFQXk8+biGHwQMpzkKmVwTE4tmGWU3xeLc/uZDI8qexXmBkWod4/o6gYVydiAoBHJgEpLMkPNyxDJENV0Nebriy8lI6tDYNIRB5tKnEG1bsZ0orJDhU9R1YEHXGbGcTLRS2z8ST6BWz5NzawmFSkotzp8Patqln0aj0eQZ3xhuvv46vvvd7/LDH31fVxtVOtrK5MttRHLqMj+nveRJ4iFSt5PNGx7jznvvp1QqUQx8gnIXJos0piTj3qarlor4z6VQbCOvcHOi94RRSll5jM+wwszju9rJ5FF4mruzrUhQ6mRkYKvm7MDPefji31Q4LSl8XG5vo67ohCdnoyDnwkimtm56mm/95zdISkUc0d6XHPRufJJv/Ms3qSQZiUmxkYKeuExUgEE5hV1uG3XTwNf4fE57UugtrGs9SY2J5YKcKoeG5LpDcpXmilgZKxfz5ApFAs9gTF6pw8hInc62doyTEJmMIFegpHxVVxZF0bU9cLCy7DgOFowxz6U8+2TigWezL9ukxY/PX+CL1T+/3x9FeWyRf3QYcP7oVvwHXrAr5SjdgiPF0jT4JBgXGvUqOeNw9a9+yve+eiW5nhw2lOYHMfWsgG98ygVHDopPFtXwUmhvy0up5cg5sUJfngxglZIUdUH3msVABk/hayMDVsw5tCnUnMQhgZSX77t4jsHRqa2QD2jP52lX/3KpQFlK0Cr3h+65g0TOjJHxsw5FGMf4bsDv8hhjpHhNc8gfi+Jp7tEFRdLJ3BD7q9OKhHPrzdfyjX/7D522UyLyFPN+03D6OgkXA49SIWe9AZ24EwpBgSAIZEhS8qJFqVQi5/u0F3zh3dHkDdp1ki7mPV1FpTKaOcZ3tOHIQfHkHObEE5kp0eaHjBs3BVdRnJLo0t7ezhPLHmL9M5sot3URRY0mfnOer7GOeCh6DtfNzP/BV85zCcNY/AoP3Xsn++23H69+9avJi+8HtvazesWTiiL5FBTpqFXquI5D3DeCX8zRJodruDJAffMGVq3fhBckrF/6SPM3SPySqyhFlS19G9m8ppfxClfFyTCb126kpnmybJhnnl7VxIMjXt2y9Rk2rHqGto4AZyhk3ca1jGzdQHtOOFxyJ//8D/+Bp7W6umayvw4pT5CS7n6qW4epSC7CuqHkhWxcvZrHHriLp55aR/e4EoNDI1TWPQWKUmbJECOb18vZKOrefJP2tkZRmwplMY/rZhqzmqKcmTirsXHDNuq6rsjkCK1b+zQjQ8NUB7fSv61fEaOMgpyW5Y8vIxwYFPUj/NCwaePThEOxHNk8P/nvb3DTLbfpXUmTqp74wTootmBly6YGY5MxGMPAGAZ+Rww4v2P/3a57JocgS9PmvqxiyWS87VVOQafE3k3raZ8wlx5vHU+uq2CGavzslz/gyZVPMdRb5/LLfsAjDz2Kq1Pm0gce4ic/+S6rn9pAo7KFG664ihVPPkZloE/OzS944K67GNy6nl/94pf87Mff4YZrrub2m2/k5it+iecmrFrxBFf94lIeW/oQQ9u2cNXPf84vfvZTbtUpd0vvAP/85b/lsquuwZEjE+ke1/MCUntf2Vz5i39ZJWlhdA9jDMZsh9H1L8e83asWK8PqEMmIBH4HteG1hLU8++49m6WPLSOva52rfvlLbr93CdW+rdxw9eXceu8jBGmDJ5c+wKU/+xFPPLoUIwfymst/zi03XE9/3xZuufZXLHnwAbZuWCu6/IKf/eT73HvLjdx4441c9sPvCdcp29au5Jprr+K+m29WiL/K9aLJpVdeyXU/+V7z13v/45//nh9976fYHzZ0dOKOFS2x7BSFdXw5pRanxmzHtTHGFp8DY36z/FzDHzATJyFBvoznuATi9YeFr6dXr9LVTI1//ed/5Ykl9/OLK25k1SP3c/WVV8l5y3PDL37KY8tXsm39eu69+Rr+/evfpyijf9NNN4g/H+a6S7/P02s2ce2lP+BXV17LTZKD5l91/fHXuO7We/jJ1/+ZG2+7m7uuu5KHH1pKOrJVOLyJJbdfz5KlT3DPlb/gBz+9jHtvuoZ7br+HTetX8vB9j9G/ZS3PPPUMm+RoXPaTX1GrVekqlsmyBnk5hmljK6uWb+IV557GyieeUlRnI1d87xss29RL0reGS7/9XR54/AlFzYZ46M77eeLxh7j6iqvZtnUlP/yvr/JM7yC9a5dx5be/ybLNfZTCIb72L//EY8se50f/8U/cet8SLv/Wv7Ny/VaeuO82HhfP3Hz5lXJYalyuMfYvil72nf9iyZNreWbl49z74BLsYw8KNvJi4fmyZtv/wPAHnc4YI/Ey/2NOY8wL1v+PjmMVYxjYBRj4k3dMmobPIlaRDBv2ts6J4zuKfpS5+bpraZsyg72ndvLw0tWsWncbG1eETJs4mU1b72blij7mzZnNg4pm3HP7nXR0lvnlL69g47qnefShB5kzYyZrZQSefvJx5sycQxTWWPrQwxx3zNHcctPNLFy4gGeefJJlS5fw4x99n+lTpvCryy9n25atLH1wCYuOPJynHnuMAZ3aFu2/kEMWHYU9mRUKJTKjRdvQgZLd+ZPJ+YqzQEa1BlFOkaaCnJGbqYy0s8+Bc7F/6rnSu4GHH7ifydP3oKargofvu4epeyzU6foJLvvxT9hj7lwuu+wy1qxcwfLHH2WuyvaE/ODddzBVOPdNxkMPPsgxxx7BjVdfzby95rNxzSpWr1rLpd/7JkG5nUfuuImlK9ex9qG7mTZ/P8qNQVasXM8xRx7KUUccS14RF7xM1xp5OQE+aZzIcfy/p4w1lLVGjElScoqSdI8b3zQ4tZGh5jrPe+3ridevwBk3B+RQP73kEZzx05js1OmrRHhD/cw6/AT2mdYlR+4WLnjrmzlGeL/tjkdJ6ts4/NgzOG7RDB58aiPF6jD7HHs8i/acQN2dyNGHzJNxX8G1V/2QTRuG6emC+x98ijwVZuyxL6ccfySPPbiUBfscwBFHLGLhXvMolXPkHI8lukbq13VQmEaUHL9Zt+zRB+QwbVI0B5aJdrGu58qdBfJ1l9Ct09lepKCrow29a7ni55cp6uGxef1ynlo3SM+4Mu7QJtxCNwX18wc3MZKIPopyHX7CaXSlWtP+R3DEnlO4/eEnuPon3xEti/Ru2sKKZcsVgRnksKPP4aCFE1m5dpADDt2H4084RX1Eb88TrdMmaMZmlMimGZlNXtZgjHnR9Rnz4m0vOmisYQwDfwAM/Mk7Jkah62aYX8oFOSfW4Huew2D/NlYuX86jK9coVL+UB2+8l30OO5OjDu/g21/9jpyTU1h8xnx+8P0f8cwzG6k3hii0jeOAww5i3p77cO65Z/Jf//kNpk6dwWlnnsFPfnwpy596mslydLrGjycottE9YSK+Xrhp0ybiWIotSjjgkEMot3dinY/uiVMoBi7lUifoBJ4r6/Qog1etVsl0rWOdqJ3xgDGmaYh21u/l2u4HRV1e1cjsdYTTRqIw/JIHHmfDtm088sSjPHrbZSQ9c3nb6y7ghh/8F31ZDxe+9iKu+ubf8+iajboCaijSQvPvtfR0dnHB+a/kRz/5KZVqnbe+5U384Ic/VuTjGXq6J9DV1UUpl6dr/GQcXHr7BqmODBOJLvstOoSe9m4ZthwTeqY2f9YijBzixjB5r9DEcSQj12g0SMKIYimP67pYxwA9xhh9b/+8UN32lj/8t9EaCqVicx018U1XzzimTpuhNcpZMS4DtTrtbkQ938Oecydx+aVXMO/wIygpSrFtpEosmbDOez3zhaNOHnjgAZY9/Qxz5szSnIbBWoOhag0bwRuq2TkNm3QdgpfD4iITJqfNnKWrshzjps3mjMWnMFJL8QtlKnp3ILmLnRLrtzzNmtXr+I/vfEVDO3BNSGgKVEyVdCSiWHR49NEnaJs4g1RXnD6DPLrsaU4653zuvPIHPLJigMXnnqRIyS089HivnNaJ5PLjOPnU45mz5wEcdeqxPHL3XTz82GoOP+UEHr7xJpbqqgkTkMpBCVOH4eFB+gaquLpa3WPe3rrCyTjuzLM4VE7IOvFCKE5MtZ+kUaeucWuelsOi8JgxpumMuMK1MUZ4ybBPi842PwZjGBjDwG+PgT95x8QqD6t40yhWyDtH82ony9i8cQPz9pjLm971Ot7+tj9nn9kNrrtzBWFfjb3mzmRj3yo2ru2jvb2DUxefxfyF8+gfTpg4fRLb+qo89fQK5syer/wA63Q/P37iVHomjKfU3kVDp9eO7nE0MuiRMdxrwUJOPvkUGcIBZu0xn9Txae+eSCTDYY1pKuflkIMP5PY77tIZLMX1fVIDqZTib09qmgrT7tfC7zLu/7JvFmuv3gBOWsZ3AwYHVym8vwdvfuereOtb38tpJx/PPTpdP7NqJeO7uoUfw0rhfsrk8Rx00EGcfMpprJPjN2HKVPx8gadWrWb8pKnEGOyfxJ8+Y7YMYUBHzwTk+zBB0bDEceWk9DQdx3Nf+UoZxhGyzonM7ixjxk2lmCQ4pS5F1bo59JADWaIoQ2WkgafrP1fGyXV9OTMRUSiL9yzyWjgfnbbyz3bZJYn9TZFKLWrOfcKxx7Di6ZVcpWvEwPc44fiTxRR15h22mEnllNkLF7LvouOZOS6jMGWhohj7M2v/Qzhk+lTq5XG84rWvYOWShxi/5yEsWrSA/Q48lMlTJ9A9/QD2nzeVfU86lR45dnsdfjrz9xxH56SZ7Lvvvhx+zGnsu88sVm0MKRVi5u1zLFNnTKajezL7HrAv46bO5YjjDmBbb4UL3nAuI9WM0888kTY5gEeceDQFv0C1vpVZc/fiDe96B0edeArvf/cbyec7ePLhB1l0xkUs2m86Sx94gr2PPIFTTz6Ys09/s2R0PRXKdBQaPCJnds7RZ3D0wXuw9tFlzD/9Qg5fMJejjz8VE9c56MRXMHdCG9P3P5YD5k3nzNe+iSSJ2CznKTVDHHfGa8m3pYrK7cW+C6Zz4GEn0V7IMTQ01HTAHB1wLFiaWpxbhDvGscnLGux6X2yBO2p7sTFj9WMY+ENgwEHXAfqAwqKxZmxCkiknnaVvy5y7HPQe2WoZle3vtPa2+fMTCuMatXlJjcDEOr3RPJnlCBU110rdAkZLfSkQ6ARE5pC5Hjb87slB0avonDyLUy96O/mhCgNdJc5/w9s5dO+Z7HXSuZx21rFMnzmDA6RwX/PqV1CaNI3jT381Rx28F7MnTiLo6uHQE8/iFa84lakzZ3HEUadwxvmnMH/vwzjvNafimjJvefOF5PA5/vUXMXnCdBYdeQyHnXQC08dNpL2zjde88w149TpHXPBaZk7tZMEp5/DaxYdTj8ClQSCbl2nt5nfYvyNj3ILnxpGq9oXB8obQT2p8nR7ByYNw7CUAABAASURBVGJMUrVVxPp2jYcr5WvnIs1+gxbPL9s+LwSJqStqlFDUidxLPFLtKXZdjDHkEwMK0eeiNuKcIc5G8P3pnPOGV9NebmOgZjj5gjdw3AELmHvEYl7xpjex56xpLDzmVM58xSvo6pnFQSedwTG6Jpg7YxJ5GcL5Bx7OBeedxX57L2DPRSfyyvPP1lXCEVzw2rPxdXI/793vpiuts/ii1zNnag+zDzyaoxafJsM7m4ZO0he++Z10dMIex57JwftMYtw+J/PGt5wsWtZJogDs8VuQyrn1xNEW36P3bcstsPVpYqMqRtjUzrMUTxExVzzoZRF5J8SkDRzb0bgylJnwnZGlMa6jMa6GiYeMMbh6X4ZH3YFEdLJ/E6fh5MiZHCW3QV399jrxTN79mgs4+4zT6Zm1gEOOO5ggK7H/UQfJePu0de3B4vOO0xpcpszdl73nzWT2ggOYt2AqDFeZNHMBZ57/BhYdenDTOZt7+CnMKsGEufuwlxyNhfsdwfTxJabvuTf7Tx1P2/R9OOCg2aRxkUXHHc9pp51Id/t4ph64JwfNmgRdU7FXIrkg4CRdCc3fay7z9zqOE08/nWNPOJ4ZEydy2FEnUHBGqIcl9jviFNqDCts2VemQM3TUoQs56vhzOPxYXa3lJrDoxDM4+aQjKEq+8jPm8urzXsXB++5PqZjn2JPP4dTjDiPfOZ5FJ5zL6UcuJGibxEFHHkZ3W5m9FOkcXywx88CFzJ8+C7+jkzPPPJejDj2IDjOVfQ7Zl5ldBSbPO5A9p4+nZ8JszjrrRPJBDj9Xoi5erXo+RrqkgCF2aD6pyk3yiUaxa5py2xB/J24BxxG9jYM3BrsMBxbHsZOnLsfRjzMU5MQYIzohFeVgpMlilT0dNrIsoRG0E0tmHMl6mozRZlfzZugi247oY7D6y0ticGLZGkQcA5kH+jwLiSpkAcMqxqiRF36MefG2Fx7xArWx3hOFUrRaUJY0GcauyjhS6xLY2LgS8oBIirWRGHRdTpiiNKOqI26My66ETEwdpZ6MopSOV8TxS6RiXFvv5dq0FiOfzgEvh5tTeyCF8ywkMtyp47MjsH0s2PFevoQFm7d1FuzYVmrzLWjVveS9yyGIdwB+0iCJGxjh3DqoiC7WcZQcy+Ak2KjOjmBn6/PScVSTAn3ig5o0uBHOnMSoLmJLOiwjyw6hHka4foAX5Ijk3VqweVtn2+wfW2rv7ADHEOod9tdSg3xOhq5BoVTc4dzWP7dg57JzppjmO2ydzYdyIjLx6I7A9t0RtJuinAqXMM2ouDCiqE610MWQ08GWpE28FsgptOArbYFHmLmKuDlkWUum0mbGlh05Rp6cExNXke+G/a0W+8fd+nUF0Vevsa1WbUJvtcKgZG9HMBA2sGD72PT5YOt/G7DjWv1G5+16dgS2r137iPY0LKVlweZtnW2zY+2+Xghsm+2zK8FY2YhreDo8ucK3p+iLdQqtjCCnJDUii7OdSLKLonWKZ8c0qiB62L2MQcKuwoHFsRGuLc5dOf6WBqII1sY0aYMjgwhukuDK3tEYxLG/PWlpKhnaVesam3c7zX17yEpCjFVcIkxmtn85qXKhiGKvM5BjkNQr2L/4hshl3O1Ey6SQXxiavWzP3xuQMjaeVqOFGZORaJFICdmfuWhobbI1WK+tPXBo86HsoVOTS0fepbvgUHKTXQpFnWqCNMRCyc30roy8XCELdi15QnwppYKJtD7bFlJ0Yspeiq2z7Ta1YPOjIad7fFtupa29jK6z+R1Ba8zvn2a09vU/Uu23u+xrL664BYycEowHjovrQMHSw0ko7wB2tq58foT2XEJX3tDhay4zLLxV6NF11bTyJHK6ctgReI6hkAsoytkIPBcLNm/rbJsj3i3K2PuuJ+ZHffPYvI5LzdPujua2bXaOcrGABTu3a2i+Ix/4msfZ6frsHDuCQX8tntugxynTo+hF2Yh/zDZ6TIUZpJQ8sDxYFD8VbV6p5buik5HTVQOjHqP+voGOYsCE9gITO/PM7ig1YVZ7kZlthSbYvK2f01nG5n8fsON/m3Gtfq3UjmnlbbozsGu263whsG2jx9u5LbxQna3fEYweY/PP72vrRkOrfXJXmcmdBaZ25JjWFjC5o0BnKYfjoKf5pdR+UqTCGNeeY0pXkSl2TPd22oyedyz/h8XJVOHY4tri3OLe0gDJiaXIdnDkmkC3ZGNKV4kZ3WWmSW4mik5Whsbo8Yelx/PxOVl4H18ukPed7eQwBgTNkg1b+QpdIQ/fDYqM6E7a/nBXJQkgHMFELwy2jXBYfX5/iPAZCQ1VndorjRRXEQZHC/M9R3mHHBFTO30WTCmxz9QS8yeVmT+xjYVT29l3YoF9pyndhXDA9DYOmNHehP2nlWmC6vYX7Kf1LJrZzQHTO5qwv9axz5Qy+01t48AZneqrcWqzeQutfjZvwZYPmtn13Fg7vgWj22zfFwLb56XvvywcvjhM7izRXvBEC/Q4ckAdibXBNRnFwNPYl4b/hePaWTA1YK+pnuibZ/+p4zhkynj2ndDG3G7DwVPyO4RF04ocMNFvgs1bGF0+dHqJ/ca72PrDZ7ax/wSvOd8Rs9o5cFLQzO/oHbbPgRMDDpqUe67vIVMLWmOhOedBk3PsCJp9bf8XgSOnzuSQ6V3sN93ngCk+h01s59DJPcJrnrkzY+GkTVBiH/H/vuK3hZOL7Cv+Wjitiz3H5a0MYx9jjE3wRJ3uos80KeTpXXlmt7nMafeY2+E3YY5kaW6X8oI5nR47g9kdLnt0Bk2wfW15boenubydjrX9W2DHjYZW/c7SWVp7q8+sdgcLvy57crrcF12Hfd/cZ/f9Ymlrrt83ndJdYIqcklk9JeG8wFThfVxbDtdSQySxcaxmpFFlTzBJ10HThPcZPTmmyxBa2oyBeMnSeReAxbHFtcW5xb2lgcigSGMmSQF78LW0GlcuMH1cmWktWopOk3uKTdkZo8+uo8+Mrpwc+xI5SwQFRixtLDiODEykk5eCE01iDQ1VOfO1b+bAU17BUWe9gQPOenMTDjz7LYyGF6sf3ee3yR9y6qs47lVv5MgzXsUJZ53P4PAIyEEKwzqSa+Uj3CzSKVqnR90n2GhEzonlzoR4Jmymvo1a7Bx+r772rt/X+y24ipxY8JRasHmjNbhpAy8Lt4NCgLbsaj3Ppco/197q97zU9m31GZ1v1b1Y+lL3HmhvOwIdHJonPdLM8ouuE5qJThkGo1P7S31/Loa87hEdCqK1h1G4HkXMPD/Fscd/+94dgGscMmkXCyajGRWxeQu2zREX2bxta+XtXmzepjsD2y9VRNGC7WvLmX2fYvU2b+fdEdgxOwIvqhPrX91A5AoZ4iUnAi/JAW1YvrP0yYtOBTnpNm3Wie+M6tSp+bHGL9OaJMTaMdhfgQ7kRiJZGQ3GxBiT/E7QGt8ahyJkFlrlXZk6Wn9rfrR2C63y6LZW3fNTNH5H8Pz+v2vZF/YDmTjrEHqiYyDceI7BqN5eI3qigTHSulbBql+gegu+aGXUf0drG2uLeak4sDi2uLY4t4BogGhhaWJpI3JgZcaVTHiSJ0tDT30sTa0EvtT3j43fMQ29lKZTYvGO7HsmfS6iy75I6fsKczcJpDtzjMea3kHWVxM21mFV2NaElY0yo6FV/1LTdboEf2ogYmMlZcO2kebPjmS6pw0UlnfIyNw8mbHi72iJFjwwAYZADKV6RVrYlWDf/SwYJ5Axfh7YdWg9dk0ZvtBXUJ9cc33GeTYd1cf2ez40x6lvq96Os3Wt8g7Tl7j3DI8dAXISkaCmutKyqYt95AEoscbwJeM+p4lSo2sJyMSUDU+ujqJ39gc8840B7A+v7QiQcvfEEhas0bJg8xZsW2adSLUb9cMqHl1POVJCtt61ee1rR/PbPq7tozE2b/s2U5WNwJZfCiD+9lNXzlkkSriEXo7QOmQycPlI16qqtfRBPJhmrnwcUWB0PpOMCIwxGGOkY0UbnTzsfrVs7NgXglTOYJLumPZ2nO1n00yqwqa/Lu98rO3/BwXxembhWZzYuUevx+Yt2HoLo/O2vCtAXjFCuiCBpsMqfhY9rGw4iCYC1YgO0mYyiEiWEC/a9ixF9f8HeByFv2x3z1scix4W5wj3mWiQiZctTSx17JW0zTdBtlACRoumRnK02+PnD07/342fkQ41xuowV5Ii+6lvSwvHGEfkMnIIGhhRyf71Qq8oZ8DP4RbaKLlhE8pexGho1b/U1Cm2EZQ6SYMSXqHc/HseeK54I2muKxETJVppU5AzbUB5W45tagzJLgb7np2BXYPt00ptPsq2i4LN7wxGj2v1faG6Vtvo1PbbtSBaSJiNHJTMpsK7ZSElGGPQ1w5hZ2uT70vqWt4bUXSgRk7G2F+7hPC+bxHf9NfUrrpkp1C/+s+wULtSfQU2b6E5Vm3htV+gfs3nqWquhvI11TXzqmv2Uf2LpXYe29eOsX2a5Ss/15yrqtTW7Qhsnx1B5aY/J772A6RXvYv4xi+SPHY9DAwKp8K7HygVjjFkgHEc+9XMO66ooLIVaiQp4KjeUR9PfTRWCgfHgITFpKqySjfTLM+Csb2lEHi2/GKpZmB7m3Iaru9nyyrsZOz2cX+4fnbNFkbPO7ps8xZa7aPzrbo/dGqMMNIEV0j2BRb3ooO23aSNxRF61McY9VUWHBzXx9if2bLtY7DLeMri2OLa4tyi3hgDFtBj8W5lR7KRiSaZ45MZKz8+zT7NSJcIafuNwa6hEdsfY0QXZbd/I2rESHdl5HRSQ0QyNpROhusa4rBBrNPZjiCSAnwpkKaxnJEY1zjN1Bij5UmwrdAqZz+eXZfC2MaCmMgRk4h9dMWTCLRWld1dBPbdzwdXnnQL7DpaYNfQynvCoc2PrrN5C7begs1bsHkLNm/B5i3YvAWbfyGwbS8dLA5fHCz+Mwym6ZSk0usJ+moeLGybET12BDtbXz7dLKrmGKIMlYjo1i8z8N3T6f/xOxm87Z+Jbv7SDiG+5Us0bvjrJiS3/g0WWmXbFt/8t9Sv/yvCG79EcsuXqV3367ztt7P5Gzf+dXPO+Ja/aa4jlLNk8/Y9Nt3ZeNtnRzB85Reo3vrfNO74EbVf/TmV751C9efnEz9+OSb1MeI1slgUSLfnm79Cb8vCvnhe37/+SHZEDqwTb4xp1ht7PeTEoAgMz7sKMc3TSsKOUkz0XLvNW2j1t/O18rsyte+x0HqHzVuw5Vbayj+/bOt3JaS6khFlJO1yDB0jnAuEe1uvgnCX2aQJNpdJjix9bN4eXnbl2sbmTrA4trhu4tzivkmJ7V/G2JZn84huyqbP9mnSNEsYw+GO9cNLxU/aRLuDlRcLIoFkKcXJdCgrKKbo4ILrgB9b3YPJymRSaL4VtrRGQ3faUVV1g5sYrg7S6+VpD9WXYUpZiSSCQJO5irSkcYbvDOInDsaJKSvqMmIMnhVihalTfHwpzFSDFE1XGD+lqtOf57qjc33FAAAQAElEQVTksgpG+UyOiSeHxBpkcMBooRYcgzEG+xjjYozZpYB99/PANN9r3+3aZTwHxpj/kTfmN+uM+f3Lz03+bMYYgzEvFVzN8eJg8S+U00TBc/s22DpjDM2MLbwIGGM0/4tD5HSRT6q0pWDu+VsGf/lF8cNWknF7EPghFIs7hKxQxJS3g81bGF2mVKAFmSKBTtv2vq26nc1vSkXsnM/v90J1z+/z25Td7hyOTmlp3idtLxPkXXIrb2Tkqg/BphUSUsv7LrA9dXTSRocBVWCMUeIote3QLOnLGH3ReiwFt4OR3FmgOX573c7yo/vbvIXWmNH5Vt2uSO17LLTmtnkLttxKW/nnl239rgRHesoR5i3Gm6AvfXAU9QVHRLCAejwLoo2xcgRIFer7t6MDvwPNxvr+GqcWx0ZYbuLc4t7mBds/jhIHY+2eOhljeDYryhmMcWEM77sUBw6u5gfHcZpgC0bYd9jJU2vonlvGI5DrefAhc7jotefxtle8kknRCK9/y/kcPG8GW6sDFNtcRTyG6A0j8jmjKIxPVcKZNqoMhi5BoZ164pBUh2hPhmnIqfHyHYw9f9oYsH9UDSdHo38jm5+4hnx7QJq4eJU+jOM2T//bTzvZbpkPMk/7zAizxvZTQ5aTM1Ig6l/P8GM//9NmjrHd/4ExMDbdGAb+ODCwU8fEK9gT7TADjTyvPOcIvMEttHVO5G/ffDqF8T0smDqVjnyNsN5H3c2x59R2ilmNwaggX6hGz5S9aNNbsr71zO0p0tHexUiWx/c8slr/HweWxla5yzBgMkdxMRdn4AniNQ/IR1GEwuQpK4qC8XdLZ2S0o+XEsZz4hLT5k6q6KsMHpw2v3oBVV+wyvI9NPIaBMQyMYeDligFnZwsLR1JyQUycxVRqI5iBXmpRiElCogSOnz2Pj73vQ5w4dyoH77Wf0ml85q1v5djps/nI61/HK47cm66OTs4/5VhOO/kk3nbheSyaXqJvuIZf7NjZ68fad3cMOMj5AD+s0OllhGEoI20U1kubEQRjDMbsvmCvMxMy3MylkIFjf+ZK1zWBB/nGBsaeF8fAWMsYBsYwsHtiwNnZtjr8mP60QECVmlvgyCOP1nXMAH/+o3vpyDlcffPl/HJVL4uO3IeVGx+jN2mQnzmZBZNDBgMH+xcsHSnc95x3AhvXrqSno51F86dh//8CN9WpcGcLGGvfrTGQOA0c4ubPNHlBmSxOSExM5PnYH4zerTevzWWOIdNdtsl8cqkEJavQ0L+6JDN2AvUY+4xhYAwDYxj408KA1N9ONuzWITJ4XhnX8bl32RK+/r1fsKI3oq2tTafbNvK1jFxY4F2vexMLx02hu9DJxGIbl33je0zYY1/efM5RPLluE9O7C1x+1ZVc/uA6xhehVqvt5OVjzbs7BhIiRUQykqxANQwoBtsdkkjuCu7uvnvtz/XInIQ4SUiNg+MpamJS5fPUkZCoy9hnDANjGBjDwJ8SBnbqmAxHKe1BTOb73H/HAzy8sZ8ol6ezVOfG2x/l3m01ausf57Zlm7ni5luo1ROuu/tObt1Q4Ygjj+XhJ5/m0l9ezl///D6GvTamTxzPkO7VO90ajcJ4xp4/bQy4qSyxcUndWC5Kremk2L/UKHNNhtp2c/Q4iYuvCFHiJtj/AdW4Bi91CLIU40S7+e7HtjeGgTEMjGHgf2Jgp46J47dTSSOKzjZuvP4B7n6qn572BjlvmJ/95Fqergzz0CMPcfX9j/P4Yw/wLz+9ln/93ne4e9VafnL97fzHT67gkT6X9csf4puXXsUPNMfw4BAbkzKFqP9/rmisZrfAwG+7CTeyLgjETo18PqQa1VC4gEKWEWc7Zc/f9jUv2352/75n5JhF1I1LmHg4cYofhfi6Pn3ZLnxsYWMYGMPAGAZ2EQZ2qvld3XcbAgXWywTFEE/XOWmSI6WDcifkI5dCqSyjImXqd1LsKNCeH0cuM5QViW4r5PEDQyFXxCvkKClUTxBQMAYcdxdta2zalwsGsgQyLSYUZITKh9RTReBUFhMpEpdixF2+IidJaPC8QEbaEJpMNzkZDScjqDkEpkCUymlJHLyshNtQ3s1jgwpJLpFRDwg0j/FjRpwG9k/OmyyPKz60f7gnTcskMvWOHKC65hwxPoV6GfvLMKnGZYEcpDTUWlxC8XTi5sCE1MKEsl/SdWZNy3U0hwvUtIYCiZyqaqA2ozYTE6d5Qr3bVezHtTv1E+zf6zFJphGu2L2AxYf9QfIsiaHgUVU0Uj4IpaiAMSOYNIfrxVQCMHEB9FYLmQa+IKhHthtDVXuznwjhV7xEWlGxSqRNW1Bh7DOGgTEM7GYYcF7qfkb/6uML5V/q/C+P8WOr+H0xEFPX0BDfGv00wCQBeSOrQkhiQrXt+JNzO0jcCgkNfL+LLKuROCNk+TaiaBjyJXIjIcV4EOtspKFLV5LKCchh/08cz6sSy3EJi/3kYodMr0y9IlOymOFShcwJ8TCYkSqZ6YCsQrlkKKQjciKKFLryDFX7if28enk4TkBNTlKcVXHLGd5QL21MIJED45HRZdqoVTqJ3JRiw6Xe8LTyBh2OR9wYwnUz2oJ2jBuRDQzjaIzFgHU6jDE2qz1mzdRgnSAH1OvFwKTImdl9IZ+KLqKndVzdBDJTJJOD6ZoEx1QYe8YwMIaB3Q8DVuvtcFcv5GyMrtvhYDWO7vtCeXUZ++zGGPCcnHYX0EgN8gsIZbBj4zfrHBkYdvKkkYxPPkekk3Ii58b3O8gU8Rh2GxRNQFgflrFvx3Fccm5ImLaRpO2Uiy5D9ZB6pUBa66agdzpJjVJWZlIloleOhYlTEq/cXFdRURHXC3FNGwNhoxk1yTkpjeFhUkVPillMwf6l4rBC2cQYP0djYITxbolhGc98KY8TDCg/Qlpu4Kad+IpyREFGsaQ1MYLvQZxm9I0MgdqLhS6M/VkSRUWMfBFjDPbRLRbG+iRG61NVsgOwON2dwTjiFdE7E4JSPyY2Qob4xkQJTlKy6BqDMQyMYWB3wMCoPezUMRnVdyw7hoHfGQPG1EjsKM/H/r85vr1aUTkW2DYlO/ykcYPMbd/eJ6mQRMjJ8YjjEC9O8IKCnIQGg3KAHF2ZtBHSr+uQoXpMm5yTNt+n3e2jWoWoUGZTwWGwUSUt5fCiBl69SjVx2ei6NHSn4isiU0w9UkVIKk5KFwHFzKUS+YRBnpr61bMcTiNlvObuCzTe8SHMU6lDEHWS84YZiYep+g6Znaue0qf1aKH4roMvJ4YsYkhOCnq2O+xGzpWDfWzZkf21qZsm7AicJJKB3n3BNHySJMFEmSIkVUVLLIYiUj/DmMwWxmAMA2MY2M0wsF0T7mabGtvOywcDqU63LhF5GWJTH8bEdQLlfWLFCWTQd7LUfK5ILazgZHnKJkeS1SmXepgQjMdT5KJoUjYnDTq8kEIU0VC5q1ST01EnkkHb5oe6htHJ2qvh1/sojTuA3OGvIRgqksx5ldrydPsJPV4/HcYw7EbNqAmmoTWHDDjtpCbE8QuQDFB0Q3ADGskIw7lxkBYo4GlfBn/qcQRd2lADuoodlKou3YkjgxrRU5ys9cQysjXKfkrqV8icEawAuhgyRVc0UmkmSDFGdXHcTI0xL5o6rovj7r6QKOCWeg44DkZ4FqmE64o4KoeNFFmcjcEYBl6GGBhb0kvAgPMSxo4NHcPAzjGQ+WTWgsi41u3/l2QNvB2VuqRyWmx2R+DKmXEUto+cPI18D8k+r8c58hPU9jiXygl/x1AWkFdbMhTTG5d0NQNebYRa5BHq3ZHe4yU+bTUYjALKjRkUZpxO0uinrXsCTj5PNCwHoQ8qjQauN5GRaDOpnItGo0DiDJDlQopyaqrVlETzBcN9BEVDLd4qI1ll0BnGCRM6SvNoBBNohJAM9jNoqtSTIWq6Gsrqm4hSn5qumQa2VkmydoKGdc6Qg2LIjGMz2McYg0tGHNVo3Pn3O4Tqbf8fuzOE2n/9zr8jvu2fGbnzX2jc+P8R3f8dgjjDSw1jzxgGxjCw+2FA2nD329TYjl4+GHBMndhzSXWlkdf1Rrp1PZnxiXRX4VHf6UKjwKNQ6sAxNbK+DbS7XeTrvcT3f51S/zA9x1xAe9YNc8+n84DFeHpfvXM+Pfucy6RZh9Gud7lRL8nEkygdcCbRtLlUaxvxdBIfWXcrrpyMZNYigr3Owcw5lM7Y4E+cS+fMo2nb/2w628ZRH86IyrNoP+CVpHNOw5+0L4Qpea2la+HJdM0+jcQdYGjoRszgELnxe9CYfQQdB16Imbs/WdDDcGECE2Ycyri9zqRt0WvoLM/BcxWFwcEYV07JdiPbvL4xGUIPiRyT6k8/yY4g/Pln2J2h8f1Pk/3gU9Qu+wgDV3yK+lUfp3bv32Pq/dgfXGbs+d/BwNhbxjDwv4gB56W+yxiDMS8OL3X+sfF/5BgIt7NYfcODZNd+gpFfvIdky6PNnzvJou1tO9phHBUJky3gOjhpmYZfoqoB4WBGWJjI1kqVbO5baD/6MzgDTzEybn/SRR8i2rCGwQknYg44nbC8P9kh76RQWYeZeAROV0CUTaDzhH8l61xIcb83EwUDGHcWg+EQxTN/QDTnCCr9fbgn/hOl4iTqC99IrtjNSCUif9SHKBb3IDny7+RgzSYYqDA0cRbm8C9Qah9HcabWc8rnqWxch7//x+nsmkt+3lvJeubQ543DWfR2KtXHaHghzR8zMW5ThhIy7YzmD8RazCS6yvEXHM6OwJ2/iN0ZzH4HkVt4MKX5h5KfvJCS167olBzaoFvY8hl7xjAwhoHdDwNW/+10V/YUZzsZY2yCo/teV/fatmCSiJFGSlaP8BrD1II8kU7HWwcMDcXDc9K8xmS6NxekEY6bUM0aGM2RU2jdzvFSIH528HaV/mzh2SRNU51Eo+2A8i8AdtzuDLzAni16RJbtRtGiRQiwNFYiZa8RNqNOtk7JDj8W/8Kw+lTQxT9JYumrKwrNkYYR1aU3EXz7NEa+eThbrvsv2pwaXs/e5NFIP9C4HX8cT1cpDRfXG89IbgR3JKMoAz/uuNcQt43gPHQpUbuM1Jp/Y2jZUoK2o+jpKOEUuohNQn7CQtw55+ENXU3fEjlHj/4cBgYpuxlRuIlcupWoUWZo2iF4W68mSMDtXUf86C8Zfuoask0biA+4kHHd46k/8hPall/JtnWP0zjsLNrlYDF7L8Khp/HXraar4lEp1ulLE/zlvyBbdivZ0yuJZ82QUzOVaOQJgkevIj+0VZdYqRwQCFxIJCeJa/B1PeEoVGIjTIm1veNmUHrHHU0ov/NOXgja3nUXuzN0vPMugnfdiXn3HXQe+xlGdDWW+SWQDhEG+T2fsWFjGBjDwMsYA87O1maMaZ7mjDHbnYssI5XBtwYo1omubcY8PvOGszj73HNYuN98nKFtdHb08PVPns8BnRmVLKWe6DVuDj/LYRQqL+cLcl4iGvq3s/fvrN1rdXh2XXZt+Apd6AAAEABJREFUcpOatdaBstcGFqwSa0GGIwO8HUwWyUDsvhBljgzfdhDZRDvpdOFK5EQ2EPtrmE1ktb6yZHu9+rSqdpS6UYinvrEmb3gZbuxSzKo4vU9j/mkBIz88jcEnrqUY5Wgvp0R7nULddYhq4W9FfWOKFLRYr1HB/vJL1Fag1uijf/VNVO7+Owp9w6RhjYG0gJOPaU9zhJEiJ4N3U3riBwxdewlpfiaunOOyeG8oq+C1lalFHiaFVAYuuepNFDcMERzzLzR6ZhLIeaonm5msdt/kGalXSLyEWkmyEEPXSDumVmX49r8lve9S2k77OuGC/ahVBoiTHMW4h3457LlcgbrvMhxMI6nVcOe+keDQc1i97KtEgwluMp6xZwwDYxgYw8AYBn4TA85vFndesqfoFlgnYMasmZwwu4sbLv0Oj65cRSP02HeveZywaD7HHHE09SjEyfk4sirNX52MDC4ylFmC8aX5eYmPHAv7q5dGhsdxkBOVoexzTlQMWEgxz8YOjGp+/YmNz+4MRtuVbyL8gxGCHEFm68iwT2KEF4swYccgTCnKQDNVXnW2z44g9DOss5k6bQSpIXMGqDjt0D2R6IS/p33ceOKCHNLUoZF2YjpPJ5+C6xfI2792tqPJ1RZnnijnQxjKsXXxwxjTP0Sx2qCrfxNeGTrcLkq6DnF0NVTfchuN/jbcSYfglsfjjd+fxrJ/IT/+bGqLDmTC3mdq51XxiEOtPI7+8kyK+7wKp/9hfKdLjsQwda+TtqPfTnXW2VTa8/Qsv4zB4TrFBeeR7HU87ozJZE9cQ+Ho1zOkq5+RkUGKTkahYAjopOwMki+F2m+NzkKBXG2EcrlKHCpSEtUpy1H3ij6BnBb+EM/YHGMYGMPAGAZ2Iww4O9tLywmx/YwxMnBOE4zZnt+yZjkPbw1557vexaIF8/ELJY7caxp/+90bmDtnD9plfHJJSJpGJFLejudTs86Kxruuy0t/tAUZJVCqyTKjVHNjQWVfxlVmTaf6SBALQnTEFjSa4Kl9dwY3bWzfM9q3BTlyRlGsVLjJBPaTYmyCvLntqXBp5D4a82w9L/4EqUsiMgap+rghid+JHyWaq8xIUGdbNSJMQzIZ8M5uORDT9gRFPHASQuNp0I4/qVshzmXEfty8/uCZK0hWXI6fDpEUyvQ6ZTYu/wq1p66SY5DC4Grqq39BzhSpt00iqvSTr6xhwy1/Q6FjKrXl/0Z0851E+RHSm79A99BahqsJ/sQ96Xv44xR7+xTN8/GfeZJE1zeNWz5BWKnh3vNlzNYhCp2T6F/yBfoGRqht20px0gLcJ/4Z8/RjDD76H4SD99G//pu6xrmPrFxg8KHv4K5/kkGvh3Dld0kfugpv1rvwFx5Jo3/9jjc/1jqGgTEMjGHgTxADsuI73rV1TFo9jPm1oTLGYIyhd+1aLv6bb3Lj0g188vXnssfkHKccMJ11/S77zJ/MkfPnkOh6h6yG0ek6zTko6o9jnYlIhqQ1+e+bap5UIYFEU9lUq8LI2TA69VvIar1Q2Ug2soV0cBOpjEHW/wxZ/zoYWE+25cndGuK+1STbViNriRnaCrVBTFKV2xEJT7FS8Jq4dxRJUC7z5Z8Y1TjPgpIdfIyjMUZOTxxqvpBqGuN7GrvkewQ/fh3dtQG6930X9clHUynMotrhkeULOFlds6qfvp/3+Y2ik9hrvwKZU9AVS0bSt4TGpvuI5OQOEVHIuwRDT5D1PU3WjMxsw1t7B8lT1zD8yM8oDa5hOEmYVLmX+iM/p7byXrJN1ytqEVN65lbsfxoYrP8F4T3fx9n2FLXYoc10Mbz6Cryl36Ar7hWvNjBmG8ljP6P+8C+1hvWMZxulrdfTePTH9K27Uc5XF7lNj1Kui/sGluM98zD1duGxvgTW3kvByRF0LyDpmUGxlG13Ssp5xp4xDIxhYAwDYxj4TQzs1DIYI+WqMdZBGQ32GseWp02ZyuGH7S2HpJtVK1Zx/PHHsnHtCgY3PcPSLSmHH3gwWdLAWsBUl/pJ2MBzXDwjA4WnmV/aJ9Nwu0TdUMh4gHVGiGqk1X6Sgc1yRjbLMdpMNLwdkkovSbWPtNZPWunDxNXdGnz7d0AaQ/IL+4lHtHc5J5EgHd4G9UHtXbRJM4wxgozf9alpSGrpGARNx8Y4ipDIEA/d+DG908Ps9zZy5/wT7W/+AcWT/0xsYAcUiN0y9o9l7ex9rrpnUR3iSM5ImVSENrq/8Qrtipo4+NVB2t3peneBSsNATqtxx2HyER1BTLVY1BVNAwXp8EyeesEhygXgVBgojEceBSMll1KpjW2RQzlXJrvnLdSyKWR5j02mh0HxqkeOxvgSaRDRZjoY8EuEcoC74zzdbpl8W0ZY8hnQFZMfe6S5DtxGQJwrkvMb1O77JxgukHV1MnjjxymteZpKUGbsGcPAGAbGMDCGgd/EgPObxf9ZMsZgzHYY3WrM9rp6mnD47EkU65v57Fd/wkOPr+XL//1L7ltyH5/+yo9YsXUA09ZDak/WcYKrKImjMamRrdnp20e/8YXzmQyXpqIJWQi1IUVHtpINbSKrbNKNQQPHnuJ1fRHofb7r4HsunlJXJ/swc9ml8H88P9qnkTF3ZLode6USV8jktKXDWwgHNgpHclAi4UxtYHsZEG1pPmnze0dfhQQiI8TqiihWFKRtmxy+770Fd/MmGnscTf6cLxMK37XO8Zh5R1MQvUJd4wxpUnsFpGSHH+ONEORqkA5Tl4ObejH2B3bDOMWPa8RZnpq/CZPW8YM6xhnHCL1sScQKhXHkGzFJDjkRBjdfpt1E5ET3kXwHWb2iKExCR1RmK8N0KloUFAfZuOZR8oObFeUoUAq3kpfT5WredKBCqZDSH0XEfg7XlOkP8uS192ikj4FGJ+THU8xNYlh473Kr5OsNBvI9co4fVcTmx0RrbqA0vAbrmJXTbYw9YxgYw8AYBsYw8JsYkEX5zYodlTLrBaiDMQbHGjvByk1b+befP8APfnEVm90OHrnvPpYOFvEmTyfQ/f33rr6BuFAmTgOdzh3apcgdGRX0NNi54VO3HX4c2dHmunSiTioyXiPbiCrb5ACN4Dlxc6z9YU9sR0FmHBQgINbdj4VAhmp3hrpQIF9QxtzBcV3hJCMwCX7WINCVTljdRtawkZO6rnAyUgOWKpkwlxHreycfdSzSy0ji4Q9n9H7rFZgtT5DICel43beotncRyCHtqOfI9C9JPXImozuqN53GncxOo17G0cWJ43aRxW1ad6b5GsRxgvEDMt9DGbzMJw47CZNeurMOpmRd+BU5YQ2fsuuwuTSOsNpLod7JkByc9qE6+XxIb6GAX6tScNvIvDo17WG8J6elZOhPGwSJwcm85t836XChLifGlD26G31k4ukkl7AtNri5gAnOZgJnEzV3G2ljmDjyhfMML2yQ89uJehw5LBVcOhjGI0pzjD1jGBjDwBgGxjDwmxhwwiRWjTSuTZRPjEcgReyEdSJfRpyEzKQyVs0UaelmPsk0wMmQjqajMyLtHkd7VsMrF/DcIQpOSMP1KXWUmoo5SGpkQcKAaZBoXhTFyGlex+SJFenIHB971ROZgCwzOgGPUJdJsmbSOh6yfzSfLAGdUG1eKyDTPEaGNqzLGIw8jZ9tJNF7qp725BjbDdlBsN5IExKVU1w1WbDv2p0h56QygXI1UtEvTWnuVXjNnoWc6xAOrSfqX4WJKk18RfrO5LhYnFmUZVlFXNAgbtbLvUiUEX/UlSR+TY5NG+VwmC2XvpfcpnsZnDCD9nP+nKxjKkX1wfMhDwYf1yJdK8LPy2jniEScJInwRI+CHN5UYZRUzkumOj+rEei+J0pGxIN1fL0rwSURX/kuJBnaRYIYSHUGx2s0HZS6Cak6Wp2npnxKGKaMr49g/7+bil8hb1wa9medEp/ORkQlpznFz34i3tP6qn6I04ib/UJXC2eEvBtrzoL2EJIPI0IKRIqI+JKZQIs3qebMcqRpASGLvOerPSUi0D4TVUX4oUe7rn7s+jw5QZ5mayjqk6ODIHLlBKENVYjlHbqiC6KZasY+L4oBMcCLto01jGFgDAN/rBhwcnjIWiFfhNDLUZcxb3gpTuCTC13cKLdDcEIp3h3AzsbXZICM6+AbB0dGKtOVQoqMn8ljTQLPezJblmFppspnjkusk3A68Axe3eCG4yjU2/EbLjUZi1TtY+DyYjiopVWCnMGvD8Im4bCWWY6gKiOdJDkc0aeRlnDlMIhTqMl5QM5lGuTEHyNkilxkyg/96GLcZT8i7JrCxAu/STbpeIJUc7Ljxzc+RhDpPTU5TogXLBg3R2aCHQ/eDVodHyI5gY0sIXZd8PLCR54MB5Oa3WCHY1sYw8AYBn43DIz1dmpuSuKEwoTOdjr9ddWHdHoblKOSymGpgxfvEDI3Ykews/F5r6GzZ4ipjuA3Qop2PjkpieNBqHdbBS1jaFV0plVmastUp6y+Mxq1Xtxav+755c44Dg073tVcnkMh69QJNhsDhT3SF4F8pdCMeGT5DtF5BCqP4aVDFIV+10tUZ8g5GRgP2U61JUSypmlcUWSqjOeUqV/5UaKnvkvJZARn/CPx7OM1Z4PM0Zzs+ElTB5GUROtL5JgYETrJREtcRWhktXc8/I++1XUCYiE29ULhyxUeHNLEJRMuMsVZ/ug3OLaBMQyMYWAMA78jBhQxkdFJQqlAv6kYM7+L0OmiQU5lCE20S6Gq9zT8HiKnU1dHHUQyUFlSpyGbiGNIdXa0VzmtfaUYW6PvFCcOyQ1tllMzoLUaYkV50v+fvbMAtO2o7v5vZuvRK8/jDiEQCASSQHCXAqVKKRRqFJdSpS31UoEKpZQa9MNanEJLcQuSIAlEIIS4PL96ZOvM99/n5YVAk/tCbi5JXu5+e5299+yRNWvWrPWfNeeep/oqrcBrRuTVlVr9u3WSFMObIZMuM7YDCgE54phsXDAeLWKlAXUxJpP0YIATYGi28SJTEOlt6GIC7yk++1qWPvG3TCmt/Kl/JL73jyCsidUWyEjQYv+43dzVV6XGEsIwJNQWn7G1nHLJZMy1pXdz5Q6WdCsQYpBWN39KLxm7ytNsVQYCZ1Go+4Olo+v9WJfAugTWJXALJSDXH2C16qVycgZDKiOnVDptiViiqENieitSavusRAcq3zU1yDVF1mO1JeAUyo6CiiaqLcZkpA3GGGiMtz6b02HwVPhigC0LCtthKEdoGdKqdspFjvCtDZjZ4yCM12kFGZTJLEHcohoPKRcXSANPJFm7WmJLupKlk14EWDMgN17iTynGFQ2IMV97C/UnXqFxC8ke9Nu07vtcwmZP0CpbAG2BQ92teIa2qV/1ShObjEYNJ2q/AVJ2Mu5N6kFMlaERa0iIFSgPKYml/9YanJUQD+Kur3dtXQLrErhzSmCtuba1HIFMI6G1wgEpy64NdY5ZuJxduy9jvOeaFWm0+2pWogOVrxeuYrjrO0R7vkG+tIOdWag+h3Lu2BAAABAASURBVEQuFxYpdI8coxyXVueTB30EIlPl+GwJL0AVKO7TFlgJfIVLLSZpEy4PiS+9hHzuqnVaQQbhFReRLi3Q0VZOMLUFJNdw/gr8YDdjiT3UVotFwIUugbcChIYoDVk8/z0M/velFLln5rSnkz7mDwhLrzwhPoJREwnxqUbqAGdgqGtPrUKVrpXGM1SaETjxGs8DlL7TvzZGs0/URIi8+h95jzE5I8kyqzt3+v6td2BdAusSWJfADyoBG9oxWrTJ+SMK6JQjfuWwi/jIqR/nrAd8iv+9/8fWlN53r8/zwQd8gf964Fd50bHfYWM4Vh9iUIi7+TLud6P5TukNgZHTotCefL5MKRxj/TymXlT6NLY+gvqaHSx/4fUsffAZFO969jqtIIOljz2fvf/7qwwvfD9kNd4KnPiEwBUkcpTGeJqjkXyk1bwtFrDbv8Tgw39IvTDP8F4/RvTY1ylSolERIIElqJ0CKnowVVN0RWrGt8QSdWawybSKWjBNzMZLL/e1zUF8mEAyN05zTwBFsSoTWMkAbaFBPH33g7jn611bl8AdRQLrfNzRJGBxXRr30XyBNdfKbVGeYttmywOOTbjnYZu439HRmtJ9jutzxjEhDzhqzOGdEUMX47QyD+qaZvXobywx7+XCrk9xJb7MCbR6L7UyH5sNEAaw8+MMP/87jL/+ZgK/SxGV5XWqbl4GTpGN+LKvUH38dycyc9EiRbtFXgqAmHkwQ22VGeJshDNCgdkcO/7jxczOXUTr8NPZ8tR/gLhLZo3GRluBtg9yrqYSwHRtDnwYAlVrZjbT6m9U2TZO2xq19LBx0hzkR+Fz9bcBJ6GAdQgmoFL0MuhupHfovVk/1iWwLoF1CdzVJGC98STqtZW/T7yXk+hri6SgVki9UPRklHlWosGoZLlSqH+5Yl7h56GcyijP2ZUZ7AHKNvU6ObzBsMSVMZgY74wMtKdMxZXRWlp8MTksjdHe97aiygYEgSHIQ2Lla/6EFd+iOPuN1DsuJGql6kMXbLBOK8lA23Z1r4eJHNnX/hG2f0uOskcyyMgVOfF0iIoxddjGFtey963Pon/dV/DbjiF+xnsIepvRkJNKzNBtbjV+EIQthFQ40GGocVWNaW2k9bjfw3RmCeaW6UYllcDpgcrf2d9bO01Qe0JXULUr6izDLo9JTnwq1ZnPwhgzoTt7P28t/86NMIokNYumxlaZ2lDWG8iThLAqmGyByW7d2voPxnLrfVqXwJ1dAna1HYjaIcV4iSBq01kuGe+VUylnaZkRe1W5MfsMqzE3fVWW1Z2uxpka42XYl3cxXN6DVTTF+Bov0LW6yg/+0pacyJYUfhPBsMDs/BIBY5oISFIX2horyeOW0pZZ+H8vJZw7h+VN23A/+j7oTK9aQM6lqJFJe5zwDDpP/X8s3e9H2WvabHIxXoj5YKbYzTOOezgBv2ikedS/O9ET/47pR/8ZkZnhrn4Y28aMh9hyJ5G2bjNFRXtcRbr721Bcc1cXz3r/1yVwUErggMDEGIMxN0+jxSkirfTyLfej+1Nvpv/Mf6R66K/TjafpBMmaC00Rf6zVmipwlON5qtEcYeDFsxdgcWve/p2+AddXZCmXzIwiTwXj7VcKqHSwEYwlT4KK1MPeD7yc6NsfIB51SZ/4BuIj7sEoba+6+2MzILUxiYCkE0Dibg9k40+/h94vXUzwyx+n9+wvHdTUftYXmP25T9H92Y/Qed5X6Lzw05iHv4hsaqNkuyC6a5+1H8DuHcz/9WkMP/xCNsUBgyJj7+tOZ/E9f3zXFs5679clcJBKwK62X71uTmsegkN/ivl7HUt63odJTngq3ONpLA2XBRDMinSg9oWJvifL90dta/XAO0sYRgSKmjSRkyQIcdpUaEAL68fKEvAWj8FWezCS5Qht5ZUVsaIlVbqBJlS+9D+/Q/HVf8EkAdGP/BNTd38ycbWMo2K1R4cuwiRQGm39lVoZCySFEG/dTHXIydjDD24qjjmd4Ih7ER1+b6pNp0B7M63akVYlPlx9RIo7+VEZ6ceRx9E67EE45yjaEaNMC55sgakH/uydvHfr7K9LYF0CNyUBuaKbSr7laUW1iE1j6jzEXnER2z/xAXbvGpAccU/SxE0cW+Pcbo5ueUvfzWk8k3qblKZeVxklxA0UwXqHcQZXKhOr7l7TxEFNVbCbJO5QNXv3ZaDoV6o9fCFN16EngMcX/oPBF15DX1KoHvm71Gc8BQqtYkkFKW4L+ZaUfp7m/1HySYvAJphKOuVGhHUKpjyo6P/0x0mc0lcfxNoOdZPv23hFjnxgmWt+bI279pHWI7Qpi3nEKxlWbXwx5tBiJ8mJT6I89pF3beGs935dAgepBFbtWWK/hUVFKpJwB1OzD+aQF/wDM0cljL7+QZJibaXWgBIjlGKwNwAVYwzeBRgTYC3rx4Ek0ISVmi/AJjGlDYizAbY1A3Gf+px/Zfl/XyIAUmFP+XXih72SyBQUaQcXSriKVLHKI9M4hcEMxocYFCWwOWU4xch2GIYoLT6oKbYCYAyp67HAtSeIBPBNpPuaWbvGE4g7waH5HAqbJluPYPbUn8GWbeYkn+i0F+LqOwH/6yyuS2BdAj+wBORdfuAy31PAmyEzORQmZByMya78LIP3P5fsirMh6H1P3rV4sHJmNjDgoJIj0+KTSlETK1RiWDfsB5K5YwZXFNgAgrDStkpJ6APqqz/D4qdfjTUjgrv9KOlP/DlR7bGKpETWkEvg3jRRqQO1sPL7VOthI7Bjmh/Uw4CJ1b6nLZ7ak7Rmu+jgpbGiAJaeon0Rpiq0rdZQxdiXDG3EXf6oQ7BDXF4TP/hVjGLHeNv9iI95NEkwuMuLZ10A6xI4GCWwamAyjAyLoSGJZmDxKpLP/Cfmui9oRR1RRY1DWRuxNdESWSy8jPkElcike6+gr2meGodZC6msXftr06sffq3GhghTEg6stk48vtum2HE+uz7/D8R7d+C2PpHO018viLdAYEswkqv3pIXGt7lnlYe3qiCmClIqEylyokdFwYhjnJ69XPbBTIkdUEuOWRBqvrRwLgYBw5Zt02m+QCVx3JXPMowopBtxPAW9jbhTf56tD3wOlWwO0o27smzW+74ugYNVAna1HetUAc0PoTH3RdyF72Nhc4eA42h+g8I2K+Bb0IAx5oZcxnz3fpIoJ9jsy3vV2sAN27yuIq3ka/ShlX6bBpA0/+NtIicXuopSRj6wKm1iojLBVhUmsgr9jgkUMg9toJV/QFw3zi+mUFV12CMPcsGbFLRKS4hwdkyz31+qjsQERNWYOBT4KVUgd8RqxDrkTFN8lBNphW8IKeVQrbY5PJlqKemMx02VRIWDUZesbWk1UR09iikaHn2kSEUZ4lXO+IzANnwUNF+Vscpbu4YXT88llGWLFmM5bvEQBpjhmND26RahjDiMAk/DommAhPJXqq9hoOl3E5lIfJdcfXFBl45dZKT+RYljFMaUC9cSfuSP2HTV1xmceAqtZ79dMpki8T11NMSbQATEEGj7RXerOitjaYY4UC1hVWOa+Lxz6KTWeE5eNhkOUrI+pvGxTf8lAgKrT18LnBRgRNzORwlOE68UNMWVNKxVYklJuCyjuV9LCgTawmae6FpKSL3H/QXVvZ6FDSqpRiRQZya0VjzglzSLZRLIoZjDN3JgRDMxG7lIFOvnugTWJXAbS6Axg6uqMvNjSCzj77yN/EtvolMNBSEuo2vkOJsJvKraV1/YRSPGqSM3oWxJimvHjKsBRZUximV1gyX6csjT+TyMO1TJshy+3pmcumqT1gkmHFI2Rrl1BHMKKQeJwfdmGFUFdSmDFQUsulBQIaKKW0QCNgEhPt7CYjDFXL8v4x6SxQlJdxGTj1gWiBinIVUSCBCMKSvLoDWgshFhErPLLRBEAnmBwdIhMj31oWB3uIhPKjLfEeyLWSorqpmNDIudLKg/3WJM27VpV7nAVx9jjDgBkmUGvqQM1UezyHSaUGd7yeqIKJJcyhFRp43f/h3KHV9h75aj2fyIvySMIoy2xVSRKtEpgGAar6RbY/SxyjMkx7shXnrkQksTOWh+Q6UBVbEdqVl/UFNOLGdniag0b5zcnqO2sSih1Dtu70PzoxYPpuHFZphgROAKMoHtPE0JpVNrSdYFWGlwc41MRNIQCYEPMYosrWXbTd2enkB5TS2AX8SzLCiipRkGigZbGsmwfqxLYF0Ct1wCtyinvUW5VsiUasVe1F2qKiZJW+TtaTnsFsb2CG24QskfzqvGeIR1SjyuCBSRCJiipX/tMCQOLD0ZukFRkhUx/XjMVNUj1rLQmE3K5Rl5S2TaIEe/PLiOTnIohfWiXYqQRBPqD5ZJXYsZGa1OMcArbyEgE4930RPACIuaqMhUZogtCmITCnRYmnJWy8C2s3TLPsjQTilEEo1DojKl6w2dylC5ZTmtmlaRYnyLMKiotNJuK1oVqB9W/AfRDN3IMHCb6TBk3I8Z2RFWzqRwELqu2uiQ5KG6UsgNQiyDbwyUeSFw0iPPM/F3FXlHdZ35O9gjH4SJQvYt4/mew+ipIV1WdVZ1QhB0VId0BiN5QqreehfgXIqXWzqYKQ6WcJRUhcFUNbF0IfeQSSLGFvq8fc9K8ziiVqQRnE8E6hFoiolaLeJ8r3iP1pS8qVV/RXP1RpE0zT0X7Etz0mLH2raPMzAZF2RDFpgWdIyQLDR3NGi6Wz/XJbAugdtaAna1FRbjEVMtSxJryo4z/ECTVxN5eVTLmKSrrX7V5TMZMQUYiP0Y0y4pRmNFQjLGiZ/c764KyqRD0U/I65ZA1QK5IiC12YkwAmHQkv1ZJDriTKZmt9HOrsUOCqbkSEg3sP2ep5InOTYdsOQrMjciSg2kNb5whJJDWFi6tq26DF5gLXYdgaSK/LBHkcQ5y6ZNHeRaB1YMtCJdkgHemnbY5RYVkUkYJS2GSULURDdcLKtYUAQjhizQLQcCE0vM+JpdqiEK5xiYWts7uUDRBiITkoufAqjSOcbhPFUnZm9gSRQ9CcqxeAgYqd7EjanaEd2H/xaduz8JBttV6ntVxBiDMUbpt80ZMgRfTuy/4lcYK97lqJs0Y9SO93p/8FJVdjRPNKZxgA8jMCXSxgkFBNzeR4DGwJVMhoKQ5rsvjS6NQICyi5WuriUZYwSurdo3E7KK3n0PrXH7XvajjjQ+ZoSPpxFSJ6xHWEVKq6jF+nEXl8B699dEAna1tSaypcNiQQ55DtffQnX4A6g7NXGnopLTX239qy1fuDbeJVQbTia+5+Nx1suYxlRbHkpy6Kly9n1m6oqgWIQcAmuxbqMARYmlhct20TIwOvoniI+5J2UTGdpwD6pBzaB3Ekfc83mYKiIepVq/ycm0ZrSyLChyR33vX8Q/7CUEpz6B+ogHU4Vb2eFTXD6m2W5xj/ptTDJFylj/5KDlpOLQE8pBlQI5RtGEcaAtJruErebxfpHEiEYVfUUUTO9QTH8jg9hSbXo4HsWjAAAQAElEQVQIW+/zs4qGWPWpomMMw3I7Y0VrWnh6S7n6ZGn7LfSzUJGJkMznFM4oWhJQCehEBbQP+VHq45+ksbsKeQK16UUSgKTBhLjh8A1ouOHp1t2MBNjEmVxwQewzfJFRK3LkgwQFgsRCfXCTQHDohnJ2A3KJcEgEzmGkk6WidUq6fU9XCazH0gFHcPlZ8NHfJf7fl2A++KuMP/QHjP7rV9eUxh/8dRoa/devTa7N/X4afujX17TtSd8+9BKyD/0G+adfjZk/n5HmVRnEmgqWYeVu37FZb31dAgepBFYNTEptYdDdSuW0hpo6k00/9m/MT22A0Zg0bN/uYusoChLIAVfdk0mOfIr4GRHK46Wzj6B7/IPZuLQkxw4L01tob+1gxrUcYobddixsbFHMHEorh8rOshxY/DE/SvSQ34INhxEFM8TjReY6G3BT20iSvdoqWVCkpcLkCVPHP5vR0jX4iz+G23MeHd13bYDfcAj5xuMJ5y7Ttk+NPC9By9GiJDNboR4wCgRA2odhNp+gdqbxpeDFxpOgdwQjgR8zjgi3PY/gtNfRDXu47Rcy/tqbCbTC22M2Yrao/pktjNttoqHHdjfrvk85m7JoRvSGyzKuHVzaJi/kDjVW8kEE7RmF7RPCbImxUKc36rNh3+H3XW7LzxaGRPWa0lENC2wkIKk2g9GQRKCQuTkOZspH11EM1celnSRLV9GpMkXDUqqgLblojG5LYd+Kupr/p6iVWOY//ufsftMT2PvJP2b40b+j89nXMvzSn1F+4e/WlPLPv4bsrNeQn/Vass+9ZkLNfZNeKn2t22+d9XryL/4F2cf/kuv+7nFEX/tXQh/SgJMpa2+FRO/QRdaZW5fAHUICq55ZVRXKiVk2VdDOcryZpjUe0tWkXdRq/fbuZaSIg2OIrccgB160e1RxBFFCXu5mWRGH8J4vE4h4Kvb43yA/4iRty2wiPvaBJNOPoXPqC8kC6ORDWi5SNGgaDjuR9qZjSYvtcvQPo3+vn6R37xcRn/iT1EsQdqYIGxCzsJO230u0NCewM0cdd0lPeS71iY8hO/Vn6G05kTxv0Xm0wMXsfeWgPMnD/4Zkg3hITqFz8jOY2fxkprc8Ru3dj/Zhj8Ae8miqM59NtalLtOlo7NYW2bajKI56MK2HPJ/AHMWmU19AsPlUygf8Nq0jTqGMj4HH/gPdM55PfK9fJjzzxcSmh/fLCs5XGBMIFFiSJGBxcJn6b7Rq34DTFovFKE6iZ3Rcf9EdwhKg1SOrPHLVsWgNC1GK6/Zh8QKWPvBStv/1SZSvO5qFf7r3QU3RX96X0Rseza5/fAR7X6u+/utDyc9+o7YLd0mykoc+b8/TKHI3+NzryT77F/TtiGDDDMP+DNXmLQLIU9DurimZ1iy2LepcT70N0JlR2oYJrXX7+fRm9voUO7OVrVzHwntfirv0E2g5AcXe23No1ttel8BBKwG72p4l7WYLYp6BabO708EHS3LGHca1I2wr1LDaBlZZfj5oMbIJaZAQdjbTOuGpdE98Cp1D7qZtDsPi8T/JVD8iOvddLBIIYDydNLuSved9BnvNlzHb7ke87WSqOiNxu6mvuBh/1ee4+orPEpiI3F+O+erryC76BPURp6v/PbJqQB5ALb9ijnwinPp0og0nUEV3Iz3sVHpffiPhJ95EPi6oW7W2jhLwngVt4USdShGdK+id9CKWl89h11f/kuH2z5Lt/gLDy/5L9xeTHvFYbFVgrnwf2dXfwHzzPLphf8JjfsgppFMJi199G72P/g3TJ/0KZTemmm4xPO/VLH/2bcxsfCLGO+q2+lSMCIIecViQ5TXt1jbwS+RxQbuI/o/0nSBJQ16m2eD+z/sfNCFVdKhdeKbU//iqL7Dzn59PeNbfstlfxZ7SK4K156Cm0i7i5y4mVOSkE+TEl55D+e4XMPjon+GLpR9UnLd5fjMG9+V/Y8YtMIxmKQcV03bI0sJeNrpculusKbl6kdovYRhMqEH+xi3j3dIk3boV2r8N3hXDRY4LKob5HAu2z+x4wOCr/0QiSdexQJKu6+e6BNYlcNtKwK62OiunYtrTDKMRbZkOWxiycI46mSYoV139atkTeBiyaWxY1D+3cD7hV9/D0tffyfA7X6TlAjb0tjBOYpKtd6c1/3HmL/wv6o33YfPpL8IcfiI2L1lMHIGMHHWsLZd5qmALzV/PuNBqe2YHo9wLiBQEbKIXLdF1LTpuRF1HcNG/kX3lgwwv/yZTvaNYDi5nScutsriMJN9OVI2p0j5LRc7GWmUWS5bbR2GmQur56wgTOQaF+jtbHo5VpCPaupH+ckadGubSowiUIXLKI0kVrsPUzGGUw2+SaOsn93upx4u00iNwi9cSujax2UnzVz7V5g7pPApJW8ZBTcoyRtsHozyEyhPZGOyQ7/8eicVMIiiWAGUQqfEJQLnpq7CFoEwpKnDK0tTnVSoXEGmuBF3K2GCqEcVHfgM/Pp+i32VcTNMKSoz4OJipkU8dhwStnuRTUXfamPYU43P/E875W7wrJC0JTp+N7HSZnPvu96VPEm7jj6b+Cc19Azt3Pnm7hS3GpMZR1JYwjtnHmdHorx1ZjX9AhPfaAhWB9PN6sj5c07addN1rUZPZkJZWGqGvGXag3n0ppswIfEYjI5w0WeRrN3lu0vYT68e6BG5HCeybozXe5XjmKMVLJb2l+U9Caz3cQU+7Wr4yOV8n5xrLWHXGOyj7hxJFUzSrPVPe/j13dhO7m4HobMMJUCz6IaVsW7t1KJn2zsfXfhOb7WH71V8kuuoChrvOoX/ssxjUWrGf919yGNvo2nnC6BDmmSEVCmgnh7C3tw1fheTJFNqFEAgbUMhY72pvZDTSfVHhe33J414MogHtqZrl8QX0y5NIZo4mOvJJDHsnE0l+xcISvU0z7N10BukxD8RnCwSXX0f/6LvJ5h1CsvnB2FOfS3ntx1g6/xOY2RNIw0U2jr361CZswzCeIkgSFq/9MsWmR5D2JPsjHyjQdA3xcDe+cyjIyPswIG9tpR6VLE4JPNoOtiwU4fIEdkQUy8gGMVU+ZmQ2gbZzViRnYAUK8TLiEcbFWFNgNEEQKLFG5eo5kLGfKOH8Lhb3XksDAENFY3xdygN4ZT24KZKTbcg1v0dTVTj1PZScfL6H+SvPnfT/+jl6u168xqxhwBiNW3NzFyFjK4bS7zgsFA21+DAmGGluDCuWghRjDN4aKilxFVgqPdc3oruImNa7eQeVQKR52ywIDbLpriXrAt6EZGGkBekdlGmxZUWrOlM5scBlxGFLjsdT7/kOJtfklTTakZYXq6p99YVbjGknKfHStymu+BSdJKYTgdv5aaK9l8K1/0Uxl7Lpob9EcOzT2No6jMVvvpZONsuGR76EaucXKfcsk+/+HIF3zG2/StGP/+Xo408j9nvhsg/LeSSEAjfxZf9D41RacYSNU8wlH6SnrZH+A36F6qQn4OcvZnju20mPfBz10cdir3wTo2qB6muvITnkp2gdd0/q7/wnrSBi/oI/0Yr0BPqP+AVoVUSf/lu60w+g+8Bfw3z7c+zNHIvb/3MCKKp7PYlozydh50XEw4txF3+e/H4/TXb4KVQXvwszuhb/rfdA4QjLEnvRewQQrISwpOBISFzn1GGKDYyiPANkbTWeljSK0aBKkaFJ+37yBhnlakVCx9JHfouFL/0DhVF9WAGV3YRKN2ZWn47E1+QL26kXdtAy9UTO+ErvDv5TXZcsDM7t66ukQxiUikxUjHdfIt3ykxf7gcHk4Yf40bTb0P4mb3y/P+1gvgahxsbWGh8taGTkbW007xPaiup1x9dQlvPU1QLWLRNoe8nWi6BnhSiZUNU8rxPrcpBe/PD1wIwW1K6THTGEvkWqrdlwvCArDO1m0XkHnbx2tXyNjBxTqrAmQxb2XkD+/udoG/hqqhbM22i11a+6fFkMSFxEfM2nGZz/LwS+TVlbFr4jh33p2bRNBue+isEn/4Xd33wNbnkRs+dS/Hl/xa4vvZ5dH32FBrCm/vYb5dD/i2kzx/LXX834ws/g579E8fW3McpkuAa7tGXzZg38ErJImAaRfuWfmPvKvxOc/X7shR9kOghwV78H+/X3UnzyD8k+8hridkBv/uvMvf8lJN/8d/Z+5E8Z7b6ctL2MP+uv4GN/RXHluexa/DxLX/xD6i/9Lkuf+hX644i+30nyoRfT+saHqPaczfDCD2PGA4IL30J57oeY/sKfEF5xPoVfwJ3/zwKMFU1Ewn7j73GupD12UIu0wmv4LWV4Y20dlFohCpkoavMB3HWXTKi+7tu47bq/nibPeud3XMRKZK76AslVXyF69wvIXv8ARXz+k5yUWlLCjibtG2MIqpzY5kSaMk5e2lhLLdDLQX5Ursar/43IbZBQemREPJ3U05JuGm0RKOEOJQVjjDDqPrpDMbYGzJTaqo6txkjTJIxaRNLTUqtPbzzl+19E8dr7U/71AyZU/c1pFH/zgAk1ac3z8O9PY53WZXB76cDSv96fpX85hfFfHMryaw4l/5vjKN7981qgyk+Zeg1mzG1TpV1tNakcXF0FVK6HFheE28+j9i0MlrQquN2PsE8eO6IoQLaeInBUSZukiWjYAtsKMNFhuJahF27R6ke+sjNNVsRM24xuWLOzDAhTQxBYlpNpoqBH7kYsmBYENZ32DK2klLOHrD2r/juCOCAIHd3xAoXZy8DPMiBUqL7NduYx2zr00zZLi47run1as1NqO6ATD7Bhm+b3PRbDDoPOeLIaS2e6qEpsfATL8Sy5/i3gBQDVPwm+aG8mqpcJtASPuynj8Ziy1cYkXbw15DZk8ou16n8hpOzyDJ9sQhqq8J7HVI6iiukHiUbOkGkPcvixP2fpH+/D4hvuPbk29/tp+Y2nTNIW3vBAVqLBvz+ccscnyDbPsDwvYPOOn8O+8UlUZ7+HaqmmkqbQtGi9xshIjyxF46U1Xq4OONiP5nd1Gh0yxuNsIGASaBxCddtKKoEwidf97Xfe1SIk3y9p70IC28Faq9lW42p0LRRxzBkO5hjtvPQGGu74DuMdl05opOs6Xcq6DG5fGXClFtnNT0kMrmM43M5472WU492YsIPz6fer+x3m2a6WEyNHRh1SO0vHL+M6m7BJn0hOuKUtntXWv9rytnQCBSUD2nLAEXXeOPoSGwaMfMgSJUvVEnXtFUlZJEiXKaKKIpkn1sp9OoqJRo3D1yCWyI8PmJKvCIxlJkqpfIJzFaNiGVodKoGYvK4Z50NcGDBqy/nHTr7H0+hB2ACiqiCtHEM5oyQO2VzkWEV2fBHTjhOF8gtCld8onmITM2r1yBZLSptgJOPZci/GTJMo8oC37BX4iBeWcF2BkNhQDsfE/RalIjmljaiCDibaIIM6pgrHAiQzWB8KJHmMlaUNrPrg8C6WuK3AjVO/oFzeSZTXxIWbXMOsuuG6/z7KClaibBRRSU5JuUi3yGgmRHHl56i+ZKYZdwAAEABJREFU+rfa9vsWQRBId2C/A6wJ8drKQkCliZyIoYP6dJHVONQ4X2PVU6u+O4HISlE9rzmlpDvMaYyR3pkb+PHe33B/sN5ENtAixGKINZ8qytSSyj54jVf8+D9i6pn/PqH+z76ZG+hZ/07vZ99E/5lvZvbpb1qndRncbjrQeeZH6T71P9nw42+he6+fIZTfSuQTZHCl03fc+WtXa1B2y4jayGGDRca2ZLiwW1XuxgQF243X/e17JianG/U0DmMCM6CrQUlMAGZZYEGOvpyir6hJ26XkgVZB4ylmaBFWMF+3WS4qYjn+cRji5dyNgFiWDxjVMcNsTFQNBRZqKkmyZQzT5ZiwFRNHnqDMGLkFfOiI6nlMWeCq7ap/imS5oC4C+q5FGdXsrjyLvUSRmoTeYpelFEpvKOsWnXpAL+5M+CWfR1iF9mCIVXuh6u5kA1oCF3Zcq61aUYiQlp8jFGiy2Tx5UJKMlogrB1hsXeJiS6K6nBygMQEYKyyQkdcOP4FwAd0HPo/gEb81ofCRv01DzXNz3U/JI3+NlSh6wq+SpluJFjxO/bHHnUnnGe+l++wPkxx9b5pIgaE5PJWWo95ESgvw2lJK7gD603C2ptREh0SRcxhFH636HIahRqCWHPyk6f0AwBijsWFCkxe348d+nm5HFn4oTdcuw2j7xsluRIEn0LXW6JSDHHvYQ4ju8wyCk58+IXuvn8beu7l/BuG9fxYrRxDc+2dYp3UZ3F46YO/9COKTHw2n/DTVEWew7GOGhBibyb4Mfihz6NY0Ind6E8V+gKTNWjWlSyVB/56Ej/k7epuOVih+lkB9nmpW9D9AXWuRdSyQ4eTkmi2OKLSMS8uSQhdlEMtB5wQaJpeXJIqshFq72sgwzncrOmG0RTMLQUWtqELmHd6PyPUvVCSkFY4EECwuaCGPC3L04zrBqJ5RVWFlxCpabKy6yN8QmRlM0cdGIYvxkFHgCNo9BookILATTBk2Lu/BRSV7uznd0uBiAQWzJDAzjXcSqMux8QxXa1up0PZPZYaMqxEbgh4jm6sPCUvxFCaoGWSBeI9phx2ol4lsQFp3xWuXIkg1RiOCMFa9sRyiTK00IREaKwJUPiC0hvCBLyR57B9NKH7MH5I85o9orjem6DF/SvSYm6f+mb9HvfG+ZEecTvwT/0H3Zz+IP+VHqdod8iZCI7nKF6s9aDyutWJEt64ouCsAE+skax9ofAyBgKsvc41JKU30mNBzex/GmJtlwZibf3ezhe5kL8KwpG3HaFpLPx1e0c3ctoi1WGlr4WGcxwjMu7rWuDnNNTeZT0Ygm7rCCXCuk1uXw+2kBwMtRI0Wr0We09eiecNgTFrJxvoWQ3p32NkoDlfHW2kSOTmozLH0jn0cYznQltHea3ujlLFaXeW3oLSTcI0iCjRNxY5KXq4SDxoLam1XRM33KYxempSyTAjjmoSxnIBARYRQY4QX8BirrHUtInKMDE8i8FJVe2RklMl6eoo2VFTsy6E0QqyMEs0h8BIWCdaOGLU8XZfgy5gmajSOMkKXUpkxPilwdUTiIqz48fWC+Emoy5L2OKLSNo70VzV7ArXfrEpbKou2X0oT4IzFm4zN41T1LGNI5NAiBuqjUAZVmNPVVpVXvjiIcQxpAFBHUZexoiaZIjOxUFLghiqXUIh3F43IXMWMHGStKI2rlBolAmw1jBawvsLIyDaE8lkBiYaaZ1+VE2PsxfTNEcUI95S/p/PLH6Fzr8dL1p5a9YVqO7LgPZKT9EdjhXpu3TKhz9WdNmP1A22NGXHjBC59YEGRqKEfk5lQwDIBphlIPlkk+eSGdtWSrHNQ73NFoaqwxiuyVYQzeDem1tadcTPUkmNpIjouolC+wga08hZG45QHGdR9TeCQUVRJBinJOKGilvxD4tJj5axijX8pIBXYikiy8WSUGqcl8YhLVC7E1WOCwBC7AIv40tZbk6/ZCjCSZeBrGjDoaksZx/ggIKg9ygaVkR4gngyNLjSkG42HvyGNAx3iUaKY5HJ4gUEmBBXNfzI5eXETH8aY72nDGDPJ1fDQ0OThFnw0snFFrD7VuFByrZAcDC31PZPeiguQzEONWxRUBLZkMja6j7yhylNiGzKSvHMrmYYJpXRyIRoT1sGka4WpKcIxwyCkKeNqg3ZcwEdYpTtFPU0jUAHAZhwqH5OlLQKn8WDlI3QtlkixyYjGjIstaeNYdRd4ZzROAV7tGvG4nzABDU2edW8OYrKas4gqkXW1dN5RVgGNbayrEHN9363ks06h7MZ36Ychj54xOGluLNvS2PmRFrW15hhK73DHPexqWTN+mUhRgJqSfLiXniaplWENzAKBjOxq6z9QeSfni6IWtnHE2soIfIswbFOrbSueDlT+rv7eWEvHzTAv9R0tw1SaaItqCHKsVaAIiwmkw4YmnzEGPeCR2ig9sBFW5Vcik7Rod/oESaKyAc3ROOTJVYCmua5EQSpWlM97OQA5f5fXdOjSF6oJwgX6ox1sMhuIRmOYabGbeVo1ckyWdlxBWdPubhGwHIA1tKMOabmTyHgiGdK9domewGToPMN0EWe3YQKLDXayKMfYVfnaLzHudci0BdZRmeY7O3OhIbNdEm8ZjzxtM0NWTjNbVPRMgq9HeBmAMtlCobSBbVE0uimQ4m0Ha0NC3a/U98k7Y66/GIneTO6x11/3Pa38aT1VjcBXjhUwEmckplCZDAlB17U986IPvQF51CIdeoI8o05Ddue5xqIrcBHhw1mqoIISFoqNYGaYEpjJBVx6aSW5LhNnXaaCEj9aIAr7HDLcQKDncR6zKWjRWe7QXx7jGeE0RnkRMo7Hkr3k3tsoMDyUvC27QwkjWGJmkFGGMQc6cg8t4ykFXpd8gonFr5dMww5lome9M3dhopqTLkuXrCRpK1xgCGKDDwrMgcXL+rEugZuSQKNON5V+i9NM0RhJB3aMa0/hTY9lpqmsqjbydKzt4fxYbQUy2hEUjoBELjagkPHAlKwfB5BAbgntCCME0Gol1OPttHxC5QutgQImhzG6NOPZPFvJ2kyIW+IgTSBDJQNuQ9UBRlejNI+OW1C+lreqqTFBRKz8VhGOuE5AkaGBhndnO2Ck0GQkY1guLpP2BBCKDXrtWDZThKGl+U8AB+USlaIvQ9/hGgGl9riFD3JiMVIpkjYqhzjTJh3NYQrxNoBOf4AtegIfNfjd9OI+dWkIpVd9RcTEDlW1zHSv4lqb0hbA2Ru2iJcXqdJY/OYExTJtX5JGI3yVi9ROFak+S6Fq1dLKZ6PH1+e4IVLh/PUpB75kAnWhmotDj/eSpIpmJpb77orMgStYZY52OKIQmGz7GcpjziC730+QpkewQcNSuSVaVayI3RwLnYJ4XHLYSU8ievDTGWdDys4suxSx6tiEJLXs8SMU3CRq+mEHLKkfnc6QbDhgsOlEyof/moBOD1ozkOa0hzFtRU+m6mXp+KFE5MyOx4TVFF5jlS5XB+ydt07tSWh1JP0wqDoBmg5+vIj59georvnailRe/WUOatpzKcV1F+F3XIDf8Q3cNefirvoSXPpF/OL2A8p3PcO6BG5KAjIPN5X8A6QljizSCsJZWgIjfv7b2GWtarTCsT79ASq6dVkj2daqVjfkSE1qMDJaVsa4xhNoNXvrar3rlOrUAWObY/MBhmm2b/8q9eWfJ4w6TH4gCslW1DjFhvgBD+8NQhU0Vw0NzWGlJ0rFmOazSbl5quuawNSYwGKb0LzKOpOR5wVV5zBMFNPOdov/itQkhNmAJIY6nmFDvRfKiOqQbczMHE0cWwGNnWwQyCmiQE5Odbe2kCVHsPUBP08v2cAgytmgf77XZjxskwcBee8QCulXIhmNA898HJAyhRntwbYOJ4sPpVXu1VbhkE4gx9dq0YCbopghsJGc4DTeOGwYYwRcGp31SEPNgfu/XzI3ln1z39D+dytdYxvgJxlijUGLQE2GetYTDR+6XdNzSYKY0paUPe1PSE77EbKFq+GMv8Afcv/JlpgT2BBCZHqUMadIyK7WoTCoSWxKuLiTjgBos108yJaYqWYZKWLhxgsUAhmYMW3fZ6FyBKNraX/7fwRjlzHLO9RXL0AxZJzkLIxzMgHI5gurrVZbeZYYFWOGs/0D9j1sogAO6WpIO6hw2r6sxWcwd8nk9yBG//JAVqLxvz6Ig5mW/vVxLPzDgxi97j5kr38gw396KKN/fghz//ZExh//TdaPdQncGgnYW1PoxmUsAc2eeJrL3NkZogf+LMkjn4U96l7aHy5unHVN7q2cTEAspzWCyDEuC0KfEckgB4qesH6sKAFrC5ztUkRjYiGHqfGQ0Vf+Hsbz1FF6Q1ljzOS+cYg3pkniSh8q55v3zVVe0Zh99dRe1r5JPxD5mDB0FLWAiOLq3hrKeISPE6aPfTq9+7yCwcN/l/Ckn6XNMkVY4ordpMU8y/K8Qwr8EU9jLm3hVUdXQMks7GKoqEMd99i7tMDG+/4m2c5vM8gdbQGWvW6PAM1I8hDAiOYIRyOiDMa2Juq1dL8gELILYQ6SLWfQPeKBJGVNx3gqShYLj0sLxqEnGS0y0vZFuTAmZEyDoSPx2QAuouhAvUcekeYwxujWNLeTqzH77icJK3xYRWuE0xl6q3G2oOewWCAsFon8cIWSt82rqbjFQhaQDLV6vuJcOl/5IqPd19I6bAt5MQX3+Sk23PfZTN3zRSQmIVm4nN4JT6E+9QV0NK5pPItTxCU69fnE93wuG05/BuX0YXD6b5KqT9lwDvvAZxIffi/Ghx0HSUrrqCfRPvnFVA/+PaaOfCqhq5g6+eepH/t3LJ/4Y9ipY0kEcsJsiZs79qeX0hOnkZPgpD8OUyG5FQK4A8rlOYEofwDSOA0OXooHS3TLklZR4zKoXIdUi524UAQsntovxvXrugR+IAnYHyj3TWQuMq1sTJu4voy5C96Bn7o34dRJ0AplhN1NlLhtk+RLCX2AkdOpbUwR9XVfa6Xq5aDC27axg7C2zDgqD669ldDspY3BXf01hgInLtRKXwJutgCarhtjMMY0t7ecvKcp0ZCd3O0reuP7fSk3/Wnlya3W/F5Rm1p11QIbtRy+MzHpIQ+jvfsTRJ9+HfHdnka29Rjs2FNuPpHo8DMZRbNsqCxLl76NztCTlpuY2zgjp3gGrenjcaMljjzkIVRHbsOGtRzP1Sy4FvVhjyPfeAJBOCDOOwyThPaWh9Peehq75/bSn74P9vDHU/YOY3nvJ7n60v8m6jhG4Sy+fzzTvbtLll2mx/OUW0/CbjqBmRMeRrjhKLLMUtqKUADLN1/+uOlufzdVfd7/0ADC5n7/df9983xz5ATsArXXlgytEEoRxIrwTFPF0ziSpoo1pTJ39IOavWovPP6RzDzqJcyecAr5xR/HHPNTsPU4dn/5v5ibOpmpU59MWUfUueR24dsZFocxPvUnMeK//51PMTzn71nceCZu+hj6diudQ08mCU9h87bHEMSbATsAABAASURBVO7YRXGPn1YcaivjE5/GcPtHlf/NFCc+nfSwDcTb7gnR1VSXvJNgeJ1kkBNJHgfqfOkCotiAxitzIVEIHTePnz6c6PF/QfiUV92lKX7sbxA87pX4J74KnvzHhI99BfnhJ1NIXpUVUjmQgNffr0vgJiRgbyLtB0rKtdIedmry6hIGH34p2X/9Dva9ryK+6EukycYfqK5bk7kyNRgHMuBZuoX+ofehsTdOofcqNKwfK0vABS2Jb0g4LBjJaS0f/hRobWXv199FePH/4hthSrbIjX2X9tWp4MO+mxU+G4fZ/Llkc71xNmNu2dgYG1LXAjeBJY68tl9EJVr4V+RRzNJUm3LqBJbzIX5UMJ55BNN3+0lIp9lw5h8w30nYdsafEfVLBkc/mfSpH8BuuQf+zOfjDzuD+eWALE0YTvdIo2NIH/obbJmaonfiLxPf97G4IGXLj38Me7czqBWJ23b3l5Dc88cYbpjV9tDdaW/7WTaf8grm04cz8+yPkmy6J9Hpz8eecKba3kr+wFfgNt4be8aryI88U/AgpWhZIsk60TYFBzr8vgw3ll9zPyEDk6vG5+aulYp7nMY4x4p/u/Bt3J4rCJ2nINTbtT1dq0dWGIGAEcWuy1j65v+wePbbcPd7Cb1txzLux3SOe6Q6Mq9tkqsJ45J89/nkC9vp7f0KHUWpKpezeMLjmHrQs6k7m5iZhtGlZ1M14HPbPcjmP6nxN8wujgk3HslsOE/rivNJR7twu6+h2vB42SdPcNHHSBdzvLodDjNaUXTAzidYAfcKY0uMsbiJPtaY/iG0HvRSWg/+jbs0xQ//I5KH/wHJQ36P9kNfSf/MFxHNnkyg7bu4lqAPKOH1DOsS+L8SWDUw6VpLqD3cftFia9RhsClmuCFnEDitfhZY60OLGJwMMwrrBt3D6R1xMkYGpCxzSAOMMbcrHaj/xty+/HlnaCncPjOaI9h8KlNP/jPiY06g77vkH/kdgYKSBljIA97QFWO8ZOplsv0NaTd3I/XAXp+fCbhBVXk56Jsr8X3pAVSKmjiM6inwlSPyPVIC1bZEa+Zk0jN/n/72/544ofYZv4Qt59kzdyEtcyz94x7KYDgkb29mxmzFXvc59n74Xwmvvob+MScRzX2W9p5raJ3zUYLDf45WNWD0uXeQf/Evybc8h2DjUcyN9pBf9KcsX3cVyQlnsPS1v2H27Lez48pPULdS8bIbY+bJ9p5P9q3/VgTgY3Q23pf+7P3ZVO7Bfv4tZNftJFrey+bxXsa+mRsCXGGfAx5mXw5jjNowkwdjzOTeeLAS8EoUC6CX2uocCGD5Yg7z+b9l6S0/hz/n/9HKd0/qW8uPYHkXSdsJUHRJF65lvOdy2YvLGfeOg/GA9vbL6Z//n/CZ32JeY9BOj6fUll+kvhlzKN70iY98GZ0tinZ9+B/ZtGeZYbiN+R3vIug+FPvIhzK++DP04ligZsS8xrrsHsWwZQQoMtqthGJ0Hrbq0rY9EgujIsbMbGFXLRtxgM53tDk3Kkq8YFwrqClqw0BRqFoAxZoIU921CdmPxvw6Rf/qqsL4GuqMyEjHNYYHEO/663UJ3KQENE1vMv0WJ9YOChMw1uo1C1p05kaE9RaSYExgV139AfkI1b4Ncxl7r7D7IuakpxI8/Le1NXEM0eIcVZ4dgEZ6v3YUaVU8HGT4YizHNAZX452lKnWvfdhiPKLWO1c2fI4os9GEnyZt/32V70tbi2usPeIyG1If+zi6j/41GX2N4QP/gLy3USvrb5L/1ysxNoMqEECxMtOWyepcQXN/S0ImSAeM0EVznRAYYzDcssOanLgKMTKAuakovaUVBJQCnlmopfMlH2b8seeTbXkIVpEOG2zDDS6lM91lcP6fEn7909reCwjkTDK3SHu0TGsDZKMxRBuwcaJIwjTDTQablozyXbTTjYw0PomosB2mBEzajTNrbcbEDu+WGIWeqOwSlkMa+B36lKTISLOcfhjgbB/nr2Bx6kTp40uJ/XkU117AsGOI80NIxIs3ixzw8BlLxlBd9F/U57yJxXPkxM/7O7Jz30D51X+l+PKbViT/1bcTfOlfMCpbXfhxsl3bmbr2sxTvfQ57//ExDM55KyxeRTOmY8/kKmVVdGiAgioHZO9AGUKBi+0Wkh2XwmGKbjz8OXQOexjp+X/C8oVvIWhtozz5efDwPyHcejR+dBGRFjmRxnih3s1Acop2nENadBg+9sehfTxVsEg0rCjnd9EXoI7nltgR1ZBFtPKvEH3lKwSP+lNmTn0ho9F1mMvPF5hdZChdyrXtS6p8xV7apTkQ+wxkw9IwIqw6lK6SvpSkqiPQvVe/fOBpaBJ8ClXdXY1wGJPhNS9C4xjbRACxJhtEpJKdk40wZu9Er0oPjb/wunpKpUle6+eaSkCWW/atZLEB0XTRMNEOEgaV5ror1rTt1VSuqbWa4mComC1mMFHOQKHTemMXV2xnebCB2rRZ68MvG7AtWjaSsy+pkxnaJ/0oGx73p8SP/Uu69/+VlenUl9BdQzKnvYTpM3+Z9CG/RXDaL5Pc/1e1y3AYvaPOJD3jZUyd9lI693sxrVNeOOGj/4CX0rv/S2+4X0vemrrDx7yS8smvwzzx9/Gto2Sst1PNbKL3gBfiI43uhW/FX/gltDDU6txhtcqsnMLaSjDGr/Xwsu9LooY4TBQjCfScM65rkjRmmp0M24fjl6/Ucw9zyElMXfIhzOajyK6+FJPPMVC+roBGHi4TC7jUAiiLgSHtHIbzQ8ZlwrLUtFVaiu3fpLfldHZuNrSPeRxRfjGtpV2MpxLmgGD+GhaXx5i7PZX4kFPp3ON06miWqdjrOgWtPk2kcGAUiehPyREeyVS9RFBex3DvebTGu+kq4mOCjN3ansrEg6o9wNmnXyww/MSfMXz7L+Df+yxGb38Zg7e9iOwdL2f4Hz+/Iu34j+ew+IEXMHznc1l8y3MovvM+8q0z7JFc+otfp3jPM9nx1h+jvOgjtDScpUDQWEbLuq7G+gCs3YLXRX0N25KA8oo3sfTJf2Dqig9TXPIGFi65gsBcx8KXXk+2++PY815HNLiCbPvHBJb+VgCgJtr9QdxX3wn555k/6x+Zueo8dn3sKbiLPsHmJGTpy7/B/Cf/kswtsDm7gOVPvwTvAnZf/jqCz/8dS7s+wtL5f0Ms67x8wd8w3nEuVpHcoNjFkBZB3GX9WJ0ECmPxishVojyPaLmEsonSTZeM3YigAJ9P0QRSQpMR2EUtMir5jRrvq9U1vl76gBIICw+XfZXuW5+Av+BNmCnP3p3fIHjDYxn8158fsPztlcHeFg2XyR5GyTHM/ux/M/0j76f9jHfDtoJ2sXxbVL9iHa7V1XtH84uoRhOiKsdUMjjukHtjTnw0PORlK5J5+HNZSwof/AukD/sFklN+iujRv0pwn5+TY42wWYC9/4sIHvk8/EN/aUL7+dj/zMN+eU15a9qL7/OT9I58CK67kcInMhqFjEepheljGckBu/k9LHzqlWS7doD2+m3gFSVIIJTMtRqS8Nf4tFRGqysttQJnSOJAzwHN0mvw7Q/T27lXLsaz9MW/ZyRzt+uKd7Fnfp7pk36SePOZ4HPyS99LvXs72c6zKK46S/3zZDv+m+Lyc+ilGeEln6GQI3bXvhvzjU8ydbdH0pvaxtyX/oxsfC3pRW+hlcwSpIaB0jphh9ahjyXfcx5+++coLr0Qs3wZ2QX/Kd0TgCovZukbb6HXOlHRm6twl16ES07BPPBX2R206Mhgb+y26e68+sCyE/8+tsRbjsUefgLREafAoScQbD2JZNtJxEfcZ0XaePiJTG3eQnrsCdh7noprTWMHJaFWs3MyWnbbGWw9/mnEG4/HU8lZlCRaZBAsUfjVz9867mjFNqtIyHXaattJsjTHaPclJEEfZ1I976RevJZk/lq8i2G0REcRqiztw3Anabk8AY5UV1EP5nDFDmyRMJqeIjUL+Ll5WmGfqDRqY6AVofoaDWDvMn7pCqaGyyT9GaK931Ie9S/p0K3VDANq7IHlv55jRQnExuMrS1wZgrbRmI5xI0M80viFMS71ilhGGE1Z7a1pjFPq5ks+xFjpIOvHmkrAxYZi9jCy665gdOXXWEo3EZQF9dUfp3N32ZI1bf3WV25vfdF9JW0KuwezzJzyD9jkYoq3P5fF7R22PukNDCu3L9Mafnot88bVmLryk1V1otV0PZ7HVnMKKWbE+fyKFGkrZU2pzOXPa0yxgFNUJ/rGP1LtvYDius/gv/0O7GhIou2mtMiJsjHhWvPzffU3XyxNyppUUYdQS0vje5jBAhIa/Ue+iuRup+Iv+SrxZ15BaVuK8ntqjbksELWAwhoO7aRqK+PlZfxcs39dByiqTqW05s+Hh9/+CIO9XyHbtIl459m0rrqY0F/J7LlvZ+Ebb8af+0ZiX1Jf+k7i+SWq3Z+Dqz/PTDKF2/FRzFXnUwdDRp/8c3U3ozO9gd0XvIfB1z/A4tf/Fp+1G1fNrq++m3LnDqZsTHd8FTu/9ib2fOXfsEsj6j2fJLvqHNr1JYy+8V468TTt8QLV+Z+m7WLKXODDLWu7bhkrw93ulIzGGXsLi900w4GOOoR5pgl//J/pvvg8kueeTeflX2XmFV8kecVnab/oSytS/bKLCJ73TaJnnsvssz/NhuOfjN81oLPhTDY94Q2kP/dueNRvUQn4ZL6WuwgxvotUgjrssdqjcUiDch4nQBBMtchCqIKI1pShckPoTwtojCiSHrlNCIwy9DZQqOHSWyKXUhbTAjJDxvNzTKseU0kmozmSsIvtTKvCknlF8aruNtmBJYLEME6nCPISoj57fA8fTMkRdgVHPHEgeZoaVD/rx6okYMwAExbYYKhlQc7ILNNrx0xVBaXROHjDwFZqw+l9DCahwSXNkxOYYf1YUwnEWqwHs1u0nfzbRGoprDN6+YjhcWdi7v5YpdwxT7tatvLlks2tQwnvewLVWe8h3qPV0EX/NNkWCHvt1VZ/wPJJtkzqPEHQiD3GkxCbjgxcB58HuDq6XYmqTePginATA63ux+f+i1YRMqz9lMWz/44yk32UA0PRCt/wWoV4PTf0Q+G9kIijnozIjG4ySjl9eQvKcpFk84l0Hvp7RHIowQXvxJ/9H+RxS/mWKKzhh/FHT957vLEaT3BOPkgApa5LoiSmX++mpWs1EkBILe0cxr4l57eBVhSz1JqWg4tpCVA43UVxG19WDK2TU+vIAZckLqDY3KJMSpr/6Ko7FZJW00SB0JedowpLOp0j6Hc2MKrmKGVb22FKt9xOJQeYm2lapkNtt1DLEDs3IC8G9KZgYfebqXaG+JMeA3YH5Vn/TrjX0Es30KkL8vGYAx2Bts4SV8uZSr/FU+iaEikVbbLMgBFDK1CNjiQi7Kh8FLC49RT8j7+a7i+/mfKMZ5PMHEJuR+SqMQoSjDEYOYzY9RWRUNlVnlGVkdoKWyPZF9LtipgQN1zSvK0IQLuCAAAQAElEQVQYNrIKArLKqe2cWAuMcfMXM2ZJoLKmrFv0oxpXQa89hewsQTBmg51lXIwJFJUtTEloA4H8wURPslFEXAu42ITCjBjXV1MFOa6uKLV9V9ap2jbC1naVvVsvjtzdqI41dh2CUUU3T3BlwJLJtJUa0lm6itnJ/4AoWQW18lXSgWWagax+GAZEzd6lz9wTVCH21J8gOPaMyXwZa76kZ7xC89zeYUWzas7CTkym0N1CtcDI7uGqLozbDkufxNc/hI6nGBvKMUBmRmR2TCkjK/tG1QxI4LErUTjGriHBiMjnxFpV9EbbKQ57IN3aimJmDn0YtV+S4x2gWY0JRmCH+/iJsn3XNeSt6Xcch2TFHqyzuMJTGY+XAw+10skGi3DCj2BOew4DAdDyU3+CUcg9FPgT2vohjK3sl4BJIONnqakCozatoiIlNtJVz0t5l25Uk+Udvc/ZZCucJl6cO2KFLEuB1loO3am8M20ZRcvYl3KNXSpp/3UmY0r74n7cZlnpTs67MIsERQLEpGYGP7yKZTk6l3aIlzxOTnBxOlUUrCLStsdyOi/HukA/6TPWyr2sZ4nrQxkNryO64O9Y+tr/o/jWB3DL15BFFSMBDR8ZyrBWGyuf3szSNhbqEudl7GMn52oJJJc0iDAar5Wo5RwaWJUfk5Ey9eCX0n/YrzE220goMFVNUiV0XMgE9JRjkK4iPssiW5m5W/DWIYPgewQYTB2oaksUhJRq00QzAodQhTMaD09FI9sWoa8n8zkW+B0FDld6Ms9EXiNqMsnf+DbjCIwzuDjXOEwRCHwggG+DFg1w9XKYrdqzJWoRmoJmu6EfJYzqIVa2oZY8WT9WJ4HakgZNFSN2f/Vd7H7Do1i65pNEm/u4K97J/BufxPCiz5FL1b0xGmFPpKiJ1YLANcXW6dZI4BaXyVLZsVo6L5l3H/H7lHkbNhxN/x5P0TyfDNwtruuHmdGutrGszjFTVzA93EC69WS27fSYrfeQwy1YqvLVVn/A8pW15CZEPhWjZVkcVDJCA6wfEcVGTkorJbMC+UgGf+2oMZ75vpmL3bCV+CG/iYtnaSdbCR/7l+I53de+HIMTL17OsG7uRc19k7aWhB/S7OOH8TJRq42tDaYagI2IZfibsGv8wFcRHHUyo9Ee+O+XoM1+4gq8qQ84PqvP4EBGDDkrF0pdvSWxNbl0K9fKl6mMBa3K5WVZ1CRcGNZU8YhBp5LDG6FpSOUHAoeBfPt44rzaTb8UznTG6f20tnEWKZOaTpQTLxbU7Q0UwYDUFbSrHRqvDpWcY2qHhC1NZh/QbC3FOHrVmKUipGUkP82FQCAiVKOFZDXVfEEzsWyOIjYUPaqohdVzyy8TlJZIgIgDHD4vQIDJ2wQjPfeC/IXaqJ0Kiv9KzytRIR6d8oemRagilWC7tSOsVq+Z7VOF6ov1qBqEtEBO3XuLV7lITpxVHpktBdYKSrVp4lLtZRQmo9acGJuCWPJYrgeEUUkDKMfBmEgLm0L9yzTm7WhIXZWTCFip6EgrhshX5OUOpoOIwlqcwNewGuIijX2xF6/xXw4cRbVMlaeEdY+6CKiV12hrKFB5J12yVkq8yv7d5YtXMUFVS0cTNh1zd8LFr+OW9hK7Hmb7LprvKnW2zRKGzbwJKTRXPM0EDKVyGuS7vADXVgCmqT6s6JQ5/ujH0D7uicT3eBqGASPN8ub1HZHsaplq113ceJnsU39G5z5/TP1zb6Z73xcRfvrXQUhttfUfqLwtM1IPbVrEWj3bvI2pG2pRysniWqxIXkO3hpTUVoaxpCrl3NKWeF2QSiyxFCdkxXaSOMWaZtIarA1p7nWHb+bsGvLF9XU3fJAcy7jyZK4ikAEnihhb8VUsMwTS6Rbdx/0ZidvBwkUfxH/5k6AohBajeru2pxbEApmhJpKTc/PIpwg8SZ66qYMeyaJlixx80ICIbJ52R7IsUvUjIvCbsTjqRLpAhTMRhAGly8R0m0r3qepZCrr0soRCEYVBvyZdXCa2hvl4llw15PKGJuwwKjYwJpEjXCINanzRpxY4SlyfJA2Zq5EOlnKWY5Z7Vn7eEhilq+0xcySKxswzyzCIaaJjXlEqMbLiadu1HGxJLh1xAqtGTrotTnP1odQWSCjnvRIF0iljEqqgQtMEbyQD6WRicskHrMbd2EJxiJzKxFQWPKHkHGFMM/orsnfAl6mUpBMbtdWmrAJspHlQRJM5EdcQZjFxMZ7M2Z7v6eoEOtr0fJ/KdaGIBRo9tQ8Igy2MNN+9xsDHSh+GtF0ba6c1cgHJKKaX9vF5QJBXxEkHTTsW7DIujnQ/YlyWJEFMEWVYRXBYP1YlgSqBKsgZmhK2nUb35JfQ6HfgrwPNu+h+r4RN99FYLim6leOlC5kAtSYHsaJ+k8bXP9ZMAhMZ23kizemxheDHfgf/QFHgSL1Zs3ZXW7FYXV0VpR0QBdNkV76O6j+fhxmeh/vQY1n41llENlxd5bekdBjSrHxlzvBhIXLIhk2uga2QpTsAeb1fOzIuJ2gMaRBKHgOxExOVFbKT2CCgdg2PHozH+1pOwU3ujUbGs+++ebdW1MtRK7uJwzZRERAmFU4r/1CcYBO6pbxHEDI64QlEp7+KflWw8/Mvg50XEVojnocsoUPdQFGMmjGZihTavqIpq1crnsqL+l1qle40lrHkFapsrSiJ0UAGkl5tNa42oHFkYoXStCTLlpzd0mSVPAyswIulDmPqKsQGqtTUcqzLNI7WalvHBgmBGVP5kLRqkSdLJMpbK1+g+qswxwoFJWVCszVQmIgmGlJLBu0sI5Qx9cFI10Ir9ha2SqmSoUCIoaP0kZxtEhqQw4wKaEke5fV8tTS8PmxRyilOec0XDatDdZiSUP1s+ptHIZWLCGwGpiLWJQgFGJwniVISGXEbeOl1hBqho+hLJJ6EcFiJmtzGBBPD1NxHBgjaYDs091Y8G9oEJIQwIWv1WunQxQr02bQizxyx5GRdiq9y3Y8ZmFQlVj6d6qpqA42cjdHFEWp8Gp68cThb4wTYPQWlIkNGMgvIqSiJgpwmT0iAkBPW7N0ne3QYCVERkjwYE0hfrWSZqwMjXQO10/StkGYbhZY6AkfNd5WCIiHRPCvVj7BsgfWqaOXTSmdqHyKsQ+wGNODWqj+FIj5QYIyZ0Mq13Pq3/sYsShe87EVDaM40JI5UeUaTbag7r/kjRaNSn3PJUUlreg5Ueyg5dOqKkexB9Mg/ZEpRxeVxHzu9kdYZzwSB6YQ23kr+6lCque5tNOFZxVd35rBLyiHR4F0BfkQz1pqZ0qfVVX1LSmuaqn8jJlcV8NVu9auY8IBUtOHl9iSxJH424kNLW7JPNtyLpNeTnHoYvVktb7UvNFeZkILK6rLXaFRqtiEJoByS11B7PWsu+kZSSuYA8RqrGlZ1Jr6HC+Y1BWYZLHye+U++jsFVl1G1uqRutKq6D4bCVePAZMgG5aJW2BtojEZEH2Rg4jzCNl7g+zpqjJmkeCnS5Ob2/AhrqVBKmz20HvJyyiMeRLrnOhY+9yoYi0+FZvs4BqGYDBIC1yKQQ4kLp8mgtAOdkTKov8aoLi26attWbQmhJpJDhkavD+azEgjxJhbQCYirSi64xschddwma5aj3L6HF1grZVMCOZvab2AgEFB35KirbfSYv32Z+yG0npQdOrEVaJQ+uw0E2putJRAzofimOLiN0wQ5dE4qlePHhhgRRmBN1MVqHurtcESiy1jOXx6HUI4gEahsnPVaUldtUgvkGUNLjsdpYRPc+4XCTEuYk59JoHlsxKIxXmxVIjchZdAVVsvbgJrN3mGLZSpKCqN5M3R0KIi0vdewt5YUlapdNit1YzLdL4YbKYkxZijOcl0PbmpUMhQ4CauaSD22E3ISClRFzciVeKlqYDJ8o6s+1baqx3nZ+VoCm+T8vx9Smf+b+IOkOE3QQs631a5o9ok3dQOmbU6nLFkQMv5B6joY89r2ImErIY0cLlqGdkGpkaryDJ8UUlwzoabvdwgg0jByI/JSNyPYCbP4Xofuo19DY2jst97H4Ev/jo8TvB8TqkwpSNFgqRCpVbPiNk6pK5+V1LX0ELpKq2HI65hCxtXLzNRa/a5c+s7/tg4lNa0erYNUfTYCsbmEWAQGp7Tv76FRQkO6/FDOZmxjjUdQ5wJN82yUHrdkbCrGxKXByCkczLRgZESLnJbAorMDOtGYfiemlhP+YZg3Y4xmiNcc0yTR/DLfP+rjjDJNod0irAe0pDveRDQ0qEYg8LKWFIonH8Q4OWdjLT6J6TzwpaT3eRzd016AkAneBnj0TiSci5sYkPA24a2TlPhS9ZseSE9jp7FSNCt3gkxhxFofNqgYWdRH2UA1l2KIcz3TpRQ/XrP6YCZcI+FAsm+uTuMMtcJXpaKMaFvAJtMoeLdPfy0YA1bhzMJAIBvHzRzKejNvbmFykBp8812SwTyjecPCoGR5CM0PndGdvYW1HLzZ6qxBhpkMhqXIvQIlh+JjRxJYXLSFuq73DdqNRLAfoBhjbpR6+9w6b2hpDTCUXTTeYe92Gp2H/aFC+zX15/4Uv+vrUsaOthqGWqEYjC0x2pKoAoX8lf9AXLvG+8pQhYocRLaQLGopbCD9yYmbfZsDVXAnf9+sJL2cnDP7+o0JyUuwCkt3tcrY3z1jzP7byXW/jkwe1vAjkKMptBXmtIWz5GsK8UXj78IlKjut8fIHNdXqvyull1XJMIrUdc9AselItrjZ3llD0V9ftZMx3zf2Xo7dK9XpoyHdUsj+RsbhLjub0f/+OYN3/zyL730m4w/8PNHHfpPBe1+wpjR61wvV5i+SvfvFzKmt8ftfTPnxP6Bc2k3+yb+atD18n/LoXcPL8D0vYPie5zF8r+h9z5+8H1z/7tZcl//jl1j60t+QL1wqHymYpHniA+lkIyBTNSJaWzLlZNusIpkszlIn56cWzXgO983/JX/rM8je8jOM/9/TGf37T99AzfPBQPP/8YvMv/05NOOw/NbnMP/vz2TxP38F/9HfIjznb0nzEQ3+MKYlPc4o3TImyCQhnQLR+rzJ095k6g+Q6BUuCxNwRzyZLY96FRse91K6j/otajmw7nDuB6jp4Mwapx18ngvVO1oyIHb7V4i1sjFSYHvNJyfApHHOxhis3TccPyynwy04rEfBuYAOFbWNaPaww4f8LvbwR5IsX8Lcx38HKz0z2mP21lCoH84UyDZIEff1Z6VmQh8rJiP9UdlcDjpWFCnwJaYOlB6vVPSgeLffdnoBujz0ONsjsSmJKwkViSKQDCXT79cJo3H5oQigewhF1CLQNp1tH8meMMYl2r71PWpTa4zNQU09RYVaiWWs8ejE2xTRS5hPthDEhvSH4Pe+f4wntrwZ+wb06xrKIZb/++tk73gEi5/+E4qvv4XWN95O9tk3kX/6ddgv/9OakvvKG4i/+m/wtTdizv4H3Dn/RP35v8PPf5PqrL/GnKN00Xf5eKP4lma9owAAEABJREFUadL+Ec5+g+5Xx194/juo//tXWfhn2aMv/gvWOJod5kTesKL9/eK7zZ+Nb9E3CJQEsuWezHYgqCk//+eU//Vsxt96J9nF7/o/tD+9ud6ZKfnGW4mlc8n5b6L9rbfR/dZ/YL72ZhY+/mp2v+83qd/3StJsLO8R4GXXQ9m20tWSl/xKE0q5mRGxN5N+i5MrA82X+lxtWDIbMQ//S4qNLTnfFDeZRbe4qoMyY5HtJIja1JFnce817P7cqwmLknG2xI4Pvepm+/z9juhmM67xi8YBWmpFRSIKckoSmijdhkf9MYPN23Dn/jf1F16DN1MUthY3IbXxmMpTC1ooYcXTNmCsqnHpLMNQDlDKSz2GUPpTOCmzvy3pDleXOqpJ6jECJUMBs0pArY2hmU+jcAPGaIJJgsbsu+r2h3oOepvZfO9nUS3O01+6nJ51Ak5j7MQxVhp3e3CTW2DJxcSuJl26lKDKOfz+T8Q384Dx2o+F95M2jNk3/s1nM2UaQrMx/8yrWfjsv5AujJntS18EIPMkxM30Mf0jKNu9NaWsM0PdThlN9UlaMWVP912lSZ+zjmxCq0txIyrbfcpOj6LdJW91WC1/I/W33YYNgytZ/vDL4Lz3az5p/ph9kYuJ8NbwY/LbcbJ7xlsCN8JovPIL30/12b+nmN+J1Va3iWIa2n/fXIMknbxrrndmKvtdMg3AUtxiMWwzbLXxUz2C6RnoT7F87utY/srrpaoGgwaqjrB0CCSnQIucmxsae3Mvbml6Hc3Q/IhTa+cHKD/7Rti9l8Wz/orqos9K6cTcLa3oIM0Xtw4jV2y+rgqmZu7Bxm2nU5BQ5gVbD3swYRhOIiUNEGkiJ40YjNEgipr7251sjndtCp9pnBMqrUhwFRx3P8L7/zrtVo+9n/9jzDXnasVQEzi00o9xCvU3yncg/o0xylLB9JEkh9xHcvFYB0WQ4lHkRO+NMRhzcFLdjP8kOhRSoT66MaZeIlM6Rz0WE1jJZ99pjNl3o89GX3RZ89NoO8088GX4o06jrBxpEVAOa+nsgDDSGJkAfxCTS2BYRQRBjwXbxtzjYZh7P1maGVGFwZrL/8bjLIjOPhXQBKkLXDYivOBtZG7Ack+LHyd+shBTxUSKttXl1TR/Fbi2NKbOM2hC9sJQUQF1WJOOxFtQEmh50pD1heyCnp2udUkoG9J8aXK1vIWaH0vhLEv9oxmPB4y+/WGBx0yt1oS15LTGIxSGBbmcLFpQSOjERUFx3psxCxl2+khMjeyZIWiAiyiURJp768wk/c5+NfmQyECquRCHllCSD6uMsBwR50t02o7xOW8izPdQmQBTgMSAqw0rDc93rR637vBZRFthzXlxF3Y3gkLx/d7hWgF72uOD/1v7HOAYVLvxLUMi1Fy1hnDS48m1iumGffwpT8DKAVlraQxQQ011zbMxZpLWPN8s/RBeOBvSfA0ksbLQvqBdW5ajkKrImX7QS3CHP4houMDCR19Cy8SadkyM4cj0MF4ay8pHIcBDYAl7G9hwzBmUI0sUtXBBjI2cDLE5qKm2lrqsCX1IEiYSRQnNtlh7lul7/ijqPTd37NeXm3t/W6R3fMl4yzFs/IX3Ys54MYtbjtOq+Ggq6bP3FUEQHNQU+xlm0pRo5mhaD/1zpn/qPRTtI4gll9BHt4WIV6zDSD9uyNB8b8LryddQlWSjIUs7r6DbS+QcRozLXVQdiwsH2LqkCmdBerWWZIMOzhvSOmQYR5hRm1qLmTiYVnpBLS8kPIsXaGoi95rR1NJqrzK3BV+Ng5su5/CLy8x2DMNrP0cwXMLRp1TbktaanhMb1+iBpq2jA+MlBguXUk3FhNmVkkV1A7mgll3bR7Wtbki/M98344pAVl1ZCm171lUgu2+x0tPQwbzbwNTcpTCcJ9NIOLssH1Gg9Q4rDY9V3lWdpr3ActmmU3lidx0D2ozkwMK6Jk9aq6r7lhTWYgYndGZtgECYkNiI5pvSlQrbWtsO4stIcFZSaKi5NxIiEqKtAwnRrSl1tORKizEYGXitNs0RpxFvOR1z7ENgy33wZYGXI7J4GjIKkTfP6sgNz03araXc1pShR3aDZo+PWuqh1VZjJAoTUQnpW6eWiwWsAEemd9Y4AhXwjYGTGoVhoyYigQVC6ANh0gWBUf+Uv8JuPJ7o/LPgU3/GUGVLm9IVHHaMlHP/6XTj8FopORnNWv1Ugrb8cjLxsWjBPPA3mXnsr1EXNXbn1RRjGbfxCLeGlKjuBYHrepjhB4UiNhleK9FyOKYeJ2vadtOvDYtLNN+tWRh7Qjma3vII0zuE7iNeRXHcmdAIXJqgm+85TWAxJvietJt8kNiLeiDt0ls5U09BpdtK3qK5ZihDvQcpIpTImaD3nua3aJpXXmMjXI1Jt9L6kb9i4y+dRfelX2Hm+VeRvPQ7pC++eEWyL7uE+GXfJn3B+bRecoHKfo3Wi88meYXKveRbdF7wbVov07tXXE7ykkvovuwc2s8/m+5LLyN+wYUr1t203X7R14le/k3il1xI78UX03vh14le8DVipfVe8GWSl1+its+l87KL1M6FJM//Gp2XnEv75ReRvuybB6w/Fo/Jyy6m9dwv0nrEL0NrlljyQ3JpLmtNXg7cTxqpcNbqrmaSlvSIly7BuqFWp04AoE2gbY3E5RrAFrXmYKJ3GI3vGpKtRxCnsr0VgXTKtca0ZF+HJhfYjqS5NYHxGHkqY4z433eqWzS0Wv5CUzEybawWfQrkkQ5HVEFNKuUNA7+vsbX8lB7E6l8ppbCyaV7zsiU5lDYjcFNYb28gIz+0n26cfme+N0GocWx0rCQQ2GrG2RuLE0kNiMyQcaxxb76j5TUecYwh1ohIX/R5c6e9uRe3ND0pK6wppJgRlTmcbtCmHfdU3BNou0I3t/S8Vfni0ZggOQyn8CW5x8uANtY1NovMhTK0SSjHbBAmmFAVWapEgmoFOF2rsMVaUh21qYIt+LIvRbX4pMPUKc+ifeJPYALZkDVuv1WmJGUb61qYcAoTdzAycBot0joXYFnCt2NCO0XWgJa2VlkmJfC7IN92wDGZ2nQs7dNeopVazN4vvAZz5TmEEq93I5o/IayqalKH92ZiUI0iMNZGWKmnF3ipxBMybm05TK+Im3nonxD+3Cdo/fgfqd4nEZ/xgjUlc79fYcvpP8XUQ18MD34W3dNfhrn/LzP7wOdhlL7W7e894/m0H/5sNpz5NMa6H/zYm0l/8WzS+z+PZmE8Ed4qPnw1wgZdvORbmQgNOGE+RxAYOY69JIqA+WAjXP5pRp/4E2x2HaFyp8GAzGr+uOsbt0b1BFgZljBtEXV6hN2+aGZF6iSzJPEmovbhhJ3DqJNjCPoCsslmomQjdmYjQVNX1CFobYLOUQRTh+s6QzCzecW6w+4MtrOZpL2BuLMFeqL+kYQzx2Da0t0ptdPaqDoOlePaRtA+hLive/ESpNsIG1IdTT03R00/bVu8Nd8V0LyRRGiOJlrVUHO/TusSWJfAbSsBu9rq/AQqGoyQYSln5s9/M8XiHmTv5NwagLLaFlYu75IulUJ3xIUMXzkJGQ0HBh9vZibsEBUZsfYew8EiwfL8hKLRPHZ5LyzuJhhcu6ZkF6/F5NeKr+20h1dRL16J33i4wg5HYpYuX9O2m765ai/leAd+aYfa24kZLmGEXn0U4DstYslvsDQHNUQECscNJwL3LoUkmdyv9GF8gBF4aJ34cPyeOez//ja+WATpgxdADsLGzakGYwRMlKBbYZLmE4xWgUBiW0RSGC/wUqYGe+z96Dzs10mf8GZaT/7bNaXoJ/6W+MlvJH/iX5A8+V9Fv0/vCf+IeerrSZ/8Z2vadtO3TU/9O1qPewPxY/6RjU98Hb0znkWxYTMEGQkDVntUAsaBxlbrN3yl+qxhlMxS4RmZDbiLv8jSW36UwT8/hvzKL0J6CHs1djhHLHAZ2O/lwAhYEoQIpWCMxdh4RfLhMk3kjUQtmppmH77CYbSirgNPJogKqk/NNFG8khgfpFR6cNLHA9XvfAtXRyqtU9E4fU5qixuQnQ0xTRgoDKitxxgtXEKLqgVb4yWYA9VP0PRP/JlAVavshF9Ul8Ha5pn1Y10CdyIJ3DlYXfXMygOLj2QY6kpz/XyWznol9dwO6iQi16psrcVgZUDrxryFY5qVdyDD0+nP4HdfTvWZ1zF+z88zes8vMnj3c0Q/z+A9z2b5Xc9h8V3PYundP8fyO5+7tvSuFzB470+Sve+ZZO95IXv/4+fY+e5nsUd8Lb7j2Wvbtvq29B8/O2m7/NDPsvy+n2T7O36Ka971chY/86+Yiz+LHRVauW7CpY4wDmmXGbgh3vQYBgrxH2AAnVxcs50WPe61bNp8FOOLP035qb+gjrtETnWpvBM1p5Eh982Nm3zKoYUCjQVGj15OCusJteUVYTFyUMIqCM2sKZmmrXJAqm291BcCV7uYf+tzYGEnqZUz8g1za0tNVKkyIcYYjKuJc4dzMVXQZbVHVC9TGCTNgEBA3bic9miJ4uL/ov3Pj2Tx7Y+kc/H7QQCyPOmxEnfObJGr2T6Zbet641Nz3RvlCdBITagZypUI2uR1SoH6p76FzfdSZCu8M5RBhPAHplYbAsuBLqgyI5lHpilRN48rUrO9bwIH1uF1baI8Q9VTWCgU6Wi2SmuBilLjjNqsVMBNkIn40dV5Vq5/0l+Dk51paD1KIuGun+sSWGMJaPqurgUTZ6pghJchtS7AatXc0oQ3zc84+wW9W9uzdiMQEClGEZQ9rLYG6ks+zvJnXsnOb7yWcv5ySkUm3PAa/Phq/OhaGF6NHW/XonQHJtu+tlTsIhrupBpsZzzaQ6fcSXdwiSIll2PyXax1+1V9LcPhdhYX56nygimF9mfmzsN87Q0sfOD5DD7/BjnlQk4wpdIKMwy7NNETm1YE2qY70OhZeZOwHlNuPhH/sN8WwEkZf+5vCC/9hJxFhK9LOVs5Db+vJqOLs3IGMvS6pWrJAWsVXyteU9aGwkWUPkQltCIdYawcyBrSohwmcYopCoZlTHbBR8gu+ne47EMMfW/N26/Vt0jAPgpqOfoS5ER9EmsbzOi5YrWHb8CNzQnrAjO6jpGiEfmeq7DvejGLF39SAYGIUbvFsAqZnj4ZozhNllhGboHQ3UTrRiN4I9LQsRKVxIQCPaFXXbWmaBlhbILZeznJnsuIVJ03KU6LmCCqEDZVRjVsLUZ6sFLdk3eq10hhVVLlwOozLXYSX/RO4gveg1m4XCnXn0a5lN+pl17RFaPkSR26ubkrRi9FRvxYkTGGBpw0pOLr5+0sgfXmD04JNPN4VT0L82Ty5SsCq1XRNEnza69GbiWr6bnOquq+RYVl9FKjFaBWQ7Q2UHzno+z88B9ivvMN+lrwVTJutYytDxII2njbktNrSMYQkQxiYxTXinK15nxKHWxggKVx5KkLCY14EU9r1e7+ejt5j75r0zWexA/Qng6VLSDuED9PXkcAABAASURBVHQ3kX/9X1n44mvltAoGdJEHk0NsUQs9tErJ7ACD4NWn0LQU+cjIz/xF2qc8jXw4ovjvl1MvLCFbjjU1XqvlBovIL2D0zzYvVHdOhRbIEycY2zGxXZKzKiU1Q2ka/XHKtXbUU28rQhBAaudDgi//JXESMffZv6YjUIU4WUsyjGn+gyvf8KBtkdoYbWMUkyhCWIfq++rOqpYjJUE7bph4K616AX/EPal//tOEm7aRm2VsltGJNxNuPAQhd5IagmCK2BQrNm6at16ZVyCNvJYpuQCqIpphyXKMRtxQf+NtLH/k14gb+ZqAjLbSQ/FplBLhTawyamGFupWBBsgYKZWX/IyLCbMCc/GnGLzj+Sy88cfJd30T74bgFA0zulrxQgHNXGCka70yNX0UiRN97juN2ffkG972Ja1/rktgXQK3oQTsautqVkSmskSBwIgfMpbnrUoZgNrKKYWs9VGVkZZhS3QSGbW5bzH4xj8wXSkM395INZ7Vam08ocBmcpDjCRkzxphMxk9X5zFrSLhSW1wBzRdCk7Cm2d2oq0BtSzKyiWvZdlN3pXB5rm2CupZzKgQ06liOP0XDw7Ib0U09+TfeSnj1F5luzVJWQ0xgqIoUGgAjNlc6vZOnUQaveiwV8SP/gNZh92V01flkn/9LdX+ktxBYB0IgDThpEowxulia/5U0rCpFSTIBkRpD45AimhV2JH0CO8m3Vlc73kkw3gUCYguf+RPG2y9nqucJd1zK/Kf/YU3bbvoU5C0kNhon1/zcu/FOcynEBhVFMFD7qzvDsCDV9lwuuWYmUJNThMUc5UXvIV/cSWmPFDiRjKcMbuvxkkNb+jomaMYni25o3F9/Z5qrxlEnmjZ4jc9K1FIOI1RUKVKDieiqfLR0JcNz38Po6+/HX/YZjLZLVI1OT+RQ/ENTWvm82PKTVMvNXdEbZZX+6E5M1oo2+bRH8wvFtAOMtiotHRqgg2uptmSiY8YpzTfc3XzdTZuoox5V3ICQhgSbmJBabeSpy213rte0LoF1CTQS0NRvLreeqtYyTtYqlMfpBznDbEiqKIaNE4Z27tZXfAtLxj5m0W6RsZHRufjzDK+9kGDGMpaBd8EQVyUTqhWmb+69ogDGt2UM2wS+o2u4ptT8fglysJWfIwkCEL8KMlHEBbZkTds2Xn1z81i7TBnXjOKAYRBSGiMHUDGlrZpRsJlNGcx/XdsX9VWYPMbVOaYbUZFzoKNRoNJW6kdJVDrs7DH0T38+tr2F/Jw/Y8911+HHjYP1BIFHTd9QZRMOLwNDHYUTsBS7Dg2Aqh3oxJv0hrxrdbPU2grxRoYeAarjyc58DuOlmO6h9yA95DDW+sgS8Oq/syGJtVhTQd1QRFI1bnx1HBgBEsKItMoVJ/CTsQ/PFyD41K8jleCQh/4WrR/5f5RHP45AcYsyRLrZR4gSIZpJ4804IfnIR0+ejTHikwlxgMN7tattoqHKeEGOqFxg+M1PYHZ8k3bLs/u8D6jBvQ2XE0CEd4STOivpbTG5W+ljZA2YgsSIQaH+iBJfLzKWDAtFwSL12mqiqfmJjlZNNsBLF79HGZV2U6cxBtt0XlcmWokOq6JqV3fr57oE1iVw20vArrbKVJa11sKq0PTNdNOJPYWPFIquMKy9Y6lNSY8RlGOGV32IGdOm0Gq/FkhKXISxbkJWhqi5J3A4U91A3jhWImwtRzFEWIuxMTR/SeAZq3xIGciA+5I8GEM8wqvfrkrx6ZCyqGjJIJfa27fBBoLa44nl7LNJlKASkNPSVeKPFR0wRFqNNVEFJ+tf4ChNSRPZWYm3W/Ku+T0DBIaiuiZxpThwahOcUXxDjtBkcyx2OkS7v4678gLCqU3U6mw0msfYW+IYlzD6500PAi++Df6Bz2Z47yeQZJbk/U/T1oQB8eALq/e52s80XpKH+iz3u88RNZooJxMIqMiPolusXKUyr+nZaWoPCjp+mfjk57Dl5J9kPEgYnfRoWvf4UY1pw6dvcq0JNTMkVM0NIUkYjRBBjAluSNTNCqcv8K6aRC+a/6W5rKTPyl5NSLzrCjX4ir6EanZ+ndFHf5+OVHb0kJfCg36J1v2ezvRT36A8iQAiDQeENgIT0xzGGHROqHm+MRnTvLtpMsbgSHCRYVbDPjItKELcF/+QJAAXdknPex3F7h2N6uDFXx6Uk3ZizYNKGmDMzddtjKFsmKnU29yQhakqzTECekZ2IMgdlc9ki7zm2B6EADXPPFGuPLaawG5jVq6/qR7xMSEjmUzu96WafZc1/5QovqcNcxuqo9dCJagMheQQSpfGgbbRatmwfEwlO1B7w9iMiYuMurFz5RSlIr9jydrmSBo57UFfds2TlPXkBxjnO23obCB0Y8Kgpl/o6mRLoq0ajwrjemSy16mpNdbmhr55dXQ/3ZB4J78p5YcCl2PV19JLBs4ziAuiuk2QZwQC004RzVI2KCCio7xRmVBL1nXdknxqclvimzFJHFXpiV2HKO5TBqF87ZgpP0VmCoYC9bFrkVQZsWxrYEJsWlDnJU7j1S416TUjvYyLywOMxtFKpyONdRwdQr7hSJoFM1WL2G3DxhFO45cPc4KwojsuiGa0/d/ZRBIk0gtUr/SiEOdRQKGtZ6vIPD6f8OZtza097K0teEcpZ4wRK3K23lPL+Tpf4TUoStSpdH2u6nQtMAr7assiVBtGA+tEsATldmzQo1NsJs+6UghLafdqkkLQ9ywKpBkpwbKbI29rm2Qg4xh3GYQz9LREL+xWRnYepz4MTc0ymsBBQBwGuAisn2atD2PMpAnn3D756dr0cZJ4Sz5sV+Wk5LKWRkppa488Adse8gIWDz1VWyIXU3z8j3CakCVzBCTUUuSx+tfIhtv5kKQZk0LRyKHC5dtJwgXGpabGqJnItzODB2reBzRgpMkWqQvyyRiB5cAVgjk1Rs65MJYq6uCyeRbe9auMd++ivPtD2fywFzfF1pSs2k5rLRwUnknU0vJZf0O0ZztVmpLVAbaIyD/xKgz1xPjGLkC58VmOdaFKrHxqaaD5DgqM0qpL9gSdiX4l5UiG1zPys0qL8GYjaC7mthBGTjRH2yTFgLv64eoxjf1xJAQ2oVctESraHR11/4l8jDH040Oxhx6Lr3qyTUMtOGpaxTwtjWkzj4upecogY7mzhXI0pH3cy+goAtceGpZpc60GftxqkT769wi2bqPPbpKkz3xj5A7yATDlNJP/O8z1ScNlUUR7XFO1j6c66UmYw55CuPVo6rHmaL3E9rCL9y1K06OVjsiDgljPLcHocpiywWYMevdk/ITfp6WId+u032beDOh0emyQXR0EjlErYK7qMzAxxXINnSmWZJb3mi6hgSyEpGtp/GVWFuw98kxS2eup7t0J5KcYL2qR9iyG93w8rn1vNj/0F4jnYNeDfhtzystIwzb5EmypxtRZm8HUZtzCgLYM0KgFsXgIcdoij7i1h721Be8o5bTo10B6GkDiXK17DYSEwoRWz6XT1HLNaJqSxNSoCbWVaHBadIKQTCDIVbupo4G2L4bYRIq4NE2QtfBuidm6UNoU6WCZjgZ9LHTctgOqMCEwO+USu2LSE0cdWnYGRqXKGloyAk6Kp5dretpGgGrBOTdRVO8qvPcYIw1W+oFOrxWV9dfnUhErpcyE/P30yUw/9OVUAiz2nNeTn/8eyniWwA8JopCQUhNWBa4ventdMixJVeDSLs6GzFURnQjapoK0w3ePO+ZdZQOCOMagQZAuNuM34bRRVK+0uBJQkZ5SsfQ/v0376rO06pmm+5S/IescOcm6lh/N1gnaVqklT78wopi/hCI9irFARDtNyDYchi+uZTT/HbyMpJEBrhqGUs8tUUFTab430bimjFb8s5r3cdwmiMBVJf1uzkbJxjTvqyHGJSi40jxhmqjQ5O6u+xFrlRuEjjIYM5DOSIQwezrutJdStroKBI8ZH/5civv8PO3hgEz2YRR1IUrYY5x20RyF5BwnM9jla7QAg80uJWsZds/ej62PeDWdcpp0XMretUkXltijRZkNlmnXw4mt2S99YyajtP/xoLjGtqDrN5GZveS1xY2k14efSud+P0KvWCKyA6J7/SEbjj6VUWrlLyw22I4bG8wwIx31CaplRjYmbo1ZqKBWvg11W2ld0m99kiAfUxz2dPzJT8CGi9iy5lDJd6NbIG4nTKmebYpa6ZawKAg0ZcaDmlqLSKdI2OZDHotZvJzBN7TFu6x5Y2KWtZ++pZNQLF/L4iUfZ6m7hWTb8ZivvQY/dwlxvMCiTZkth2waXE7Y2spSXhNXC1RVl1I6ULXUELfusLeu2B2olBwfIu/d9UruZNDMhEHfGObJ3a3/MLaito6qzoialSgBaOCclKzSpG7bEUEa0gk77FTIq1aIrNsakVpLgqEsS4LhEmXQJ6dNTzN/vrAEGrQ8rwhLQ656az8S/0PquMQ3MVK/SNlaYs0PG0yamIhKMmweAvHdXG8JeQNehs3LwRMOsB4FTAxjMtr3/CnMGS+DrMB9+lWYhaswRgVkyKIypvZDbu8jFXgMwgINCUENG6M2IxlOrKEy2e3N3oHbF8+Bchk5ZGSQjLd4QkzYAhPhFUVs5kHri2+Dr/yjdDCn/7Q3U225u3Kx5oeX8/LS/VrzJuq02PgTr6T/xN8mkqIUe3fSe/Tv0/vZ99Kauhs2TvCmTbcoMYqc2NIdkL9a+msERFRy0tf6rL9lcM67GUUtbOQZX/he+Nif4hfn8VpIxKqyECi2DWKyyQHrP9gzVJJH7hM6QUkagMwSYSabFvXlFJe1kHB0BtfSrpYw1mKP/xHiez+V1mm/RnfjkbSioylPegHpCT/Nhvv+JrHs4iBf1qJjD9NHPBJ/+Em0T34SZf9oTGeK4r6/xMYnvZroiMcLCG3+P+I1Rvbh/6TemRMcWT4ve9/CCaQURUVywotYWD6P+W+dw+KlnyH72rsJ7vks0iUI7v/z1FtjNmee/JF/hO+F+KN/iu7pzxBYfAXlpmOZrncxLHezsYgYH3tPykNOZvbuP011z5+g1Xsg9al/xq6ZjexRZKY+7tdU/n7skP9yRU14iLbYT3kp6ZkvYOrkn2FjR4uE1r3h+EfQvtfjCVWvjcaYsMOOKiRqzdA69kymew9g9sgzsCc+iSJpUZ3w40T3eznlo1/L0qYjZe13sCnImckD2fVA4Ep+r85v9cDZW13yjlKw8YzX82Jk7IwxNNcmqTHIzXU1FJg+Tts5tTzXxG8HmpxSsKwcsGASlhYLlk2MzQd0tMLeGAggVQWL41yGsI1Pp6g23Y2gk5KF1wh8WIGYMfXQMhttgqSkFUzJpwTkxhErv0tCFgWIsFOs1fH99RrPBDQEMLmi45bIzwpUhc5SKz9YciHyeL9W6Zo+6pUUR5+JufIizEdehVc0xRT7FFZTjtv7WPI9Krriq9Q4g5dDG8pY1+Ix1Cr/9ubvQO1bybjZumwIa/DSz9oYKhVHW7EyAAAQAElEQVQs1A/CgOBbX2D8sZcJFkP34b/L6O4PBpMSCiAaYybjbcy+K7fxYbA0GMA0MMjmZMEJ7GwfLgBrEZ4nrhYZt7eB34vxC5pLhkJ720tBm3FsONAhHKZxc1invEmH5SsuZPGcN5G0pgijPtl5n2bPxe8m0hwj7ICdp0XQcMWNTMeBmjlo33c6uWwPhOMWRaVtL0XfFiItxGYFOk5+OgsPfrrC90/QCnjIXOdo4rs9mf43P0b1rYsxZ/6hQvk7mLny/Sx97b0Uhz9SjuswAulhxxzCnss+TDH3LYpL3oUf7WFRK/Rg70fZ+am34Y5/NpunFm9SrsaYm0y/MyaOy4hitqZeiumGhrgzg7G6v/xTDFsxQejpczFEW/AC5+FxTyEvU3Z3thJtvA+JIrnFjs9Sfv71xLssm07/BfLlRI5/hh0dT3zML0i2VzG+8uOUl7+P8KqL5UOOJDn6PkzbLXSOOZx8vMC2wNBxfQYn/gThzg8wPuv1hFufTrYtIdj5P4yv+m+2X/hhepGmounQzrps1fbSVHw85rAz2LX4PuavVN3feS9dHiYw+gSqC/+OuWvOZ8sDX8kg3cCOxHFdMkXH1pRZSqV+cisPeyvL3WGK+eutizFmn4G1/nrebpuuuQnqq2XkwGlwS7UX1DVRspn+PZ7C1lOfRv/4RzHf6WPlCWy1TOw7RJGhcdp7hCLDR/0VZStg0xG/QHrs/fDF4WTdIfPlPBW5Iiq76NQRKVP4wRxVNpL7nqY1CFjrYz/4kPiwxiMhihqPxi08DMaWMvWl+tKWXEJVUdAOuqgz0N5A9xG/SdDqUZ37ZsZfeRckPbJIr43y3MJW1ipb31ZaJYyJnGP5A7/L6AO/wtRR03Duexl+4LVr1extVq98AAaHMYYmIlBhybQMDtRCbEr8cA/LH/0lau39Z8c+legRv04riCncogZAg6B8a3mGqjxURAqvG1/SRCxm45HASowiv3i/TQRZuAFv+nSVrynTVvZWs5Gt60qn8RVGERBNI2oT0Dv9mWya8iT5boWqHVa62X3or+O1p24kp5yO5lYNchLGuJWqvku8GzSoUUqUah5EimAmcirTfoFk+9cYXXYOnXPeibnsq9TOEm26D+lGbUsc/WAGR9yd9vbPU/d65If/FP37P4o8mWMk29YSAKncEokfSMdatEYVNivplXsor/0ms9UCnVbKnqhPY38a4iA9onZNnjniVsFYi9FRkZNOTxOGMRuCIWlk2blsWQoz4jggvHYHvuwwEw5oZTsJymsoNz8c84Bfx89uoxz3GAlfJ9LnaMlRl1fTreco/WF0TEox3kN90btpb7w/fusZitZ8h+KqbzAXJYy2HEG/a+CaC8BUjC7/PBxyssaph08PZyaAMjgEWw8Zpnsp4oy6GlMVNVOKcM8Yw9JyiTv6eGbDDu6IH6GzoYvfcSHpcC+bXap1tmNo1K94gdlGt7h1h711xe5gpbyEvZ8lb/Fu37MxkvT+9Ft5dT6X080JI09lLJUmXaxwZRhvEzD5KXYuzZOaLWx9yF/IJfS4xtXsTUN8b4phbdiQbSMZzDNTBQyu+1+qXeeS51fRytpM948gs12G/R7WFATFMqNWC6O93b7PMGbuVnK9imK+pjEUDRmzT44r1VaZCCMJGWqFfb3uI2oBN5ojsHL6A4Upn4B50AuotE2Sf+wP8XsUPZER5A5wZOKffEjYOLDDTmB5bg/j0QJ2WWDxHg+9A3C4MgulRxED5XEeY8zkvmUtxo1huJO973wxxa6rKLecSPqU1+Nd4/Y9aZXiI5Vb47OuKrTHIg3RRSsoW2dECm3nZYVNxKdZpG0W8A0fQfNcIusrXapB4L5JXokCjP5ZSMCozvDYh1Kf9CyWlutJHdVRDyW558+QMVLfKwLxMBESKsP6YeqUVHuYY5NRapu5cm3q9Gi8FhLL2S7qeoomCmp9TKuYp77iPPKL/pPkrD9i/nP/QH/rC+gc2qL6xNtpLx5OGs9wXe2lX8qv7UQjx1tVGotOV2PUI/Q9dpcbIM+YLjVoB/kQmCKj7QyVNNzaFB8usHTF5WTHastlEQKBlvDujyTc8w1GV30Tv3GaVraHgmNYnt3EUnQ6m09/OsHX/4Lutz+D21CRavvfFaGATEoVaBIXPbpOlTFiLDGHg89QFofROv05mG9/WGPZ0mKkppzfzULdxU9NESqybTcfT3Xd1eR+qMiXIwkTFsohVpPR2R61qVnstLHySeMwZyRbWQpgFeXV1Hu+Teeb72D01ddTfOkNxMwyzGM60RBn2uQuZqidhVs7vPbWFrzDlBMQuTEvjUNt6MZpq7mPbB+0lePqQBPXYkMjI1swLMYsxn36c59i79n/zHDmBILWkP79nk3vfs9l+h6/xIYTHy1wch12diNZtYfW0c+jnD6aZObh8PDfIjrh0Uwd8RN0T/sD0H5tKfW1Jz6f+PCnyDZnLLQ1gVnj40bym2wH+EYrRWrWGKPPlc9ar72iSL6O5SBKIXi0GNUElFIWMnJG8mqcZ/3IV2Bn7i7jdQl7P/WnJC5R/lylb98zVPOj7kaN8TL2Ac+kc+yjieXT/clPZXjcg/X2jn02Q2SD4AYm5duxtoTRXrZ//Qu0L3kPJmyx8VF/rBXvIXI6ISaLqbWCKhncUG6tbsIQAQJ9qIHaJgKn0g0FKsIArcKFnawe/BQtqVztR9KJkpCW3gVkVnOPlQ+v2Zj7iFL6ZptKTam9+F8j6k+pgTGzp70QI4fakumkilV3JtCW0IClDLty5XeFt9ZitJDInaWTJrQqLY6WdmLzBWbqAWPJrhtdTFAuU1z3GYyiuO6hLyZ56G/RPeqRzC38N8vlFPHpz9WWteZQ9U02+b0sR4bx8pVkeyvKhz9XYzEi2HONgOFe4s6QIrtOq/LhQS/hkGktZhOsyYmrWnPRYC76M1zyONKH/TLZvX+aqbs/iaR/T9rHH83gwrdjH/4q7H0fQntUC6RcweCqb5Hd87kU9/lxysWKyF/DeDxPR2Nih0sYzeXduz+CU4Rk5uhnkC/sZbz7UrJtLarLL2GqiqiLkri8gviSz2o77pWED/lVRUK+QuvyL2l+TtHLrqaoC4GdGKc5FZd7taCuFQlZJJm/mkj2PVraQRwdQ3zR+8mXO5RnvIjevZ/LWAu4SDYnNgOWBcAiLyAaxtSKoHArD3sry323mA3FwBhtUqrznkIIkSxXZ8cY40UaiMZ6frfEbXpnZIiq5jseHoK6FMqLVb/Fulz3RverO6t6eWI0h7EjVX+oLPNShE4d0WdMPrMNHvBi0h2fx3cfQHzIg4k/8xcsfOEt+BOeTnd2C9HcLhoE6rfdgzgR2Dj50ZirP8XcV96Mv/ID7Nl5Nebej0cRbtpHPIhkz2coglQGdHyTzDfAaz/dZIYfJLFRIvbJyWNB44k1eL+PDlRVogzGGEzjETUOYaQElTdyBLGFymlSGGgpbNv/sb9nPtxM+OW34b7xDsqvf4zxh14KDnxZSKUHIpWvR4JoupbZ5FlDu2ZXq4hYW+1jN0kKOeVDfxOnvndP/1Uiow4YMS9aKx4kIcla/fd+0uei6bbuCvGl2+vPhsF95KivTwPnHGGTXGe4QKT7YMJoSHHF2Ux9+BcYKK3z+D+mvMfj1D9H1HxXKvGoS0RZ94a6bu5mXIFURPIvyZtMqs/lI7U90lMpTpse3DyptHQ5IpMYQ41rw68LOhitvEI5w0pRRSODqAuB5O19i1xit+pIonWjml+xjeYvbEKBkkDyq9WpUiu1zrZNApU/TrjpBNzJT6RKZlRHSC3TUJFSheLXROiidN2rJzfXjrwKTi+b+QYDqWqJV4J3hZ5U8E5+Gsmt+YJybBItngqqVBBu+GXG738hY5uSdrTyvfRjlF99G0E7Ynju79P50lvg/DdS7PiynNb5BF/4Q+rvvI3iPT9KceV12iL4N/yX306kiWU/I2B4zjsw7Gb46d+iHHTlWK9j/IlXEs4VGGMmdCcX482yX5shQWiwilCWSU1ARDXaBV96CVwouez8BKO3/STh5Z+hd8yTGJ33FtxZf8zgO+9l/M4X0Xw/xH75Dwku+A/Kz/wS/tN/iMsG+P/9bUatkugTv8aC38P05Z/AffQ1DJY/wZKi+135GXPuv9P88cUorQg152otDMpL30h13h9jL/wXqq/+G1nahiv/lqWv/Qe23SIoBBY7Ce6br2V40Ycwoy+x9Jm/xLRCRp95Lm7Xd6ilE+6C34Nz36w+vJXw0i9QRY46jAVgQhQwI6rGEFpu7XHrS17fYlYHdFqbaS23Se7xYjY87R207vnjmrwhxqvT1+e7s15MZCmdx8taSvZENpei1VQahMwnpEc8jdlqKIX5Xdz0MYyrS1nudWnll8EgYVF7eA3I8G4JO/LkcrZB9zii0W425AJw83vp7TkbW2wiu9uP4RbPZefiNSS9nE2ZvUmxGWMmk9kYc5Pv70iJkQ9IZPycnE91xGlMP0qGSohl4YMvJ3/njzC+7hwodUYxI9/VbSVH4Cfu1yu02PRwLakySYM1qSsHpiI8/ESmn/JqzFF3I9a4r2XbTd3oKGvpgR4C9d6PMyIXEEu3nPajhT3w3txAOGVk32HlyBsVyYI2ttQ+sR2inUTYexmLH/1jCoVle6c+n/bdHosJQj1nYKVTRvWpLZPqeV9VN/vZkhOWtaLwEIkK5TSh2qPNEpG2S/yK1BRMhGxilZNBgHqoc6gqA82PikCgAYF9Jx1QJ3V6IgMWo+zBinUH3k90K/AxdkLgLPhoSpGSn6f9iL88YPmmjpVoaB0uFKtacA3paikSqY1QUZhaTw04azp2cJOTEtaKquy/Ns6u0FZAc20A2/53zX1DjTSaa5Pfec3n68lrVn8/NXlvJ/qhN2uMdPp68tLdqqrwu3dhwkV2fuc9XHve24lCR1I7/K6LidJr8ZJZrcmxn9z1smyuTdqyIiZBlGI1afLxElU2ZCYJSYortIV7CWEYTuaUV3vGmEmfm3ab8WvSbg1NxlU6sf964zqaBozZ105zf2tJ0/jWFt1XrutzloaLjE56GfGjn0X1jTcz/ql/pn/3k3DVgQ3fvlruuJ+lNVIOCL3FyOo3e/d1LYWKjYxiwfhbb2B84b9ynTxEa2EHLbONdNkxOvTe5HYBc+23pFolnXgjtYWIkO74akb9PjvjgNE9H0Z0zVcUVmsx85DfoH3VJxX5ATduM07vuHK5pZwtKrw+kpOxWqU3jj/ZdBR1Mk0tp+mCgI72PX09T+GgbRaI5QVM3KFSA6Wp8c0kXUOKVLeVk0YRHqPRsYm2AB74wn3bCA1g0Pu15KGWPkShlyPOaUBHLKOC1WrD5ViBJmslCGMw5rvUGASlgmnODC2I5DxLOWHTJLH8nheS7joPf+R9aD/0lTB9FA6IopBmdWx0j3KWIg5w1HFNLtkk2i6xLiOWYTSKUFAu06/QnMhXJCfA4DQDVAwvwmMukgAAEABJREFU1JBFHeqTnkrvGe+n/+KzaG07Aq9opAmdeCuxcv3W6l5j4hUNNZLDSuSblRleslOZuuFvLH5rouPPoL7Hj6zI20r17n/XbhYiWnj0Ek/HLdIWX41yekUWKgFIDvLDThQQGudjjMFYT6N/De3vevOueW5of1pzNcbckLd519D+dGNUl6h5PpipkU3Tv/1XY0zzOJFLJWCSlIkieoYgn6M13EUYd3FlmykPeQjG7MvflG8IHcbsS9MtUZxqcELNMGW2OZSyHWPH0lWfYHzlBQSa85oZk/aasWyoadepbdtUcCup4aUZzxtTk2bMd3lrnm9l9bIDt7bk9eWqlpzLIKfTP5pwS5dh3Kb9wT/G7hrgG0Fdn+9Oe6mhmYyBAEo1maQGqzSfz1NeqxBWtRnTnmFzV33f+1GqndcQPfhXCI57lEJk/0Zr8TskS3vZyy6tyr8iB+y57oK/p7Pp2Ww68zeZ6h6qRWxAeeWnsckiC9d8gRYJ8cPeBCecQjO4+4k74THFHtosM1bEqf72WSz8+y8zM5gjmDmCtlbSbrQTM7iErvpWuGkW5GSMGdDxJUWDVgJNnzUkI5BpBUjqECoT09LKsFIEwleeJmLDGrbd1F2iQ9ERX6fURU1tAwptNwxMoPZlnfS6OZu7hmSpmseJXjQ38pcotkstp1+ZNvmHX078nU+TzyRMPe712vc/RPUhnc2YHNJj5xAcUofV7iRthY+hdDHRams8HlEEMoLiayjbVyVdfCAZ2QS/ArkEamMJbYXxjkDchGkPe/yjcMc/SNstJ4LkbpTH+J4YbaEK1b+IWnJYqe7mnRG4RYcXX9akGNcirSMkPQr1tcmzGipdl+bLfMhZODMlniKskQAV7czVbzV9xzjXkIvG/jTVG2OwsoHGehoKQoMxhubYn2fyXmnG7Es3xkzyGLPv2uS9K5Ex5obu7peRMfvSGqfutRDJ6NNKZ+i2upodMYOyJkg7LBcdAul3I9P9lRhjJvJs0owxhJqDdVaRV5YgNrTihEj6WS5/m47ZN+eNMZPixphJWWPMZBybOvgBDmO+W35/saZPDRljJknGGM1dP7lfzYddTeGmbJGNaE2B+8qvsuvzZzHzY+8hevBPsqO9iZFWS02eOzPFTR+0cqt9QSGhm7BHGrRwg2tZ/vrbmRosko0G1PkSRVgSnf3n+PPeSv2lNxFffg5xlDL+7O9T7LaYs/6WaOdFdJauYvmzL2bpq3/D0nlvY8GPCWbvxuCSj+MUM3ftB2vvr6K84vN3ZtHt4z3fyMj0aCUpyRH3Ifml/2bh+MdSbb+YOenyQtBlNCgE2oYkBUxL1o4OVAO6fogbXbOmRLELv7QTP7oWM9pDMLiScHg50cJlNFsha91+On8JfmEvpliU0dguPq4mqqFjA7wZ0BxeSEKnJnzzxMSoGGPAK6JUGFyY0hio4qsCs1/8N7JWRvvMv8cdcwZlLZ20GaHqq2W8mu9hNBEJ2S5F5g5sQPq1jJspCTptYs11vvVu0gv/jersN5N/7s/Iv/yGFSk763UUX/0HqnP+Had9bMSj/dK/4c9+A8Hn/5TRl/+N4Rf1/ux/ZnzO6xif/TcUZ7+eTO/HX3ndinU3bZdf/SeGX/kHls79R/Kv/iPlF18PX3kj/py/Eb36gOWbOlYiK/44+83wrXdii50sC6QZybGJask/7xuQg/jTq7+NA22o6Wbz3FBz35Ax0sPmRmSMkY5+r04Z8933ynKXPRuZ7SdjjOa6mczjLBiQBCG5gO5yNiBW5BA7ZKQ5GxBP5NmUa+TfXBtCR3NtqKrHBAL8Jgyoak+h7WfSPjaoRcmkvLLTgJAmf0PNfUNN+oHImH28GvPd6/4yTV3G7Etv0ozZN/77627eN+m3huytKXTjMqbd59rSsPiAVzFz2RvY+apDyef6bLnPaUzL4d44753x3taN4JtBhqyZpFpaGylMZGqSxYtZisfYdkHW/CCO30yWbFbGvbh2xXAYsVvz1MYj2t0aqhED7RcmyQbiKCKpAoJ2l6lkiqrtsZf/h5wxpK1F/Bd/n+l5O1FgYxoezJ1RfGDRmhu03tZNi9YxD2Hm5/+H6MfezKZtx5Hs3k1r6QJMZClTNJEs+bfPZs+7foeFPz+F0V/fd01p79+fyfLfn0L52qNZfu2JZK8/nfzvTqb4h9P1fNyatt30rfjnR7L4hnsx/9d3J3v1qfjXns7wXx7H4tlvp3I9CUS6JxlqoSrZ6FH6dIMiSC8IEyoDZm47w/e/iMwtkdzvFSSn/owMlid1NUbbkPhwst9sKWn+BN5TyVipICsfXpErfET0zU8weOPjmH/rM1j44EtZevcvEnz0Dyjf/cIVyX7oxfDul+Le9Uss/+cvMvjPX2Hpnc9nz3//Drs++Ercu38Nozqstp/cu18O7/s15X8xVmXse1+8Yt1N2/V/vILqnS9UuedRfOAFDN77Isbv/Q0G//HruPe+8oDlmzpWouy9v8BO0dJ7fpGdf/cwZi55L2h7y5lpYm1jryy9O/9bY8wNNui7vXHSxXpCxhhd/Q3U5GkcUkP775vrjal5t59unH6w3huzT4ZN/5p+N1dj9qVZb0irikjzUtNcttISmRZW87yr+FyTvyFjDPuP5nn/faBCsYlAgMYpUlhVhaInhrKSzXVMxsXKeBhjcM5NaH/ZWtHh/fc3d23a2k9N+ea+ybv/asw+vowxEz258bvm/taSvbUF95eLljvMhpZphb7DH/83+kefQCKwMtzzbVjs7892p71WAiBYoxVnNFGW2o3kMCpcKyBOLB3fIaxa+PlFglDaYBYVCdCkNSPidsqG0DPwGd1hhyKZJZEjCTLHfLVEGSgiUA+kPDXVWW+g2jXHciiZzX2Z4d5vs9yd5U5/1LsJNOmMwvJ1nmHIqAPP9GnPInzmF2g//jfIBwtQWipFi7j848y9+wm0v/4GOtUuXL68plSP9+KLOVxdUpfzLOVjcm1bjKtlrLaZ1rz9xasJyh3kxYhxGVJpr3l82ccoPvGbxP/z+9B8T6sBFzipoZeu7NOIxjDIzuBMRry4yK7/fDpREBMc81CCh/wmNkkxWk2ZIKWqam31GHBgZexqF+gmFI32VbbCZxX0MNd+lZ0f+kXsVZ9jKu4outWnM9tiGDjqnsznCpR1e4xbW3D9Dfi+Je63SHsJKD3sbSDvpTAVUXVixgLp2VSLQRpTaO4UrfiA9Y+6ieruQquN67SopzsMey2yfp+8O33A8gfi3/RDwl5b27UxvcVvsfsdzyW76KMMPQTGcFc4rLUCsfb6rjqMMRNqEhpn1VyNMc1lQo1uNmTMd9MmL+6CH40cGjLGaO5KaSSD5lmXfc91QvNF1FjztBV3ZQc0p5whVLoryybbRNbGmMkYGGMmz+gwRvc2lO2qwZQkNtWCN9B9JT/TI4oCvPLUWlDvbxMdk3tFVozXwwFOY8wkx6TM5G7fhzH70vc9MenLgfLsz3tLrvu17Zbkvck8QXQd46pF8fVXk338rYQP/y3G3/xrdn3zw4Qzt6DnN1nrHSdRARNKhchMGZBKCZJQqDPwDE3Ech4ykE44hsykemZOytNGZoypIqYscwZFS6MWEQmEDO38JEy/lGTMkMpxtKnrLnVLjlpK5fyQOl3ChVNsTA2ZVr83JYlGAfbTTb2/I6UV6QaMC2mNIYhmWAwisqDGmBzSTaSP+2PM6S9gHCe0RtvZ+Z4X0xnNU8q5LCgfAoVrSbOKYNUul7ue0diFeEKNTIdaxjgxcJu0vUIfBlGHqp6hR00S76RMSsLWBoLhEovn/AHL8wJNuQCEryUzQ7O3L6723eP0nDD/kV+lfdUXKANL/3FvJJ7ZoAiV+hS2kY3DRQl1qFKVwzs7Adl5jVoMONDRSGT3J/+ccOEqsg2zzEVORm+ZamDwMqamrqTHN08dAUtblMjcsmwdmfaQnJfBLebpZAsIjRJQ0vy5uHNuwo5RbiPT4bn5eve366NcQ1RjpV/h0NH8FVFULtEyQ9r1cEXe9tex0rWqppnOhiypv1V/K31tuxVf+Fd6QSW7Zyf8HswfzZjstzXNtXlu+muMoXk2RjopatKs5kxzbciY/enNmH4vGQ1uk7WhJu/BTsaYSRdvLJ9Gdg3ZqFCk2JFLRJkWEKM4p26VOC1mfewl41pl9VJzovmdqf3E9c+TrRuvsbBeCyvlrXOMrwgVJS3zocpC005DxhjZuO/qbBAceP5zE4cxZp/90bWpt8nSXPdT89yQMaa53Cr6Lpe3qjjkvkWiSbqUjIk//xqKf3sso7P+lqnFDl5G6/uZvZXNrFmxnBhLBxMaSjOWgZzB2Iwy3EZQjekXAhBpQFYONKhtAjkIckMoJQqjrvKmMvptIqX1B0gJ5imqGUaBIQ9CrAxkV84P15o4vZGpCcuCli1kqD3Nnx9XMtyj7pi2gE84lpIVqoeUdl5g64hmX9tVXjwmhAI8edfRKiLxd+sHfs0E+n0Vx0jFrPgUPjMBTBHRkcxR/4QBwFYktqs0KC79BJ2lq2j+Kqfpb9Ks7FnbYxhYAttSNCwTWVKTM7biSc1WpqXPtT1jRUPCIGfyJ+muC6V4YUQigFJX4u0Lf4ZRNKBSPucqDCWZWGrmFTJO1RdeQ/SNd2PqNv0nvZ7qiBMoypGcfVNPSSP6GEusMsRW+hpjjEEqrTxJk3qT1NTfkFnaTWvnlzFpm1gRr0g6WQtgWIHGxqHfZOEbJWZBizAcUcnQ9jUHwtI2fx2sbZCAXBGeBvg0NqTSHnkqO2Jloa3uXVASaNV4o6pu8jaqAqjBRTLMUXNrwEQy7AGaPaz6qAeMWil9O6AeLVNM92DnhzE7r2DyV07ftxpddXvfV0FlSgxyUHWo6VJq9NW/INR4DyZydHoX2FkK2QVnnARhNK613mUsxxKIdESJ3FqyVkWvr8NMAMUkQXbOY4x48Tm16xOGEErvoqKS+EOyoEMtmzUBxsr2/ddafDd0a/naXy7TgqZdjqRPCTYOqBeXNV4Ri3LW5vqIQ9ODtSKvEVFTinrm6lFAFacwnifxAZnEH+hqakNDVosCq9HhemEYgYdKOh7LztU4fGBJNOdtGVLKJnkX4Btd1si7m6DmHZrbPjQ4BQe8QI6jo6SQQuDEamFS6X1X0WBvPbZEfDoKKz5rqznj1KquyuNuhmp1rnnnTcNLMMnfpDXUpFMXWKex94l6JjKhajJKs+AMYQRD6WZlxiDLVZhEuGBB+hOQK+XmTpW+uVe3LD2woYQnwTBkYKcI0mmq5u8XNUChlOaW1XL75Zp2i7RE46wgN20iIdak9LB4Gc08L6KK5kuQ7U5EoUEoNaBFP6Qr8feLOUxWEmt7Z297RNmZJk5miOM5KqHVjYqstG1CER7Fnt4cm7TlZcNcSjvFXG7Z6ps2HY4ZZLdxSzU23cygPaAuM5b6U6RBJieVq86MolrWpM/p7i0YtAZU3fD2ENxt3qaXcVcFmrsAABAASURBVG8qbVZjzX1DzfM6QSgjN5CzDm2EaeZaXpI4OQNj4LIvMDzr7xiNF6kf9eskpzxRzmFILIMUe0mv0WNdVnUKgFdVxf6xcahibydVGiMeJncH98eN9bG5b0iW9YfaadOInX3ynkwXfZRyGo0FmGcHQTenK4djCqhMn7aZ5pCFHKOxWkuqFQ0t0xFjheDquEPRBl9IB/MFonCEVfsr0Wp5SzJFs+IWIzvClZbeli30l3KmqhEymms+RqXcsdGiwQRR03HIl+hMH8FQcunYHC8Af2PC1pjA3UCBFq1rSS3JP/cxmfhBftkmnkRIohfkZAPLatsm9LigoLYFlZxYWWdUsk9Oz00/ByXMMiCMIoxAVjMgxjX3XmCtebpp2mdhbvrdLUqtyyWcwrsztadntpP7mto7wmIvC6bmjn7M1y2KoEU7smwgJyr34rc+gOoeD6U8+RkKdMwQeNhTbSAyGWVcMzPsszuCq4MZWomDIKYx3KVAx9LyHNZ1CZM+mcLYo3GLzv1+j3r2FPJBLqPRk5IM6M122StgMiUDMzYLlFLg8rTnEG06gtlly2K0md5giaxQ/ZrtY2do2x750JB0tjBkWgag4mA4vGTQ9KO5NnJsrs3zOkFcJaTNisiMMG4JG3YwZUK4dC0LH/t1wquupnPKU+k98qUMfVciC5C6YvRprNXz6s56EvWs5Ycb8hhjVlfhnbR0o5MNNexPrtfrbPO8lhQQYARAoMZg9WSZHCbARH3obqNdBdhRwUARAtc3+DBjsRizuyddUFm/hjQtruKqpOtirEkY5jGhaxOHCbZKQXZrJVotb2XUxThPR33vK/owKOfJwhSneTIZp4mw1u7DyPFL4BAsoQEhCnosDvfQ8S2WMvkLj7wKlLp+P1WSnReYXEsaqg3bQj4ppMwDMkXehnmEYAT9tnRlte1HLbxtSzsDkB8M0xZBklLakHHpSMOYlvc4H1IR6p9kYcQQEJtKnzd92ptOvuWpPplmqs7Bn8zckfeBmWOIZk6jnL0XQbF8yyu6nXJOpREjtT1wLcZFxF4T4+7xPLrHnYqfX6b7sN8hDA/hkHA7cRYoPBnKCOyi50dsDRY0EQcs+JRO1iMe1hqIWcK6B3aJcWyIkj24qU1s1qDVUopIoXqvCTyeW5RyKMJyr99n+tjTmHEF48v+l/Heq5Cu0C4FcIKI2sbMuoSijNhjFpjqOxaynWx0C0T1RnF+8Jw/DENyZ5NWaQZ46Y6Vjnn6+Fr7hUnFwod+E3OJtliOPI3O4/4KbJ9ONaaKUmSLqL0mvVYyrPIwxmCMkUMMCK2d3HP90YDI62/vMpcbdNTI0/wQet04Pq+2vMbAe7OvRePARkTdzVqclAKNhlbaw2rMbTkkrPTMFG2j8QpAGGbNaKyI7qIASNFy5H6ZQG0SByyFUAdmzdrd36epWtFCl5IFW5ivU+qZ44h7KRIBXjaVNT5CLS4b7FVRUWtYqnaXMJ2lVS4Sd7vEWFKBl0hj11Ci+xuoBhVZUwpCh6lH4qOm8StdP6SvlXZmLbm2wJzksxryoxyKSot3T6Doaj0aUY0y0tow1eoQjoYMpo6jCvvUNUgd5U8thYRmpNdq/iZPe5OpP0BimBv25gkc+SP0Hvdqer/8MTY9/KVsOuH0yZ8+/QBV3S5ZfTXEC/EHQUArTGhLmdtCd52rzyH82oeYD45geluXXcvTLJ32ErY84BXk9/8JogLGvcepr3/ExtNfTvtJv4ufOZz4jJ9g3M1o9nx7p/wFhZzKKCxwxU7am+5HfO+n033Q82jd4/5sMR38SU/FnvRTjKYeRHLEQ9iw+UQWbUnn3r+APfW5uEf8Kjt6jkOmTqF32mvIT/pZkkf+JcUhp1AV19wuMrutGzXGfE+Vxnzv8/e8vIs9ZIqW2Fo6SkRjbItQU/vzf0Tzf5dE01toPf73yTYdS51nYKRnwNg7GgdRTtYnSljFaazH4GVevWpxEzJGKRoir6sSDurTGIMx++j26KiR2BsDPnHE4sPrGW8QUyTtWaZP+EnGmdWgL9NqHc3IbCDTQjEKx5Tjmv1fllyra21D2pHsGAVJXbI1zfFuibKwxPWYtWp3f72Fj7CtNh32UNvd9E/+JerCqO05fJCw1odRW96CZyPWDPEGpu//AvbICdthgcd+l/TS0cwdpRlLJULv15L6qn9hDFWcINzGkpNETKkm24zcZj2IeeVRwq26jxOBD23TBCYgjCPipEWUpNSqc6Qt6Aa3+JN/hnhqC4nxeOkI0hVjDagMN3M0XN3Mq1uW3IoyfEeKedFrWP5/L8HMawvn7Fez91P/xqLt3LJKbsdcmbSqbXPafkwuFFdo/2sQbyY7+onYn3kr8Z4Ps/PKq9hw5l+xsfwWOz//Oszdf4bs8AfSvvsvMrrkrfivfRE/exy9pYDw8KeQarsnYZry+FPkIGaYls8YBscxyi/Afutf8N/6Ou5ev8qescLxl36CcOeXqK4+C9N7KCOFZrvHPBs3s4nhWW9h5uq9TN3nlxjEbWaOO5Pxxf9JcPm1TB/3o/TCxkpx0BzGmIOmL7dVR8o6INTKE61umjqzy7/M4vv/kERzLjrzuQQnPYJYq7YqbckYtIiVqS6tPq1MYPOk21Wck5/jlzdstme9rjeuyhhz48e71r2czA+jw/uacZOmGmfcLK89cixNSpTCE15IesKZ2jauyYZXYX1GWyHyWJG1QPahGbO1pGBsaKIDta627DAcVIwUfd7QOYpFbWcohs9KtFreMtnu1uJ28uWa9OQnENzv5zCyldClzn8I9lHOOCSTGwZjDLHX2NznJzEPeglV84VULSqoBkIGAi3N914U0aLUs8joPi1GrCW5wRKxTejlc0TjAhfPCCxGtIshm+3cqttuvk9UjZcohktU40VF8AY42apa0du6HDN73x/TgvqZVCYC41CgBlPlGKQWzurzps+bf3PT+f9PahWU1IN56lZG0NlEnUzjqr2EvZBONPw/+e9oCV6DZp0j1GSuZdoTXVvFlaTXCmxc+t8EW4+lmHekRx/PYPYIovs8nmT3uaTa043dDkZHnYzTJBzOf5OhFHRUVATjZXpVTDS6kqTKGLRyjLkUH59Edt/fU5l70HEVW8IeG32fajxgnFp6AkW1WSTY8ngWL38HLlpm+dqPEM08nKLtmN/1OTqCoOXSlezpGLwzdzRxrvNzG0sg1pZeRhvjc9h9BbznFxiHVuD4R4kf+hvyUx5rikmrPoyoq4JurEmfZZPw6uTFqj4cE4d4fR211n/NrTF3Dd1rHGfT39uTNAKSei0WLIEFnfL1TSpkUycy87R/J3j4qzAbDyWRoxxNHceunlbD7UIr2A1rSsjmh50WwdShxBu3sXfqCJL+BjqL52M6faJ0w4oUJ6vjL0q3EBz9IMwT/pr2095JniRQZ/hmq0vRRgltDc7vVqnAED4PlKAtNddR29D8Hs/GH/lTZh73e9jDHoo/9CG4Q87UtaEH6/oQOOTBojOptj1oTWmgBXRy6Gn4jadgNz+YXjAjcBBTbRUvs0ex2vaLzfcnOOxMkmMegjnkDMYbH0C55Qw6J/4IGx/0HKLH/TbMHIkvPJhGTlBhaO5Mo8jc9LHCq5su8P2phbZy+r0ZyNsk44zaduizhXKpFHpPvz/7He7ZBAlFHVEGIZXxDH2qyT6FLxcYnP9O0oUjmLrXsYx2fpPymv8l/ez7yT/1O+wcfpOs3yGZOprWhgp71m+RuQFtYxgnG9nbO4ygdSSDTkB/qNBW3WHmjD+l9+2/obzw0+T9rcyxzHLLUPmMRKvR0i4RaYm0kH2dqc0PY3qupNp0Embuc6TjQxUhmWE+q+nZgk4yzZzdcIeT561hyKvvN1Xu5tJvKu/BmhbYbUgjGdae4Xuey9R13yHe+hCiJ70aH0RYgdPlokuiLcjAlbgw1rQfYVsBxtSrFou1lglhVl3XnbGCRgf30+3DvwCI5ofgJ8i2NN830ZITrocqSTlPseEQ0JZe/wXnMfWCy9j03C+x4fnn03upI375+WtKkepvvexbdJ93NsFz38/0S9Tuo/+aRQL6D37lmrbd9K3/vAuon/kJeo98iYB4h9QNtcjUtoWThIJlyWltz8o7TODU24AiUFthQEiBty2yh7yc3nM/QV80/cufoKGpX/o4/V/8GL3J9eO0n/eJNaXZF55F92ffj33JOYTP/S/87NEUm+9J/Cufxbzg/FW3Pfu8T9H7xY/S+cWP0PuVT7HxxZ9lWlf7jPdRPPENLG44GTk4wkgQoZZ8jIGwi1GUV2qthJs+7U0n3/LUJlwIIw2KBqcaYpMOI00WhJaNy295RbdTTl/upeweyjgfM+NrSkUu4l1XUNlD6Icl42s/SLDpQXDe35Mc/VKyBz2b9H6vZHOREmhfPxiG7I2XyU7/Taa0LZR/+9OED/wV2vd4MtR7iMqcOYW1qEoGe97N4MSnM3PvZyhKco0MPsTf+Qhm69PoHHk6WfkdqfRW2he+i7p/L/zDfp7WUQ+gvvCfGIWacINr6USJqlrE7L2O0GS0H/3v0JklLppVQosGjRrxUVNqsvgDSrWKoBKgEr6kCvXAMoYcF4eaXBVNDauhRRVuDLvYQct5vBxoswLX7hYSNxRLmMDSfJEyVhRJvaOqlZWEWjp8oA4kkm9UpwylyVVckRiDlbGIjfovuQeKIIQ+kcwMTV/LICetx4Rad45Mh9rF9MoSBA4zOfWsdDR/7t43cvAqb6qUWPX6ImQ+NpRRRCIA7mNLGQSEfsxS0KFTO2xQiuexutoi0kgGE+mxqiMwQ8QQsYNWd4q5bsrsk/+StLsNU2p8gngSIcHGNBSCWm3rM9a1eVLBcUWzimxkXqiruDGZZF3r3jWRmMZIiP9m2waUX1rkBJAbqqUNgQZCj5oTELlAdTO5Dxo9CxIqU07Sm9/9iSXXsOwzsGNCWzJO2gL+mbYo9ey6RJJpFecsi/ckSIgk56FkFQdd6iLHp5JhXou/Ni2NlYsCWstOEcUxJvRiz+NMpfvORGcy3cel0gPHXqf+2imi0FEYpZlCvPYn+VL10WiO1CQEPqRqeDeWLOnTX86oAs9QuhOpfx1pR1IG1JKTFTBTJZPTGDO5TvTZqP7J076PSdq+29v002iVGUhGloCmdWOazzbWJOISTDQj4AoKoEIyA31RR2ndTXqGUBGLA9Fq3rt0iiKeJujOkHeOoxd14Sv/zNjFFBe8Cx/1xMMMQaI80QbCUCSew1RpaV/ps6sipjbSaccT2WhowXZEhjAwWHqs9dGWDhEmat9OxkGNExGjYaOZhc2zsaHGSWlRDPGNKE0IZHPWkozmbt1vE+c5yfbLGO35Mk4+KvnqP1NGFqvFTdO+CWKseGnIyA8YawnCUBSvSKjvJC1othXDBGMTQtUTGSQFmGoGIIwwxpAEkwfC5tLotPI0tzdF9qYSf5A0UwRkVULzI1FVu0NYXoH4gNGtScH4AAAQAElEQVSiqpkW3bHPNpakGBIbiUvCTbXvt+erb2L+2x+l7EB58btY+sY7BAQuYOHLf0R07bvZfem/4vstsqmtxJ//K9pnvZOZ+DFUxymyct5f4z71fua+/VqydzyHnvYQg3NeSrprO/U5b6X95XeTf/0vKD/6PDq+RxOFyT/3x9TzF1B94834C/8fDC8hP+vV5Jf/D/W5b2C0exm/69OMP/8nVOGYheHFmC+/h/bUGUTFd4iCMWjQnXFSAE8QBBgZ2HqFPbz9oxKOa7pBj640weQlvohlkENcUeAEpkxj0FdBU26AUAF5NAIXUqjh6rpv4z/+m5ileYbxLHm1rFSoTYStIRUQiJS/E0ST9JU+FruR+KzZpKhXVDnmtNU1dBtYjg9hkHY0hinNf4hlOymVAElUdOSYtuIY0qvn5PwCrm6l+NCS5ktMu5Cu9quvy0JM+zCGkndelASmJjU5G7RnW7f7JAOLPC7OTjNt9jCnEHq5VBHWfQI7x56gQ9QgLFZ3jFRPyZi6O0vytDcy9csfpz7qPowEBkZRiwONj3cVVSvUHA0gH5Bd/knGl3+eRIbChrXKG0kiJg8sRlQ5L9l49SETVQdkPs4XKH2XgeSXqZ2BxlBGgNkgpdQEml3ay8ZQ8toNlUCeDzcR5l2mUs+C9qDraompccRcOc/U1Cb8ckI5Y0jSjMWBw5UFcbtHVHcox5bAaSykF8PBPK1ohr6ARVaG0v+Krany5jvIi4pAJjEoulR2F1ZqtCM0uNYhRMEQVy/Tz6HlR5TFIlW7SyAgMhuHLPgBuwJphw1pJbMc6DDGaM7towPlXYv3DSC6PSmW/YyKkfTISW9CjMDI7os+yoaOJ7/yXIycoPfSsUZOgaBxCJX0DOWuSw3MWghlvc4bJOAFuD0jMoGHha+8FsZLtNob2PHp19NazDEahyazNQ5/PdZuMLcxQZN8u5FdbctGBqYqWrRNBwbfYPs7fxJ2jydGpqyXVlv9mpcvxbcpB5jSs1QPaaexjNbFdMo56lZAS1GTZvpEbpr+wi7ihSHp8nbMqKS++quMT30JweP/iMHyf2OuOJdO3KZdfof+4h7CjoyrbREs7aaSpGujdrJlmv+fJd07ZHcUUAYZQXaVnKfV6ntEZEs50xZhsYOx+HHDuYmRjQJDURSgVUbBgOXRxdTRXnZc8D7G83NyDp7al6AVsKkcxgWYmAMeRW214k1kmCGpPKa9hSDZRkyHWKDBq/XVEIQYMRLhxYv6qpV9tAjVJ9/Ajn+5P+6zv0+aZcrjBbpgXvIajg2xnFfz/9Wo0IpnLJ7xQ8aqfmy7TGvrbNprfBauorNcUoyGdKoOoZxcKj/rXc5IN80P/7hwCrc0x0xSU7kWViC7nj2SwVRMEs0zUMRrEzXER9LubGBjbrk2gHpUs9yqiIOAJV8TLUOnsISbN2CtVfQgpZclDJMWqz1MuEwQxqR1hm9PY494EEEd0i6tHKuXVIMVKXcRgiWkUUgahnQueAvl6x+Hf+/LqK78AsgAddhFwgIFjlB608gBl0qfHAc6TLiZmWJAr1ymoyhEWpdkwTyjshnTnGF7E0vSISfnX5qrGaZj7UToneQ9o+r39E+gdfgGaVvNToGNblzQn88x2rJMehupxPdyrroF8kKsZPH/2TsPQMuq6u7/9t6n3fbq9AGG3psIiooIKCioWLBhiTWxJaaZ+CVGk1gSUzSJvUSjsVMUlSoqCtgQ6Sgd6TD1lVtP/f77jmMQcYbwnDA83pm77j51n71X/a+133tTUrgazYYh70tGg1mEEmlKNmkWkVNnvIopynsonWSjMpnEywqBpKi4hyIrSaNJZqKY0iT4P2CY2QFJlWKmZ5gMEkIF0losNybb29L8H+rrxhjZzkNHhd5fmiZUEUl7msFZ76UhvzmjSo0p2lQ//Aim18FIdhVdcvmmHL/lBA6MmdvYWdg2ywFZmmx6jGTdDSQ/+xpF1WKgqlo0czn85F+GwB8fN3wvVSk5Vkj9/ZHIih6az5zf3JcjC6J1zCo7jxV9Gzf8VFlPh3uYIrSGbX3boEBSugGxsqXCpPTLFpWTV5KxpUXCjIwnMzHTpiIMakyZGi6IGczeQ3DlR6mu/CzdKz5K9oN/pSkfOauqyxqbUqhU2WvLQboeNlkhhehQNEdYb/oEcp5RY3tMNTVUjMrWFFv7lJVamnLKGZVK2/RSBcwCl6zBFtOUqkjZ3oAJZRomaRKsuwzWX4WVPrlohEBZnjFGyLeC0pCbgi1tUb3GQAGrI20sglmN4S7WX38Sq896HVOnPo/+F146J8pPfQWzX3oh6eefS/fU4xl89cXMXPRqsniWsambMWe8k5kP7Efvwk/Qn5lCSTcjypDbwQyuGtnS8DX3JmUt3DhXLes4BcaytQPx/s+ldcAJWlJ7NvXWKgZhTwa5lEg62ddyUq21TEFqA/lYCNMJsYJrWKuT7PNn1Hc5mnpaMpK12JDmDPZ/M/3dHkPPHsjSo9+EjR21YIQybzNqctJWHRPmw/FXmdowpB6lWh7sM9fN9NpQlOTffh8z//ksZr70DLIvnkj/1BOZ/eKxW5RN/OXjmf3s85j+72fROfkVdG7+LmUT7rnyy/T+83D18Ua4807pokBPWqBCEf3I0idlYKItDr8brCPXv95eL2bwlH+gdsBLqe93Im50NwLxYtBbQ9WfYrTs0jCWRBU6r9vdQYTNUybiZdiVT9HbWjSjiEE7p7A1ge4J0t5a0m6XTIGuCHUuiOilFWm7L9nl5JHDSM/D2gRre5nGWzLQ2GeqLs42CEKDsQGz6YB2P8P/FefIjpBV69T/Bmy/p6QgQiKmHU3QX/UY3dsnlFxtkTNWG9ni/CulmZtoizfPwxsCAbpSy6ASBGsu+TT97uUYIcG2ErO6jHn9L75PfutF1GVzRrHCGSubhYIM4dh5yJFta0pelykM2YUfpb9mhpZil//lCak3Uz/9POmgD6XiRFWgUIgxRhDS4Dev1759KMjO9aW2HJAoM/H/58ggGCOekENIUgWVVF3PuXv1sXU/zQgyU5GWIbXQYrKCoZwEEpyAVpj3CbM+ttUmtW1oyQHaGlEzISzXMyimyQarwY7SGWkwUq1VQAvY0K8Io7pyRUuvWkezrMtROwm+C0Ff1+9grEqoO0uuqsWYWqP3FXK0NWfwitMIrJ6vUaqfsqgoBVQyW+hdJSYNyOQUx4KSKGxozI5CTrusnPovccrmyzLfIvOCdAOVst3cVlhVS6wbIVy/Xuj6Imo/+Ra9n3xpTrT2BwqAF59E+5IL6Fx0Afl5J1Fe8UMQEBokMYVfFpmeovzmn5L85FOYomSQrWckrUjr9S2O3wYD8QEU5mgZBaCupTfxdOr7PJu16y9msP5GuqpI1bTGGqjiFSchhUTQWreWKlzErBVfR5ris2NWZU5hSVJlepgmcbmGyUGdSM9G4UqKwQ3cfsXppHpPvuEeXG1cTrZHLh3pVBGV7CBpxFSzs2RBRSPOtjj+Ld3QihdLPj1mrzuX7JJvUP74TLIfSyYXfYX8Qi3LbEE+0z85g/THZ1Nc9g1mLjud4p7bacj1+EASRCtIf/hxpj59Ar3LPkUlQBVoQElWkYij9TLT0eY/Lpyk43k08iRs904BzI9hLj2TYP31dBbvTH3lftR2O4K82aSdaOlzdKnAz3qiYIoNK3egMfMz1l79NaxpkArMhKsOhcmDpN930lp0FEt2OYq4NULenmKsVsNM7kN9hyMZW7ab9L3LCKP0RpZR3/l4xlqTuCgm2OEYzNgkheRQ1iuqsYNo7HMoeWsn8qkpxsf2oRjZl+6Oz4LlO1AEIdGKZ9B48kcIdjuGqtZgpt8WQOlsfvL3umqMudfRI2c3pRryvLIBo7ufQPSyb4unjycewGDFwYwd8QcEqpbJsGXzsfwfRBasNMywZf/0yOHk1plpWAV0g5xq6QFUx/0hQaNHTbGuuf+xjDz9o1vnpb+DXqUic+slREGwF9NyAwbpWgXcDlnaY3E1SldBdm69b/2n/c+ABCr9DlQd8dlXlE1RM31VewZDioTyQ4GKIgvIBzWSzoCoq3HldTpFyFjaJ+w2NOcOadimr9JxoML48qRLVW1QBWYEI/Dgf6XedacYC5vkYalgpkCmQNB3sTor6bkaQ4AkY20L1ZYmJ7cR1mXYWbDRYsJ0EUlQV3bXU7BKGQgcpd2MrAjwIMQJvBQKsQUFxsphaF+db/4jIBPqvtigPgf4Pzhnl20Hj30O5REvoXHMn86JWk95G0ue8hfETz2R6JhXUR3zWlqH/gVRYdmQB3RVmejucwLR66+ifMqbiBT0W9ToBwG2fffmx66rkeSR2wFdAZ1Sz9SVRQdykkZzKm6/nuCeK0mZItzrddSf9u909n85rSPeQr54nKjWYnTfv6Gx17FUB72JqoS6eN7aS870oFfTecpfsy4qaJlMOOUe0mSCHfY+iry+nPjYLxPt8So48gME2z8RZto0D34rbo8XMvaCzxEf+hIFastct0G/xERNwn2eRnTsGyiOewP2uNeTPPUPaDz7j7Yom+Bpb6J2/N9hjvkzmoe9hPqO+wrE5tKltRT5DHUFjubz/ptkr1ep5Aul/qWhD8gzGnog2vyn3l6nSNPFxhCLnyzahf7YdgpAMUsO+zeau79AAHN/8se/laC+M+FBf05LNpXUD6VxwJ8zu8NTWPTEtwkcLGbRsR+mt9thqujchln1XMp9HkNarcI86T2ErQnWLj+e8ef8G2EeM/XYfyLe7gCyxfsz+bQPEY+sxB74dhqHvYdgZCn1J76bYof96fZ2YfxRL6JqR0zs/QbcbvsSjR7PsqP+jrA2yaiqYc2lO8tZr6FgiqhcN+SDSxaB7J4tbMYYzdVs4a75ezkqJHjpTKmKVLQ4JNj1UAJVg1tpQGvFYURHvQtW7i8GRMwIvOdWu/JxKGBW8j3+aIG2HgeqIFZcCQgfcyL1I9/BesWLaVVJqiUH0d73KcRJDQUZMI5KPhRtlcgY85Dq9VBNNI4H/UnTJlnVozG6B80dDmJUATxdsi/t5nZCxo0H3e//1YMdlYBDF1CrGTIhyYH2+2r7/gfzypReXGAV7KrUECQtOa2SRm2gsCcK+0y5Js3GgKQYoSojEBjbYPuUAiMmb6hS0qFeNunkbS3DNuh12tArmQhHKcq2Etc+jVCqUPTxv4WQBCmV7m26HJt3SW1PQbxLkclhmgFJr0tN6+2RTYi1Dl8GEWXoiOOMVhxibEhPgbTSOIxkwRa2NKpjDRg/hMwosUloqLReO+qfCJ/xWQXDf/lf0G/e657xDsqn/SPNoz/I6JEfYuQZH4R9jsYoy1214kiWv+FsGr/3OfIVu1AblJRVnbujiG48Knups6WtrMYwmr8NQgYZOMmsLKdIx1YyfuDLiPZ/DSYrmKlvB031d94naDJBb4/D6Ez9gvKGd9JWRaEmcBSsGNPSQZup6R9xz4//wJxevwAAEABJREFUg9H2XkQHHk4n7TDoBNTsvlB/NEvMOGaHMTq3fgZ36anK1k9gbOXT8IFyw/kKrrclpDMFYVEw1y0r1wigWpqHv5GR499D6+j3Ej3twwImH8b6/WN/k+fRvc41nvbv1I9+C+PH/jOtZ/wH1cqjGAwCanu/jNrrLoQTPkqwx6MhSeXAKsKylL5FYBpgDVvaQttCd+N/bipUta25w8FkK1cykw3ouBad2z5P50f/jmvsRKt3O72iIZCxN1Nje5DPXkc6O0MnyQUM5Iqmbya/+H2UN99Oa7fn4q7/Ov2Lv0h21fnUnvgGYgK47cfMqsIS3/hDglWHgZKF/swa+hd+nKm1N5GXG+h9/7PM3r2W0ZHdWC75F6PTdHqrGYxsDysPptdydNZ9C77/KdZsCIgmF9Fbex3xzM0MbriamsCgqzIGUXdL06eqqiFt8cZ5eoOvEnbpUdQqjLxiaFJ6WtbvVh1WB+uZVbI0IwBiFPgSaynE14oSU1bkZsv6xcI2Jw4YJc4jhfjd7yvB7eMT44lENt4XCFcl34SyXhMO3+ElWPm9X+p0VRX+6CEhO9e32pZh2sWYXf+S+IhXMy2jjh7/AUaPei1msHau3W/15/vNcQXDnLyzhtSGJNvvi126N1UyiqCITC6SuRWMqGQ5EEjoCgjcZXr0aVHZhnx3RFul/KTWIxx0wDWp1ZsU6yLymqNu5KCVJsSL9ld2/lI2iF8BTfJwhkGhAFcm9JUBhlKGoooopCTOGDoCR6iqYMaPItz3+fRdRK8xw0wUEWk/ExApigAjxRowIE8HAi99zUWqZTUM5wQytLMFDhpTkmttIxUgy6MQymnRXYTlalz/Ru2bOVHCWgVWR1UkYGaw5GTb7c7geafC759MsfIgBcK+wBsMnGVQDRQYcpLBLM6mbGkrkg6mnzOSJxgF076GGxeOcO2NlNd8CW78KkXfUg9yyrsvJeilrJteL3C5jMTuid3n/YzsdyQdVJ2xy6jnOfEvfqQg2mBqw4+J6jshn0ut7JLL0VZVk3vEs/ieNdiZ9bS7GfmEYzq/nbSKae6xH81Gh9n0ctJA/NzSBLZwPVIVItM9lYmouglxZSTnEqEtyagPpdksmTwjLXRLIV3olZS7Ponodd+hduKnsUv3pK6uSlX5jPqNbEWpapPXtdw4NDO2tK2uzwgMNAk0d9b9nFkt3VXX/phFWUyZXQ9phNhDMYgoR2oMrjsVu9/zWbTnPsTXfpl6vogkW8NMNJCFpcQ9PVLfldlWQCYgU6+nsr8Bnf4soekzk3aJGrlsJ8cqyKW1NkG6GrRkM1b09LzsysGowH5fycbMSEB55w2Esuf+ZX+N+6mW4qqQ5myDzrhjtH8PZnR7ZsLlDDzESqAnW3I2J80aW5o+lezWUylA58nve/L7jwQyPUuzLHBKKta6JTLiknHpwliKztdplbO0gg5VlhJl4OTfTCG2Vlb6pXbhs3U5ENbInIw8ko26tXQwKHyRSw5JNYnUdvj+UvIwBtlghVyB9LrAGJ0YXv2//5K3mttLgzLHpRVacKfsBkxQ0u/KUeRGQRastb82QW+0nub21t/d07EcnbMx3UUHMnr4v5Mt2pv+8mOoH/U2WrVFtNKIbHYtVsbXV6ZZyZzGFQ8qBe6816E+kGPWkk43S7CqOAzoESpgBbECWT5NtzBQrSNOZ+isu4SlcryVgtwdtiDprccEPWYH02Rqy7QkFcJtjh+mTP9FCkQV9Zk7tVZ+M4E0KCkz+lWXciYHVU6KMMEp42zOpqzHklYFY3lFsz8qIFDQTYItMsp4NG0SBblcGb4mpiy3Mg3K3FDSxDjJbw4Ei4gs2MBANKLxhCSjq5jY6TEYLZs4HBWKBhaM9o0xWFfgt1IBxLebo1K8N4FlOpomNLPEGnchgFWYkumOglw/pennKEARax7dumFchmralv5jX4ENL6P73c9pBIupS8ZZbRJW7IOpdYgW7UNt9WWkSYMNtYRCFZAgLgnMDIUAbWFL4tAKRPnq4EqKVkl7hydjbvlvapf+nDDKNzf0B3StKB113WmspaoH4lVIGDNsKxtjNKfNEUFIJLKBgVqd+j7Hk+x6GFb9WSUUiO82cCBHhQ60J16AqyqCyh+x2c2v+owFXbo1sMmO5LvsTqvVoq/+q0TAT/xZGxmCKMC2RrE3nEG66nhMzZKunhXIqGhPLGK8nWPquzEQIOl1rqd18z2EB76C9SsOwSx5IvGN59Bp1hiRTnTKGFvbjsC2xYcMFy+nFBjt+B8Yi2NCAqaDUWqST/CzC/A/s1Ktv4J6f4KOkZ4Hy6HeI+oV8lFNpgWYFgmsdoJJ3Mq9yepLwf82V2KIHbKlAf0kITSJOJSTeztPHEEJ1lS/RrpZelz+zznsvP5XyZ60VkcqRk1WUhUXskZIvttoyC5SjGthylG1oSrG1VCvKqt9V1GTjvlYsEACA1uJF9Je+fUArZxh8kT8z8ki5NslK9mHMUYgpMIapLdg9T0kG+CP9PWQfOxc3xr1SuUZKZ0wo6pNsY6YRUkTzHqy1LCtb7W6oz/bZ8mj3kyy+jO4c7/I2EX/wuydU2Ram87qcnCHvpTpx76Ose13oTV+GPUDX63y+NtY9Ng3ko01qO36HEb3eikzh7+IsbJGMvYkOge9Cfb7c4pH/QmT4SI2KIBGo4vwGX1N90486g2Eex6tzG+MHR79JzT3ejXRbs+gHteZ3uuNNPfT0sC+T2P9SIN+c7FAjyNJnsTEgX9C+IS3kixZSaSg29vnD4lUnVp28Ispt9+NmShm2k4RBH0a1ey2zv45jy/IBzQE6Gq9kMxM0KlN0M2nsc6w9NATaez/fGYnd1VV6lYG/R596Wdv5naC/lrKG0+nVuxCdcxf0rV3kpfrSWevJqg9CXP4OwnMbay5/Q6Kzt2MDNq4qKS8/Xrq9Tpm9XUUuWGDspDu+p/SSNbS3KDs++4fMtjuCMKDn0c38556zlPcpjtwyRh9JSbFjd9iaupOqp0Pxa56NMH4uKoT7yVbfzcTLiL/6Ufo3H0rlQBK98fvpX/Z6XKOffLuJQzO/zbU+nR/+l7ibsmE1r17N/07vZtvZvslDbjta8zccTfmzgvhjvNpGEvxi9PI7rqOqi35XPpZhBpwt1xAdv239A5DdO0pdO++luDGk+nc8iMB/ePo7bQ/ycgowU2fp3vtBVQTS6it+zrF5d8hTO+k+PmnGWk0GBWQiloN2m3pi/fi8urBwNBNMznuAbWoIhQqSS/5BNPfejuz3/k72uf9/a9R57vv+OXxX6udv9Q/711U33un6K/hm38L33s37p6LwA7IY8cw+zYMW2MMxiyQMf93PBAqFM8rDP+zCQMNwcj/nHlI9+735fZ+z/4vThbRJJl6aWotsd+LqUjpd6ehcJiR1jbPgPVyPs3RHemMVay/8Ue4XSLaDgb3nEd9ZE+yakeCQ99Jc/WFhGu6VI95LYM7f0xnaoSpyaVkej5bdzPZLZ+jUX8y1S67k07uxqLHvIjmlV+i5g5k+tCDMOF+sOcJlIuOwe56OO77H8euu5ZmABtuPZPO9d/Us8+iu9MqgtvOlMNdy7pfnElr5KnYHR9PEu1DfuSb6d0gJ73+h9hD/44objEuwBSvu53BLTcRH/h2CDLG5D77LqHo1ZjvW7tVp1AJwVWpbLCLrdZhbv4yU9/8f3Su+gZT151Ds7wV+/MP0v7pF1hUGzC46+u0rz6N8XUXMPWj92Ku/TjBF3+P9I51DK79KNFZb8Fd8XHW//gfqA/upH3TB+hcfCFl+0f0r/gE0zdfz8xP/p4xWzFS3kFxzjuYmXgcG2buoXb1NaRXn0Gw/3MIFGDnO/+DLCcIKyZvORN38Uexl36OwSWnMejcSXbHdzCzU1hV9oKbzoaZNVjpLDecSnbb94iknoMNN9K69QcMsnXk152NsxkBBay/mfz2S1l79Q/Ibj+X0Oo9a65g/TXfJQoN8dQPWXfzFVgtxWTXn41JLNxzKeltPyaoBYTqv7vuJvqTTfKff5WBxpX/6FPq9xcwdQHp3VdQFevp3/0dgjuuZ8AU5fUnc881P6e99i7aWppIkoTKWQHSBokpsaq04SDX2ljWz5i9TODoa/9AJsq//o8U33gP5en/NGz98ZB0Lp/HNHPa25k551+YOf299M9+FzPf/He4/edausuhM40x5lfEwvZ/zwFTDd/pv81wD8mD4eYrVcOdbfBL1jy3UVXZDJWtkfbupL5yH1ZEq4gn95OhZ5Td2WHn92WAMZtYNLz8kH6NxdDP2tTtdkTZuADBIhLniJXtpirtt2oV6S3fZ/b2y2j3LbFNQMCrOTvLWHoXSb+gPrmCcOUziUflyFpLmNWa/fprv0LWuYNcwWwk2I4W61VKm8WsuZ62Ssj5095OUfbIZzoUKw4i2PMIGq2dmMxH9ExGe2aG8ekc272ahpx1b/nBmM4F1Nf+gsY132aQ16jGV5FPXcTqu74lYHKtlmNSxuqL6VUlg9KSRHMWL9v6ZtIBHgQrXhDmFZEqRiN1aHTXKfCUxAILJi9pSZ6NzKqqNym+TzGQjHPGseVabKF7u458fHsGqjLN5srO89tJlO7Z2riATYwr+zjTpOx1iOsNBdweqWti1ncIR0fhF+czZscxT34J4d7Hkp73fsh62zr75jy+bJDSbi5lutkirTUFGmQfpUQivs2WqVJlx5TNMTYgDgowGQ5DEfhzMUVWEjQyqrQrYClb1NJPKpCZxepLoM+FhtBVlKYijgLCyEBsiIKAQFUxQ0mB+gxRUlRQVjk2qMj1HvKMdh6z2IwoQWoyGozQjSclt4TQTJCEEwyUGITxOIPmCD5JMFlBPBITGIsuUZhZiqKncXbkF/QmG1KVDWISRnd4NMkBhw0p3v8JRPs9Ht/+Gh3wZOJ5TGP7ad6aX7jPUdi9n0S566EE+z2d6MDjsEt2olJ67olHyraNzbMqS8lAVqKY4MEJsiM/RGstxsiW/ME2SHauY+o2AmxUEf3gEwzWGjq//zFmW3eSnP+fMuwhK37tFcZsW8wowzpFeoey6FvJdlxONnsnM66gtt3RlJ2rcB2BiaBHLUgIxpyWBArsQX9Af2wt7bM+ymD58yj3eqEy6P8mXB9QVwB04VrGmivJUtR3jenaIu1Abkepypvgm39Eoqy7OvytlAe/lmTF7mQ/+By9qdXkBahyTDM25Bgys5xZGXcSrJFPr7FGjnlNtRwXjGHCvpxshE1GCGot5OHJTUDpNrK8SvONO/P425YqGVtHXg8p9G9m4JhmkplqjFmrlLzVYo2tmI4a5LFjTb9LSI8g6dErMhq57inqmKROUK6m0S2GPC2MpVWMMZ2vV/1pQKH7jcBJlnSJ4y5BnCvodagaMXF/lkH3OmbP/xOmLz2F6IK/pbj7XPrh2Dzm/MaptcKcRqZqh3hgB21yqZyNJxmRXFYUPfIwkM7nDOpNqjCGrEseRBCN0E9flPAAABAASURBVBsYAQwkqzr1KKKsWbLBqK7XKEwTJ/CYJA16LqHXH9BLLUZy7GhJZTq3hEbPCDxWSUuJkKXSsZM9p8aR2YQwiBmxawhCw3qtp/fKkIHrkwUGQ5syXUOatZiR0eVojH0YiSO6psDp/k63hx+D1bWsrLBVRh+NPQhQBwRPeiON15xP/dXfo/aq7w4pfsV3SF553pD8ueSV52p//lL06m8Svvx0Gq/4FvGrv8Poa86ifuLp1F94KvZJ72LT5sHJJtp0zrebzi20FVuDB4ZqiEWM8XvFL98Bwx/M9krshbANkp3rmKL+FLVsIKfzc/pfOZLopJcx+Mwz5fQVSEdGhoyY6zu25vPdfim3E5LddDpjO7yG1iEvodjj9TQmS9o/+iylSRjI8SU9ObROj0yZVdm7hWZxE8GBRxO7m8iLO6kdIrCyaldW16ZwvXEto0ASQxhmFO0uPvOOqg3Uxw6metIb6CQ5yfoN2LvvpF/bnpH9T6S2dBlllNBo30DZ3J107ydSCzoQLMbdfIHalWy39++z7NATKTecyfTtl1GvIsb6CWXVwww2MEhXExknlcuH89qavNsW+i5c6EMM7SAljFMUxohsRjNvM1LdTaV1ubpkWAlolApuo7pjtEwQNqEZB7TDmEEZYQVAfAZeDybE05R+4AQIHTXXEiB0FEVCJF5bK32YLikrS9ONgVDgmrqlkQRaxAxUtZplJq5TT1vEjwBguMaNMBAYjuIaI5HBCZD0gGlVBdfbEfwfo5tUUE8H6+iX4o914vUGkjShsBB4uaR9+YkIqgEtH/wLQ40BhSpgfVUOcQMmGxOQD0BVzDhskLs+SWmwutdWKYU03vhlJb2r9GAl7UoPQtqSdaeXs6SWMZJuYLzsUGQRbb08MJHeV1FX/82yi5ARNu/Kd2UEoSURmDJFg8DV8YCnUL85GrNLNdTVrI+XMkxAy2pYnauK8lctOreRUvX7sKUtjt14BuQlsihxZhZjOjhSSJyA3EDH1W+QOtW95ZD88wv0mzz6XfGksoZKFUejiokxAuSeKrFeH+tFoHZb/Ni5Dsohh9wIWe1WyA4DposNhHIuU92ENHVz7X6rPz+mUnLUsmT3nMy67/8zdt1VNDrfZ8OF/0SgdebCrWH2nD9jOrbEIzsxNnst7YtPon31WroHvJmZ7rUEF7yXDZ2bmPnGcbSuvJZ4+itM/fh9dAQyBjd9hslLvkZ3/bkU53ycfPqnJNeex+S6W5m95B9wd51K8P1/YSq7g3vOeh5Tt11Nu3M595z7B4xVd1Hd8h3SH76HtFpH+t0/Zv2GK0nv+K7e+VmSTEHhvLcwm86AUzC98E1EBczagqQYEDX7W51/D/ULxuQSF2WyMC2pkUbEWUCoYCWkLJ4EYLtEAimEA+LEKBgWzBR90mCUdqXWCRxG47SjiF7P0CmU0YcJvbipe2fJlPUPoiVUqgpmkmefmFJLD10m6RdtTN7TMsQIrphitJ8SljlhHtMP+tRN/FCzZ6u/X1yjzFItLcZsKBtkCvaRSXHSQRtF2DLDVjWsInoup4jORSXiV0mQaHgK5i4o6FFiJbvItXWtUjCTQxXcaDQTKt3TTztYgZJK/M1IqRQMyf17SkqdM/55U0FVgCkxVvsCMo2oYkbjmdbS5hrrSEWB0z0CHv0kBPoYLf+UgwKje3s4RjWwQT8jzfqUkulAAAlT6A0xUiEB/64qMhF++Lkcv6fCWTyVgRu2/pynyobMa5Jsg8oO2U4ViP8RJo/UBhjUimsskPSsfEjIyAw86eX/87FgjEE4m2110xDnNjRbxKSDnLGqR5RltNJRgnIZddtmTDS33rf+06lLKNOELLACIreR3XEF/V/8Qs6xgwsjiuk7WD5YS64lAldMUyrbqu/5FOJHHcr4zT9kIuvRXr+e5bd+C7tBpWGVtOnKoaW3Mao+nRzotP9T3dEsU+4OChvRW38107ecR1WGFKEyQYEbbvgeI1O3MdLrEUaORVNrmbppLZ3gTsI16wlDR1ZF5Gt/QHbHVaxPpgjrbQXTm4l6M8ogu5QKrIqr1MpJbOF0rWC+bzOq1gUKRBIWvaBOqkwtD1MGpmBgxd8E6aWqHH1DmToiz0cgNi1l3BWRzo1NrVNWnClmypEmKXHapLG+TdPkjMqwrRHYngkVGGeGvK67mLiaZZQKK6cc1HSTnPK62igmNKqwzdK2FTPRlN40vz+heB8ZGC07GFUJiijAiDdBkBNm64fBe1rfgZvAmpQBJZVt0FNlxQMK/xeOMzvhBUIpgKBcgLEoZsqDDlUqO2kbU9UZuJRaMqp7HIMgo55MUDqjPiv6YUty6ENYIzfhcL+ojaviIgDTd7SCivHckdQi7KBOLD/VyI0qmwNmHXTLGFObVL99OnreaDlWo6ShZajE/72gsI+1PdmflV8w6qOgCsepDwRj+lME6QxBNsuw9fubaDCN1dLhfKY86wJ9yaigjaVfpSDAXxU9yKdkc9kCpQ8dDzKB8zzPyQXq/Z87KMsS7VJV8lmS3Lb6sXMdmHU5ZRDRLUJqDqbcetYXq2mKAVNBONfuEbTDEIgyMVO6DnpfJkcRYPM+lVkkRzNFHmoqppRTCsjLBqXKulYlWuNLWJuh0sjpyJBaRahnIwZxSBwM9JaIquxhdNytomHQ6my4nNkfvJVgzU8wP/8K6y79d2WKhiiumNWSQGIijCsZWDlOZc0DZW+VyTA2oJXF1AapSt3q2lYCHzHWa4jr4rJE2WNC7hJKV2CLilTZdlTvKQMPIazIxQGrcSalnKiC7Yj6z8qQSMeFMyR6pkSOmC5h2aZwFU5r9KZCTmMzZJyYGqr6AlU0Tt/OUKQWVAVz9NjaW6aAbsQDnxXbtC/Zajgu0nh6ZGGoMMZmSVNk1lnCosDzJxOfKonPSh9MDiataMeGROezoCRT9cTZGkUpsGks2IgN9UwvTVDpgzIP6YYdnXZ0Jc+2ZIcCbpkUeH4jsNrPDMaUtBXEMg3AZn0F3JCkTMkUAG2q/SokUOZYwmbHj/SmQs5dVcYqLzDa9zIr9KzXpaqSTFQ5QFUeUxl6Rv3pXikEGB2wdTeTBkS+yqE5pnpfXmtSVXXG8x551cTzuBQfUmsJSYnyVAOMdU8MXrZlgDNTGmqHUJWHICtlszkuSAVcHBUBtWyKMM0x6qMgJs27NGU3hSoxTuAyKjPi0jAo++qnwoMK+h0KyaAooSaZhkUkMfXUX59AMox1rnQBMiZK6/DOuSr8O9KNz9kcq/fVSivdKHR9RkAjpon036AxW7IiZWAcseQSmxHpV0RmOgzq43gH3z73L9jwH/sx84EDaH/wwGE7/f79h+2sPxbNfng/5jP1P6j5fWBvZt+/G9V/7E327/szq+Puh/al/YFH0/ngPgv0UPLg/YfQ+cAutD+0P1P//VzpukGhRbqcYmRX/HK7P6Byf+d+eftWb+xc35BqcuPtnMZ+b6T90h+x5BXnsPwFn8T/qfBEa/pz7X8TsKvklDf1pViLdSGlsVTl7QqoY6RWgUzBKVBgj8MpGlFTblLX/T1zITkz79CcqQhMSa4MqDO9gd7sFJWcdYnhoaRqi3ODyvx2ypOMTODSWkPenSIRmAy0nw7E5WDZJpZvtTZA75Hj7zuDaSzGDHICW5HZOmWa4oyZ1xT0pnECNyQtiOtUJlDglN4qqOYZiqu6Lh3THmIFAQbr/1n4v9jKsYB1vTaBPMVo2SSbWUM/WEdH4KQMZjRejXWLOvjwvacmkJQFCYOOocdADj3B9L2dtHC3XwJ3371Zqu7ScuwCscCHh0YP3F3X4u64nfiO64jX3Ewx1abXgbxsUFn3KxdijPnV/qYdY37z3KZrW7uVu5nbKzJlD1NKm+zkoYxWl7P2Uy8naBxC97DjMYGyprl1P3xaoQtjLeaXfHJyhFiflYVYnR8oow0rAQerTCazyobLYbYTFM3h83P98tmRUdUldFaBoaDQ8oFHm3FgNKa5EVvYjNl8/1t4HGnfZqnXLQgjBQ6VuxULqXKjLh2BCRiEifb/Dz6C8EFlqEpF4gKV4DVkDDWrVscqPDFfqQgiOj5P93qrCqARGnGmIImgrvlHqqBYrMTobSlXhayiIkAREqn8VhdOnsmLhQ0BRUMhADuaJES2QRoaSai31d//UL+gH45QpAaigqVapmo4zTkUgO7fQ7Dncbh9Dx+S3eeJw/bex/c9t+naQruRZwt82Pp84NGKwwc8FbPvsZj9noJ99FOJH/UsWLarfOrs0LyMkX4P97adL7m+uQ3G9AuaRY2pYJq8dzv1dXfS/em5qqC8lk6nO7fO9bT1PFPQQs5Zh8NP5b/jhDxq6LRKrFoCCMslBCPLKFTFwI6SVlYl2IG/c05kVUHwHWilxDcEQUAUOAINzJnhqYf1V61saRkoJQ1aROPLMVmlEp/B1WqYYIatvskoCpMQKNy63jrC0GGMwdhSEs/RwfwmgT8rXa0VHUbcgNhBWhoGBUMqxQfBEC0h6AIIjBh9e0rVbv1PklbUTAWmydp+SSZbD3o1qrxNhOyP+b31KyeZiIKCtNdltie5VMo2g4rBE9/MyKu+Rf33zqb2srOGbePl5wxbf+7e+/54gc7+FW8WePF/w4vkxJNovPwMkpeeTvjSr5C85BTGTvw8zYNfK58/JvfqfQnb3GbnOqJGYLU+3KehzI9glCCKsWWhJfEZFjX5nW/W+0iFLIIQG7WgnFEGV9N7xmCHfankQEIBmbDWkhNvi6o5Ual3VS4aCtAHjFzVmcrY4fJNqiUIvw43F9LAN/uZS98P5NnRek5vuk+56EDK0R2pypxcwbBIxhR45qwem52bv1gIkJiq73cpG6PUKGiVHdIopC+Q5K/PZwqyNo28Q9308P+bZ9c0SG2DQv4iUlUirS9XBSmlLEtxqhrySWwZtkb3DHe24ldVm4DAUa9CLY+O0as2EMYz2CIRgI015rnZV1Vt2883qlkMPfpCirP1iCiakO33MPVVGJdQVLmOpaGmHLYlxUK7wINtRges4hWlxSgmOmKNqwGuoWNIfBLPtrnZuQ6rU84yYytcpp7Wp3R6A1ZPbk+c3TFcy9LZOX+MMXLKG7uxZmMrVIKtjyrDV1Ztc7r2buLdnkqy4hCmu9Pk+RRpzWGMmRP5n2S2Wi4yLhz2U0jAnirj8OSv3Q/xQM8Zs/nxbakfYzb/vJFsNkfTnVnatVFGD3geA9McKiytGi4ch7z5S2ZvvcaSY8qUnuaRrTgA/4PG/V5GaiJcIAMylfg+fynTkmShueZq11cJA1unIZnFg/U4VSuC7Z+AdU4gsUSSxogfQv78X21VfYz6Hseyob2BEXMPNZV08iDFBjXKqqPxaFSSnTHzs8VFhFlBWyAkCQKi2fVM7PU08qSmelGbwIY4Eyh9ccPW7y9QsMAL6cS2oAeFTSjlYykHOFKc2sKUEMiDqFqr79/68UnDb724lS/YufZvqzFaKlZGeCVnAAAQAElEQVS4noLZbscRHf92Vu33WPKLP0uhsu9c+/dZ5KY+lFxt2lXrcEmdqrGC3Friag1mdDfc/q+hXLIStFZfMIqpyjmRLTNMkeKUGTkFhUDZgK+XeIpULZpr/w/18/14OclBL4KdH4dV1p7bgKDpf+jVaqZi8//Bx9imAi+4iVXYR72E2XgxYd4nVuUmNDCfaSBAkpUhRoFe5UbqciKNbJq0cnSXP5Zw56co+FeSTUXlvYnNVaUQUwqLTmx16ZR6TfTY19LeaT9ms4oyG6HfCSjtQGPO5mRbD7XuP5D39wonPawTJDHpbEZ3bCX28X9BEIZUZSQZFAtULfCAbZQHJdoEkooqhsLra4zF/Gq4unq/n4cSlPgBWf+1RdrMDcb0KWYhvfXvaF/+BaJab/iHxvo/v5JCVeDNPPqALskFD/2vByWeEP5DO2Ul5noWy1H07SQub9EbrMXuezTLD/57xuNVVAOVx7U0Uc2BQgVHioEcsvrKBwwlKqBSab9Ie5RF9pDSludWUvllgN9Cy3d5LuOPezl9GxC7GVy4iMqNY8oORTBU6wckpwd/U0DfWQKVFZMwov70t1Lu9GRGsi7FdJvM/8XdeUxRPo1TNSLsTWFV6aump8j6OeX2j2f8ee/DjO+A36psgNSeUgDZGFmFgIv8i7+0VSkQGOku3Z+dnvd5aiueRmgNjbBGlmXC/o4t61/+sL5nLJtlfRFQTzPiHfdg0atOob/d3kq6DEY2k6tyukCOBR5smzxI5F8MHWyYoZIJA7n0gSnIXYpUl8o7lft4kPs7d59btvrhnIFJoMyWEShu/wHZmf/MzPkfwt54Ndg2VR7OfQLinlEv8oe44Wj1ZRzW2qFfzoOYxsgIlTIY00spiy5m38PIX/hxoiPeRbTdoygX70E2siPF6PY4OXorMGNHluGJsRVsjvKRFZRj2w3J31eNLt/s/f6ebYmypgKb5h6ObE9UnySsL8EuPRh7yBtInvNJOOYVkpOlyB1lvLsC4QTGiONhg1DgT6zfqh+/LBZVUAYJKQlFaxe2e/FHsC/9Gv2n/i3h4143ryk65I+ID/99woNezuhBryQ46i/hxJMYf+Hn8OBEqi7+B5ioibcBa2rD6hKBQ1LSta3zMcZgjJFdGWqVhaV7kbz6c7g3XoJ55QXUX30hySu/R+OV353XVLzmIhp/8D2CN1zMyEu/BcseTSSQbySMCutrWAsECzz4HfAg2Ap9EIzKjhsYQhH4P3acSFrhRi+CMUZv/fWPMWZ43hjz6xf+D4/sXN+V2nE29GuMNEcV+JRtlwoyjZUM4oR6poO5vmALz1vVU0wygpnciWRkkdaDZ6BzD0FrgpF9n0Lt+P9k5DmfYVQZ38jzvkjjhC9SO+HL1J5/CrUXfpWW2vlMky/9FLUXfxrzki8SvPw0kpeJB8/+J5qPfSXhLocr8xUqUAZca40KtLTAuiGK9qjZGLMF7s/9clClWNMVtXEqvZVlQRWNEe78VMaP+HOaz/zwvCb7tP/AHv9x3HP/i+i5n6R+zLuI93ueliW30/KhZDN3Fs+ph6L45Ri8LkQJ0eRyGit3obHDvtRW7YPb+bB5TckOe1HTfONF28mrN8DIwXteaIlYhsLCtsCBBQ787jkwZ2CCnVFpt+DuDdNE1Vpc2CQe3MFsdwbn+r/7Ed+nR5ungiaWXMGsqi9SZinnoSXPrDDkto7KAVjNMoyD4TqxiWOIRHEdl+i6C9Gg5y+pClFVNZVaR8nDCWwyLn4kmP4sZu0vKGwLW9M58c7/jAPGyd+a+3B56x2WlfhfSg6l0bgsoS3JQGMNtSTakmzzeU2J7cpu8mGGkltDFgaUgfhvsuFymljxkH4CV2lslcYgIzKSlYnANUV1CqO2TGE+k+ZaBU0toQWyoVC2IVbo432KYesnXnrVw/SzMOwFDjx4DsjbPPiH/ZPFIKcRxiza6030d96LeP0Au+RQlu97LP1SAMDftDUpCPEOIqgKTG2SYvG+ZJN7UroaprNWDsVP8ZekkrT/0+dG2Y4pFPBUkrV6ej4TKttFpqJR9kmyDmitHCyl/79GxrS8M7oY05zQbQo4CjzDEGRBjyjg+CO26pY5Q673UTSgFFWBio5+hKnGMK2dYF5TYRMFPEMhnbSCYJ48wzOVWvsKin7/oaWNwddX0Pyffy+lErkGlOp0KT0yArLzmfxcSwyVc5o1ktCwEUDRuftZn994deF7gQMLHJgLB3xImMvz1OsJ96xrEy85iuTE9+GxSPj0zxPtcgidfndOfT+QhzM5x433CZhoJzOWormIeHw5bnKSUqCpsBFDB+PBiIhcR+UAFKgLZXvzmXxAEVuwlc/ABcYM5NEoxcgymNhxWC3B1akESnzg+ZWvVfaOwJ5/dmtSpPqIJEYp/OF/OMu/S0PUeJ0Oa4oExbwmr6+VMZprhSkzgmJAkA+IpKKJiId4qwRsK29jGqOvEni18KKKLAQSVC5gMp8pUFXEk5+zb8UGjDFDQnN/iMWz8PoFDsxLDti5zirrG5aPwm1X/RX99gHUXvA5qsl1rD3vPTQaS+ba/RafTysohlHNUAlkxGVOXOmxWINqrSJYtAt2kQLw+I4wsQN2cnuc1ovdxPbYsZUwPr8pb60kG1lJIRBSLNkNlu4twLYTpjYhMGKpKvFN7PIfH3h8u4kqH4U2HWyl1mYFthAZgSYqLQ8Ih1RqS4spwmEAMGZjIDBm/rURAiOm0MyhsCGpSchcTK5ImAdekbcS4x9gt6Xu86QG4788WPXgvkjxSzjBrwJ3yXzcR/OsBBg3tiWVqqxDNvgv6aNvFmiBAwsc+N1ywM61u5xZBZbFTGy4luDCT9F51DPonf0RJlenZHZmrt1v8flY3tJqFj6zM0YHcpSGVI7eMlA5HGKsa2LjcWy0GCJVCmKBkWQ7qG2vYsHKeU1ha4KgOYatj+CiFtgYo0wvkMMNVDHyFRUzjH8KPwo61qgVDxV1MMZskf9zvkGBGBNRFV6IGU6BevhuB3lohuf9tflKmqF0FSpjVSUyeF0OjMAKfVzVZutsD7xXPz4roDjUBK8nXiecZOUCjBUUqexwubScp20lsGhEDOcrGUlA3mYqbyaVZ8gD5+XCnQscWODAA+OAPMwDu/G33VXFE6yvrSZXdsuNX6PRvZX4nu8zVWfoZH/bc7+r84FfpFGVRN5R3j3QSyOFNgU6KrR6T2Wz/6FA+2GuZYMKn5Gmur0yylbnMaHgYYzAiC/Hy5H6hC8X8ysnHgX1jeBDYMTonEoU+vYeV6wc3rtxXye32qcnmfifMSmcnL4AismdfzlG//xLK1cxn4kiwuahyAiYQOBZXgVD7cUISPLQblYjMQKqPhh7kfhQXEmXPJUCIx7IzmcqBOIzzdPPtdC8xQ6MkXYaz4mHVjYLb1/gwHzlgJ3rxMJyQL3bJE9yutEkIRMUrotT5Je7nWv3D+D5AOODr9NUrByGnlCijcVoT9c0InMf8tcCXY1ERo5nXtMvOYEK7Wiunk1+7p47xhiMMeKCHZIZVpj8VavzTsDS7+vSVvzUJBv/Fk/D1wQO4+WpA3/OYoYz2Fz7cL4mkeBFMyQLmizGGIx2Pal5iD8alAZpzMbRGA3Q73mSuYGO5zN5HRz6E4OqeZquEeljjMEYo72FzwIHFjjwu+aAvM7cuizzlNRagsDSKu+huOYrVDpXhiF5NmBhW+DAAgcWOLDAgQUOLHBggQMPlANzBiaBlgF89T3LCvrrrmL9ef9Cd2oNlf+7ISZ4oONYuO9XHFjYWeDAAgcWOLDAgQUOPHI5MGdggi/lVjlh2MIEFW71VbjKqOxZ4X+egYVtgQMLHFjgwAIHFjiwwIEFDjxADswZmBSlJcyz4c8jFLVR6jE4F+MGKUVlYWFb4MACBxY4sMCBBQ4scGCBAw+QA3MGJiYMCCtHLx3Q7ef0XZ1BVmHykiAMH+AwFm5b4MACBxY4sMCBBQ4scOBBcGDePTJnYJLbDGNDUUnLdDFhDRMFWBNTmf68Y9jChBY4sMCBBQ4scGCBAwsc2HocmDMwyYqUyiZUDGhqSadQ5aSgoLQxZbXwWzlbT3QLPS9wYIEDCxyYhxxYmNIjngO/BkxMZRj+IaUhW0qMAVOp3QzVy5iimiEpA9ouJqgyoqKkcB2CPN7i8/6vSoVlRGoq0LOUTi816qcS2HEaTwE9IPPU17mU1P9PYsI8HVL0Kp3TZS0dpVkx3PeX86ISMGJ43d+zJfLPeLr3fb6Pex8/EvergRhNn3LTH7GTGAqB0NLzPsvvl7/+h543UV5mlB6oivy+B7K+3URb4ul9ZXLv+zd37d73PZz3K6l/Lp6jr8zruPb9f0RZStML6bj/U+kSBX5/IPupZEZeVKnuK8ou/hk/f88rr8+6rCfB24o/568t0AP3E/flVSrBeF4Psr74mjIoxXgtZfdkI7qkg4f3J5Pv9/rm5+h1y+97V1x5JZNlIyXy53x7X/LnSzmCMpcS+/t8B3qm0rND8sqt8/d97t7HPh55uvc5v+/PefL785lKBT7PpqEuyb69H/bz9iwtvI79FvXy9/yWSw+L078GTDaN2E/KU+mVCiNV2npkjNCPXmyMwRiDtRuHZIzBbx1TUCUVqYM8TBTeQkKra7otqayATyYqCAOIQoPRaK3uClyFb50teSC06a9X3vte38e9jx+J+8b/J4h5Il6KwfIvXi/EdRAQtTb4Nd5aycqJjKzIkwearnLY0kpGFmcCAhsOW78/JLt5+VjzP9d9/542yeHe1zadm29tZXLxLgdXUAWltLvE2IqsHOB0LnWWKqyonDRfvDIyGptWhAXYqo63C88Tbwten1FQ8ORtxZ/z1+ZEkre7N21BnnN61zbYd5TaIa9jl2DKkFTBV25Tcqq03wV4WFNgrBTJbJyDJlZk8rc6MrL/THNn6It1/Zetctvh3P15I9003p8HFrkAPVUq0ZSu+nuNwRjprLr3134b+f483fe6P+cJ39c8plzA0Dhk35AV2Ubeim+FknCnOCemzsuPNUPpbpxbZarhjjFm2PovK8XamjQEP1J4/y5PPvDdu20UET/79nV88N2f5cP/+iU+8s+i95zMp//pFD75ni/yyfedzIf/8XN89D2f5+P//EU+ov2Pqf3Pf/0yH/2nL/Cx/wX55zfR/+a5+XzvP//7l3n/+z/F6rvWgoLfUEVK2LB6mg//25eHPN/Es0/8y5fwvP+EeP+Jf/oin/qXL/OJ952ykf71ZD72ni/x4Xd/no/8wxf4hPY/+c8n8UB45/v39/nW06Z93853+oh0/KPvPZn/lN77uX/qfV8a6rU//9X3n8FgkClTN3L4JZHkQq/kM585jX9672clt8/h7cLbhLcRL5+PS0ae/uvfTuF/ax/3y2vZmpf5JvJjHL5H5/3+/T7zv7DJbf35T7xfev3er/AR75v+9Yu8/x8/z7dOvYCYhMjUvSt7WJPR6E1hX2Vr6wAAEABJREFUEH7AB0gbWry7PvuMC/jbf/gw//TOL/Puv/08//j3Xxzu/8PffQFP73nHl/D092//LO/+5bX3vOtk/uEdX+Y9f/fl4f3+Pv/cAyHfl3+XJ7+/6Rnfx3ymfxG/3v33X+Ddb/8C//ruU/mHd4qvf38q/yaeXvnN2/Hbppjp9+cLeX37tbkYY4ZI1piN7SbgsLVaY8yvvX/Twab3FQ7Ov+xK3vPFk/jHr53BP55+Fm/76mn81de+wl9//TT++itn8favnzts/+rUM/mb087hrV89e3j8tq99c7jvj38b+ec9+eu+3USbjn37SKYPf+6rfO5LZzE92wFlrP1U62rKUDJl5V866Uw8z3/Fs1PP4m++cjZvVftWyeGvJIc3n3QSf3Hyybz1K1/l7d/4Bu8480z+7vTT+evTTuP/nXIqD4S3vv/73nd/5+57z3w4fod4+A7x822nnMXfnno27xLP36X9d331HD569g+IMoNNIVTosJJLrhrvl845l3+Wvbzv5K/hbcCTtxEvK28f/vgvT/rGUHb/ax5pPJt7xsvFv8e3m7tvvlz7m1NP5u0nncK7Tj6Nd590Gv/x5a/zzfMvotcvZS887LdNQc8K/qJ8HWcxecVlF1/DZ04+iw+c+XU+eNY3fo0+fM4ZeNp07cNnfoMPnPH1IX3orNP50Nmn6/pZeuYMPqRrW6IP+2d03wfVhyd//6/O3efd9x3Lw/34w2edyftPP4N/0/w//u1z+fDZ2v/GqXxKfL/u7rsf9vr12yZg73vBK6Inf963xphfAyrG/G6P/XuM+fU+N53zrf+ZlcXNkMZIHdNyWs7JqRoqCY4HlCMBeVwRjMaEYyqlNoNftf68G4kwOrc5si25dNH93eOv3d/5R9K5tF4naIyRJHVKLdFU/n9ZxVEaSJoT0HBUdamRb5tCka0ARJt4VFvcIBwJKetQNQxGMgtGI5zOMRpsUT6b+nmktp6/Rrwt6uJd3WFrlkI8rMTrUdmEViypAvFWgcPkJUEc0ksi+s0WM1FtyF8nO/C67G3C9+ePiwTiifrw+u+Ct77f+1Ilvfhd9L0t99Ees7RHDL3xiGwyphp1RE1LIzGUtHn4bwZhXq9dUjItTxWplgcNzdoItjFO2qooxINsBAbNEt+W427Y9hsFwbIa+bil1yzoNnIGIxX5qBle98/6+7dE/j5Pm+7z+542Hc/r1se6xSHVZEinlpKKfywKGdRTXK1QpbQaqpiP1cOdefJl728efpK+YuHb+7v+uzzn33Nf2tS/MUbGXTH8Hz5tSDuvqOR8jdY3q9JhM0cUSDBab88GbS2d96iKPqZKZUvZ8Bjtb46cyfFkyYbP3LeVCTGf6b7zve9xngTEUQP/U665nJINQmQNZHkXAjfkjRUPPY9+1YqXxmR4YlCp0OJwip6msOT9gkHPywaCYZ5//3y36sPTJln6/fuSv2Z03xyIbf3ZwuYUJqUMCyqt1RS2IA0KeqTia0rflBSOYZvLPsoCBZIQF8bUowRvF94mPO8CPetbZC+ed0XW3eL8/f0PhLwN3Zs2PWPmuXyaWchokVDz/y9HbqiyEjtAPkgkH8XDfKvKjMpUG2dhnHTRDvetTmWq0Lk8ISzr+NakkXxyjG/LnhvuF9MFpmeJxaM6DaJc4K0fwCD81XP+2QdCNouHfT6Qe+fNPdIvJ54Fvu1YXCoelAlBKv7p2Avj/yJO+/f8X5L9ldLpraYy+gZjDNaKCc6B93RbkZze4d9lzP+8u0L/qo1Umog8CxgUhlLBrRm1SIJY53R/ESvgRRRyBKFJiF2dMjWYIiCyteE+AjGbI38vciqbWr9/b6rk9ecz3Xuu97ffzWdI0z5VmhM6ORTJARxJZBmkHTlgARXx2FQbW8/rSseb+sq7FWXfSE4xoalJLnWsZEUVUZXhUFae95sj39d9r286N59l4+dmCfFzRfw1RBgFPyNIV1ZWzslhva0ARjIJ4gCrgJGnAwHAHqaQzMTrgHjYxyb7GHRyamGTrFfKviVTL6/fQvfl+32Pke3cmzZdt5KtJz+H+Uyp5FG5WCwI6VvHwASUotwYsqDGw30z1oLmom+QzvkfvMaALTN6ZZ+BzcgElPsCz36/iCq6VZ8eA1VUAvwPbBceXOueQpTbUiA6HZJ/LnU5m6NN9/i+/Ts8+X3/zKZrfn++Uh7kQ34OTCqXaSiDkk41IA1LVbJlu8zPbahv956aMWYjKAkCAlG9FrM1KYoiPPl3eTLGSO9FvhX5pZzQpsRS+LKcJVeg7OfTZK6LrRd00i6FLZlYOsmSlUsxCphppSw8dhAa5K83S6Wr8OT72NT6/U1U2Ur2+DChBzFWP+fNURBWBAKPriwkF0eVyz8p8JFlxFo2KE0pR1xS3Otfrpsycjztus8OTCxvUroe3XyK1HZwSQ5JRhH2db7aLFWB3ifyY7y//epBzPnh9EyI1LcsMeK/FaGKoZMkAmeIDNSl4DZjCEKqUvIpK0IBFB8Q/K8WehvITUE36+H3vW0Y2ciKVSuZXLZoi7rt+b458v1lkrV/x33J29DDidcPZqzWZTjbH/qlqmwThRmJfErQzQhK6TkP782YauMEqo2tke6RS8c0RxeiOYIrqiGFSmxj44b7ip+MaPl3+6XLacUCaP2MspcTGEs9iJSgSIuLkgi7WbLS981RUDIcw7xtxe9AFBEQaf08kRO0nt+Vo+gNNspmHn5bkxmQgvRNqKABi/LVXLumz3dvtdx03TQ/vX5269LPelzzizVccmPJbXelLMruECKEvpC6EzLEl/+jkEHeoekiBcEms+UIb3rNazjt3X/Guf/6Fg7fpcXjnvos3vn0A1h7ywZ8Ul9WHfq9iLVTcpvZANOfJVD2vr7TYyatSdR10l6X9VO3k2dWQXSSmuuQ6+FnPf9Y9fv/+NCbnkkzDFDswyhbGP4+ubLQWCVMgyxCiiLuqS8etsSWtiLCysFmkW5UFuwEJohj0PmiKqnEZxupRNudpja+Ix/9x//HFz70Tj73/17CirjOu17/ezx2+8WsuXOGMKirAOeYnW3TXj1N2m1QlpEqLzpev540qyQHw9reFFPrZhkow3K2YNqN8seveBVfetcbOe2db+eDf/lcat2B9NU+bPn+QPUmU9Dvh+CrilVZkgtw+18hVMIkGynpUuFcRSgyxuLBnssdYRlQaJkz05Jb1FzKl/7jnzjpHW/m8295OfWa5a1vfiPHNXpM332bZFhhbcDMTJfpqXWUxkouMNXusH66Ish7DFSFnF0/QzrbZ1bxtll1SXsFTzr8aD77gXdxumRz7GP30hKfLhYheRTj7cVIbeYzVSaiKAROqBGLh5XAYS8PMPUQY5xm//D+5GgulMNJ5BJkrLl5gNujwOWhdEzXlYj0tGT78pe/njP/+S2c9W9v4xk7Og59yvH8+8sfw203Xcd6MwlhnUG7y4bpHp1uSmligZW1rF3fplNaabLO9dus0fUpExLnbdCy4+jEYj7w9j/nKx98N391/P5DfleqRiUaTzXPKROPQumXGEEvsKTiRyI9KySXIqwwxgztdyige30ZI8bc6/jhtmvzCFIzIFZICIWK7ej2HPL7H6f7zM9x23O+zrrnnbZVacOJn+OuZ32B7nO+xF6v/wz5kl293lOnBA+aAjG4EFt9VigtzAQMSgXKffbYna+ddBJvPfMWXv+y5zLSXcvyRaO8/IQn8NjlNfrynvvsuYw/ftGRHLrXLmDHCJcv5k+PezKH71DQmVrLYw85hNe+4KUsHYnJ0zUKiHWeeMDBvOywffnDf/08Hzj5QpXEOySBk6Mu0esJ44SBqgUWg/Nj45G9pVUsOSlIRZPKhByPGk/5gze9lVvMKv7iOY/lurVTPH7fpbxCoHEy6hJG8IQjj+JVxx/CfitKsm6bR+97GC854dksDUNGG01ed+wLOeEpB1GfysnzgEZ7NV849XO87P99kP+65DImZrusNhWNNH1kM/8BzN5kCpCLl7BX4x5e9xf/xJqRVfzhsY9l6tY7WLH/Abz4OcfTMi2Mliyf8+RDecUzns2kAoij4pmPewKvedYhuGKW+kjIH73k6Rz6qFVUqqDNxCO0ZRB/fOLTOO8z7+Nz11ve+LjF2PYaydhgZCM1eg9ghAu3PJw5kCtA1rSs0x9YDtp9Gd847SO89uSL+PPXv4pJZfRpGPPS5zyJp+wWknbXsGL3PXnDiUdwzP5LqAZraazcm9e/5AT2GYPVacC+jz6a1z778WxfKwW8x5lqW37vJS8gXH8FL3r353juMUfzhKU1pgaGjkD7w5l3C2P/7Rywua7Jv2BQ5NcSSBQanv70Z3DsU5/L049/Bk9/2rO2Kh1z7Ak86Zkncojec/Qzjme8FhIrD4SSganpu6ISGElcLKRckSlLD4QcfUBbuWiCR++6iO6au1ACzdKdd+fQo57Me9/25yxrjXHcMUex945LeO8bX8Ehqqr861//KU889AAevd0innzckbz7FU/n0bvtwyf/5KmMJn0G3Yz9934UK8bG+ZvXv4i/e9ETaSpDzXqzWFMRqASJcWRFia8WGGPEvUf2J4wb2LBBMehjypRBVeeoR+/L9iMBV6lKMl4b4VGPegIvfdbz+NtX/R4jtSU8T9ePOuIZvOfVz2b/g/fnvX/+LA7fbRkrd53kr37/NTxzj4g3vvx4XnzkQczMpkMZTE2t5g6zhMcftIJPn3Gx3pMRET6ymf8AZh/l4lPhuMsF7LPfDqyoJ9x1t2NcQONJxxzJ857/Et78or1ZsXIJL3zs7jzlmMfwvtcewT57HMjb/vC5HLbLDuy91+P5pze+jMfsuDt/88bf5xV7LVJlpa/q5oD3//dX+b3X/iW/t3fOu798EXltuWwjxarCWHh7eQBjXLjl4cuBWDaYK3rYBHqqmo5vvw9H7LqcG9cO2NCbYd+9DuJZT30p7/uzF7Pr2E4cfdTjOWDpLvzLX7yWx+y0C3/3x3/AMw7ckSccsBPPecyB/PNrn8Sj9zuEj/7ZCbTKGXItWSLws31zjF2aAZ3JHVm6JBCQHtB09Ycv47aZkW+bA7GJ1qQTAYCKOmkVkTmL/zPWVdmlytuo9r5VKRxk1IS4/c+SOF+yEggRIhG3AqrIUChzy5QZVyrzR1qrrDcbpIMuRZZzzJOPYc/oFt750W+Tjy7hsku/w+ve8jE6VY1dVmT4rLBvRhhbviMr7Vq+cNoFTLfXc+ldhoMf+0RqVY+iv5axsWUsqTk0DFyzxg0/PZ+nv/6dxLsfxsGP2k8syDQeSPNcVJLEday1pBrX8MIj+KvsrKcjGTZa9SFobCeLeeWzj+DKC0/ng9+5jloNPvCR9/OGL17KHkusXExO1ltPW8trY0vHWHP9z/jqT65l9T0bcK0RnnXIdtzOGPJr7LZiBLQkUESO1dOOY48+iJ033MTnL7mVleMTzPi1Aha2zXHA/zZP0OlRW7wPL3n64XCt620AABAASURBVFz8o+/wnxdILgn8y9+9k/d94SR222UPys4abtBSTi917LzDStbe9XO+fdF13HT3XTRkE094/N7cMzVNR2X7A7avkRcdFSEnOPjAvfjCp/+br19+O894+nEUeSp76ZOEdTaor82NbeHaw58DVb6BdVWCd55FWvLYg47g0En42499mb589Y9+fAEnvuXvWDOI2GG5ZWrtevIwh8YkyxbVOOP007lzps/1N89w1BP3xWl/WnFg8dLdGK/HRGHCKZ/+KBduCHjxsw6nWfS4e4OR/w2ka20WtvnJAVsp6x/+ulGpGGAr4d8So/JbFtQYRE2BVbdVqQxrGBcSGYOzUNkQv35YAWU6ULGuoFUbJTCBqiJdBoMeoUr+jfoIn/rSSfz+27/MpZ0NjMh5tro1RmQUgyRk0dgevO6Vz6aZtcnKNXKi+zDGPQTN5fz9G4/h7pvvpggt17Z7nH7JPeo7otWM+Mk1l7HDzjvzkmc9mSYd1q2fEhjJhu90Trwoc0o5Z7QZ40epnUfwpxEaVZtgda8gqkXE1Sx/+NfvVPb8PawrWNEKyONxLdE4jHTqSU84lBc8YS86qZ5rtdhvxSruvnUthz3lObxsj1345q1tmv0Bt914M5dfdzM5bapiQDWxE2986n6cfuZPCSYEDPOY1PQewZx/YFPvRCG2VaN55528/a//hb/5wqkUjTYj9XGao8tpNRbJ2Vc88cnP5jmHP45e1mK8zBif2IHVt9zOCSecwOF7THLpzWupBXD99dfzo9tzQlsxG6/g6MMOIc6nmW2s4gk7jzCZWLwNp7LJiWjwwAa5cNfDlgMurgRcRyn7jqXjk5x75hc48W8/yO133sa4lr0nGhYTLyYcq7HDoh153UuPAJltnFTSwRpWa7tdt0Q++RlccktFNj5OesuNnP2jH9HVUn696pMsXsUFl1zFL268hp9f8VMun4oYK6coXO03+LZwYn5wwBZm40QMFaZoY9IZnIJvrDXipFL2o/PlViRsgckz6BcaiJyasuDc5dqHxMY4/cvygRTYEsaBqiUdrKo83/3Bj7hhQ4fmsiVyrku4XFWOc6+5niCN+c53vsuld1zLez52FkVR8LkzL+SmO25hdPv96U7dynv/8yt8/Yuf4tQLLmfF8gZ3XXsVfmmopUD3rR9cwAe+cxNPOeIQ3veBD3LRZVdhoxqV+GS1sOQsZH7ZwgOpIOKRvvVNLN6tV4aci7er+fq55zNdWykHs4pI2dRnz7qM9rp1bLj1ej5//s/4wfnf57/OvZ5w6k4+eNKF3Nku2HOnpfz8wq/w91/6Nh/++MfoJ46wP81P1/cVDHOpiGNRs+J751/FqZffQ6JrHVW+mvUF/m9J/4p+JvnMcNI532F68SRjo9uRdKY4+Yzv8vOpNht+cQ1fuugyzjrj65x5wRX07vkR7z/nYtrdjF33XMVZ3zyfT3zxDN73sZOREZLODrjkpjUCo03C6Tt563s/xs5HPJsDkvW8+n1foUvAoAqpSTb+B8m3NL6F6w9vDvQGNWq9NbjE8PVvn8kP7uphFy0jdBF3KLk48/xrqQu8fO30S/n+VZfysU+cQ1i3nKLq9U+uX83IxCIlHuv50CdP5qvf+CynnPEjtt9pETfdspp22sVElap0Mc888insvdMO/MnHv067t46JhmOQBQ9v5i2M/rdywNp0w/BiZQ150KQfjVHYgNxESCu0emi2KqUCHmkQMlCVJjeOFEV+0DvBKisLtOfBRSqwlKpSUUtiFo2oWvL5kzn/6utpsUEZ3zQ/+snlfPQ711LR5/0f+ww/u73Ll88+l9d+4GTe9aEv88O7O7z/g5/gdf/635z7szZrG4v550+dzp+97UN89Mf3cLer00uWsTQu+epnP8mr/uKdnHTZWpLRRdRHx+lruWLQl6FQkCgLNcZQljzit9I1cS4kKvoCjT3e9bFT6PYyxpwARRTxoc+fxkVrBqy952f861nf58ZBzls+/Cn+5N8/xQdO/x4X3b2av//Ah3j9R07jLgdX/ewWXvOvH+INHzmTa+68m0Z9DKXglNO38S+fkVOqNxgJGoyOJPS7euARL4HNM2DpSIt7briKd5x6AauDPpMCKkk0ysc+fyq/aHe4+Kaf8clzruOmzPF3H/kP/vLfv8wHT/8+l6+9gze+6wO87SOf5qZogouuupo/fv9HdM9nuHV2DWkUUHNrufjii3nlW9/F77/jP7lm/UABqSQ0CV0lG7NGsmNhe/Ac2PafDG0NvwwfxjlfP+/7nHPlenYop4hbi/imkrwPffcKZlTx/Nipp8j2Q/7rnG/yqnd/mL/58H9y2boO//2Vr/FX73wvn71itXx3nU+e/CVe+ref58vf/QHTZR1nWqy97ge89h3v4k3//CHuWdNjiXzN3WaSoF5u+wxaGOGD4oA10fjwQS3r4Rggdw95iWKNFCWDqtqqlPS7RKrMxK4LRY/EWim6wwf9vBqoLaknNXKBEmxFJYfXbfcZUdmwao0wLSebxS3qoSWuRyRJjhvZblhFmYzWM6kS4rJmwKgmtGiFY5UCWxD0adk+E606Oy9azuLidoKmgdJQaI0zHd+T7ZZPkCQJg9Ix3U61lBNTrycaYy6WFMOfL9HtPNK3XMsu1iUUksMgtyyZGMdX2tJuR0EqYofJUZKsQ6my64qkoJHPsnzJCvF+jIaWCkdrBSN2gvHFCSNZX0BkhMX1xWw3UaNWNmn3W/i/D2HcKIuWxAzKvoeqrOnn2GCj7j7SZbC5+c/IvlqLmowHi3EDWE/JbNhnrLlUj0WMKQHRUj5Lshmi2ipWjgY0G6MsqzImJiaYGF/GZLFBzwcKNotpjO1AEU9QV7AZmBZBXGdyySJ21PJaSF+gJFfx0xEHBRNVm4VtfnOgdBuYkg6NSSeKrMEiybwXJdKEXPoyTiMZZbHr0VQlrV6sZTxqMLFsGYsnVtIo2ozEFSOjNVqjk6pubyBsjEufGlTyDY2kogoLjPZXjI2T1Celo4YNI8tgMEs5qFjY5icHrNG8jDEEIXL4CrwkBIHVvj8OMcZsVZK26UURUCdwNbUM34ccqJXCZ9ZSCriEpsIUFiegELqSsuxqbRuiMgWBFat1cUEG/K8TW5NhtYzQt3VQsGvbUJAr0z7M2BIzXI/pkqnPmaJDr9Yg7oGz68lVkQmrGbppSlT1MaRysqWCY1+GU1DaYEjOOZwHSxqnH+t8pdwE5NISxRkqIxaWueSg1hiK0pKEOWlZEJmU0OYMCpF4E4SlOFPQzafpBQ1CAdy0CDb2kU3j/5S6MX31ldN3GVmu/tR/WbYpbEqvn1EGA+p2PWnQpJQsvJxDLc0NQgVJW2Gr9aC3zGeKKqSDBX6ORrwNJATr55yXxNo3pZhmSkrJovQ8kQ0N8o50OcIYQ+BiMlX7Cne39Lmm8yW1tBLPZzHqx9sARU88Lyno0yEkly2lulYKfKRVT7YTg5ZYvbzyfIZaOSCvAoyVTSl5ICuZ1TCseuzr+aabwct6YDVs9cMvaT62kXS/tDE98SQ0CVJlKLpU0ncE7jwHHs7k/OD9XExO4HVAJ6SS+FWUSL4gKBzOWKnALEHUI1eCWBQlxjqSchrvu3P1kQYBqXTT+R8wybryC9nwnkp6m+pek86SmJhCvt4UKaHsPC3Vj/ZLa+jLxyNdM8ZgBh3kAvB+nnmsW35uRvoVFpX0KsPhOZ9rxgXOGbxNluKRVYwUi+fVx26rszFGjNfgjMSRlhWZnHApyp2jCOU8ZQwdGQClLGWB2Fp8cFmGVcCpvHMqIQwjdEiZF9SVGZWVw1NR2mHr9zeRP7e1xvVI6Tf1+i4wXKjilwcRuZxQZgLKoaNX6yrxXQ7LO3c5sCzPSSSXTEtm/jfXHil8eqjmWShYFAoOsaqrqYBjFTpss0a3KqkUUJkPm3yxD4dVXpGX0jXNSRhYPkf79/K9VWF1bqM/vvf+QyWb+fDeIk7I4kBVykiJtFHyYKhMKHASkMnnShTz8iNN2rbnFWt4RllYLOecVIGQI5TK0EIimnELo1LPAoUPng/iq9kMjSoYVgInxklV5I02/Yp0rR4z6HUkhWBIsYwlUrn23uTPzV/ZzIHn/wuddXI+gcgWBlPKKRUQCIDYypIbBQYFjSFopBo6LWMMgUB7EjhaUfzg9eJ/McZHsox9BctJHqGSJitgUqSq9Hmg4oGiZMTDfBPO1QxKAp+euADj51RVaqVnmiM6tzkyC3o0JxssPBjMS1XgNtq/Efhz3gcoO0xC2bfsXQKadx+7Lc/IGINkwKxKf71BHyuj98s4TqXmottmML2BrN9ZoLnwIO2SbYby2WmsAmA/S2UKhtrwN5QqBtmASuXrtsrWnma1fODbe5M/tyCfuekn+YAgT6X70n+1TqVtbwdWbUdyj3u5lhTBKpMNZC9OFZaZXpu+bGRdZ2rBNsSjramDXS0b+2XJVMthnvemLMhnu5KJgne+TbvXB+T6VZij1LJKIXCsNH24hOCBcKFzqZbJ80FXKiofIj5v2t/Ubk2+P1L6DmTzWtfGKDkMBHgj6VeZ9imKjH7R/5UMjTG/2p8PO9uM5Xhlvz+GBp2MHcfGOHyPPThi1c4cvv1OHLXTHjxz9304fs/9OH7HvRfod8CD38bHg/ffj11225FY5WkqSPsDsqzARJadd96ZF2y3N89fudevtfc+99v6XTj/wPT2yFW78eTt9+Co7XflyJ125+gd9+CYVbty5A47c/DyFUyPRfQC6FllVRZcP+UJu+3Ncbvtx7N2PmDBNraibXgdfvHSvThx2V48fXIXjli+E4ftuTc7rFxBoeoWjnmxWaUkzmgqVqT9PC+ZmBxlzz13G+rXM1ftNWw9Pxbogdn1A+XTcdvvznGKd8fsuBtP2WEXnrJqd47S/mO2256l1nmBYIwZtvPpy26rkzFmI7PLBjz6+Ufypn98K2/5x7/hj/7+L3jd3/4Jr/2rP+L3//KPeN3b/3SBtiIP/vqv3syf/78/Z7tVK8hVVkySiCgKWLpyOX/51r/gFe/8U175rj/j5e/4E/z+JvLn/P6CfP50Tvr5Jun7H4ve9Hdvxu//0Tv+nD/9+78c2sEr3/7HjOeOmsrrTrJBJXaVtPiDP/wDXv8Xb+TP3/WXc3r3guy2LLsX/f2f8Ip3/yl/8q9v4w/f8Rfi+V/x/Fe/CIkFlRq3Vff6gMdV+WzEL+P6J0rI8oJQ9v/c5x7PO9/ztwv69fYt68hc7OhNb/8z/uSdb+FNf/tm3vC2P5fd/zl/9o9/zeve+WYe/6Kj5iUo8aq2zQITPzhjDHlVkAUVVVDSy3pkrsS2IvwPmJlWQNYw90ML535XfKlCeaPYkqmO63zapOBXVCX9qkdUDzGxGZKrOWxih/ubzvnj39U4Hqn95BFUkaFQVaTwbYj2C4oE+nGBDTdmTYHW8pGMqiqnMR5jGwG5zRdsYyv7B9sKScOC1KTyTX3KsCIZiRillmv9AAAQAElEQVToXyXf5f3Yw5lk0Rq+FTwpqAxDfatQxbQmbTPFUL/yph22j1Qb3Zrz7ku3ski2Lj9cyuYrxUKvY2EjZibLJZv5+bHb+rRCY6lhCERRURLKOrIsYzAYkFUQ+h+EXaAHzYc4LdkclXJCBOZXauKX3LybsgKNGTlWyzqbowX5SGfnoJ+e35QVVrruhVDJBownHVTWKFj4MFFJElDIVmQgzMo2EIDpl90HrRcLcntgcnNGslGAsEVKM4rIem3KNKOudRxT5JLSw/sz1D9NoTTRsCDntO/t3mgnrQYEabFZWtCjck42iLUIEor3hshFeF9Q9AZEWsaJN1WyJJOH5LMVX2q3Yt//q66N+Z/gd+8HDQGuQoIp6EswZRANfxiwJuRIZfFLuZujyjtvUWl8iK2G928659seFv8rfoWMTCpEZlMyE1I4I4UowEZ6b0rkAgbKSquiT5k4isJRBiX9so+JYj0jc9Vz/lxa2Y3HtqSoHOjZVMHEhhGZgkxprMaxkXxWW5kQZ3J60YB6mZBrbpXtac6hns/FjggTDBhkFUYVI2MaOj8AY0RO5dWSIAzV5uoXVZn0Xipw/h0Mz/02Hvmfz/ttVDijXgLxoiDyP/xmxQ+NFW21KhZfsmHfldV9Iv+OTfsP5N3+fuscVenUT5+u3ifESRWIBzYXD/U+W2k+OS5ypAq/fqz+b2+UgaWvjDTVND0Pc43Lyy4nJncZg9IwvEfjijVeP5dMa+PtyAroOtJ8QBXoXlV/MI7ciocKMLmNVIlISArDQPzzfaVBjaoKxfOcflQQ501mJEOPFgrrdC2jlG6GpiA3AV5Hcn9dolfXlNIkf2+lcaQKVjbUPRpXIe6WZvPysZUdPl8GBWGR4cFHpucTTdyqeoXJsThZCaICU4aE0jfKXBilwZb639z1SmMc2o0Tn+iRF4aiFoJ415e++Xn5e3ILA3Qk+fn+BlkfG9qh/Hoam3MVw/P6Ck2GDQwzAmueD1lhyYNC/tZobuKjAWvreHlUmlmpeRhT0VbmGImZRVEwiC19na/ET2OM7s2p1Lf/baSBK8kwID7rFGng1MtA90R0ggHOxlQupYO4pnHlVYnRPVlZ4OdCFEjP1IepKH45H9/PbyME7In1OiLZZ0Dkx6bKVlgGmlekET68P6YyeHDixG8jfhWaTiyZ5vJroeelNUPZet7dH6VGfJSe6zG87Ia81jmko5VkILdILtv2z2amRmzbsiGrJwK8nTtXo1dNYeV//P/P5KtTfa2TBUYykpxTScvLbGC8BgYUvrKAf7ag1DsG8hGxznWN9KBMKYM6SDcGYY1CWuD1SNPBUypwWdmKypT4XwGvNGg/d6/3vZoh6qtP2VwqP+7vr6QU+qBH6OvL+fHYjKE/szlIN5EP6YtHQWU26qJPqh34h1LyIe98H7+NdCdyKOJUJf3KKK3VHCx+XFY6O7w+D7/sPJzTr03JC9CTNEF6YobX/PEmqgtUlApI1srhqgweu4RIwi+U9VgpVpn3icIW/dmOnGefOBwh7wyo7AAjj1yLpOCZHJ40tZTSBSbSPU4Bwoik2ianUEDxzjnT9UiOz5hKY6mkXAVeAKmcbSmnX+YV/SylUGttQKl/GIcLnYJCRa2mAGmg2++Q1OW8y0J3yLzlWEsqnVNtyRiSJME7AU/DCW/DX0YVl4GCvZEzmfDBrtkUNunTcpFcTimwVRJFic4poFWWWOBQXgMvMy874RPx2RAF4mkJzqaEQxkYTKVnLAIhJf4PETUaDZyxlHISsZeb5BLEEZkcUhAEGPFcDw379sAlsOpQnjNXoA3F40L6MfyDZy7H6bzURHJJCeL68Fen+wI+kR9QEEm2FaUez/LcDxfjIC8ralr+6vUGkk+Gf+c2LJrh0ErJxQ5mIByjHhnoyg7iEcLuNCZIhH8K8aukmSjgZ7ounjdroxSat8MRK7j7eRtjBJgqBpJhrmujkkWaptLphEIgBVsQhepPTOv0Zgk8wDOSWxAQEhDJ1nwQcVFIKC9eU98eeEoMZKoQuTAgxyDpYhQkgqRGKfl65usJyaIUfnBk6t9qDPL2wlc5VkIsZH+hdA9t7ekZ6nFCTX7B26tOLXzmwAFpxFDPK/URRhGDPBvKwkkvKoEGI7kLgeBlUPjf7NO6hbeLrOgSuYhU9yTSC5ylK/9ZScdqcQgCt+qS2CakaZ/Q/6ee9Cg7FS6uCJRIlHlKItucnu0SWAfWDO0SeU3jgZY0y/tKnzQWRUUc16QPAaX8Q6PVlL0WGoOlko+w/T65dM85vTvr0hOg9qZujCGrymHynMofBzbEhEaa6IbPS92wXjNtJF/RJUxG8HPWtHBOY/KTWKDf4ID9jTOPsBNlOpCeGorcDRUm7SugFAOcsQQyjErAIiljUJUklEKjTKhyAfXQ3x/LKebEcSxQa2UEjlSouhC4COS0nQmoZABxFBDJ8VlTkA56WAGTQkbjW39PGEVUJpSZqM9GBOo/H5RqkVFHdHsKDFgF5wHGGKycdX+ArlsKOd9Az/c0j05fWW2ey1BTmgrwHnzprm3601O1pKksuqfgNCUHomhBqIA0lYY0nKXRaNHvpwznUlbid0ocil+KSGVeYCQTA5pzHxSwPE/7ciISyMaAJ/6HcYTRszOz6zHKlnqSTzl8siBL1YeXhweicni55JILiET1hrrwslWwFCBB70saNbLugE7ZIbIGH2BDybWr8bUadQob650pmXQkln6Ukllcrw1l25dsQulEX6DSt2FkNeZUI992P57ncRhSKJgEmktbuhuZGGMt9aQuWQwIQstIc5SZ6fXEoQfGMFA1B0pKAWxkS95xG2M2OmIX0xWvTdmnlNfuD9rEVsFF/O33c4IgojlW1zWGMu/rfCEZRQQUCmap5Jd2ewyXdPWOSrYyNjJCJuffVUWx1PVAEaOXB8P3RdYJS6VYySMspCkCmJHRNVsKFNXwm1OA8DrjWw9ee73e0NYS6Zm/vkBz54AHHor3WGuxzsmmZa/qVrtDWXq51hsBRJOk/S5RbIYyMLI17AipSwjCiqYrh6BgQ5oTSrdyJQOlQIK3t0D3jAtQtOUcS+8X5SeLoiJMGlgq5B5km5mcqhlW3Y2qXPkgxwqoFhpcqr56A123AbNKRI10pdfrSLMyWrZGX37J24SrClwtIVNCWnhQW09oKHnSMEBfhcZVlnaof6aoQIClr/EkAu8z6g+NpdJgnHyQWLDwuR8O2Ps5N29PGSPHpNl55VKDMQ4PFsIwJlaG5Ut4LoiRpkqJM1IFM4KQdGaaUspnhdYzKZ2rxQSFo6eSdqIAtmHDBkIpZqkA5gNVqSKhV1h1rsdD2p0emZQ+leOM4prU0g7vR+8fKq0C6cBXbQjp+f7RuFyNsurTnu3RGqmRaHzWMQyGcRKgmIzP4P37+oMugYwwClXtUcAwxjAcUxiyrW+FKh0uczRrdc0zJpAD8HMpglyTNbS7XZzmEWleVrLw/O705Lhk5LkMHjkVp+BYCFiGcSA+NMW3XOTwvAkEIPpiVqIKSajg1FBwCyS/mjJ2HxidC8XLlFD88wHT2ZKxZoOe5JG4is5sIXDUoFCAnG23ScIWYRISuQhjAyr17fvxwazeaMpZZTrvBFA0fjG/0+kQRZpXHJDJSUW1SGfBP+O8Vx4ebZtflcrWhRxpOLFMFYuUQnJIq5Csv4aZNBDYrugLtKzfMEWjWVOwSfG2IzWnlJYnkplT9aIqpbiaYqczO7SpRr2lo1J8jKlUXm/GNbzMG7WN/OsIiEsM0m9DrGtVFAz5ZYyhbgLqI5KBwHgugJNJTu12B//eQDZYE7DpzE6Dlhr8uTgW76OGeJ8OZdXzwNMDFFuo8pgPwaFVsPS64n9uze8bY7AYkMx5uG7byLiNMb+Sna9AWefwel8oUNdlh0EQM9oM8IDC28ogz73YsFb6Jbkj+827KelglgGyISWJoSojTflAE9bVl6EW1elmHVwZMt2fUg5ZJ26EssVCOtnHhTV8wlNqLDawGFMxGqt/Vf5arRaBbN/Kj4CVrSa6brA65zTWpDlOzQ0o85jc5QTSa6cxp902kWzZJ0Leb/Rm2/j4YeW7o9jhgjq5dM0FRqCliRGgygV6wnoA0j/jpKIFC9tv4YD9Lefn0ekS72D9hDa1SAE9GWMUQLqUUpQN7WlK6/BrjN6ASlOQCUXL71LVClKBizBS0EtKrrvsSmb0jPSPKT2X+Gy5HChTzPFgodJzBXqmLMgEbiKha2k6Rorug5NH5W0ZWyHnmctAR+KEemuMwFhy/zMsQvFGmlsPDc3mCDMzG9iwdoZKjtJTNuho3Cjji+VYZXgYfPZujMEbd+Wf1VJPpWqBn/e2TCOxZaqIMWmP2665Ug6mwghgJekUgywYDt3LIxMI9IY+NTuFr0KkRQ7O6p586Phc2GQgXnb6lRxGTKHSf1lVlHlOVkEmntYEKLrr13PHnXdz8w2/8FyT88ppNhLdV8mxQCyQM7t+HS6MuOPmG9mgZbtCmfzABUQm0j2JgnGPXq+vfu2wDw9kbBAyvX4NWIdT/l4qY6pUmXFe5mp9ZmaUafXaA423EGlQw9lt21+5wPbs9LohoEAgwgpkRYFDiaF0LtN8FRik39aE4k0J4kOkoNBXRpuqxI6AROQq8XlAJOAwIhl4PnR7GX65NJDDnlpzN3fftZY7brtd/A9wYUxowFqLTVPa6sfbVWwct/7sGu5WdcYDjEZUpxGHGCuZqBIVmIJ+t8/4SJPYWckpY92a1eRWelRlGopTp0hPShpRQL8saSqx6HW6OMnJhgEdX9kK1acxeP3ZtqWz7Y9OuBRjDE72VMrvej9Vyk5H5DOn163hhxddzhmnn8ydN13PSGupZJ7i7TvvSJZa2gkk4zFVPBc1LKlAcZ8atapNvegxWwTytyW+wmlqDVVFU0olIIUqex1VYG1o8X8BOVPyEMn2vL/1f6jTSda3yNececa5nP71b7BJ/oGxw7Hm0rlcOuftt3Qx533tS1x5/a20pOfZoE8q31JX3wPZtbcFh6EehXg/EOr9d9x0HTfedCux7MQvV+rVZHlXyWyEC0pi/fPoy1d7WNjulwP2fs/Ou5NymMrhjDG/mpkxBivHd+et1/LZT3+BxUta1JIWVs53tDHO4kVNApfQCGOCsYilumasYzZt892vnMbN69YxrirKkkWLiWyijLtibGSSRsMw2hLKFmqpxXW8YXrFrem4UavhGd5qNFixfCMQcSG0V99DX0sxhcDMovE6o8oSgyRhw523UCoC9ITOf3DhD/FZxYgAx+R4k1H14VF7s1ZnbLRFQxUVH8DrdYEnOdxSxMNgm233WTwZ8tUv/DffvuBKvvSf/8wlV1yhcysYb0YKHBGedy0tifgy++joKMYY4jgmVABpNeriqaHVcERBAgqkNWVS9VqEl3az3qDeaMppAQJqZ5x6KqefdSY/v/pnunVAU1l6Lt5HxhElDSJnI5gwdgAAEABJREFUWax3jI3HXHDut7j8sp+x/aK6gljOImVXmUBn7Erpx6iW82rDd6+58xeMjLe49Zqr+OllVzMehyT1mEVj0ik55CSsGB9ZTJxYxkaXEoQllbK7QFkZ2+i2CcSPji3im6d8lituup2VY01saHAKFuN1y+j4OLEcsSHHCESOtgLNK2CQzjA2NkGzEeP/d26npbHJiQlGxdfe+ruYndpAbXwRxhhCB5/88Hv50Y8v5qbrryMXMLAulmw61OMGLfXfaNVZPDGOLTNOP/krrFm3Gl918TpeMxWEI4yMxIxETjweQZGK9bffzuTSJVxz9SVcdc21bDc5gRPwmGw1KWxAqSrjxMQYpUrxddlU21fDZHNRFNFXwEGbMUbfC5+5cGCTHnlAEspeC/HbKFlzShq+fdZZ3LlmipU7bM8pn/4IN/1iteRd0k8FHAVGRscmueb8M/jeJT9nQMJo3iMQWEmlH3mh8G4GOGMlc0NcRQzyWaIyojESkvcKQilXaDNqem8pvYrjFol8a2gd3zrzNAGMnAMP2IdSQElmL/Cg/qpSvqROLL0qBwOiJszcciurN8wwktQonaGlfq1JxJaK9tSU+g+Y7c5y5imnsGa6TaJKybQqpaO63zpHoSWfUcWEhp6tVDnPdK3AyEfU1MfC5/44YO/v5Hw6Z4zBGMMmA9k0N2MM1lopeo/BTId1q2/jvG9+jx+e/y1u/vnNnHHaKdxywy2kvWkuu+BivnWegtSPLmAkbmEry6ol41x16dV87ZQvM7V2g+g2zv/m9znndD137W1865wz+MV1NzDZagwz77O+fhqrb78V0i6XXXQRXz/569x643Ws27CGd/7lX3Le+d9jenaGH5z3HX543nl0hMw//7EP8R///kGM6torl60Usm9zxWWX8qXPfYbVd6xWFaDN5T+9mNO/+jWuuuJKmnKwfq3cGDOcGw+DzQn4VVrTz2emeNKxJ/CYvVZyznnf4+fX3sJ5557FdVdeSaHrX/3yl/nxBRdQyVncc/udnHvm2ZLPLxRgZrnogou4QA6MfkjWv4PvfutCVt95LbMCj2eeeSa3iFcGh3difZX5jz3mqbzspccxu2Et1/78OpIo4MrLLmf1mnX85MdehmcyNVvQTGJCOZbLf/hTqgBu/OmlrFNQTZWxnyIndPMN13Pj9dfwrre9he9e8BO2E4BZtHx7zGCas848By/zbJBylwDmDzTGM844mTV3TxMouOdaFkx91YdtYzNmo53cdzS51usH6zaQCehe85NLOPOcc7niBz/kqquu4Funn0mlzPTu22/hqp9ePXT206vblPkMF134A77/7W+RVTE1OeQvf/FL/PDHl3DjZT/lr//yzfzk8psEJEMGnTaGNic89wU887inqHJyK7fftoYkLLn0kiu57a5b+P53v813zzyLWMtF4+OjuAp+dtkV6huuvuTH3LO+zQ3X/Iyzv3KKAkTGxT/+Ee/6q7dw0U+uZMclixkdG2f9Lbdw5pln8P1zvkNUq3PPDTfy7W9+lysvuUxj6NLQuZ6WhIwxOMncBk5VnoyFbe4ckOpQCJD4npy1xFEk+7yLyy+6mKOPfRqPe+IT2U4J2UUX/4QLZdedbsaF3zmT73znJ/zwzK/w1bO/IzC6nkvkg0856cvceudq7vjFXZxy0hc45bOf5rbb7+ais7/KSd84lzO/8J98/azvce6pX5Zsr5I/2MBXpRffO/dsrr32RrLSECupSVyODUKWCLDedfttfPe8bzPabHDySV9S3zdy4Xe/y5lf+6psdx2j9UUCySX//cnPkbtYYzyVCy/+OWvvvoXvfOubXPDt81ijytyXPvVJrrj6anpKNNvdHnfe8gu+8tVv8IXPf4prrrqVn19xIZ/++Ml842ufl9+5VWlo4VmyQPfDAXs/5+bdqU2gZFO7aYIemJD1WNSa4KZrr+bSH11KI3Gc9NmT2H75EoGMb9LpT3Pup7/G+E7L+PlFP+aGy64nWTzO1d5ZXvh96jKys047k6svv0SGdhmTIwmf+6/PseOKZZz9jbO4+frr+cZppyp7HuXLn/8s1/38Ks742lfYfedVnPn1r8pQMnZYuoztttsOFwcsGRvh6ksv5/Krr2DH5UvZecddBEi6fP+C73P5pZfqPZex7957KOidzu2/uFl9f0337MS53/ymlnxmVD4MFYANPpu873w3zXtbasNqilxgzymYff+8r3H99Xdz1DHP5OLzvsz1v1jLquXLxM//Yt899tB8b+G8b36L7337O6xYspSxRouzTz+V6bVT3HbzFZz/7Qv53ndP466b7mHJZI1vnfUNuirt11Q1sThilV+zbpcvfvGLnP61CyjyjPM8CFRw/InAoteHRROT3HnrrZx//vmMNupYLcd9VxUWKzBx4TfP5qabbsSpArB0cowzvnoKgXUsmxxl97325pIfXshlV/yMc75xGvVWC7R88O2zv8nFF/1Acr+B8Ykmp33lDFxQEYX13wDLbAObMebXRtF0JcbUGHEZZ37l69Rao1z1vXO59Z5pVt9yIxcLtF171RVcc/k1yjQj6fw5RALSY41Rrr7qMn5y6RWcLX1vKvAvXbqUUSWaO22/HctX7YivVlhT0Ouu52Mf/jSXXPxT7rnrDgGSKxQQbpG+X0FLlajFzVEu++GPueTKyykddKZnhzog9MJ3zz2HNetnGR2p670ZX/jiySxSsNll5VJW7bwTP/nBD7jyiss556tfZeddduSuG37BDy64kG9/43TytOBnP/sZFwjwTkyM4LN6bzfOOS2RpkQCpr/GjIWD/zUHjDHSH4OvRPmKru8giULW3HM3cRTgEsOGdbCoFTHb8Tp1uwBDzMz62ylVBdn/MUdwwtGPI737Bq6+cTUvev1r2HEEzvn8xznmRa/hkAP35nvnXyIwcC1LVh7ILhOwbjrisIP25NKLr+SbZ3+De+6+k0gyPefsc4fjGGgZth4F3HTjL7jqyitYsmQRd99xO9cI3IbWqDo3wW7SndV33sFPL/4BzjZVGW3TnR0wm+WU03exrluxWJXr5UuXDJOk1miTwx9zKI8+9DGk0zNcd9PNfOvss3jUwQfzjKc/mfO/+xP5qKtYPLIDTzv6CXxLyZPbhiumPMSbfYjf/3/weivDcL8kM3xfVRVqy41kmqS2Q61vWbLL3uy/9yqKyZiD93wMVWctg5keraUxjzvkIBYvETi54+eMO8cta9fKMd9A7AKW77w9QVayaPed2Xun3bFS2P1223O45n7dHTez7ta76ShzXrLbTozYOpMqS+9+6IGM1hNyM8nY8oid99ibtVf8mGtvWUt3/bUyTEdzcinb77wdI/Uao+EYN9/yPcbHD+HxR2lsVZ/emrtYutPO7L7/fjRHRxSE27igGs7LGCPD3jhfndhmPwWTJOWsgrQhC1dwhJzNUx61C3WVKJYf/DiCcorbVbp/7OGHsMcOo1yrrGOtyu6PedLj2HmncW664mLWzaSMthbRXNzkyMNPZKx5C2ecew3HnvBsos46fvq9C8nkiDxQqGqOFz/nZRz25MNYsetO7L605EdfP4/dD30G8bqLuez6WwjW38bsPbP0g1hBc5pkfIJalSgox1Q25YZLr2XDdI+1AjCZCRhfvJRly+qMCZSasifw8nMOPfhAHnPQgdy5tkuz2MD4zgfzqF1XKEvKMNEIJl9LacJtRi4exG4iPyhjjGzG0I+RbnfplxDWxzhwz0MYX95gyeI92HXHCW7r5Yz3b6W196M56vAnsnr1Ddz48+u57Rc3w9p7WHfLbdx0y10cdNDB7L//djgt4TS1rLPzckul7DVJM8rmzrz8D57PzgcexEEH7E9t+np+ctXtHHjYE7jz4ou4Q0Fset2trJ6FeljRH8QKMDlj1hLXRig23MR1F93EzLopZjbcTRE0SJY1WLWsSax7Bp0ZVq+bYb8jDmX/nZeweu0t2Poidt73EPbdfQXtGY0hhEz3BlWI09KetX0ETVjY5sYBsVR6VEnvC4yt8MsoPVVAd9hZwLQesfrKaxiYtfz0+oD9D9lVfniW22c7bJD9eYDb19LH2t6sfGmAG3Roz/ZZk4WU0ThV+056AhmNVl3LOBXNkZr8nxTWZDSSBv63e1BFNiCntnIPjjvmSUSDDdhawM3lJEc/8dEc/vhH0dpxZ1Y1C04/41wOffzhXPHt0/juZdeQuB792ZxZk9IxLZL11zGteNBpZwQzt3LyZ79OL9OcNK4pjSkdTFPlhmnTw8cIExjSzoCBlneclttrJqBXC2lqTNI4gqKaG3Pn8dN2Hs/tV1PzDvdXB7/c8ed8dtTXWmcVO6ogodufoZcaAlUu7lL5OhppYAPH+qkZZdknc9eaNRz2pMNp93vsuc/e7L733hjr2GufPZVdjchhtinKkLyQMkrpMmXbe+27H48+5DGg+w4WonZJQiCaUp/SaWKVFeuj45x/3gXcvmZaxtSjNjpJIgWeXLaCi3/6Y6anB2Smy2FPPI6bbrua//qvUwRYtmfJ8h0ERrr4TMST72tT1uezf0+/nO7WbObUd1XlDCpDNDLG3nvtzmJVH/xvMK1v9wjIiJbsykECfCf91+e56vZZnnHia9lhsslJn/4M519yA0857hngSrZftTsrt99++NtIQTzC+vVrufvutboWsWFqDUFkSMVw62IuvvjHnHHm+aSDgpU778x3f/Rj9thnV66//R6VZO+hKb5XtkKrLSxaNEFUr/F1lXXXzMwQukCZ242as1U2P87Y6AQmaPDD719Fams0Gg0OPexovvSlk/j2977Pox/zaBoCTWk2S29gJNeATqePE7gNrFU/2/bHV5wSrY9HcrJVGJKlHfIgxlAwyCyNwJKELS743rf4whdO4fGHPY47Vq9natDFtUZI6jGHHX44J3/lVL5xxgWMjS9WpaTiRz+6hjgJcc1R/N85+dbZZ4uH36cxMj7U/0tV5XjUfjtxzY03khYltfEx/BJOT0nFdsuXYcKAr6oKMt2dkc32uPaGG5hU5bGUPi2T/PLS8qMfX4mVrS1evJid99yTT3/ic1xx3fUcftgTKdVZe3YDMlO9s8XUdEUk2XqReLsxxinIZNu2cB4Go/N+yS9ZBgrKiKd+Sccv7YxOLuLFL34pP5Ytnnby13jC057EEx+l5OPQx3LJ+d9hdNlK6rWQAx/7RG677RrGJ7Zjl7130fLNF6FMOPY5R3PW6edw++oNHHP0EYxsvzsTDUt95a7ssv0kWdxg+x2345hjjmP7HVYx0BLw2Pg43reoUMquu+7KBReczyf/+wvcefs69jjwsfjK6vardmTpzrvjf+5ofMX2bK/q3iI9v3LJIh77tKfx0+//kEw2vsN2K9h1n32GsWA/VUVWrlzBbgc8SkvBP2Bi5U6MTY5z9DOewWWX/5TLrryOo1X1WbR8d1Zu1xRMqrOv/E2RLwCT36bC275n/G0jf5DnjTEYY9wyPAoAABAASURBVKgESLyRrNprH57x3OPZeY99eP4Lj6c1uowXv+wFtBYt44SXvoggSnBxwnYrt+f5J76YRnOEE048EV+6P+5Zz1YWPcLI+Cj7PuqxPPXpRzG6aCWvfPXv4cI6J77kRTKuFsdIQSeXLCcIIlbtsivHHf8cihJ+75WvYbQxwjOf/2J2kRE99dkvYJ999uJZL30Ze+21EwcfdiRPfdqTGR1fxnOffxxLluzOs19wDNuv2ocjjn4iO+2+r4z7xcP5vOQlLyGOY2WS0fA4TVO8U3iQbPo/eywKHTOdnKc/7yXstvMKCi2TdAY5z3vJ77HfrqtopwHPfu4JrFy5ksOf8gxWrNqN5z77WcrWV7Fyh91UOj2CJzzp8RA2WLx0Ea2xUXbd8yBe8MITWLpsJbvvcyAn/t6JdHvT9BVIX/SSV7DXvrux06rllApeu++7P69/81tQ8YqDjzyWJwl4Pv7Y4zny6CN5wlFP4VGqehx7/LPZb8+9ed4rXs6+e+7Fi179+6zacSde84d/yOTkYl7w0ldpOWeMAw59Co+Xk9r74CfyuMc9gYMffwQHHLQPex/wOB7/hP0YW7QDxx33VL23xNhQOliwrW9xVOeo45/Lqu2W8PyXvYx6XHL08Sew/crFHHDIE3jqUYdzz4YZdt91JU84/GgeK2By5DHPYLf99+H4E1/GYUc8jv0e/WiOOvoYVq7YgZGxxTzvhS9iyaJx0rRLR0D+91/7OnbX0ubE2KgqM5ZDnnAkr33dG5St9nj6c18gJ34gL/6D16mauS/PfvGJrFyqsUjf99tvP175B2/gUY85mJe+8lXSjZ157WtfSxhHvFg21Gq1OPLY43jMoYdwxHHHsZv05bjnv5CVS1bwzBNOYNdddmDv/fbnUQcfQFFkWKGSNM3J8xyDI3COhW1uHAjDkMBYKmMwisOVByfibqeXsste+/CsFzyHE575Qg45+vEM1rfZ94lP5MXPeQbPerHsf/+98aDgD+Qn45ERnvjUp/Fy+d7R0TF23GN3XvyiEznm2c8lCkoed9xz2XvnJYztsi+HP25/RlbK1p5xLEkywjHSgf32P4BFixYN/eMgy3jK0U/l9X/4Rp4p/Vo8PsLiHXfl1X/w+8x0u+y432M44ogjeOHLXsuBBx7I4495GjstX8yqgx7D8575VJ75ilex/wH78Ngjj+TwI47kRb//GvKiz5Of/Twe//iD2GX/R/O0Y4+iPrGYl7zkRI571vPlHxL2PvhwDj14L3y17vhnHk1XVXQWtvvlgL3fs/PwpAcim6ZljBnu+opJYWN8VtdUVhtqbdy6BjU5tqx0TCxZTBjFHH7kk9nvgANJZBwe7Y9IwXEBQSPh0Y89lCAyuKRJqxHR6ZUq7Y/QVUlvqTI7ZIhho8F++x3A0qXLqYKQVSodegdYBQEeocTNMfbdfSemehV77LYXI8tWMT7WpF9YdtppByYU/Bo6TgvH5JJJ9t3vQCpn9A6YUFnc/0aBd8Jo68qw/Lw8SPGkU9v0Z6AMPCst0fhiAbecTNWoQVGQjC+iFRvKwSzTVY19Hv8klk3UyQUwsmiE/Q49nDEFyaluzi4CMHvvd/BwnuOLJlX9OFjBPyWptdjzgIPo9WeJYjlHF9LUew581N56ZgeBoIDSRMpwVlIVqYJizI7brSQaXcK4nFVSH9WYAi0NVOyvqtjIsuWEWHLpxB577MHo4qVD8DexdDu2X76UUJWuidE6Axezh6/+CMz6d48uXsVIE3BNxrTMV5aqEg2UjSv719lt+tPuDEi0pDiuCdTGx2g1A2xjgrFWQtxaLDMo2W6P/TnwoD1Ysf0upFVGNrDsrWpiY3IJI6M1egr6u+22GyvFj7RyLF+xHcuWTip7TcXbJhOLFnOAgtAeu+86LMmPLFlBrVbDVAOqKGbHnXehrntqYUA8PjH8uZ/cwg477UjYbBJFEd7Glu+0M6OTY2CMqonbsWzxEqokJk4C2qXh8Yc8FuoN+lpKiBotqHokzVEWyaZUxsEDEye7qqwTUAFKyUjNwufBc6DyDlOP+yTJ+yXPYxtEw6DcVQJSqvKGiZlpT1NWhtUzHVlYX22PiowNvQ6d6Rwbl6Sy1f6sZFavmMkirPSjMAH9fkqnXzDod4lqI7RnpyglQ/8Xsnt6ByYkkh4MVCopMBSqVAyUAPnrOY5AOpvL7w9U5bPWMCvlajVrrJ0dyEcMmNE7/d/jmdF6plG9w/scYyq6WoZsSP/WacymyGnL54e6Ppta2p0Nul5QSPe7Wo7qax5FWKP0v4aspRz/g/dW+izWLHzuhwMy7/s5O89OGWMwxvzarDxQ8YYSBgmGUmXpDKfgVAoMhEbBJwe/Rpm0Wjz5qccMs7e0rOQsrRROCiuD83+4qy/lTFUm9AZSychsrSHH3COuJUy3Zym9Eag80u33SbUe6v/+wvTsDIEyZhfIuDSstqobHRnmIC3pqy9vVIPONIPSag21R7urfkxCYTI51ZzZ9hQDLTnhInyJsqUx+nXbMAyJ4xhjjLLRVBl59Wtz3hYPAoGzkUaL2X4ungiQKBCFMth7ZqbxRt7UenBGwJqZPlXRBVHmHBs6PUzeJbeRlrqm8X8QLZezmZ6eZqaXK/54uTrackxOLs5qWW0gOXgZ9nWfd2L1ehP5E3zlrBIgMnqjUQBzcY100EMiFstKrMbk/z7MTG9AUosFCAtlSBn9VMdJxPrp9eJ3H99/lvc0llRym6Xdaw9lkFWWvN+WPA3+vU7jrzUbklOl/rftjzEGv4TTFeDt9DsMNL9M8vB/0bUnR+x5ufshh2o5cw/8z/5U0ncrZ29kP5XAfap5Z5rmTLs95FElne0rABg57DCKyCqDxEKZ5RRVSeqd+CClkO5Hzuq6HdpEoT6t7FQmQimheRn1FYhQf5hUz2VEKt+XArVZVkgHemSyq6IKxOAcrKPjA4hkm+cpUdLEkNJWUPOVm0p9VgXDJMMGDobP6dGFz5w4kGcl1lqBjRLn3EZbqyqCpEYhuwwNdOR3I39HYrVcF+MSiMK6bKfAKpi3Wk3ZmmRcQF3LO4WXlfynMZJgt0OjPkqivqK4RSQwWdNxLl11LiRMGtKNgfpxmkdJrmqYtQGhwIELrbTKUA7aeP1OAifNLnR/RmQ2jteq34bGkErvUdJZacAJsYBVF6t4UGgtsNJMIv+k7AEBjyhs4vsKbQjWEdQclpB17TWErkZhU4IgwVhNiEfmtqVZ2y3d8HC/7gHI/c3BGLPxtJxn5b2dq0CKVgViSVZJcQKMDMCDl6l2h1gOzUYBrgTvuJy1w3tSr4hysDYwOGMFWrrqx9CWwTRrdUKBBayRehckcYi/z+oVtSAaGoDVa8Mowp8fbdQpVcHJZaixDMAv/YQyZqv7MbpHYzRy2I16IKM1mMDhdH1mZoZ6va5g2BseG2Pw4/bENr4VZUnWbcuBxPSzFP/Dbv5vWdRHRsW2kK6CTD2qsFWfTPx1tTqVqiyxQJqNElycaHkhUWbTF99z/NJKYaGtIDTIB/hg50GgDzpi9TB7N8ZRKnsaCKBgJBM5liSypN2eHGJNcizlqNpEui+InPb7OGcEnGLxvSAKYjLJKNfYSz0bxQFllRMGDO/LswGh5F4TiLFyXIUpiU1Apbam8RYKyh5Q+ixyGxeP5iNeGXA2wgk4uFj8L8B6Q3BOjj6VvzZ0O7OSYURVBkTWDH8F1/PZad7WRdTiGKfzfQGQUHJL+wMyBa3QWfWRS87ZsIWSSuSCSkCuJIhivQt8VpyVKRaHkywyleN9cPEyqPJCcjbMCPznuZeVw9iAUO8zTvKUXIoh2MmoFBRLXxm1oZKMgkhgxv9QZhQElBpbVqUUJcPnneyNhW1OHAjjCCsH5imSb/U+yS8zO2OH/VrJs5LvDKU3naxHM2nRU3Lm5WtktIWqF7Odu4nCUYxsrT+YpfDVEpvL5hz1pCa/Id2RD0EyTZXQ9QaF71V64vBVDe8ni3Ig3SmJg3AIjvrSlVL2i97hq3ONmlOy15PcK/lppzF0h/f7cTjdZ8KIkVpN9RBDpJEH0pdIfeV5iYZPTeOuxU5XoNK5TD4AJSTezn2MaDTGpWsOo+pQJh21sgvvB4YPLHz9Bgfsb5yZhyeMMRhjhjPzjmm4oy9jzC+dIZRS9CCK5WR7UuiYUk4wljLqQYyzqoL0lfGlWIEXr5S5HB0CLj4ABTKy/mAGRU5arRpWwSiQM/ToXBGQSsrvvLtVhu0VNooCikF/eN47TyEgZaIDciH3vpZrAql/4BD4HlAoWNdkEANleZkAlD9fyHAD9ZdqndYDk0Av8waUJIkceH84Jw9UhoaneW7Ln8oFxOJPpoqFL7dGynqS0AxBVimEUZmQStULn8EEujaQo/J/kTFQcBooQ+nKIdncYV1OpL78rwL2ix61sCZHYHECFrZwYqahpvKsP04FdsKggbVggxAjfvu/LNpIQjppJbH2iZt1SoGNjgLuxOgYPTkTI4fj+xYqweuHB5KZ+iolo1AZOAI7pRxPPQqlKyVFP6fSHILYUPQsQU1tWhAFgbpIaTQabOvbQLwvBMLKKqQuD5yK5z5ee+dqDNSN3HQQU7MRfelvaGuCFd6GHCas8DwLlB16PjpT4HW1r0qH1V2JqotVOjvkQ2kdpaonDS8jDw5U+ci17FMKdPTSnoJCCxOIp6paVa6goUy4oyqOH0tsLB74RFFEqEE56UZZWckxpRKQ98uFY/UGTgA3VyYdCjAWA4O3z1QyzSQ/I9BlrRRCY/CZPDbEJwgsbHPigOdxJhBZSJ6ePDgJJR+jjMyUFWVeISUhIMGaitlOm1g232jVqQoEVGrgQAaj847miOTonJKZVOetkruBdMoQ1hMlEB0SJS5xHGJl16n3zwJDVVVhStldFOCBBNihzgXSG2MM3Qz53hSrCosHpaEph5U6o/EktQgfGwqB6E7apZL+Z1pCEkYa6lcowI3JWD/bUR9dXCT913ttHFCakmazidO/tqqEkWxlUGZaOrL4+ftYopktfO6HA/Z+zj1iThljpNQBRoZQuExKXlLJ+VkFOJ8RlzIm76xU3ce3gQKKdFVBJyUKnZ4zUvSUXAEoSWKpu6PbmyV0CbIE/L0WA6jfsiQOA3CQClg4y/DduQwmk8KHyqRlAtgo1hM53ojjMCIILe12n0AGVqu1yPKO+o8p5by9AXqjD8MQb3z+Gb9vjNG48uGY9fJt+lMpEIQKCqHmp13xL8WoouDBGwpWRp4iFMgwhHjQUem41RwnE4Dw/K0JtFFUOJVFnThXKOuNEid+GAqBy1yAzkoygQJNpiCbqori5IA8Fcqi/NJOqcBL4OSdJEtxy8vZO1SjFwRxQme2SyCAE9tIDs8R6D1OQbrnQVEQEQYBvX5G4pyyrgKjYBe4jedbAiyzs1PUgsZwPN7ZZgInjUYN/xsvet02/UnkmJ34ILZrXgNpsuYluVjrh11ipMuhCzCSRz2B1+k9AAALJ0lEQVQJcC4mUyXKip8dLbs5a6Xv+TCzLQTuvLOOVDGJo4B+mhOLZ71eD0wIQaiqVQcrfYgEMirJyerdXvcLJQK5wHgtkG05K9518bK3uidXdurllcnGvB1Uap3OW73bBxArGxoo4FXqKwkDPNAxUrZYQSXQeJ0z0pcKZ61klMu2DM5JH/Q+FrY5ccAYM+Sl90veNpEBOPG7FBj0CRsCkIGElAnA16wjrCUY6UV30FEAN7L5GaK4KZnMYouAtpbDB9kUI40J8rKP981GfQ6qSpVTQ0++oJA/HfpRvbvwPlz6hECC3zfaD/SegZK6QnpSyTfkIindUP8KY+krSQplt16XBloOzAWEjXG4utMYgMjqCe3LB/SVbEZxAEFMEjl66lPTI1WrO2ULAzQ8gshQZoaMVHGgTqG9oX76mxboNzhgf+PMtnZCUs2rnFABvJIwqTISCb30gUiBpZSKbIkKOaFNdO97/Tn/P5+WtoI8QX4JV0TkegdWrbEUytq88XiFLaT8hdc6G+geh4p4+Puq0Akw6JxKxMbWyZQZVsT4Z7QqNLynlOPty/iMziNnmOHUt9E9YNzoUGlT9WvytvJ3BTHdl+oNud5vFfjQNlDmYYI6/QKMHHRWVFQyGMXBYev3/TnUT6E5lw+AN5Xu86RBcl/y530gMeJHJsP2xp0ZgzEV+tLHaIT212jTeze15RbGYDHMBBGFCqRBZrChITUCeYUTHwoqZ1HMo5AsrLU45/Dl2copI7F6vzLqflQq84oZaGxloHvSgNQvNZSxnJujr2rKQICzygMSU1e/FQPNySEnKEdV2hqlZJO6RMsVxVC2RvLJVSVAjrNyFgr143mg1r/Hy7d0Ed55FQQ46VBPslI8Jtd8culsprm1iz5x0KIb9LFpTB45cUR9aa7Ohr/Gu1JX7kuFAS+DsqoQNxh+a7/UeS+PSs/wy62iBOlgrrn7/xwxdXpW1+/b5//mOFM1ylRQ+fmFo0RFd6i3ObXhW1MBaQ+O8xDSzEpWXUzQIJeNRronNxaxUhko6iOh0sC9vmaqZPgOUsm6Mk6jrOTANf6hbYR6Hk0lJxMPjUBpaQ2BAtPAMZSVcaHuB8/nyilwqTMj+ZQm0TknXsl6fN8uhaJFLr5TRBqflaY1ya0yXPVXKvutqA/H55fcrMbsNOYs74KpiaN2sxRq5KHkb6UnlAajip4tjN6JdEnz4eG33XvEmg7GmI2n1AaU0sFKfJRkhFYr+Q/Eg/uSPz8kydbL21PlbVZ+MPP8sZEeiWRWRrwKScOcvAgFQAbab4qjFd4flv6ZzFE5LVXbAc7Usa5Bt/AAVvaLG+qjUZvL/pDvq9S3B/9IJtYEui6l8XpRWkrryP0MZNN+v9TYQ1NRel3RfCwaj95VeeCksaK+Sim3tRpmalF3FLlTP4ZMy0/OWFLZdaix9cpI/sZItyCQ70Fb4fkjp1Co4lLKN3ldGZSV7MDpnSH+/ZsjnzxRJdhABuYyfHfeFssglY7rnN4xHz92W59UKWXLpQ2lHBYKHFVQk+OPyaqIzCZeHRdIpubN7cFRIf4VWAXSTeSk8pvIBxIjAzQyQFNZmTFUso6yKBQgCoWMjRToeU+hnt1E/tjNaWy5xvbIpoCKIclfCrMN993wHJJZiXzq0ISratigqKyMs8LlhqjgEc+/ra1/bVXbOqQMrOwhgFLLRWjprgoqMgXyX0rlYd6Uw/ELaw5bgyEQ+LZBIP0qfkWb/IdvnfzARsp1fYHcg/SDsbMEMm5T5LLtXBWbClsW2DzHCUgxTze7rc/LWssm+y5lGb4cJ7koOAp1KljmHrgskOKRVP9B8CGT29gcuTAQ/yWDUpoiYBJ4tC9Dcaoc+XL75p711xbk8+Dk8j98C8iI5eZDyTiWexMoV86fqpqTliGVbECSkYz8t0gZYRQEBDZUlXGu754Pz2/dOQSR+Kys3jg79EneR/llJQ8YBU0kkIf3x3i7VzpifumHS4wmZJUYlvjfSPE2vjn6Hz120t8F+l/zw0SCvYasdLL1SBWWSHrm7T7RsZeFxDEPP3abn5NK7kFVEBaZkKOnFKclnFCuOpKblh9mgXjQPHDyoJ5UZVQwY0j+eBP18wy/FrtRT4yMAWXpVsZRkeYpRiV+T5tk4Pc30aZzC+2Dl481kgkVyCVpnQBMgVG0cFqysU7nhdJVwJI8dAkvF/DLeT44Dsr8QevFgsx4YLzLdJ/Wa4NBRZBXAoOSV4nEZQQfrXbmw2fjPApNpcTo2+KcUwub/IRv78+HWN22QDwwXbofXvkfXbDiuV9uCuUMQiWEanSmFO/NUAbz8ctu65Oq5HXzohIMKdEuxhis0HupA79W6QRYFihTWe/BkSkzPKGStCe/f29y1mIjofWhplQU4r9xbNwkg028twIpm/YX2gcni/vlW9nDVH2B8Y1kix7OHzPQMlo6tAVhS9kFFFVJKV+llTeILCZ2D1ov7ncsC7b2G/xEYBAbYFVZHFZPghirCoo/XRButJOH8bezGrwSQ18J0h7GfyF4oh0fJO/tK/y+9yGe/L6nBT2aoy+QnQd4H7DR7o3/2aesjfcDlRKPoTjm4ZdXu216WoWMvvK/ZRHUKU1EoTwkV1u5SA4gIjO1BZoDD3Jb5960iZ+bzoVSfqP1TK8klZyRbz0ZY3CC7v6+TO+/d+v3PfnzC1Sbk36mrib5JGT+Z6skqyxokKr1/PXXKi1vml+GC2MUCGXRRlWsioy86LPA/7nxf0v8K11BRp+BAGO/GNARz3uyGV9dUBGF+bGVGCMtM3i8hQ+IWb8j/DGQbtaHtIlPXi/vTZvOL7Q1HgwP/A+Hp66Op34VM7AxReR/mLvFIHTzQ73uZxZyY/dzdhs6VeXKAgcGI4N3MnyXdXBpl0BtWA2wcswLVD5oPpiiEG830r35uOl8JFBicvGZSs6povS6UanVc1ayqbSUIE+lT4G+9Cl+je7d52/ulw963I+UvkxRSj4bibL61X6R5ZRphoQivqsBjF/aVFAMtPwWpCnhIF3g71b2D3GVU5MtKFyQKG1KtMQWyUp8yHCGh/1Win8IjhhjEN7Fb0aVucBaaqGVPhZDsrpvE23yHb7ddG6hLXkwPBjav/ysb/G+QAKw4r2XS6q4qMN5+bHb+qz8r2EtTmCXpaPstWqEfVZNsvd24+y2vMWuS5scsCxaoDnw4MDlMZvI83LT/qZ2j1WLWeb/fxIBE+RwjRSmygusCVgx2eCgZfFmyfe5QA9eRw9cknDA0hqPWuZ5XefAZfXh8X46v/eiSNIA//c55LO05KPDyrKoVWOXFUvYd9XyBduYg208EL3ddckidl2+iD2HNMGqyUUsqSdaV4NIiRQP880HQT8F4Q78MiFa1kGBcbRRY+WyMTb5iU2t59mmfd/64wWKHrwdLm9w8Io6j1ou8q38wP5LInYft0zEHS+aeUnbPDDB1oaMX1RzTMggRpSGjMYBk7WYRbGhlYTbDM2HsTTF23vTaACL6h6OeFUJhqvmJowQMmEshpFaxL3v9zzYdOz3Fyick36OSO9bSUBTet6ILGOxZTSxjLfqGGNETmTQJdBSjnGWZmBYEUNd1NJzCxTOSQab499EgvwQkgmMhLB9PcAF4A3F+j9xoN2H/cc4rHyvn5bRPiYi0KSWyw1ssvVN7eZ4tXDtf6+HY1FMHMOIj3XaqckXeJ+8tNEAK5Ic5uPHzsdJLcxpgQMLHFjgwAIHFjiwwIGHJwc2A0wenhNaGPUCBxY4sMCBBQ4scGCBAw9fDiwAk4ev7BZGvsCBBQ4scGCBAw9nDiyM/X458P8BAAD//6nMDEwAAAAGSURBVAMADOKXtKTeu1AAAAAASUVORK5CYII="/>
          <p:cNvSpPr>
            <a:spLocks noChangeAspect="1" noChangeArrowheads="1"/>
          </p:cNvSpPr>
          <p:nvPr/>
        </p:nvSpPr>
        <p:spPr bwMode="auto">
          <a:xfrm>
            <a:off x="130175" y="-593725"/>
            <a:ext cx="36290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255447" y="6025590"/>
            <a:ext cx="3078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(Source: </a:t>
            </a:r>
            <a:r>
              <a:rPr kumimoji="0" lang="en-IN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Taylor et al., 2021)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7"/>
          <a:srcRect l="3872" r="11350"/>
          <a:stretch/>
        </p:blipFill>
        <p:spPr>
          <a:xfrm>
            <a:off x="6375401" y="2192338"/>
            <a:ext cx="5658678" cy="3754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0259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US" sz="36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PRECEDE-PROCEED Model (PPM) (Contd.)</a:t>
            </a:r>
            <a:endParaRPr lang="en-IN" sz="36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0CEE2E-450F-C25F-2148-6497E15BED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2481991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49973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A6B16355-27FB-445B-B646-02AB73637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856" y="634946"/>
            <a:ext cx="3206496" cy="5055904"/>
          </a:xfrm>
        </p:spPr>
        <p:txBody>
          <a:bodyPr anchor="ctr">
            <a:normAutofit/>
          </a:bodyPr>
          <a:lstStyle/>
          <a:p>
            <a:r>
              <a:rPr lang="en-US" sz="4000" b="1" cap="none" dirty="0">
                <a:latin typeface="Arial" panose="020B0604020202020204" pitchFamily="34" charset="0"/>
                <a:cs typeface="Arial" panose="020B0604020202020204" pitchFamily="34" charset="0"/>
              </a:rPr>
              <a:t>PRECEDE–PROCEED and the Healthy Eating Intervention</a:t>
            </a:r>
            <a:endParaRPr lang="en-GB" sz="40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06DA680F-F6AC-453E-A8BF-C5BDED2851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Rectangle 46">
            <a:extLst>
              <a:ext uri="{FF2B5EF4-FFF2-40B4-BE49-F238E27FC236}">
                <a16:creationId xmlns:a16="http://schemas.microsoft.com/office/drawing/2014/main" id="{6B3BF2E5-C3AB-441F-A430-491119C56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D07C90B-B81A-473B-8919-CA924E61FF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535B7C26-0CE5-744A-9633-54324B2B15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8855134"/>
              </p:ext>
            </p:extLst>
          </p:nvPr>
        </p:nvGraphicFramePr>
        <p:xfrm>
          <a:off x="642259" y="280416"/>
          <a:ext cx="7657147" cy="58473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05386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115477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PRECEDE–PROCEED and the Healthy Eating Intervention (CONTD)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32806" y="1886585"/>
          <a:ext cx="854964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The Role of AI in Healthcare: Current Trends and Future Prospect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1783" y="1774194"/>
            <a:ext cx="3370217" cy="4530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67810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Planning model for delivering the digital health promotion intervention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701" y="2134602"/>
            <a:ext cx="6679095" cy="4395151"/>
          </a:xfrm>
        </p:spPr>
        <p:txBody>
          <a:bodyPr/>
          <a:lstStyle/>
          <a:p>
            <a:pPr algn="just" fontAlgn="base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the ‘social assessment’ stage, the identification of adolescent’s dietary behaviour, perceptions about healthy eating, lifestyle challenges are important. </a:t>
            </a:r>
          </a:p>
          <a:p>
            <a:pPr algn="just" fontAlgn="base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the ‘epidemiological assessment’ stage, it is important to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poor nutrition patterns, obesity prevalence, and associated health risks among the UK adolescents (Hooson et al., 2022).</a:t>
            </a:r>
          </a:p>
          <a:p>
            <a:pPr algn="just" fontAlgn="base"/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the ‘environmental and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assessment’, it is required to evaluate the unhealthy eating habits, environmental influence, and fast-food consumption.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8317" y="2036128"/>
            <a:ext cx="4063123" cy="342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6404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sz="4100" b="1">
                <a:latin typeface="Arial" panose="020B0604020202020204" pitchFamily="34" charset="0"/>
                <a:cs typeface="Arial" panose="020B0604020202020204" pitchFamily="34" charset="0"/>
              </a:rPr>
              <a:t>Planning model for delivering the digital health promotion intervention (Contd.)</a:t>
            </a:r>
            <a:endParaRPr lang="en-IN" sz="4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04DE0695-0E00-0620-BD72-A5DC398E58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6282818"/>
              </p:ext>
            </p:extLst>
          </p:nvPr>
        </p:nvGraphicFramePr>
        <p:xfrm>
          <a:off x="1096963" y="2098515"/>
          <a:ext cx="9948989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487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Planning model for delivering the digital health promotion intervention (Contd.)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390542"/>
            <a:ext cx="6337784" cy="4195481"/>
          </a:xfrm>
        </p:spPr>
        <p:txBody>
          <a:bodyPr/>
          <a:lstStyle/>
          <a:p>
            <a:pPr algn="just" fontAlgn="base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the ‘process evaluation’ stage, it is essential to monitor user engagement through monitoring download rate, app usage rate. </a:t>
            </a:r>
          </a:p>
          <a:p>
            <a:pPr algn="just" fontAlgn="base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the ‘impact evaluation’ stage, it is important to assess the changes in food choices, healthy eating habits, and nutrition knowledge (Bu et al., 2021). </a:t>
            </a:r>
          </a:p>
          <a:p>
            <a:pPr algn="just" fontAlgn="base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‘outcome evaluation’, the measurement of long-term obesity prevalence rate will be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analysed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 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1228" y="2064263"/>
            <a:ext cx="4391566" cy="3801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7975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Justification</a:t>
            </a:r>
            <a:endParaRPr lang="en-IN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CF852D-3322-F64E-7F4F-60A3B14C08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222820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6331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132" y="2613416"/>
            <a:ext cx="10515600" cy="2352480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Group Member 3: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Krinalben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Patel</a:t>
            </a:r>
          </a:p>
        </p:txBody>
      </p:sp>
    </p:spTree>
    <p:extLst>
      <p:ext uri="{BB962C8B-B14F-4D97-AF65-F5344CB8AC3E}">
        <p14:creationId xmlns:p14="http://schemas.microsoft.com/office/powerpoint/2010/main" val="37375848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280" y="278039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b="1" cap="none" dirty="0">
                <a:latin typeface="Arial" panose="020B0604020202020204" pitchFamily="34" charset="0"/>
                <a:cs typeface="Arial" panose="020B0604020202020204" pitchFamily="34" charset="0"/>
              </a:rPr>
              <a:t>Stakeholder Identification </a:t>
            </a:r>
            <a:endParaRPr lang="en-GB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09006" y="1907177"/>
          <a:ext cx="8934993" cy="4868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ertificate Course in Ayurvedic Dietician and Nutrition (CCADN) [Ahara Vigyana Prashikshan] | National Council of Training Academy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4960" y="1832383"/>
            <a:ext cx="2987040" cy="494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27044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Stakeholder Identification (Contd.)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37258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2406" y="190955"/>
            <a:ext cx="8181290" cy="1147516"/>
          </a:xfrm>
        </p:spPr>
        <p:txBody>
          <a:bodyPr>
            <a:normAutofit/>
          </a:bodyPr>
          <a:lstStyle/>
          <a:p>
            <a:pPr algn="ctr"/>
            <a:r>
              <a:rPr lang="en-GB" sz="2800" b="1" noProof="1">
                <a:latin typeface="Arial" panose="020B0604020202020204" pitchFamily="34" charset="0"/>
                <a:cs typeface="Arial" panose="020B0604020202020204" pitchFamily="34" charset="0"/>
              </a:rPr>
              <a:t>Advantages of Stakeholder Identification </a:t>
            </a:r>
            <a:endParaRPr lang="en-GB" sz="2800" noProof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6754" y="1825625"/>
            <a:ext cx="8616185" cy="4351338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Identification of key stakeholders will help in strengthening the targeted digital intervention implementation through shared expertise and resources (Potthoff et al., 2023).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Identifying stakeholders early can improve decision-making quality, which will ensure robust planning of a digital health intervention that can successfully address obesity (McCool et al., 2020).  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Moreover, recognising relevant stakeholders early can support timely problem-solving, which can ensure effective risk management during the implementation of the targeted health intervention (Ozius et al., 2021).    </a:t>
            </a:r>
          </a:p>
          <a:p>
            <a:pPr algn="just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How Risk Management helps any organiz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3696" y="1722783"/>
            <a:ext cx="3268304" cy="4625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7645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How do they facilitate the implementation and delivery of the proposed AI-enabled mHealth app?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530" y="2278205"/>
            <a:ext cx="6291401" cy="4195481"/>
          </a:xfrm>
        </p:spPr>
        <p:txBody>
          <a:bodyPr/>
          <a:lstStyle/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Dieticians will make evidence-based and personalised nutrition plans for adolescent users. 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healthcare professionals will monitor the health outcomes and based on that, they will guide for obesity prevention. 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developers will make this app highly user-friendly, accessible and secure.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8961" y="1853248"/>
            <a:ext cx="3734321" cy="375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8339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371061"/>
            <a:ext cx="10058400" cy="1074751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Technological and usability barriers to the successful implementation of the digital intervention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1" y="1845734"/>
            <a:ext cx="5489050" cy="4023360"/>
          </a:xfrm>
        </p:spPr>
        <p:txBody>
          <a:bodyPr/>
          <a:lstStyle/>
          <a:p>
            <a:pPr lvl="1"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low access of the internet may limit the usage of this application particularly among disadvantaged groups. </a:t>
            </a:r>
          </a:p>
          <a:p>
            <a:pPr lvl="1"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Technical problems like system failure, software errors will affect the user experience of the application (Lewis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Sauro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2021). </a:t>
            </a:r>
          </a:p>
          <a:p>
            <a:pPr lvl="1"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Some of the adolescents may have digital literacy which would restrict the usage of the application.</a:t>
            </a:r>
          </a:p>
          <a:p>
            <a:endParaRPr lang="en-I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72" y="1845734"/>
            <a:ext cx="4715533" cy="3553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9047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and social barriers to the successful implementation of digital intervention</a:t>
            </a:r>
            <a:endParaRPr lang="en-IN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1789" y="2590248"/>
            <a:ext cx="9035968" cy="3416300"/>
          </a:xfrm>
        </p:spPr>
        <p:txBody>
          <a:bodyPr/>
          <a:lstStyle/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Sometimes adolescents may lack motivation in following the regular recommendations for healthy eating.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If parents are unaware of healthy eating, it may significantly hamper the motivation of adolescents regarding healthy food consumption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Louey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2024).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 media influence and peer pressure can encourage adolescents to consume unhealthy foods.   </a:t>
            </a:r>
          </a:p>
        </p:txBody>
      </p:sp>
    </p:spTree>
    <p:extLst>
      <p:ext uri="{BB962C8B-B14F-4D97-AF65-F5344CB8AC3E}">
        <p14:creationId xmlns:p14="http://schemas.microsoft.com/office/powerpoint/2010/main" val="11276248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344557"/>
            <a:ext cx="10058400" cy="822960"/>
          </a:xfrm>
        </p:spPr>
        <p:txBody>
          <a:bodyPr/>
          <a:lstStyle/>
          <a:p>
            <a:pPr algn="ctr"/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Associated legal issues in the intervention</a:t>
            </a:r>
            <a:endParaRPr lang="en-IN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5979381" cy="4023360"/>
          </a:xfrm>
        </p:spPr>
        <p:txBody>
          <a:bodyPr/>
          <a:lstStyle/>
          <a:p>
            <a:pPr lvl="1"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application must follow the GDPR Act in the UK when collecting personal data of users to prevent legal penalties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Presthus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Sønslien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2021). </a:t>
            </a:r>
          </a:p>
          <a:p>
            <a:pPr lvl="1"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Personal health information must be collected securely to prevent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unauthorised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access.</a:t>
            </a:r>
          </a:p>
          <a:p>
            <a:pPr lvl="1"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application developers must follow safeguarding and NHS digital health regulations.</a:t>
            </a:r>
          </a:p>
          <a:p>
            <a:pPr lvl="1"/>
            <a:endParaRPr lang="en-I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1015" y="1742569"/>
            <a:ext cx="3690985" cy="4552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7696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Associated ethical issues related to the intervention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943203" cy="3416300"/>
          </a:xfrm>
        </p:spPr>
        <p:txBody>
          <a:bodyPr>
            <a:norm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Confidentiality and privacy of adolescents must be followed in every stage of data collection.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transparency about the usage of data must be ensured so that users can understand how their data is used that will ensure ethical practices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Wiencierz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Luenich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2022). 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AI-driven dietary recommendations must be free from algorithm bias and fair. </a:t>
            </a:r>
          </a:p>
        </p:txBody>
      </p:sp>
    </p:spTree>
    <p:extLst>
      <p:ext uri="{BB962C8B-B14F-4D97-AF65-F5344CB8AC3E}">
        <p14:creationId xmlns:p14="http://schemas.microsoft.com/office/powerpoint/2010/main" val="22964349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0403" y="2880701"/>
            <a:ext cx="10515600" cy="1297403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Group Member 4: Priti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Ramoliya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29329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074" y="13870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Nutritional Health Benefits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66057" y="1759131"/>
          <a:ext cx="6853646" cy="441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Most Healthy Food Choices for Daily Consumption – HealthAid®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9967" y="1828801"/>
            <a:ext cx="3918091" cy="4511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379554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26050"/>
          </a:xfrm>
        </p:spPr>
        <p:txBody>
          <a:bodyPr/>
          <a:lstStyle/>
          <a:p>
            <a:pPr algn="ctr"/>
            <a:r>
              <a:rPr lang="en-IN" b="1" cap="none" dirty="0">
                <a:latin typeface="Arial" panose="020B0604020202020204" pitchFamily="34" charset="0"/>
                <a:cs typeface="Arial" panose="020B0604020202020204" pitchFamily="34" charset="0"/>
              </a:rPr>
              <a:t>Behavioural and Educational Benefits </a:t>
            </a:r>
            <a:endParaRPr lang="en-GB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96091" y="2090058"/>
          <a:ext cx="11451771" cy="4066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15500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629194"/>
          </a:xfrm>
        </p:spPr>
        <p:txBody>
          <a:bodyPr>
            <a:normAutofit fontScale="90000"/>
          </a:bodyPr>
          <a:lstStyle/>
          <a:p>
            <a:r>
              <a:rPr lang="en-IN" sz="3100" b="1" dirty="0">
                <a:latin typeface="Arial" panose="020B0604020202020204" pitchFamily="34" charset="0"/>
                <a:cs typeface="Arial" panose="020B0604020202020204" pitchFamily="34" charset="0"/>
              </a:rPr>
              <a:t>Public Health and Healthcare System Benefits 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6806" y="1314995"/>
            <a:ext cx="7105194" cy="5543005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In future, the intervention will ensure a healthier adolescent population in the UK, which will lower the burden on the NHS related to obesity treatment (WHO, 2023).  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 intervention will also reduce healthcare inequalities, particularly across rural areas, by being accessible across the UK (Gkiouleka et al., 2023). 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Finally, by improving food-related lifestyle choices, the intervention will reduce obesity-related mental stress, which will improve quality of life in the long run.  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Assorted healthy food choices illustration | Premium Vec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3674" y="2188880"/>
            <a:ext cx="3283132" cy="3632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62096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Policy implications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intervention supports the NHS Long Term Plan by encouraging healthier lifestyle and prevention of unhealthy food consumption (Bhatia and Cullum, 2025). 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intervention also aligns with the UK Child Obesity Strategy that aims to reduce obesity from adolescents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Wickramasinghe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2021). </a:t>
            </a:r>
          </a:p>
          <a:p>
            <a:pPr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application also encourages digital innovation for developing public health by providing personalised nutrition support.    </a:t>
            </a:r>
          </a:p>
        </p:txBody>
      </p:sp>
    </p:spTree>
    <p:extLst>
      <p:ext uri="{BB962C8B-B14F-4D97-AF65-F5344CB8AC3E}">
        <p14:creationId xmlns:p14="http://schemas.microsoft.com/office/powerpoint/2010/main" val="38991807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68626"/>
            <a:ext cx="10058400" cy="543340"/>
          </a:xfrm>
        </p:spPr>
        <p:txBody>
          <a:bodyPr/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Research implications and future directions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1" y="1845734"/>
            <a:ext cx="5793850" cy="4023360"/>
          </a:xfrm>
        </p:spPr>
        <p:txBody>
          <a:bodyPr/>
          <a:lstStyle/>
          <a:p>
            <a:pPr lvl="1"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Future research should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effectiveness of AI-driven nutrition intervention in the long run.  </a:t>
            </a:r>
          </a:p>
          <a:p>
            <a:pPr lvl="1"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future research also needs to examine behaviour change in the long run and the engagement of users with digital intervention. </a:t>
            </a:r>
          </a:p>
          <a:p>
            <a:pPr lvl="1" algn="just" fontAlgn="base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future research, the researchers also need to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impact of personalised recommendations on reducing the chances of obesity. </a:t>
            </a:r>
          </a:p>
          <a:p>
            <a:endParaRPr lang="en-IN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4084" y="2000008"/>
            <a:ext cx="3943900" cy="3467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45655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Educational implications and benefits for digital health literacy</a:t>
            </a:r>
            <a:endParaRPr lang="en-IN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2133601"/>
            <a:ext cx="10018713" cy="3657600"/>
          </a:xfrm>
        </p:spPr>
        <p:txBody>
          <a:bodyPr/>
          <a:lstStyle/>
          <a:p>
            <a:pPr algn="just" fontAlgn="base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intervention will develop the understanding of adolescents about the importance of healthy eating. </a:t>
            </a:r>
          </a:p>
          <a:p>
            <a:pPr algn="just" fontAlgn="base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regular usage of the application will develop the literacy skills of adolescents towards using digital health intervention (Hawkins et al., 2025).   </a:t>
            </a:r>
          </a:p>
          <a:p>
            <a:pPr algn="just" fontAlgn="base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Improved knowledge about nutrition is helpful to make healthier decisions by adolescents and adults.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10063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156252"/>
          </a:xfrm>
        </p:spPr>
        <p:txBody>
          <a:bodyPr/>
          <a:lstStyle/>
          <a:p>
            <a:pPr algn="ctr"/>
            <a:r>
              <a:rPr lang="en-IN" sz="3200" b="1" dirty="0">
                <a:latin typeface="Arial" panose="020B0604020202020204" pitchFamily="34" charset="0"/>
                <a:cs typeface="Arial" panose="020B0604020202020204" pitchFamily="34" charset="0"/>
              </a:rPr>
              <a:t>Future NHS implementation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6592" y="2623930"/>
            <a:ext cx="7513982" cy="3313044"/>
          </a:xfrm>
        </p:spPr>
        <p:txBody>
          <a:bodyPr>
            <a:normAutofit fontScale="92500" lnSpcReduction="10000"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NHS could integrate this app in its existing adolescent and child health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algn="just" fontAlgn="base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partnership between local authorities, schools, and NHS could improve the reach of the intervention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Sohal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et al., 2022).  </a:t>
            </a:r>
          </a:p>
          <a:p>
            <a:pPr algn="just" fontAlgn="base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health professionals of the NHS can easily use health-related data from the app to provide personalised dietary guidance.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92625" y="2162061"/>
            <a:ext cx="1933845" cy="4601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46026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A60B7-F6C1-182D-9EFD-312A66CB9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6887B-B322-B988-134A-2F84FD622B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IN" sz="500"/>
              <a:t>Saeed, D.K. and Nashwan, A.J., (2025). Harnessing artificial intelligence in lifestyle medicine: opportunities, challenges, and future directions. </a:t>
            </a:r>
            <a:r>
              <a:rPr lang="en-IN" sz="500" i="1" err="1"/>
              <a:t>Cureus</a:t>
            </a:r>
            <a:r>
              <a:rPr lang="en-IN" sz="500"/>
              <a:t>, </a:t>
            </a:r>
            <a:r>
              <a:rPr lang="en-IN" sz="500" i="1"/>
              <a:t>17</a:t>
            </a:r>
            <a:r>
              <a:rPr lang="en-IN" sz="500"/>
              <a:t>(6).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Nuffield Department (2026)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Improving support for adolescents living with excess weight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https://www.phc.ox.ac.uk/impact/nihr-arc-oxtv/improving-support-adolescents-excess-weight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Global Nutrition Report (2026) United Kingdom of Great Britain and Northern Ireland. Available at: 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 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https://globalnutritionreport.org/resources/nutrition-profiles/europe/northern-europe/united-kingdom-great-britain-and-northern-ireland/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NHS UK (2026)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Eating a balanced diet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 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https://www.nhs.uk/live-well/eat-well/how-to-eat-a-balanced-diet/eating-a-balanced-diet/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WHO (2026)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Coming of age: adolescent health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 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https://www.who.int/news-room/spotlight/coming-of-age-adolescent-health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Rasheed, S., Aslam, M., Ejaz, M., Fakhar, A., Asif, A., Amir, H., and Khalid, S. (2021) Association of unhealthy food practices with nutritional status of adolescents.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Biomedical Journal of Scientific and Technical Research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33(2), 25766-25778. Available at: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 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https://www.academia.edu/download/112185153/BJSTR.MS.ID.005389.pdf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Chak, D., Saraswat, S., and Kashyap, S. (2025) The impact of nutrition on mental health and academic performance among university students: Exploring the interplay between dietary habits and academic success.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International Journal of Home Science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11(1), 464-469. Available at: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 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https://www.researchgate.net/profile/Dolly-Chak/publication/390518344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Thuy, D. (2026). Share of children owning mobile phones in the United Kingdom (UK) in 2024, by age group. Available at: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 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https://www.statista.com/statistics/1326211/children-owning-mobile-phone-by-age-uk/?srsltid=AfmBOoqzTTWLOBHl1a37YsPgGU4A9__UYH_xlbADMQbEbbPhDbOjVAEp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 (Accessed: 25 July 2026). 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Witek, K., Wydra, K., and Filip, M. (2022). A high-sugar diet consumption, metabolism and health impacts with a focus on the development of substance use disorder: a narrative review.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Nutrients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14(14), 2940. Available at: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 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https://www.mdpi.com/2072-6643/14/14/2940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British Nutrition. (2025).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New survey reveals unhealthy foods dominate young people’s snacking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 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https://www.nutrition.org.uk/news/new-survey-reveals-unhealthy-foods-dominate-young-people-s-snacking/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NHS, (2026).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The Eatwell Guide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https://www.nhs.uk/live-well/eat-well/food-guidelines-and-food-labels/the-eatwell-guide/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 (Accessed: 1 August 2026). 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Nguyen, A., </a:t>
            </a:r>
            <a:r>
              <a:rPr lang="en-US" sz="500" err="1">
                <a:latin typeface="Arial" panose="020B0604020202020204" pitchFamily="34" charset="0"/>
                <a:cs typeface="Arial" panose="020B0604020202020204" pitchFamily="34" charset="0"/>
              </a:rPr>
              <a:t>Eschiti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V., Bui, T.C., </a:t>
            </a:r>
            <a:r>
              <a:rPr lang="en-US" sz="500" err="1">
                <a:latin typeface="Arial" panose="020B0604020202020204" pitchFamily="34" charset="0"/>
                <a:cs typeface="Arial" panose="020B0604020202020204" pitchFamily="34" charset="0"/>
              </a:rPr>
              <a:t>Nagykaldi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Z. and Dwyer, K., (2023), April. Mobile health interventions to improve health behaviors and healthcare services among Vietnamese individuals: a systematic review. In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Healthcare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 (Vol. 11, No. 9, p. 1225). MDPI. Available at: 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https://www.mdpi.com/2227-9032/11/9/1225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 (Accessed: 1 August 2026). 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Schaafsma, H.N., Jantzi, H.A., Seabrook, J.A., McEachern, L.W., Burke, S.M., Irwin, J.D. and Gilliland, J.A., (2024). The impact of smartphone app–based interventions on adolescents’ dietary intake: a systematic review and evaluation of equity factor reporting in intervention studies.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Nutrition Reviews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82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(4), pp.467-486. Available at: 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https://pmc.ncbi.nlm.nih.gov/articles/PMC10925905/pdf/nuad058.pdf</a:t>
            </a:r>
            <a:endParaRPr lang="en-US" sz="5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500" err="1">
                <a:latin typeface="Arial" panose="020B0604020202020204" pitchFamily="34" charset="0"/>
                <a:cs typeface="Arial" panose="020B0604020202020204" pitchFamily="34" charset="0"/>
              </a:rPr>
              <a:t>Papastratis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I., Konstantinidis, D., Daras, P. and Dimitropoulos, K., (2024). AI nutrition recommendation using a deep generative model and ChatGPT.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Scientific reports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(1), p.14620. 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Seid, A., </a:t>
            </a:r>
            <a:r>
              <a:rPr lang="en-US" sz="500" err="1">
                <a:latin typeface="Arial" panose="020B0604020202020204" pitchFamily="34" charset="0"/>
                <a:cs typeface="Arial" panose="020B0604020202020204" pitchFamily="34" charset="0"/>
              </a:rPr>
              <a:t>Fufa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D.D. and Bitew, Z.W., (2024). The use of internet-based smartphone apps consistently improved consumers' healthy eating behaviors: a systematic review of randomized controlled trials.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Frontiers in digital health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p.1282570. 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Gao, J., Lu, Y., </a:t>
            </a:r>
            <a:r>
              <a:rPr lang="en-US" sz="500" err="1">
                <a:latin typeface="Arial" panose="020B0604020202020204" pitchFamily="34" charset="0"/>
                <a:cs typeface="Arial" panose="020B0604020202020204" pitchFamily="34" charset="0"/>
              </a:rPr>
              <a:t>Gokulnath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US" sz="500" err="1">
                <a:latin typeface="Arial" panose="020B0604020202020204" pitchFamily="34" charset="0"/>
                <a:cs typeface="Arial" panose="020B0604020202020204" pitchFamily="34" charset="0"/>
              </a:rPr>
              <a:t>Vulugundam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G., Li, G., Li, J. and Xiao, J., (2022). Benefits of physical activity on cardiometabolic diseases in obese children and adolescents.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Journal of translational internal medicine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(3), p.236. 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NHS, (2026).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The Eatwell Guide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https://www.nhs.uk/live-well/eat-well/food-guidelines-and-food-labels/the-eatwell-guide/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 (Accessed: 1 August 2026). </a:t>
            </a:r>
          </a:p>
          <a:p>
            <a:pPr>
              <a:lnSpc>
                <a:spcPct val="90000"/>
              </a:lnSpc>
            </a:pP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Fab Style, (2025). </a:t>
            </a:r>
            <a:r>
              <a:rPr lang="en-US" sz="500" i="1">
                <a:latin typeface="Arial" panose="020B0604020202020204" pitchFamily="34" charset="0"/>
                <a:cs typeface="Arial" panose="020B0604020202020204" pitchFamily="34" charset="0"/>
              </a:rPr>
              <a:t>Personalized Nutrition: How AI Is Creating Diets for Your DNA</a:t>
            </a:r>
            <a:r>
              <a:rPr lang="en-US" sz="5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500" u="sng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https://fablstyle.com/personalized-nutrition-ai-dna-diets/</a:t>
            </a:r>
            <a:endParaRPr lang="en-US" sz="5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147330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7E8F0-650D-E904-70A9-215A2F6B9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 (contd.)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5A86B-275C-DEA0-A228-0B295BEE9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Taylor, S., Cairns, A., and Glass, B. (2021) Developing an ear health intervention for rural community pharmacy: application of the PRECEDE-PROCEED model. </a:t>
            </a:r>
            <a:r>
              <a:rPr lang="en-US" sz="700" i="1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Health,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 18(12), 6456. Available at: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</a:t>
            </a:r>
            <a:r>
              <a:rPr lang="en-US" sz="7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https://www.mdpi.com/1660-4601/18/12/6456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700" err="1">
                <a:latin typeface="Arial" panose="020B0604020202020204" pitchFamily="34" charset="0"/>
                <a:cs typeface="Arial" panose="020B0604020202020204" pitchFamily="34" charset="0"/>
              </a:rPr>
              <a:t>Molassiotis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, A., Xie, Y. J., Leung, A. Y., Ho, G. W., Li, Y., Leung, P. H. M., ... and Lau, J. T. (2022). A community-based participatory research approach to developing and testing social and </a:t>
            </a:r>
            <a:r>
              <a:rPr lang="en-US" sz="70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 interventions to reduce the spread of SARS-CoV-2: a protocol for the ‘COPAR for </a:t>
            </a:r>
            <a:r>
              <a:rPr lang="en-US" sz="700" err="1">
                <a:latin typeface="Arial" panose="020B0604020202020204" pitchFamily="34" charset="0"/>
                <a:cs typeface="Arial" panose="020B0604020202020204" pitchFamily="34" charset="0"/>
              </a:rPr>
              <a:t>COVID’programme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 of research with five interconnected studies in the Hong Kong context. </a:t>
            </a:r>
            <a:r>
              <a:rPr lang="en-US" sz="700" i="1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, 19(20), 13392. Available at: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 </a:t>
            </a:r>
            <a:r>
              <a:rPr lang="en-US" sz="700" u="sng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https://www.mdpi.com/1660-4601/19/20/13392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Green, L. W., Kreuter, M. W., and Gielen, A. C. (2022). Social Assessment: Quality of Life. Health Program Planning, Implementation, and Evaluation: Creating Behavioral, Environmental, and Policy Change, 73. Available at: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 </a:t>
            </a:r>
            <a:r>
              <a:rPr lang="en-US" sz="700" u="sng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https://books.google.com/books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Garcia, M. L., Gatdula, N., Bonilla, E., Frank, G. C., Bird, M., </a:t>
            </a:r>
            <a:r>
              <a:rPr lang="en-US" sz="700" err="1">
                <a:latin typeface="Arial" panose="020B0604020202020204" pitchFamily="34" charset="0"/>
                <a:cs typeface="Arial" panose="020B0604020202020204" pitchFamily="34" charset="0"/>
              </a:rPr>
              <a:t>Rascón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, M. S., and Rios-Ellis, B. (2019). Engaging intergenerational Hispanics/Latinos to examine factors influencing childhood obesity using the PRECEDE–PROCEED Model. </a:t>
            </a:r>
            <a:r>
              <a:rPr lang="en-US" sz="700" i="1">
                <a:latin typeface="Arial" panose="020B0604020202020204" pitchFamily="34" charset="0"/>
                <a:cs typeface="Arial" panose="020B0604020202020204" pitchFamily="34" charset="0"/>
              </a:rPr>
              <a:t>Maternal and child health journal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, 23(6), 802-810. Available at: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 </a:t>
            </a:r>
            <a:r>
              <a:rPr lang="en-US" sz="700" u="sng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https://www.csulb.edu/sites/default/files/document/2019_garcia_gatdula_et_al.pdf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 (Accessed: 25 July 2026) </a:t>
            </a:r>
          </a:p>
          <a:p>
            <a:pPr>
              <a:lnSpc>
                <a:spcPct val="90000"/>
              </a:lnSpc>
            </a:pP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Cahill, L. S., Christie, L. J., Sansonetti, D., Currie, S., Palit, M., Robin Jacob, N., ... and Lannin, N. A. (2025). An evidence-informed approach to discharge planning from specialist brain injury rehabilitation: a mixed method study using the PRECEDE–PROCEED model. </a:t>
            </a:r>
            <a:r>
              <a:rPr lang="en-US" sz="700" i="1">
                <a:latin typeface="Arial" panose="020B0604020202020204" pitchFamily="34" charset="0"/>
                <a:cs typeface="Arial" panose="020B0604020202020204" pitchFamily="34" charset="0"/>
              </a:rPr>
              <a:t>Brain Impairment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, 26(2), IB24029. Available at: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 </a:t>
            </a:r>
            <a:r>
              <a:rPr lang="en-US" sz="700" u="sng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https://connectsci.au/ib/article-pdf/doi/10.1071/IB24029/1360152/ib24029.pdf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Esquenazi-</a:t>
            </a:r>
            <a:r>
              <a:rPr lang="en-US" sz="700" err="1">
                <a:latin typeface="Arial" panose="020B0604020202020204" pitchFamily="34" charset="0"/>
                <a:cs typeface="Arial" panose="020B0604020202020204" pitchFamily="34" charset="0"/>
              </a:rPr>
              <a:t>Karonika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, S. (2024). Planning models for theory-based health promotion interventions. Health Behavior: Theory, Research, and Practice, 240. Available at: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 </a:t>
            </a:r>
            <a:r>
              <a:rPr lang="en-US" sz="700" u="sng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https://books.google.com/books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Kegler, M., and Lyn, R. (2022). Health Program and Policy Development I: Intervention Strategies. 2022). Health Program Planning, Implementation and </a:t>
            </a:r>
            <a:r>
              <a:rPr lang="en-US" sz="700" err="1">
                <a:latin typeface="Arial" panose="020B0604020202020204" pitchFamily="34" charset="0"/>
                <a:cs typeface="Arial" panose="020B0604020202020204" pitchFamily="34" charset="0"/>
              </a:rPr>
              <a:t>Evaluación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. Creating behavioral, environmental, and policy change, 173-198. Available at: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 </a:t>
            </a:r>
            <a:r>
              <a:rPr lang="en-US" sz="700" u="sng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https://books.google.com/books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Hooson, J., Hutchinson, J., </a:t>
            </a:r>
            <a:r>
              <a:rPr lang="en-US" sz="700" err="1">
                <a:latin typeface="Arial" panose="020B0604020202020204" pitchFamily="34" charset="0"/>
                <a:cs typeface="Arial" panose="020B0604020202020204" pitchFamily="34" charset="0"/>
              </a:rPr>
              <a:t>Warthon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-Medina, M., Hancock, N., Greathead, K., Knowles, B., Vargas-Garcia, E., Gibson, L.E., Bush, L.A., Margetts, B. and Robinson, S., (2022). A systematic review of reviews identifying UK validated dietary assessment tools for inclusion on an interactive guided website for researchers: www. </a:t>
            </a:r>
            <a:r>
              <a:rPr lang="en-US" sz="700" err="1">
                <a:latin typeface="Arial" panose="020B0604020202020204" pitchFamily="34" charset="0"/>
                <a:cs typeface="Arial" panose="020B0604020202020204" pitchFamily="34" charset="0"/>
              </a:rPr>
              <a:t>nutritools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. org. </a:t>
            </a:r>
            <a:r>
              <a:rPr lang="en-US" sz="700" i="1">
                <a:latin typeface="Arial" panose="020B0604020202020204" pitchFamily="34" charset="0"/>
                <a:cs typeface="Arial" panose="020B0604020202020204" pitchFamily="34" charset="0"/>
              </a:rPr>
              <a:t>Critical reviews in food science and nutrition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700" i="1">
                <a:latin typeface="Arial" panose="020B0604020202020204" pitchFamily="34" charset="0"/>
                <a:cs typeface="Arial" panose="020B0604020202020204" pitchFamily="34" charset="0"/>
              </a:rPr>
              <a:t>60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(8), pp.1265-1289. </a:t>
            </a:r>
          </a:p>
          <a:p>
            <a:pPr>
              <a:lnSpc>
                <a:spcPct val="90000"/>
              </a:lnSpc>
            </a:pP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Unsworth, H., Dillon, B., Collinson, L., Powell, H., Salmon, M., Oladapo, T., </a:t>
            </a:r>
            <a:r>
              <a:rPr lang="en-US" sz="700" err="1">
                <a:latin typeface="Arial" panose="020B0604020202020204" pitchFamily="34" charset="0"/>
                <a:cs typeface="Arial" panose="020B0604020202020204" pitchFamily="34" charset="0"/>
              </a:rPr>
              <a:t>Ayiku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, L., Shield, G., Holden, J., Patel, N. and Campbell, M., (2021). The NICE Evidence Standards Framework for digital health and care technologies–Developing and maintaining an innovative evidence framework with global impact. </a:t>
            </a:r>
            <a:r>
              <a:rPr lang="en-US" sz="700" i="1">
                <a:latin typeface="Arial" panose="020B0604020202020204" pitchFamily="34" charset="0"/>
                <a:cs typeface="Arial" panose="020B0604020202020204" pitchFamily="34" charset="0"/>
              </a:rPr>
              <a:t>Digital health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700" i="1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, p.20552076211018617. </a:t>
            </a:r>
          </a:p>
          <a:p>
            <a:pPr>
              <a:lnSpc>
                <a:spcPct val="90000"/>
              </a:lnSpc>
            </a:pP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Bu, T., Tang, D., Liu, Y. and Chen, D., (2021). Trends in dietary patterns and diet-related behaviors in China. </a:t>
            </a:r>
            <a:r>
              <a:rPr lang="en-US" sz="700" i="1">
                <a:latin typeface="Arial" panose="020B0604020202020204" pitchFamily="34" charset="0"/>
                <a:cs typeface="Arial" panose="020B0604020202020204" pitchFamily="34" charset="0"/>
              </a:rPr>
              <a:t>American Journal of Health Behavior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700" i="1">
                <a:latin typeface="Arial" panose="020B0604020202020204" pitchFamily="34" charset="0"/>
                <a:cs typeface="Arial" panose="020B0604020202020204" pitchFamily="34" charset="0"/>
              </a:rPr>
              <a:t>45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(2), pp.371-383. </a:t>
            </a:r>
          </a:p>
          <a:p>
            <a:pPr>
              <a:lnSpc>
                <a:spcPct val="90000"/>
              </a:lnSpc>
            </a:pP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Johns Hopkins Medicine, (2026). </a:t>
            </a:r>
            <a:r>
              <a:rPr lang="en-US" sz="700" i="1">
                <a:latin typeface="Arial" panose="020B0604020202020204" pitchFamily="34" charset="0"/>
                <a:cs typeface="Arial" panose="020B0604020202020204" pitchFamily="34" charset="0"/>
              </a:rPr>
              <a:t>Healthy Eating During Adolescence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700" u="sng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https://www.hopkinsmedicine.org/health/wellness-and-prevention/healthy-eating-during-adolescence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 (Accessed: 25 July 2026). </a:t>
            </a:r>
          </a:p>
          <a:p>
            <a:pPr>
              <a:lnSpc>
                <a:spcPct val="90000"/>
              </a:lnSpc>
            </a:pPr>
            <a:r>
              <a:rPr lang="en-US" sz="700" err="1">
                <a:latin typeface="Arial" panose="020B0604020202020204" pitchFamily="34" charset="0"/>
                <a:cs typeface="Arial" panose="020B0604020202020204" pitchFamily="34" charset="0"/>
              </a:rPr>
              <a:t>Nuutjob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, (2023). </a:t>
            </a:r>
            <a:r>
              <a:rPr lang="en-US" sz="700" i="1">
                <a:latin typeface="Arial" panose="020B0604020202020204" pitchFamily="34" charset="0"/>
                <a:cs typeface="Arial" panose="020B0604020202020204" pitchFamily="34" charset="0"/>
              </a:rPr>
              <a:t>Healthy Eating Habits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700" u="sng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https://www.nuutjob.com/blogs/news/healthy-eating-habits?srsltid=AfmBOopDowK5LP34fhU4CMGwNh66lvn7eOw1Im4fCfkgyCdeOsgFa6NL</a:t>
            </a:r>
            <a:r>
              <a:rPr lang="en-US" sz="700">
                <a:latin typeface="Arial" panose="020B0604020202020204" pitchFamily="34" charset="0"/>
                <a:cs typeface="Arial" panose="020B0604020202020204" pitchFamily="34" charset="0"/>
              </a:rPr>
              <a:t> (Accessed: 25 July 2026). </a:t>
            </a:r>
            <a:endParaRPr lang="en-GB" sz="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613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4EEBC8-EEA0-174B-4048-63DD08A98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 (contd.)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665FA-BFDF-4C16-C25E-869634D42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pPr fontAlgn="base">
              <a:lnSpc>
                <a:spcPct val="90000"/>
              </a:lnSpc>
            </a:pP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Turner, K. M., Rousseau, N., Croot, L., Duncan, E., Yardley, L., </a:t>
            </a: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O’Cathain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A., and Hoddinott, P. (2019) Understanding successful development of complex health and healthcare interventions and its drivers from the perspective of developers and wider stakeholders: an international qualitative interview study. </a:t>
            </a:r>
            <a:r>
              <a:rPr lang="en-US" sz="800" i="1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9(5), e028756. Available at: </a:t>
            </a:r>
            <a:r>
              <a:rPr lang="en-US" sz="8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https://bmjopen.bmj.com/content/bmjopen/9/5/e028756.full.pdf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fontAlgn="base">
              <a:lnSpc>
                <a:spcPct val="90000"/>
              </a:lnSpc>
            </a:pP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Abeltino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Riente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A., Bianchetti, G., </a:t>
            </a: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Serantoni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C., De Spirito, M., </a:t>
            </a: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Capezzone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S., ... &amp; Maulucci, G. (2025). Digital applications for diet monitoring, planning, and precision nutrition for citizens and professionals: a state of the art. </a:t>
            </a:r>
            <a:r>
              <a:rPr lang="en-US" sz="800" i="1">
                <a:latin typeface="Arial" panose="020B0604020202020204" pitchFamily="34" charset="0"/>
                <a:cs typeface="Arial" panose="020B0604020202020204" pitchFamily="34" charset="0"/>
              </a:rPr>
              <a:t>Nutrition Reviews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83(2), e574-e601. Available at: </a:t>
            </a:r>
            <a:r>
              <a:rPr lang="en-US" sz="800" u="sng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https://academic.oup.com/nutritionreviews/article-pdf/83/2/e574/57465878/nuae035.pdf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fontAlgn="base">
              <a:lnSpc>
                <a:spcPct val="90000"/>
              </a:lnSpc>
            </a:pP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WHO. (2020). Health policy and system support to optimize community health worker </a:t>
            </a: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for HIV, TB and malaria services: an evidence guide. Available at: </a:t>
            </a:r>
            <a:r>
              <a:rPr lang="en-US" sz="800" u="sng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https://iris.who.int/bitstream/handle/10665/340078/9789240018082-eng.pdf?sequence=1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fontAlgn="base">
              <a:lnSpc>
                <a:spcPct val="90000"/>
              </a:lnSpc>
            </a:pP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DiMatteo, M. R., Martin, L. R., and </a:t>
            </a: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Haskard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-Zolnierek, K. B. (2025). Health behavior change and treatment adherence: Evidence-based guidelines for improving healthcare. Oxford University Press. Available at: </a:t>
            </a:r>
            <a:r>
              <a:rPr lang="en-US" sz="800" u="sng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https://books.google.com/books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fontAlgn="base">
              <a:lnSpc>
                <a:spcPct val="90000"/>
              </a:lnSpc>
            </a:pP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Wei, Y., Zheng, P., Deng, H., Wang, X., Li, X., and Fu, H. (2020). Design features for improving mobile health intervention user engagement: systematic review and thematic analysis. Journal of medical Internet research, 22(12), e21687. Available at: </a:t>
            </a:r>
            <a:r>
              <a:rPr lang="en-US" sz="800" u="sng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https://www.jmir.org/2020/12/E21687/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fontAlgn="base">
              <a:lnSpc>
                <a:spcPct val="90000"/>
              </a:lnSpc>
            </a:pP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Molina, E., Cobo, C., Pineda, J., and Rovner, H. (2024). AI Revolution in Education: What You Need to Know. Digital Innovations in Education. Brief N°. 1. World Bank. Available at: </a:t>
            </a:r>
            <a:r>
              <a:rPr lang="en-US" sz="800" u="sng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https://files.eric.ed.gov/fulltext/ED679913.pdf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fontAlgn="base">
              <a:lnSpc>
                <a:spcPct val="90000"/>
              </a:lnSpc>
            </a:pP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Potthoff, S., Finch, T., </a:t>
            </a: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Bührmann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Etzelmüller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A., van </a:t>
            </a: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Genugten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C. R., Girling, M., ... and </a:t>
            </a: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ImpleMentAll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consortium. (2023). Towards an Implementation‐</a:t>
            </a: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STakeholder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Engagement Model (I‐STEM) for improving health and social care services. </a:t>
            </a:r>
            <a:r>
              <a:rPr lang="en-US" sz="800" i="1">
                <a:latin typeface="Arial" panose="020B0604020202020204" pitchFamily="34" charset="0"/>
                <a:cs typeface="Arial" panose="020B0604020202020204" pitchFamily="34" charset="0"/>
              </a:rPr>
              <a:t>Health Expectations,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26(5), 1997-2012. Available at: </a:t>
            </a:r>
            <a:r>
              <a:rPr lang="en-US" sz="800" u="sng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https://onlinelibrary.wiley.com/doi/pdfdirect/10.1111/hex.13808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fontAlgn="base">
              <a:lnSpc>
                <a:spcPct val="90000"/>
              </a:lnSpc>
            </a:pP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McCool, J., Dobson, R., </a:t>
            </a: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Muinga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N., Paton, C., Pagliari, C., </a:t>
            </a: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Agawal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S., ... and Whittaker, R. (2020). Factors influencing the sustainability of digital health interventions in low-resource settings: lessons from five countries. </a:t>
            </a:r>
            <a:r>
              <a:rPr lang="en-US" sz="800" i="1">
                <a:latin typeface="Arial" panose="020B0604020202020204" pitchFamily="34" charset="0"/>
                <a:cs typeface="Arial" panose="020B0604020202020204" pitchFamily="34" charset="0"/>
              </a:rPr>
              <a:t>Journal of global health,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10(2), 020396. Available at: </a:t>
            </a:r>
            <a:r>
              <a:rPr lang="en-US" sz="800" u="sng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https://pmc.ncbi.nlm.nih.gov/articles/PMC7696238/pdf/jogh-10-020396.pdf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fontAlgn="base">
              <a:lnSpc>
                <a:spcPct val="90000"/>
              </a:lnSpc>
            </a:pPr>
            <a:r>
              <a:rPr lang="en-US" sz="800" err="1">
                <a:latin typeface="Arial" panose="020B0604020202020204" pitchFamily="34" charset="0"/>
                <a:cs typeface="Arial" panose="020B0604020202020204" pitchFamily="34" charset="0"/>
              </a:rPr>
              <a:t>Ozius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D., Donald, M., and Ayo-Yusuf, O. A. (2021). Assessing capacity and implementation status of the disaster risk management strategy for health and community disaster resilience in Malawi.</a:t>
            </a:r>
            <a:r>
              <a:rPr lang="en-US" sz="800" i="1">
                <a:latin typeface="Arial" panose="020B0604020202020204" pitchFamily="34" charset="0"/>
                <a:cs typeface="Arial" panose="020B0604020202020204" pitchFamily="34" charset="0"/>
              </a:rPr>
              <a:t> International Journal of Disaster Risk Science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, 12(5), 673-688. Available at: </a:t>
            </a:r>
            <a:r>
              <a:rPr lang="en-US" sz="800" u="sng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https://link.springer.com/content/pdf/10.1007/s13753-021-00369-z.pdf</a:t>
            </a:r>
            <a:r>
              <a:rPr lang="en-US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</p:txBody>
      </p:sp>
    </p:spTree>
    <p:extLst>
      <p:ext uri="{BB962C8B-B14F-4D97-AF65-F5344CB8AC3E}">
        <p14:creationId xmlns:p14="http://schemas.microsoft.com/office/powerpoint/2010/main" val="424608700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D9992-5CF2-08CC-36FA-16369A395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 (contd.)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C1988-4414-99B8-55D5-8B9E2A95EB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Bhatia, T. and Cullum, A., (2025). Improving diets and multimorbidity prevention. 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Proceedings of the Nutrition Society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84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(4), pp.390-397. </a:t>
            </a:r>
          </a:p>
          <a:p>
            <a:pPr>
              <a:lnSpc>
                <a:spcPct val="90000"/>
              </a:lnSpc>
            </a:pP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Wickramasinghe, K., Chatterjee, S., Williams, J., Weber, M.W., Rito, A.I., Rippin, H. and Breda, J., (2021). Childhood overweight and obesity abatement policies in Europe. 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Obesity Reviews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22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p.e13300. </a:t>
            </a:r>
          </a:p>
          <a:p>
            <a:pPr>
              <a:lnSpc>
                <a:spcPct val="90000"/>
              </a:lnSpc>
            </a:pP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Hawkins, A., Taba, M., Caldwell, P.H., Kang, M., Skinner, S.R., McCaffery, K. and Scott, K.M., (2025). Enhancing digital health literacy in adolescents: evaluation of a co-designed educational app. 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(1), p.3869. </a:t>
            </a:r>
          </a:p>
          <a:p>
            <a:pPr>
              <a:lnSpc>
                <a:spcPct val="90000"/>
              </a:lnSpc>
            </a:pP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Sohal, K., Mason, D., Birkinshaw, J., West, J., </a:t>
            </a:r>
            <a:r>
              <a:rPr lang="en-IN" sz="800" err="1">
                <a:latin typeface="Arial" panose="020B0604020202020204" pitchFamily="34" charset="0"/>
                <a:cs typeface="Arial" panose="020B0604020202020204" pitchFamily="34" charset="0"/>
              </a:rPr>
              <a:t>McEachan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R.R., </a:t>
            </a:r>
            <a:r>
              <a:rPr lang="en-IN" sz="800" err="1">
                <a:latin typeface="Arial" panose="020B0604020202020204" pitchFamily="34" charset="0"/>
                <a:cs typeface="Arial" panose="020B0604020202020204" pitchFamily="34" charset="0"/>
              </a:rPr>
              <a:t>Elshehaly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M., Cooper, D., Shore, R., </a:t>
            </a:r>
            <a:r>
              <a:rPr lang="en-IN" sz="800" err="1">
                <a:latin typeface="Arial" panose="020B0604020202020204" pitchFamily="34" charset="0"/>
                <a:cs typeface="Arial" panose="020B0604020202020204" pitchFamily="34" charset="0"/>
              </a:rPr>
              <a:t>McCooe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M., Lawton, T. and Mon-Williams, M., (2022). Connected Bradford: a whole system data linkage accelerator. </a:t>
            </a:r>
            <a:r>
              <a:rPr lang="en-IN" sz="800" i="1" err="1">
                <a:latin typeface="Arial" panose="020B0604020202020204" pitchFamily="34" charset="0"/>
                <a:cs typeface="Arial" panose="020B0604020202020204" pitchFamily="34" charset="0"/>
              </a:rPr>
              <a:t>Wellcome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 Open Research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p.26. </a:t>
            </a:r>
          </a:p>
          <a:p>
            <a:pPr>
              <a:lnSpc>
                <a:spcPct val="90000"/>
              </a:lnSpc>
            </a:pP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 Partridge, S. R., and Redfern, J. (2018, June). Strategies to engage adolescents in digital health interventions for obesity prevention and management. In Healthcare (Vol. 6, No. 3, p. 70). MDPI. Available at: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</a:t>
            </a:r>
            <a:r>
              <a:rPr lang="en-IN" sz="8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https://www.mdpi.com/2227-9032/6/3/70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IN" sz="800" err="1">
                <a:latin typeface="Arial" panose="020B0604020202020204" pitchFamily="34" charset="0"/>
                <a:cs typeface="Arial" panose="020B0604020202020204" pitchFamily="34" charset="0"/>
              </a:rPr>
              <a:t>Svanfeldt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S., Seth, C., </a:t>
            </a:r>
            <a:r>
              <a:rPr lang="en-IN" sz="800" err="1">
                <a:latin typeface="Arial" panose="020B0604020202020204" pitchFamily="34" charset="0"/>
                <a:cs typeface="Arial" panose="020B0604020202020204" pitchFamily="34" charset="0"/>
              </a:rPr>
              <a:t>Gners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M., and Blomqvist, A. (2025). The science behind the </a:t>
            </a:r>
            <a:r>
              <a:rPr lang="en-IN" sz="800" err="1">
                <a:latin typeface="Arial" panose="020B0604020202020204" pitchFamily="34" charset="0"/>
                <a:cs typeface="Arial" panose="020B0604020202020204" pitchFamily="34" charset="0"/>
              </a:rPr>
              <a:t>lifesum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 app: an intervention design analysis.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 Scientific Reports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15(1), 14023. Available at: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 </a:t>
            </a:r>
            <a:r>
              <a:rPr lang="en-IN" sz="800" u="sng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https://www.nature.com/articles/s41598-025-97852-0.pdf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 Woolley, K., and Sharif, M. A. (2026). Digital tracking, gamification, social media, and AI: How technology influences motivation. 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Consumer Psychology Review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9(1), 85-100. Available at: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 </a:t>
            </a:r>
            <a:r>
              <a:rPr lang="en-IN" sz="800" u="sng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https://myscp.onlinelibrary.wiley.com/doi/pdfdirect/10.1002/arcp.70004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  (Accessed: 25 July 2026)</a:t>
            </a:r>
          </a:p>
          <a:p>
            <a:pPr>
              <a:lnSpc>
                <a:spcPct val="90000"/>
              </a:lnSpc>
            </a:pP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 Zhou, P., Lau, P. W. C., Lu, N., and Ma, M. (2026). Ongoing Development and Evaluation of Artificial Intelligence-Based Interventions to Promote Children’s Physical Activity. In The Handbook of Public Health in the Asia-Pacific (pp. 1-17). 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Singapore: Springer Nature Singapore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 </a:t>
            </a:r>
            <a:r>
              <a:rPr lang="en-IN" sz="800" u="sng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https://www.researchgate.net/profile/Nike-Lu/publication/399768161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 WHO. (2023). Health service delivery framework for prevention and management of obesity. World Health Organization. Available at: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 </a:t>
            </a:r>
            <a:r>
              <a:rPr lang="en-IN" sz="800" u="sng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https://iris.who.int/bitstream/handle/10665/339773/9789240020221eng.pdf?sequence=1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  (Accessed: 25 July 2026)</a:t>
            </a:r>
          </a:p>
          <a:p>
            <a:pPr>
              <a:lnSpc>
                <a:spcPct val="90000"/>
              </a:lnSpc>
            </a:pP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IN" sz="800" err="1">
                <a:latin typeface="Arial" panose="020B0604020202020204" pitchFamily="34" charset="0"/>
                <a:cs typeface="Arial" panose="020B0604020202020204" pitchFamily="34" charset="0"/>
              </a:rPr>
              <a:t>Gkiouleka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A., Wong, G., Sowden, S., Bambra, C., </a:t>
            </a:r>
            <a:r>
              <a:rPr lang="en-IN" sz="800" err="1">
                <a:latin typeface="Arial" panose="020B0604020202020204" pitchFamily="34" charset="0"/>
                <a:cs typeface="Arial" panose="020B0604020202020204" pitchFamily="34" charset="0"/>
              </a:rPr>
              <a:t>Siersbaek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, R., Manji, S., ... and Ford, J. (2023). Reducing health inequalities through general practice. 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The Lancet Public Health,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 8(6), e463-e472. Available at: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 </a:t>
            </a:r>
            <a:r>
              <a:rPr lang="en-IN" sz="800" u="sng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https://www.thelancet.com/pdfs/journals/lanpub/PIIS2468-2667(23)00093-2.pdf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News Medical, (2026). 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AI-driven personalized nutrition shows promise in improving gut health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800" u="sng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https://www.news-medical.net/news/20250410/AI-driven-personalized-nutrition-shows-promise-in-improving-gut-health.aspx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>
              <a:lnSpc>
                <a:spcPct val="90000"/>
              </a:lnSpc>
            </a:pP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Apple, (2026). </a:t>
            </a:r>
            <a:r>
              <a:rPr lang="en-IN" sz="800" i="1">
                <a:latin typeface="Arial" panose="020B0604020202020204" pitchFamily="34" charset="0"/>
                <a:cs typeface="Arial" panose="020B0604020202020204" pitchFamily="34" charset="0"/>
              </a:rPr>
              <a:t>Intro to Health data on iPhone</a:t>
            </a:r>
            <a:r>
              <a:rPr lang="en-IN" sz="8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800" u="sng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https://support.apple.com/en-in/guide/iphone/iphbb8259c61/ios</a:t>
            </a:r>
            <a:endParaRPr lang="en-US" sz="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4306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image" Target="../media/image18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jpeg"/></Relationships>
</file>

<file path=ppt/theme/_rels/them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24.jpeg"/></Relationships>
</file>

<file path=ppt/theme/_rels/them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2.jpeg"/></Relationships>
</file>

<file path=ppt/theme/_rels/them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5.jpeg"/></Relationships>
</file>

<file path=ppt/theme/_rels/them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7.jpeg"/></Relationships>
</file>

<file path=ppt/theme/theme1.xml><?xml version="1.0" encoding="utf-8"?>
<a:theme xmlns:a="http://schemas.openxmlformats.org/drawingml/2006/main" name="Madison">
  <a:themeElements>
    <a:clrScheme name="Custom 1">
      <a:dk1>
        <a:srgbClr val="E1EEE8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3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4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5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6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7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8.xml><?xml version="1.0" encoding="utf-8"?>
<a:theme xmlns:a="http://schemas.openxmlformats.org/drawingml/2006/main" name="1_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Banded">
  <a:themeElements>
    <a:clrScheme name="Banded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tint val="99000"/>
                <a:shade val="96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C3935CB6-B0E3-44A7-AB37-996D901F73AB}"/>
    </a:ext>
  </a:extLst>
</a:theme>
</file>

<file path=ppt/theme/theme11.xml><?xml version="1.0" encoding="utf-8"?>
<a:theme xmlns:a="http://schemas.openxmlformats.org/drawingml/2006/main" name="1_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ppt/theme/theme12.xml><?xml version="1.0" encoding="utf-8"?>
<a:theme xmlns:a="http://schemas.openxmlformats.org/drawingml/2006/main" name="3_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13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ppt/theme/theme14.xml><?xml version="1.0" encoding="utf-8"?>
<a:theme xmlns:a="http://schemas.openxmlformats.org/drawingml/2006/main" name="1_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4BEC0EAF-CF86-4D49-B83B-56CC62D3CFF1}"/>
    </a:ext>
  </a:extLst>
</a:theme>
</file>

<file path=ppt/theme/theme15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ppt/theme/theme16.xml><?xml version="1.0" encoding="utf-8"?>
<a:theme xmlns:a="http://schemas.openxmlformats.org/drawingml/2006/main" name="2_Retrospect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7.xml><?xml version="1.0" encoding="utf-8"?>
<a:theme xmlns:a="http://schemas.openxmlformats.org/drawingml/2006/main" name="3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8.xml><?xml version="1.0" encoding="utf-8"?>
<a:theme xmlns:a="http://schemas.openxmlformats.org/drawingml/2006/main" name="4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19.xml><?xml version="1.0" encoding="utf-8"?>
<a:theme xmlns:a="http://schemas.openxmlformats.org/drawingml/2006/main" name="5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0.xml><?xml version="1.0" encoding="utf-8"?>
<a:theme xmlns:a="http://schemas.openxmlformats.org/drawingml/2006/main" name="6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1.xml><?xml version="1.0" encoding="utf-8"?>
<a:theme xmlns:a="http://schemas.openxmlformats.org/drawingml/2006/main" name="7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2.xml><?xml version="1.0" encoding="utf-8"?>
<a:theme xmlns:a="http://schemas.openxmlformats.org/drawingml/2006/main" name="8_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6134</Words>
  <Application>Microsoft Office PowerPoint</Application>
  <PresentationFormat>Widescreen</PresentationFormat>
  <Paragraphs>219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42</vt:i4>
      </vt:variant>
    </vt:vector>
  </HeadingPairs>
  <TitlesOfParts>
    <vt:vector size="78" baseType="lpstr">
      <vt:lpstr>Arial</vt:lpstr>
      <vt:lpstr>Calibri</vt:lpstr>
      <vt:lpstr>Calibri Light</vt:lpstr>
      <vt:lpstr>Century Gothic</vt:lpstr>
      <vt:lpstr>Corbel</vt:lpstr>
      <vt:lpstr>Felix Titling</vt:lpstr>
      <vt:lpstr>Garamond</vt:lpstr>
      <vt:lpstr>Gill Sans MT</vt:lpstr>
      <vt:lpstr>Goudy Old Style</vt:lpstr>
      <vt:lpstr>MS Shell Dlg 2</vt:lpstr>
      <vt:lpstr>Times New Roman</vt:lpstr>
      <vt:lpstr>Wingdings</vt:lpstr>
      <vt:lpstr>Wingdings 2</vt:lpstr>
      <vt:lpstr>Wingdings 3</vt:lpstr>
      <vt:lpstr>Madison</vt:lpstr>
      <vt:lpstr>Archway</vt:lpstr>
      <vt:lpstr>Ion</vt:lpstr>
      <vt:lpstr>Dividend</vt:lpstr>
      <vt:lpstr>Retrospect</vt:lpstr>
      <vt:lpstr>Organic</vt:lpstr>
      <vt:lpstr>Ion Boardroom</vt:lpstr>
      <vt:lpstr>1_Ion</vt:lpstr>
      <vt:lpstr>Office Theme</vt:lpstr>
      <vt:lpstr>Banded</vt:lpstr>
      <vt:lpstr>1_Retrospect</vt:lpstr>
      <vt:lpstr>3_Ion</vt:lpstr>
      <vt:lpstr>Savon</vt:lpstr>
      <vt:lpstr>1_Dividend</vt:lpstr>
      <vt:lpstr>Parallax</vt:lpstr>
      <vt:lpstr>2_Retrospect</vt:lpstr>
      <vt:lpstr>3_Retrospect</vt:lpstr>
      <vt:lpstr>4_Retrospect</vt:lpstr>
      <vt:lpstr>5_Retrospect</vt:lpstr>
      <vt:lpstr>6_Retrospect</vt:lpstr>
      <vt:lpstr>7_Retrospect</vt:lpstr>
      <vt:lpstr>8_Retrospect</vt:lpstr>
      <vt:lpstr>Programme: MSc Public Health and Social Care in Practice  Module Name: Population Health and Digital Health Promotion Module Code: LCHS7009 Lecturer: Diola Bijlhout and Dr Ping Wu Assignment Title: Component 3 group project presentation </vt:lpstr>
      <vt:lpstr>Overview</vt:lpstr>
      <vt:lpstr>PowerPoint Presentation</vt:lpstr>
      <vt:lpstr>Digital health technology</vt:lpstr>
      <vt:lpstr>PowerPoint Presentation</vt:lpstr>
      <vt:lpstr>Current National Policies and Guidelines that support Healthy Eating</vt:lpstr>
      <vt:lpstr>Justification for the chosen Target Group </vt:lpstr>
      <vt:lpstr> Consequences of Not Addressing Poor Dietary Habits  </vt:lpstr>
      <vt:lpstr>Public Health Concern: Poor Dietary Habits Among Adolescents </vt:lpstr>
      <vt:lpstr>Why AI-enabled technology is the most appropriate intervention</vt:lpstr>
      <vt:lpstr>Evidence supporting the digital health intervention</vt:lpstr>
      <vt:lpstr>Key Justification</vt:lpstr>
      <vt:lpstr>PowerPoint Presentation</vt:lpstr>
      <vt:lpstr>Overview of PRECEDE-PROCEED Model (PPM)</vt:lpstr>
      <vt:lpstr>Overview of PRECEDE-PROCEED Model (PPM) (Contd.)</vt:lpstr>
      <vt:lpstr>PRECEDE–PROCEED and the Healthy Eating Intervention</vt:lpstr>
      <vt:lpstr>PRECEDE–PROCEED and the Healthy Eating Intervention (CONTD)</vt:lpstr>
      <vt:lpstr>Planning model for delivering the digital health promotion intervention</vt:lpstr>
      <vt:lpstr>Planning model for delivering the digital health promotion intervention (Contd.)</vt:lpstr>
      <vt:lpstr>Planning model for delivering the digital health promotion intervention (Contd.)</vt:lpstr>
      <vt:lpstr>Justification</vt:lpstr>
      <vt:lpstr>PowerPoint Presentation</vt:lpstr>
      <vt:lpstr>Stakeholder Identification </vt:lpstr>
      <vt:lpstr>Stakeholder Identification (Contd.)</vt:lpstr>
      <vt:lpstr>Advantages of Stakeholder Identification </vt:lpstr>
      <vt:lpstr>How do they facilitate the implementation and delivery of the proposed AI-enabled mHealth app?</vt:lpstr>
      <vt:lpstr>Technological and usability barriers to the successful implementation of the digital intervention</vt:lpstr>
      <vt:lpstr>Behavioural and social barriers to the successful implementation of digital intervention</vt:lpstr>
      <vt:lpstr>Associated legal issues in the intervention</vt:lpstr>
      <vt:lpstr>Associated ethical issues related to the intervention</vt:lpstr>
      <vt:lpstr>PowerPoint Presentation</vt:lpstr>
      <vt:lpstr>Nutritional Health Benefits</vt:lpstr>
      <vt:lpstr>Behavioural and Educational Benefits </vt:lpstr>
      <vt:lpstr>Public Health and Healthcare System Benefits  </vt:lpstr>
      <vt:lpstr>Policy implications</vt:lpstr>
      <vt:lpstr>Research implications and future directions</vt:lpstr>
      <vt:lpstr>Educational implications and benefits for digital health literacy</vt:lpstr>
      <vt:lpstr>Future NHS implementation</vt:lpstr>
      <vt:lpstr>References</vt:lpstr>
      <vt:lpstr>References (contd.)</vt:lpstr>
      <vt:lpstr>References (contd.)</vt:lpstr>
      <vt:lpstr>References (contd.)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Manasvi Vipulbhai Patel (2520168)</cp:lastModifiedBy>
  <cp:revision>1</cp:revision>
  <dcterms:created xsi:type="dcterms:W3CDTF">2026-08-05T15:29:51Z</dcterms:created>
  <dcterms:modified xsi:type="dcterms:W3CDTF">2026-08-12T11:55:14Z</dcterms:modified>
</cp:coreProperties>
</file>